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315" r:id="rId3"/>
    <p:sldId id="304" r:id="rId4"/>
    <p:sldId id="257" r:id="rId5"/>
    <p:sldId id="260" r:id="rId6"/>
    <p:sldId id="263" r:id="rId7"/>
    <p:sldId id="266" r:id="rId8"/>
    <p:sldId id="269" r:id="rId9"/>
    <p:sldId id="270" r:id="rId10"/>
    <p:sldId id="273" r:id="rId11"/>
    <p:sldId id="301" r:id="rId12"/>
    <p:sldId id="276" r:id="rId13"/>
    <p:sldId id="277" r:id="rId14"/>
    <p:sldId id="280" r:id="rId15"/>
    <p:sldId id="283" r:id="rId16"/>
    <p:sldId id="305" r:id="rId17"/>
    <p:sldId id="284" r:id="rId18"/>
    <p:sldId id="306" r:id="rId19"/>
    <p:sldId id="307" r:id="rId20"/>
    <p:sldId id="287" r:id="rId21"/>
    <p:sldId id="290" r:id="rId22"/>
    <p:sldId id="308" r:id="rId23"/>
    <p:sldId id="293" r:id="rId24"/>
    <p:sldId id="309" r:id="rId25"/>
    <p:sldId id="296" r:id="rId26"/>
    <p:sldId id="310" r:id="rId27"/>
    <p:sldId id="298" r:id="rId28"/>
    <p:sldId id="311" r:id="rId29"/>
    <p:sldId id="312" r:id="rId30"/>
    <p:sldId id="313" r:id="rId31"/>
  </p:sldIdLst>
  <p:sldSz cx="9144000" cy="6858000" type="screen4x3"/>
  <p:notesSz cx="6858000" cy="9144000"/>
  <p:embeddedFontLs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ppaji" initials="a" lastIdx="1" clrIdx="1">
    <p:extLst>
      <p:ext uri="{19B8F6BF-5375-455C-9EA6-DF929625EA0E}">
        <p15:presenceInfo xmlns:p15="http://schemas.microsoft.com/office/powerpoint/2012/main" userId="S-1-5-21-1666015839-3846122634-945917319-2221" providerId="AD"/>
      </p:ext>
    </p:extLst>
  </p:cmAuthor>
  <p:cmAuthor id="2" name="syamprasad" initials="s" lastIdx="1" clrIdx="2">
    <p:extLst>
      <p:ext uri="{19B8F6BF-5375-455C-9EA6-DF929625EA0E}">
        <p15:presenceInfo xmlns:p15="http://schemas.microsoft.com/office/powerpoint/2012/main" userId="S-1-5-21-1666015839-3846122634-945917319-1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p:cViewPr varScale="1">
        <p:scale>
          <a:sx n="111" d="100"/>
          <a:sy n="111" d="100"/>
        </p:scale>
        <p:origin x="165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850600"/>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Solving Linear Inequalities in One Variable</a:t>
            </a:r>
          </a:p>
        </p:txBody>
      </p:sp>
      <p:sp>
        <p:nvSpPr>
          <p:cNvPr id="3" name="Title 2"/>
          <p:cNvSpPr>
            <a:spLocks noGrp="1"/>
          </p:cNvSpPr>
          <p:nvPr>
            <p:ph type="title"/>
          </p:nvPr>
        </p:nvSpPr>
        <p:spPr/>
        <p:txBody>
          <a:bodyPr/>
          <a:lstStyle/>
          <a:p>
            <a:r>
              <a:rPr dirty="0"/>
              <a:t>Section 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6: Solving an Inequality and Graphing the Solution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Solve the inequality </a:t>
                </a:r>
                <a14:m>
                  <m:oMath xmlns:m="http://schemas.openxmlformats.org/officeDocument/2006/math">
                    <m:r>
                      <a:rPr lang="en-IN">
                        <a:latin typeface="Cambria Math" panose="02040503050406030204" pitchFamily="18" charset="0"/>
                      </a:rPr>
                      <m:t>𝑡</m:t>
                    </m:r>
                    <m:r>
                      <a:rPr lang="en-IN">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5</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m:t>
                        </m:r>
                      </m:den>
                    </m:f>
                  </m:oMath>
                </a14:m>
                <a:r>
                  <a:rPr lang="ar-AE" sz="2800" dirty="0"/>
                  <a:t> </a:t>
                </a:r>
                <a:r>
                  <a:rPr lang="en-IN" sz="2800" dirty="0"/>
                  <a:t>and graph the solution set. Write the solution set using interval notation.</a:t>
                </a:r>
              </a:p>
              <a:p>
                <a:pPr>
                  <a:defRPr sz="2800"/>
                </a:pPr>
                <a:r>
                  <a:rPr lang="en-IN"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IN" sz="2800" b="0" i="1" smtClean="0">
                          <a:latin typeface="Cambria Math" panose="02040503050406030204" pitchFamily="18" charset="0"/>
                        </a:rPr>
                        <m:t>𝑡</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5</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𝑡</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5</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num>
                        <m:den>
                          <m:r>
                            <a:rPr lang="en-US" sz="2800" b="0" i="1" smtClean="0">
                              <a:latin typeface="Cambria Math" panose="02040503050406030204" pitchFamily="18" charset="0"/>
                              <a:ea typeface="Cambria Math" panose="02040503050406030204" pitchFamily="18" charset="0"/>
                            </a:rPr>
                            <m:t>5</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5</m:t>
                          </m:r>
                        </m:den>
                      </m:f>
                    </m:oMath>
                  </m:oMathPara>
                </a14:m>
                <a:endParaRPr lang="en-US" sz="2800" dirty="0"/>
              </a:p>
              <a:p>
                <a:pPr>
                  <a:defRPr sz="2800"/>
                </a:pPr>
                <a:r>
                  <a:rPr lang="en-IN" dirty="0"/>
                  <a:t>			</a:t>
                </a:r>
                <a14:m>
                  <m:oMath xmlns:m="http://schemas.openxmlformats.org/officeDocument/2006/math">
                    <m:r>
                      <a:rPr lang="en-US" b="0" i="1" smtClean="0">
                        <a:latin typeface="Cambria Math" panose="02040503050406030204" pitchFamily="18" charset="0"/>
                      </a:rPr>
                      <m:t>𝑡</m:t>
                    </m:r>
                  </m:oMath>
                </a14:m>
                <a:r>
                  <a:rPr lang="en-US" sz="2800" dirty="0"/>
                  <a:t> is in </a:t>
                </a:r>
                <a14:m>
                  <m:oMath xmlns:m="http://schemas.openxmlformats.org/officeDocument/2006/math">
                    <m:d>
                      <m:dPr>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5</m:t>
                                </m:r>
                              </m:den>
                            </m:f>
                          </m:e>
                        </m:d>
                        <m:r>
                          <a:rPr lang="en-US" sz="2800" b="0" i="1" smtClean="0">
                            <a:latin typeface="Cambria Math" panose="02040503050406030204" pitchFamily="18" charset="0"/>
                            <a:ea typeface="Cambria Math" panose="02040503050406030204" pitchFamily="18" charset="0"/>
                          </a:rPr>
                          <m:t> </m:t>
                        </m:r>
                      </m:e>
                    </m:d>
                  </m:oMath>
                </a14:m>
                <a:r>
                  <a:rPr lang="en-US" sz="2800" b="0" i="0" dirty="0">
                    <a:latin typeface="+mj-lt"/>
                    <a:ea typeface="Cambria Math" panose="02040503050406030204" pitchFamily="18" charset="0"/>
                  </a:rPr>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9B873E8-02B9-FD5E-1C3D-C2FB446FB33B}"/>
                  </a:ext>
                </a:extLst>
              </p:cNvPr>
              <p:cNvSpPr txBox="1"/>
              <p:nvPr/>
            </p:nvSpPr>
            <p:spPr>
              <a:xfrm>
                <a:off x="4103648" y="3624146"/>
                <a:ext cx="2362200" cy="484620"/>
              </a:xfrm>
              <a:prstGeom prst="rect">
                <a:avLst/>
              </a:prstGeom>
              <a:noFill/>
            </p:spPr>
            <p:txBody>
              <a:bodyPr wrap="square" rtlCol="0">
                <a:spAutoFit/>
              </a:bodyPr>
              <a:lstStyle/>
              <a:p>
                <a:r>
                  <a:rPr lang="en-US" dirty="0"/>
                  <a:t>Add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a14:m>
                <a:r>
                  <a:rPr lang="en-IN" dirty="0"/>
                  <a:t> to both sides.</a:t>
                </a:r>
              </a:p>
            </p:txBody>
          </p:sp>
        </mc:Choice>
        <mc:Fallback xmlns="">
          <p:sp>
            <p:nvSpPr>
              <p:cNvPr id="4" name="TextBox 3">
                <a:extLst>
                  <a:ext uri="{FF2B5EF4-FFF2-40B4-BE49-F238E27FC236}">
                    <a16:creationId xmlns:a16="http://schemas.microsoft.com/office/drawing/2014/main" id="{C9B873E8-02B9-FD5E-1C3D-C2FB446FB33B}"/>
                  </a:ext>
                </a:extLst>
              </p:cNvPr>
              <p:cNvSpPr txBox="1">
                <a:spLocks noRot="1" noChangeAspect="1" noMove="1" noResize="1" noEditPoints="1" noAdjustHandles="1" noChangeArrowheads="1" noChangeShapeType="1" noTextEdit="1"/>
              </p:cNvSpPr>
              <p:nvPr/>
            </p:nvSpPr>
            <p:spPr>
              <a:xfrm>
                <a:off x="4103648" y="3624146"/>
                <a:ext cx="2362200" cy="484620"/>
              </a:xfrm>
              <a:prstGeom prst="rect">
                <a:avLst/>
              </a:prstGeom>
              <a:blipFill>
                <a:blip r:embed="rId3"/>
                <a:stretch>
                  <a:fillRect l="-2062" b="-8861"/>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76E3CD55-A6D4-5171-1C2C-9D7B092881F6}"/>
              </a:ext>
            </a:extLst>
          </p:cNvPr>
          <p:cNvSpPr txBox="1"/>
          <p:nvPr/>
        </p:nvSpPr>
        <p:spPr>
          <a:xfrm>
            <a:off x="4170556" y="4482790"/>
            <a:ext cx="2362200" cy="369332"/>
          </a:xfrm>
          <a:prstGeom prst="rect">
            <a:avLst/>
          </a:prstGeom>
          <a:noFill/>
        </p:spPr>
        <p:txBody>
          <a:bodyPr wrap="square" rtlCol="0">
            <a:spAutoFit/>
          </a:bodyPr>
          <a:lstStyle/>
          <a:p>
            <a:r>
              <a:rPr lang="en-US" dirty="0"/>
              <a:t>Simplify.</a:t>
            </a:r>
            <a:endParaRPr lang="en-IN" dirty="0"/>
          </a:p>
        </p:txBody>
      </p:sp>
      <p:pic>
        <p:nvPicPr>
          <p:cNvPr id="7" name="Picture 6">
            <a:extLst>
              <a:ext uri="{FF2B5EF4-FFF2-40B4-BE49-F238E27FC236}">
                <a16:creationId xmlns:a16="http://schemas.microsoft.com/office/drawing/2014/main" id="{1E45ACAF-23DC-DFBB-C1DA-23EBAE7C09EE}"/>
              </a:ext>
            </a:extLst>
          </p:cNvPr>
          <p:cNvPicPr>
            <a:picLocks noChangeAspect="1"/>
          </p:cNvPicPr>
          <p:nvPr/>
        </p:nvPicPr>
        <p:blipFill>
          <a:blip r:embed="rId4"/>
          <a:stretch>
            <a:fillRect/>
          </a:stretch>
        </p:blipFill>
        <p:spPr>
          <a:xfrm>
            <a:off x="708165" y="5249389"/>
            <a:ext cx="2419688" cy="685896"/>
          </a:xfrm>
          <a:prstGeom prst="rect">
            <a:avLst/>
          </a:prstGeom>
        </p:spPr>
      </p:pic>
      <p:sp>
        <p:nvSpPr>
          <p:cNvPr id="8" name="TextBox 7">
            <a:extLst>
              <a:ext uri="{FF2B5EF4-FFF2-40B4-BE49-F238E27FC236}">
                <a16:creationId xmlns:a16="http://schemas.microsoft.com/office/drawing/2014/main" id="{9C90DCB3-6F20-3836-CF71-308A3D403CDB}"/>
              </a:ext>
            </a:extLst>
          </p:cNvPr>
          <p:cNvSpPr txBox="1"/>
          <p:nvPr/>
        </p:nvSpPr>
        <p:spPr>
          <a:xfrm>
            <a:off x="6073634" y="5215265"/>
            <a:ext cx="2689365" cy="646331"/>
          </a:xfrm>
          <a:prstGeom prst="rect">
            <a:avLst/>
          </a:prstGeom>
          <a:noFill/>
        </p:spPr>
        <p:txBody>
          <a:bodyPr wrap="square" rtlCol="0">
            <a:spAutoFit/>
          </a:bodyPr>
          <a:lstStyle/>
          <a:p>
            <a:r>
              <a:rPr lang="en-US" dirty="0"/>
              <a:t>Note that the interval is a half-open interval.</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Multiplication Principle for Solving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50011"/>
              </a:xfrm>
            </p:spPr>
            <p:txBody>
              <a:bodyPr>
                <a:spAutoFit/>
              </a:bodyPr>
              <a:lstStyle/>
              <a:p>
                <a:r>
                  <a:rPr sz="2800" dirty="0"/>
                  <a:t>If </a:t>
                </a:r>
                <a14:m>
                  <m:oMath xmlns:m="http://schemas.openxmlformats.org/officeDocument/2006/math">
                    <m:r>
                      <a:rPr lang="en-US">
                        <a:latin typeface="Cambria Math" panose="02040503050406030204" pitchFamily="18" charset="0"/>
                      </a:rPr>
                      <m:t>𝐴</m:t>
                    </m:r>
                  </m:oMath>
                </a14:m>
                <a:r>
                  <a:rPr sz="2800" dirty="0"/>
                  <a:t> and </a:t>
                </a:r>
                <a14:m>
                  <m:oMath xmlns:m="http://schemas.openxmlformats.org/officeDocument/2006/math">
                    <m:r>
                      <a:rPr lang="en-US">
                        <a:latin typeface="Cambria Math" panose="02040503050406030204" pitchFamily="18" charset="0"/>
                      </a:rPr>
                      <m:t>𝐵</m:t>
                    </m:r>
                  </m:oMath>
                </a14:m>
                <a:r>
                  <a:rPr sz="2800" dirty="0"/>
                  <a:t> are algebraic expressions and </a:t>
                </a:r>
                <a14:m>
                  <m:oMath xmlns:m="http://schemas.openxmlformats.org/officeDocument/2006/math">
                    <m:r>
                      <a:rPr lang="en-US">
                        <a:latin typeface="Cambria Math" panose="02040503050406030204" pitchFamily="18" charset="0"/>
                      </a:rPr>
                      <m:t>𝐶</m:t>
                    </m:r>
                  </m:oMath>
                </a14:m>
                <a:r>
                  <a:rPr sz="2800" dirty="0"/>
                  <a:t> is a positive real number, then the inequalities</a:t>
                </a:r>
              </a:p>
              <a:p>
                <a:pPr algn="ctr">
                  <a:defRPr sz="2800"/>
                </a:pPr>
                <a14:m>
                  <m:oMathPara xmlns:m="http://schemas.openxmlformats.org/officeDocument/2006/math">
                    <m:oMathParaPr>
                      <m:jc m:val="centerGroup"/>
                    </m:oMathParaPr>
                    <m:oMath xmlns:m="http://schemas.openxmlformats.org/officeDocument/2006/math">
                      <m:r>
                        <a:rPr lang="en-IN" b="1" i="1" dirty="0" smtClean="0">
                          <a:latin typeface="Cambria Math" panose="02040503050406030204" pitchFamily="18" charset="0"/>
                        </a:rPr>
                        <m:t>𝑨</m:t>
                      </m:r>
                      <m:r>
                        <a:rPr>
                          <a:latin typeface="Cambria Math" panose="02040503050406030204" pitchFamily="18" charset="0"/>
                        </a:rPr>
                        <m:t>&lt;</m:t>
                      </m:r>
                      <m:r>
                        <a:rPr lang="en-IN" b="1" i="1" dirty="0" smtClean="0">
                          <a:latin typeface="Cambria Math" panose="02040503050406030204" pitchFamily="18" charset="0"/>
                        </a:rPr>
                        <m:t>𝑩</m:t>
                      </m:r>
                    </m:oMath>
                  </m:oMathPara>
                </a14:m>
                <a:endParaRPr lang="en-US" sz="2800" b="1" dirty="0"/>
              </a:p>
              <a:p>
                <a:pPr algn="ctr">
                  <a:defRPr sz="2800"/>
                </a:pPr>
                <a:r>
                  <a:rPr sz="2800" dirty="0"/>
                  <a:t>and</a:t>
                </a:r>
              </a:p>
              <a:p>
                <a:pPr algn="ctr">
                  <a:defRPr sz="2800"/>
                </a:pPr>
                <a14:m>
                  <m:oMathPara xmlns:m="http://schemas.openxmlformats.org/officeDocument/2006/math">
                    <m:oMathParaPr>
                      <m:jc m:val="centerGroup"/>
                    </m:oMathParaPr>
                    <m:oMath xmlns:m="http://schemas.openxmlformats.org/officeDocument/2006/math">
                      <m:r>
                        <a:rPr lang="en-IN" b="1" i="1" dirty="0" smtClean="0">
                          <a:latin typeface="Cambria Math" panose="02040503050406030204" pitchFamily="18" charset="0"/>
                        </a:rPr>
                        <m:t>𝑨𝑪</m:t>
                      </m:r>
                      <m:r>
                        <a:rPr>
                          <a:latin typeface="Cambria Math" panose="02040503050406030204" pitchFamily="18" charset="0"/>
                        </a:rPr>
                        <m:t>&lt;</m:t>
                      </m:r>
                      <m:r>
                        <a:rPr lang="en-IN" b="1" i="1" dirty="0" smtClean="0">
                          <a:latin typeface="Cambria Math" panose="02040503050406030204" pitchFamily="18" charset="0"/>
                        </a:rPr>
                        <m:t>𝑩𝑪</m:t>
                      </m:r>
                    </m:oMath>
                  </m:oMathPara>
                </a14:m>
                <a:endParaRPr lang="en-US" sz="2800" b="1" dirty="0"/>
              </a:p>
              <a:p>
                <a:pPr>
                  <a:defRPr sz="2800"/>
                </a:pPr>
                <a:r>
                  <a:rPr sz="2800" dirty="0"/>
                  <a:t>are equivalent.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50011"/>
              </a:xfrm>
              <a:blipFill>
                <a:blip r:embed="rId2"/>
                <a:stretch>
                  <a:fillRect l="-1328" t="-1695" b="-4661"/>
                </a:stretch>
              </a:blipFill>
            </p:spPr>
            <p:txBody>
              <a:bodyPr/>
              <a:lstStyle/>
              <a:p>
                <a:r>
                  <a:rPr lang="en-IN">
                    <a:noFill/>
                  </a:rPr>
                  <a:t> </a:t>
                </a:r>
              </a:p>
            </p:txBody>
          </p:sp>
        </mc:Fallback>
      </mc:AlternateContent>
    </p:spTree>
    <p:extLst>
      <p:ext uri="{BB962C8B-B14F-4D97-AF65-F5344CB8AC3E}">
        <p14:creationId xmlns:p14="http://schemas.microsoft.com/office/powerpoint/2010/main" val="4276222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Multiplication Principle for Solving Linear Inequalities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If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 are algebraic expressions and </a:t>
                </a:r>
                <a14:m>
                  <m:oMath xmlns:m="http://schemas.openxmlformats.org/officeDocument/2006/math">
                    <m:r>
                      <a:rPr lang="en-US">
                        <a:latin typeface="Cambria Math" panose="02040503050406030204" pitchFamily="18" charset="0"/>
                      </a:rPr>
                      <m:t>𝐶</m:t>
                    </m:r>
                  </m:oMath>
                </a14:m>
                <a:r>
                  <a:rPr lang="en-US" sz="2800" dirty="0"/>
                  <a:t> is a negative real number, then the inequalities</a:t>
                </a:r>
              </a:p>
              <a:p>
                <a:pPr algn="ctr">
                  <a:defRPr sz="2800"/>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𝑨</m:t>
                      </m:r>
                      <m:r>
                        <a:rPr lang="en-US">
                          <a:latin typeface="Cambria Math" panose="02040503050406030204" pitchFamily="18" charset="0"/>
                        </a:rPr>
                        <m:t>&lt;</m:t>
                      </m:r>
                      <m:r>
                        <a:rPr lang="en-US" b="1" i="1" dirty="0" smtClean="0">
                          <a:latin typeface="Cambria Math" panose="02040503050406030204" pitchFamily="18" charset="0"/>
                        </a:rPr>
                        <m:t>𝑩</m:t>
                      </m:r>
                    </m:oMath>
                  </m:oMathPara>
                </a14:m>
                <a:endParaRPr lang="en-US" b="1" dirty="0"/>
              </a:p>
              <a:p>
                <a:pPr algn="ctr">
                  <a:defRPr sz="2800"/>
                </a:pPr>
                <a:r>
                  <a:rPr lang="en-US" sz="2800" dirty="0"/>
                  <a:t>and</a:t>
                </a:r>
              </a:p>
              <a:p>
                <a:pPr algn="ctr">
                  <a:defRPr sz="2800"/>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𝑨𝑪</m:t>
                      </m:r>
                      <m:r>
                        <a:rPr lang="en-US">
                          <a:latin typeface="Cambria Math" panose="02040503050406030204" pitchFamily="18" charset="0"/>
                        </a:rPr>
                        <m:t>&gt;</m:t>
                      </m:r>
                      <m:r>
                        <a:rPr lang="en-US" b="1" i="1" dirty="0" smtClean="0">
                          <a:latin typeface="Cambria Math" panose="02040503050406030204" pitchFamily="18" charset="0"/>
                        </a:rPr>
                        <m:t>𝑩𝑪</m:t>
                      </m:r>
                    </m:oMath>
                  </m:oMathPara>
                </a14:m>
                <a:endParaRPr lang="en-US" sz="2800" b="1" dirty="0"/>
              </a:p>
              <a:p>
                <a:pPr>
                  <a:defRPr sz="2800"/>
                </a:pPr>
                <a:r>
                  <a:rPr lang="en-US" sz="2800" dirty="0"/>
                  <a:t>are equivalent.</a:t>
                </a:r>
              </a:p>
              <a:p>
                <a:r>
                  <a:rPr lang="en-US" sz="2800" dirty="0"/>
                  <a:t>(In other words, if both sides are multiplied by a negative number, then the sense of the inequality is reversed.)</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000" r="-886"/>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7: Solving an Inequality and Graphing the Solution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inequality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𝑥</m:t>
                    </m:r>
                    <m:r>
                      <a:rPr lang="en-US">
                        <a:latin typeface="Cambria Math" panose="02040503050406030204" pitchFamily="18" charset="0"/>
                      </a:rPr>
                      <m:t>&gt;</m:t>
                    </m:r>
                    <m:r>
                      <a:rPr lang="en-US">
                        <a:latin typeface="Cambria Math" panose="02040503050406030204" pitchFamily="18" charset="0"/>
                      </a:rPr>
                      <m:t>15</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&gt;</m:t>
                      </m:r>
                      <m:r>
                        <a:rPr lang="en-US" sz="2800" b="0" i="1" smtClean="0">
                          <a:latin typeface="Cambria Math" panose="02040503050406030204" pitchFamily="18" charset="0"/>
                        </a:rPr>
                        <m:t>15</m:t>
                      </m:r>
                    </m:oMath>
                  </m:oMathPara>
                </a14:m>
                <a:endParaRPr lang="en-US" sz="2800" b="0" dirty="0"/>
              </a:p>
              <a:p>
                <a:pPr>
                  <a:defRPr sz="2800"/>
                </a:pPr>
                <a14:m>
                  <m:oMathPara xmlns:m="http://schemas.openxmlformats.org/officeDocument/2006/math">
                    <m:oMathParaPr>
                      <m:jc m:val="left"/>
                    </m:oMathParaPr>
                    <m:oMath xmlns:m="http://schemas.openxmlformats.org/officeDocument/2006/math">
                      <m:f>
                        <m:fPr>
                          <m:ctrlPr>
                            <a:rPr lang="en-IN" sz="2800" i="1" smtClean="0">
                              <a:latin typeface="Cambria Math" panose="02040503050406030204" pitchFamily="18" charset="0"/>
                            </a:rPr>
                          </m:ctrlPr>
                        </m:fPr>
                        <m:num>
                          <m:r>
                            <a:rPr lang="en-US" sz="2800" b="0" i="1" smtClean="0">
                              <a:latin typeface="Cambria Math" panose="02040503050406030204" pitchFamily="18" charset="0"/>
                            </a:rPr>
                            <m:t>5</m:t>
                          </m:r>
                          <m:r>
                            <a:rPr lang="en-US" sz="2800" b="0" i="1" smtClean="0">
                              <a:latin typeface="Cambria Math" panose="02040503050406030204" pitchFamily="18" charset="0"/>
                            </a:rPr>
                            <m:t>𝑥</m:t>
                          </m:r>
                        </m:num>
                        <m:den>
                          <m:r>
                            <a:rPr lang="en-US" sz="2800" b="0" i="1" smtClean="0">
                              <a:latin typeface="Cambria Math" panose="02040503050406030204" pitchFamily="18" charset="0"/>
                            </a:rPr>
                            <m:t>5</m:t>
                          </m:r>
                        </m:den>
                      </m:f>
                      <m:r>
                        <a:rPr lang="en-US" sz="2800" b="0" i="1" smtClean="0">
                          <a:latin typeface="Cambria Math" panose="02040503050406030204" pitchFamily="18" charset="0"/>
                        </a:rPr>
                        <m:t>&gt;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15</m:t>
                          </m:r>
                        </m:num>
                        <m:den>
                          <m:r>
                            <a:rPr lang="en-US" sz="2800" b="0" i="1" smtClean="0">
                              <a:latin typeface="Cambria Math" panose="02040503050406030204" pitchFamily="18" charset="0"/>
                            </a:rPr>
                            <m:t>5</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rPr>
                        <m:t>&gt;</m:t>
                      </m:r>
                      <m:r>
                        <a:rPr lang="en-US" sz="2800" b="0" i="1" smtClean="0">
                          <a:latin typeface="Cambria Math" panose="02040503050406030204" pitchFamily="18" charset="0"/>
                        </a:rPr>
                        <m:t>3</m:t>
                      </m:r>
                    </m:oMath>
                  </m:oMathPara>
                </a14:m>
                <a:endParaRPr lang="en-US" sz="2800" dirty="0"/>
              </a:p>
              <a:p>
                <a:pPr>
                  <a:defRPr sz="2800"/>
                </a:pPr>
                <a:r>
                  <a:rPr lang="en-IN" dirty="0"/>
                  <a:t>			</a:t>
                </a:r>
                <a14:m>
                  <m:oMath xmlns:m="http://schemas.openxmlformats.org/officeDocument/2006/math">
                    <m:r>
                      <a:rPr lang="en-US" b="0" i="1" smtClean="0">
                        <a:latin typeface="Cambria Math" panose="02040503050406030204" pitchFamily="18" charset="0"/>
                      </a:rPr>
                      <m:t>𝑥</m:t>
                    </m:r>
                  </m:oMath>
                </a14:m>
                <a:r>
                  <a:rPr lang="en-US" sz="2800" dirty="0"/>
                  <a:t> is in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e>
                    </m:d>
                    <m:r>
                      <a:rPr lang="en-US" sz="2800" b="0" i="1" smtClean="0">
                        <a:latin typeface="Cambria Math" panose="02040503050406030204" pitchFamily="18" charset="0"/>
                        <a:ea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90C9345-DF8B-DDA7-4599-241EF4CD0C3F}"/>
                  </a:ext>
                </a:extLst>
              </p:cNvPr>
              <p:cNvSpPr txBox="1"/>
              <p:nvPr/>
            </p:nvSpPr>
            <p:spPr>
              <a:xfrm>
                <a:off x="2520176" y="3088888"/>
                <a:ext cx="2590800" cy="369332"/>
              </a:xfrm>
              <a:prstGeom prst="rect">
                <a:avLst/>
              </a:prstGeom>
              <a:noFill/>
            </p:spPr>
            <p:txBody>
              <a:bodyPr wrap="square" rtlCol="0">
                <a:spAutoFit/>
              </a:bodyPr>
              <a:lstStyle/>
              <a:p>
                <a:r>
                  <a:rPr lang="en-US" dirty="0"/>
                  <a:t>Divide both sides by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m:t>
                    </m:r>
                  </m:oMath>
                </a14:m>
                <a:endParaRPr lang="en-IN" dirty="0"/>
              </a:p>
            </p:txBody>
          </p:sp>
        </mc:Choice>
        <mc:Fallback xmlns="">
          <p:sp>
            <p:nvSpPr>
              <p:cNvPr id="4" name="TextBox 3">
                <a:extLst>
                  <a:ext uri="{FF2B5EF4-FFF2-40B4-BE49-F238E27FC236}">
                    <a16:creationId xmlns:a16="http://schemas.microsoft.com/office/drawing/2014/main" id="{690C9345-DF8B-DDA7-4599-241EF4CD0C3F}"/>
                  </a:ext>
                </a:extLst>
              </p:cNvPr>
              <p:cNvSpPr txBox="1">
                <a:spLocks noRot="1" noChangeAspect="1" noMove="1" noResize="1" noEditPoints="1" noAdjustHandles="1" noChangeArrowheads="1" noChangeShapeType="1" noTextEdit="1"/>
              </p:cNvSpPr>
              <p:nvPr/>
            </p:nvSpPr>
            <p:spPr>
              <a:xfrm>
                <a:off x="2520176" y="3088888"/>
                <a:ext cx="2590800" cy="369332"/>
              </a:xfrm>
              <a:prstGeom prst="rect">
                <a:avLst/>
              </a:prstGeom>
              <a:blipFill>
                <a:blip r:embed="rId3"/>
                <a:stretch>
                  <a:fillRect l="-1882" t="-10000" b="-26667"/>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34BD7515-7960-03F6-68F7-DAFF7D30644A}"/>
              </a:ext>
            </a:extLst>
          </p:cNvPr>
          <p:cNvSpPr txBox="1"/>
          <p:nvPr/>
        </p:nvSpPr>
        <p:spPr>
          <a:xfrm>
            <a:off x="2512742" y="3657600"/>
            <a:ext cx="2590800" cy="369332"/>
          </a:xfrm>
          <a:prstGeom prst="rect">
            <a:avLst/>
          </a:prstGeom>
          <a:noFill/>
        </p:spPr>
        <p:txBody>
          <a:bodyPr wrap="square" rtlCol="0">
            <a:spAutoFit/>
          </a:bodyPr>
          <a:lstStyle/>
          <a:p>
            <a:r>
              <a:rPr lang="en-US" dirty="0"/>
              <a:t>Simplify.</a:t>
            </a:r>
            <a:endParaRPr lang="en-IN" dirty="0"/>
          </a:p>
        </p:txBody>
      </p:sp>
      <p:sp>
        <p:nvSpPr>
          <p:cNvPr id="6" name="TextBox 5">
            <a:extLst>
              <a:ext uri="{FF2B5EF4-FFF2-40B4-BE49-F238E27FC236}">
                <a16:creationId xmlns:a16="http://schemas.microsoft.com/office/drawing/2014/main" id="{0C854C02-5D51-3A2C-D28E-A42DCF5D6364}"/>
              </a:ext>
            </a:extLst>
          </p:cNvPr>
          <p:cNvSpPr txBox="1"/>
          <p:nvPr/>
        </p:nvSpPr>
        <p:spPr>
          <a:xfrm>
            <a:off x="5516073" y="4189352"/>
            <a:ext cx="2689365" cy="646331"/>
          </a:xfrm>
          <a:prstGeom prst="rect">
            <a:avLst/>
          </a:prstGeom>
          <a:noFill/>
        </p:spPr>
        <p:txBody>
          <a:bodyPr wrap="square" rtlCol="0">
            <a:spAutoFit/>
          </a:bodyPr>
          <a:lstStyle/>
          <a:p>
            <a:r>
              <a:rPr lang="en-US" dirty="0"/>
              <a:t>Note that the interval is an open interval.</a:t>
            </a:r>
            <a:endParaRPr lang="en-IN" dirty="0"/>
          </a:p>
        </p:txBody>
      </p:sp>
      <p:pic>
        <p:nvPicPr>
          <p:cNvPr id="8" name="Picture 7">
            <a:extLst>
              <a:ext uri="{FF2B5EF4-FFF2-40B4-BE49-F238E27FC236}">
                <a16:creationId xmlns:a16="http://schemas.microsoft.com/office/drawing/2014/main" id="{F068E02E-8300-F863-17CA-80D8AD0834A1}"/>
              </a:ext>
            </a:extLst>
          </p:cNvPr>
          <p:cNvPicPr>
            <a:picLocks noChangeAspect="1"/>
          </p:cNvPicPr>
          <p:nvPr/>
        </p:nvPicPr>
        <p:blipFill>
          <a:blip r:embed="rId4"/>
          <a:stretch>
            <a:fillRect/>
          </a:stretch>
        </p:blipFill>
        <p:spPr>
          <a:xfrm>
            <a:off x="499543" y="4170747"/>
            <a:ext cx="2457793" cy="5906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8: Solving an Inequality and Graphing the Solution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inequality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12</m:t>
                    </m:r>
                    <m:r>
                      <a:rPr lang="en-US">
                        <a:latin typeface="Cambria Math" panose="02040503050406030204" pitchFamily="18" charset="0"/>
                      </a:rPr>
                      <m:t>.</m:t>
                    </m:r>
                    <m:r>
                      <a:rPr lang="en-US">
                        <a:latin typeface="Cambria Math" panose="02040503050406030204" pitchFamily="18" charset="0"/>
                      </a:rPr>
                      <m:t>3</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12</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f>
                        <m:fPr>
                          <m:ctrlPr>
                            <a:rPr lang="en-IN" sz="280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𝑥</m:t>
                          </m:r>
                        </m:num>
                        <m:den>
                          <m:r>
                            <a:rPr lang="en-US" sz="2800" b="0" i="1" smtClean="0">
                              <a:latin typeface="Cambria Math" panose="02040503050406030204" pitchFamily="18" charset="0"/>
                            </a:rPr>
                            <m:t>−</m:t>
                          </m:r>
                          <m:r>
                            <a:rPr lang="en-US" sz="2800" b="0" i="1" smtClean="0">
                              <a:latin typeface="Cambria Math" panose="02040503050406030204" pitchFamily="18" charset="0"/>
                            </a:rPr>
                            <m:t>3</m:t>
                          </m:r>
                        </m:den>
                      </m:f>
                      <m:r>
                        <a:rPr lang="en-IN" sz="2800" i="1" smtClean="0">
                          <a:latin typeface="Cambria Math" panose="02040503050406030204" pitchFamily="18" charset="0"/>
                          <a:ea typeface="Cambria Math" panose="02040503050406030204" pitchFamily="18" charset="0"/>
                        </a:rPr>
                        <m:t>≥</m:t>
                      </m:r>
                      <m:f>
                        <m:fPr>
                          <m:ctrlPr>
                            <a:rPr lang="en-IN"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12</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oMath>
                  </m:oMathPara>
                </a14:m>
                <a:endParaRPr lang="en-US" sz="2800" dirty="0"/>
              </a:p>
              <a:p>
                <a:pPr>
                  <a:defRPr sz="2800"/>
                </a:pPr>
                <a:endParaRPr lang="en-IN" dirty="0"/>
              </a:p>
              <a:p>
                <a:pPr>
                  <a:defRPr sz="2800"/>
                </a:pPr>
                <a14:m>
                  <m:oMath xmlns:m="http://schemas.openxmlformats.org/officeDocument/2006/math">
                    <m:r>
                      <a:rPr lang="en-US" sz="2800" b="0" i="1" smtClean="0">
                        <a:latin typeface="Cambria Math" panose="02040503050406030204" pitchFamily="18" charset="0"/>
                      </a:rPr>
                      <m:t>𝑥</m:t>
                    </m:r>
                  </m:oMath>
                </a14:m>
                <a:r>
                  <a:rPr lang="en-US" sz="2800" dirty="0"/>
                  <a:t> is in </a:t>
                </a:r>
                <a14:m>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rPr>
                          <m:t>4</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 </m:t>
                        </m:r>
                        <m:d>
                          <m:dPr>
                            <m:beg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e>
                        </m:d>
                      </m:e>
                    </m:d>
                    <m:r>
                      <a:rPr lang="en-US" sz="2800" b="0" i="1"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3FF538-C750-9A63-B5D1-6EB5AAA29B2A}"/>
                  </a:ext>
                </a:extLst>
              </p:cNvPr>
              <p:cNvSpPr txBox="1"/>
              <p:nvPr/>
            </p:nvSpPr>
            <p:spPr>
              <a:xfrm>
                <a:off x="3278458" y="3445726"/>
                <a:ext cx="2590800" cy="369332"/>
              </a:xfrm>
              <a:prstGeom prst="rect">
                <a:avLst/>
              </a:prstGeom>
              <a:noFill/>
            </p:spPr>
            <p:txBody>
              <a:bodyPr wrap="square" rtlCol="0">
                <a:spAutoFit/>
              </a:bodyPr>
              <a:lstStyle/>
              <a:p>
                <a:r>
                  <a:rPr lang="en-US" dirty="0"/>
                  <a:t>Divide both sides by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oMath>
                </a14:m>
                <a:endParaRPr lang="en-IN" dirty="0"/>
              </a:p>
            </p:txBody>
          </p:sp>
        </mc:Choice>
        <mc:Fallback xmlns="">
          <p:sp>
            <p:nvSpPr>
              <p:cNvPr id="4" name="TextBox 3">
                <a:extLst>
                  <a:ext uri="{FF2B5EF4-FFF2-40B4-BE49-F238E27FC236}">
                    <a16:creationId xmlns:a16="http://schemas.microsoft.com/office/drawing/2014/main" id="{133FF538-C750-9A63-B5D1-6EB5AAA29B2A}"/>
                  </a:ext>
                </a:extLst>
              </p:cNvPr>
              <p:cNvSpPr txBox="1">
                <a:spLocks noRot="1" noChangeAspect="1" noMove="1" noResize="1" noEditPoints="1" noAdjustHandles="1" noChangeArrowheads="1" noChangeShapeType="1" noTextEdit="1"/>
              </p:cNvSpPr>
              <p:nvPr/>
            </p:nvSpPr>
            <p:spPr>
              <a:xfrm>
                <a:off x="3278458" y="3445726"/>
                <a:ext cx="2590800" cy="369332"/>
              </a:xfrm>
              <a:prstGeom prst="rect">
                <a:avLst/>
              </a:prstGeom>
              <a:blipFill>
                <a:blip r:embed="rId3"/>
                <a:stretch>
                  <a:fillRect l="-2118" t="-8197" b="-24590"/>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D0AF1C9C-BC08-E097-A690-7E9F87EB50CC}"/>
              </a:ext>
            </a:extLst>
          </p:cNvPr>
          <p:cNvSpPr txBox="1"/>
          <p:nvPr/>
        </p:nvSpPr>
        <p:spPr>
          <a:xfrm>
            <a:off x="3278458" y="4112375"/>
            <a:ext cx="2362200" cy="369332"/>
          </a:xfrm>
          <a:prstGeom prst="rect">
            <a:avLst/>
          </a:prstGeom>
          <a:noFill/>
        </p:spPr>
        <p:txBody>
          <a:bodyPr wrap="square" rtlCol="0">
            <a:spAutoFit/>
          </a:bodyPr>
          <a:lstStyle/>
          <a:p>
            <a:r>
              <a:rPr lang="en-US" dirty="0"/>
              <a:t>Simplify.</a:t>
            </a:r>
            <a:endParaRPr lang="en-IN" dirty="0"/>
          </a:p>
        </p:txBody>
      </p:sp>
      <p:pic>
        <p:nvPicPr>
          <p:cNvPr id="7" name="Picture 6">
            <a:extLst>
              <a:ext uri="{FF2B5EF4-FFF2-40B4-BE49-F238E27FC236}">
                <a16:creationId xmlns:a16="http://schemas.microsoft.com/office/drawing/2014/main" id="{0734D49B-229E-09CA-3CDE-73DDA86064EA}"/>
              </a:ext>
            </a:extLst>
          </p:cNvPr>
          <p:cNvPicPr>
            <a:picLocks noChangeAspect="1"/>
          </p:cNvPicPr>
          <p:nvPr/>
        </p:nvPicPr>
        <p:blipFill>
          <a:blip r:embed="rId4"/>
          <a:stretch>
            <a:fillRect/>
          </a:stretch>
        </p:blipFill>
        <p:spPr>
          <a:xfrm>
            <a:off x="457200" y="4519619"/>
            <a:ext cx="2524477" cy="628738"/>
          </a:xfrm>
          <a:prstGeom prst="rect">
            <a:avLst/>
          </a:prstGeom>
        </p:spPr>
      </p:pic>
      <p:sp>
        <p:nvSpPr>
          <p:cNvPr id="8" name="TextBox 7">
            <a:extLst>
              <a:ext uri="{FF2B5EF4-FFF2-40B4-BE49-F238E27FC236}">
                <a16:creationId xmlns:a16="http://schemas.microsoft.com/office/drawing/2014/main" id="{EE32B305-28BC-7EA8-B4FC-29572CB0430B}"/>
              </a:ext>
            </a:extLst>
          </p:cNvPr>
          <p:cNvSpPr txBox="1"/>
          <p:nvPr/>
        </p:nvSpPr>
        <p:spPr>
          <a:xfrm>
            <a:off x="3263527" y="5148357"/>
            <a:ext cx="4661273" cy="369332"/>
          </a:xfrm>
          <a:prstGeom prst="rect">
            <a:avLst/>
          </a:prstGeom>
          <a:noFill/>
        </p:spPr>
        <p:txBody>
          <a:bodyPr wrap="square" rtlCol="0">
            <a:spAutoFit/>
          </a:bodyPr>
          <a:lstStyle/>
          <a:p>
            <a:r>
              <a:rPr lang="en-US" dirty="0"/>
              <a:t>Note that the interval is a half-open interval.</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a:t>
            </a:r>
            <a:r>
              <a:rPr dirty="0"/>
              <a:t>Steps for Solving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rabicPeriod"/>
                  <a:defRPr sz="2800"/>
                </a:pPr>
                <a:r>
                  <a:rPr dirty="0"/>
                  <a:t>​</a:t>
                </a:r>
                <a:r>
                  <a:rPr lang="en-US" sz="2800" dirty="0"/>
                  <a:t>Combine like terms on each side of the inequality symbol.</a:t>
                </a:r>
                <a:endParaRPr sz="2800" dirty="0"/>
              </a:p>
              <a:p>
                <a:pPr marL="514350" indent="-514350">
                  <a:buFont typeface="+mj-lt"/>
                  <a:buAutoNum type="arabicPeriod" startAt="2"/>
                  <a:defRPr sz="2800"/>
                </a:pPr>
                <a:r>
                  <a:rPr lang="en-US" dirty="0"/>
                  <a:t>Use the addition principle of inequality to add the opposites of constants or variable expressions to both sides so that constants are on one side and variables on the other</a:t>
                </a:r>
                <a:r>
                  <a:rPr sz="2800" dirty="0"/>
                  <a:t>.</a:t>
                </a:r>
              </a:p>
              <a:p>
                <a:pPr marL="514350" indent="-514350">
                  <a:buFont typeface="+mj-lt"/>
                  <a:buAutoNum type="arabicPeriod" startAt="3"/>
                  <a:defRPr sz="2800"/>
                </a:pPr>
                <a:r>
                  <a:rPr dirty="0"/>
                  <a:t>​</a:t>
                </a:r>
                <a:r>
                  <a:rPr lang="en-US" dirty="0"/>
                  <a:t>Use the multiplication (or division) principle of inequality to multiply (or divide) both sides by the coefficient of the variable so that the new coefficient is </a:t>
                </a:r>
                <a14:m>
                  <m:oMath xmlns:m="http://schemas.openxmlformats.org/officeDocument/2006/math">
                    <m:r>
                      <a:rPr lang="en-US" i="1" dirty="0" smtClean="0">
                        <a:latin typeface="Cambria Math" panose="02040503050406030204" pitchFamily="18" charset="0"/>
                      </a:rPr>
                      <m:t>+1</m:t>
                    </m:r>
                  </m:oMath>
                </a14:m>
                <a:r>
                  <a:rPr lang="en-US" dirty="0"/>
                  <a:t>. </a:t>
                </a:r>
                <a:r>
                  <a:rPr lang="en-US" b="1" dirty="0"/>
                  <a:t>If this coefficient is negative, be sure to reverse the sense of the inequality</a:t>
                </a:r>
                <a:r>
                  <a:rPr lang="en-US" sz="2800" b="1" dirty="0"/>
                  <a:t>.</a:t>
                </a:r>
                <a:endParaRPr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2000"/>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Procedure: </a:t>
            </a:r>
            <a:r>
              <a:rPr dirty="0"/>
              <a:t>Steps for Solving Linear Inequalities</a:t>
            </a:r>
            <a:r>
              <a:rPr lang="en-US" dirty="0"/>
              <a:t> (cont.)</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rabicPeriod" startAt="4"/>
              <a:defRPr sz="2800"/>
            </a:pPr>
            <a:r>
              <a:rPr dirty="0"/>
              <a:t>​​</a:t>
            </a:r>
            <a:r>
              <a:rPr lang="en-US" sz="2800" dirty="0"/>
              <a:t>A quick (and generally satisfactory) check is to select any one number in your solution set and substitute it into the original inequality. If the statement is false, you need to look for an error in your solution</a:t>
            </a:r>
            <a:r>
              <a:rPr sz="2800" dirty="0"/>
              <a:t>.</a:t>
            </a:r>
          </a:p>
        </p:txBody>
      </p:sp>
    </p:spTree>
    <p:extLst>
      <p:ext uri="{BB962C8B-B14F-4D97-AF65-F5344CB8AC3E}">
        <p14:creationId xmlns:p14="http://schemas.microsoft.com/office/powerpoint/2010/main" val="328548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9: Solving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inequality </a:t>
                </a:r>
                <a14:m>
                  <m:oMath xmlns:m="http://schemas.openxmlformats.org/officeDocument/2006/math">
                    <m:r>
                      <a:rPr lang="en-US">
                        <a:latin typeface="Cambria Math" panose="02040503050406030204" pitchFamily="18" charset="0"/>
                      </a:rPr>
                      <m:t>6</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1</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6</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6</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r>
                        <a:rPr lang="en-US" sz="2800" b="0" i="1" smtClean="0">
                          <a:latin typeface="Cambria Math" panose="02040503050406030204" pitchFamily="18" charset="0"/>
                        </a:rPr>
                        <m:t>5</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6</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6</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IN" sz="2800" i="1" smtClean="0">
                              <a:latin typeface="Cambria Math" panose="02040503050406030204" pitchFamily="18" charset="0"/>
                            </a:rPr>
                          </m:ctrlPr>
                        </m:fPr>
                        <m:num>
                          <m:r>
                            <a:rPr lang="en-US" sz="2800" b="0" i="1" smtClean="0">
                              <a:latin typeface="Cambria Math" panose="02040503050406030204" pitchFamily="18" charset="0"/>
                            </a:rPr>
                            <m:t>6</m:t>
                          </m:r>
                          <m:r>
                            <a:rPr lang="en-US" sz="2800" b="0" i="1" smtClean="0">
                              <a:latin typeface="Cambria Math" panose="02040503050406030204" pitchFamily="18" charset="0"/>
                            </a:rPr>
                            <m:t>𝑥</m:t>
                          </m:r>
                        </m:num>
                        <m:den>
                          <m:r>
                            <a:rPr lang="en-US" sz="2800" b="0" i="1" smtClean="0">
                              <a:latin typeface="Cambria Math" panose="02040503050406030204" pitchFamily="18" charset="0"/>
                            </a:rPr>
                            <m:t>6</m:t>
                          </m:r>
                        </m:den>
                      </m:f>
                      <m:r>
                        <a:rPr lang="en-IN" sz="2800" i="1" smtClean="0">
                          <a:latin typeface="Cambria Math" panose="02040503050406030204" pitchFamily="18" charset="0"/>
                          <a:ea typeface="Cambria Math" panose="02040503050406030204" pitchFamily="18" charset="0"/>
                        </a:rPr>
                        <m:t>≤</m:t>
                      </m:r>
                      <m:f>
                        <m:fPr>
                          <m:ctrlPr>
                            <a:rPr lang="en-IN"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6</m:t>
                          </m:r>
                        </m:num>
                        <m:den>
                          <m:r>
                            <a:rPr lang="en-US" sz="2800" b="0" i="1" smtClean="0">
                              <a:latin typeface="Cambria Math" panose="02040503050406030204" pitchFamily="18" charset="0"/>
                              <a:ea typeface="Cambria Math" panose="02040503050406030204" pitchFamily="18" charset="0"/>
                            </a:rPr>
                            <m:t>6</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E79BA2B1-279E-771C-A905-275F6B2648C6}"/>
              </a:ext>
            </a:extLst>
          </p:cNvPr>
          <p:cNvSpPr txBox="1"/>
          <p:nvPr/>
        </p:nvSpPr>
        <p:spPr>
          <a:xfrm>
            <a:off x="4191000" y="2847077"/>
            <a:ext cx="2667000" cy="369332"/>
          </a:xfrm>
          <a:prstGeom prst="rect">
            <a:avLst/>
          </a:prstGeom>
          <a:noFill/>
        </p:spPr>
        <p:txBody>
          <a:bodyPr wrap="square" rtlCol="0">
            <a:spAutoFit/>
          </a:bodyPr>
          <a:lstStyle/>
          <a:p>
            <a:r>
              <a:rPr lang="en-US" dirty="0"/>
              <a:t>Write the inequality.</a:t>
            </a:r>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627BF4-65EA-F85B-836B-CF97429618AF}"/>
                  </a:ext>
                </a:extLst>
              </p:cNvPr>
              <p:cNvSpPr txBox="1"/>
              <p:nvPr/>
            </p:nvSpPr>
            <p:spPr>
              <a:xfrm>
                <a:off x="4191000" y="3328154"/>
                <a:ext cx="2667000" cy="369332"/>
              </a:xfrm>
              <a:prstGeom prst="rect">
                <a:avLst/>
              </a:prstGeom>
              <a:noFill/>
            </p:spPr>
            <p:txBody>
              <a:bodyPr wrap="square" rtlCol="0">
                <a:spAutoFit/>
              </a:bodyPr>
              <a:lstStyle/>
              <a:p>
                <a:r>
                  <a:rPr lang="en-US" dirty="0"/>
                  <a:t>Add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5</m:t>
                    </m:r>
                  </m:oMath>
                </a14:m>
                <a:r>
                  <a:rPr lang="en-US" dirty="0"/>
                  <a:t> to both sides.</a:t>
                </a:r>
                <a:endParaRPr lang="en-IN" dirty="0"/>
              </a:p>
            </p:txBody>
          </p:sp>
        </mc:Choice>
        <mc:Fallback xmlns="">
          <p:sp>
            <p:nvSpPr>
              <p:cNvPr id="5" name="TextBox 4">
                <a:extLst>
                  <a:ext uri="{FF2B5EF4-FFF2-40B4-BE49-F238E27FC236}">
                    <a16:creationId xmlns:a16="http://schemas.microsoft.com/office/drawing/2014/main" id="{60627BF4-65EA-F85B-836B-CF97429618AF}"/>
                  </a:ext>
                </a:extLst>
              </p:cNvPr>
              <p:cNvSpPr txBox="1">
                <a:spLocks noRot="1" noChangeAspect="1" noMove="1" noResize="1" noEditPoints="1" noAdjustHandles="1" noChangeArrowheads="1" noChangeShapeType="1" noTextEdit="1"/>
              </p:cNvSpPr>
              <p:nvPr/>
            </p:nvSpPr>
            <p:spPr>
              <a:xfrm>
                <a:off x="4191000" y="3328154"/>
                <a:ext cx="2667000" cy="369332"/>
              </a:xfrm>
              <a:prstGeom prst="rect">
                <a:avLst/>
              </a:prstGeom>
              <a:blipFill>
                <a:blip r:embed="rId3"/>
                <a:stretch>
                  <a:fillRect l="-2059" t="-9836" b="-24590"/>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6E843148-9244-10E6-D328-61339CEABCE1}"/>
              </a:ext>
            </a:extLst>
          </p:cNvPr>
          <p:cNvSpPr txBox="1"/>
          <p:nvPr/>
        </p:nvSpPr>
        <p:spPr>
          <a:xfrm>
            <a:off x="4191000" y="3736971"/>
            <a:ext cx="26670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8B11F49-C5C6-7762-F83F-9B4C2778A0E9}"/>
                  </a:ext>
                </a:extLst>
              </p:cNvPr>
              <p:cNvSpPr txBox="1"/>
              <p:nvPr/>
            </p:nvSpPr>
            <p:spPr>
              <a:xfrm>
                <a:off x="4191000" y="4402714"/>
                <a:ext cx="2667000" cy="369332"/>
              </a:xfrm>
              <a:prstGeom prst="rect">
                <a:avLst/>
              </a:prstGeom>
              <a:noFill/>
            </p:spPr>
            <p:txBody>
              <a:bodyPr wrap="square" rtlCol="0">
                <a:spAutoFit/>
              </a:bodyPr>
              <a:lstStyle/>
              <a:p>
                <a:r>
                  <a:rPr lang="en-US" dirty="0"/>
                  <a:t>Divide both sides by </a:t>
                </a:r>
                <a14:m>
                  <m:oMath xmlns:m="http://schemas.openxmlformats.org/officeDocument/2006/math">
                    <m:r>
                      <a:rPr lang="en-US" i="1" dirty="0" smtClean="0">
                        <a:latin typeface="Cambria Math" panose="02040503050406030204" pitchFamily="18" charset="0"/>
                      </a:rPr>
                      <m:t>6</m:t>
                    </m:r>
                  </m:oMath>
                </a14:m>
                <a:r>
                  <a:rPr lang="en-US" dirty="0"/>
                  <a:t>.</a:t>
                </a:r>
                <a:endParaRPr lang="en-IN" dirty="0"/>
              </a:p>
            </p:txBody>
          </p:sp>
        </mc:Choice>
        <mc:Fallback xmlns="">
          <p:sp>
            <p:nvSpPr>
              <p:cNvPr id="7" name="TextBox 6">
                <a:extLst>
                  <a:ext uri="{FF2B5EF4-FFF2-40B4-BE49-F238E27FC236}">
                    <a16:creationId xmlns:a16="http://schemas.microsoft.com/office/drawing/2014/main" id="{C8B11F49-C5C6-7762-F83F-9B4C2778A0E9}"/>
                  </a:ext>
                </a:extLst>
              </p:cNvPr>
              <p:cNvSpPr txBox="1">
                <a:spLocks noRot="1" noChangeAspect="1" noMove="1" noResize="1" noEditPoints="1" noAdjustHandles="1" noChangeArrowheads="1" noChangeShapeType="1" noTextEdit="1"/>
              </p:cNvSpPr>
              <p:nvPr/>
            </p:nvSpPr>
            <p:spPr>
              <a:xfrm>
                <a:off x="4191000" y="4402714"/>
                <a:ext cx="2667000" cy="369332"/>
              </a:xfrm>
              <a:prstGeom prst="rect">
                <a:avLst/>
              </a:prstGeom>
              <a:blipFill>
                <a:blip r:embed="rId4"/>
                <a:stretch>
                  <a:fillRect l="-2059" t="-8197" b="-24590"/>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CB5F51A3-8F71-8F39-54FA-2D8BD0F2FD70}"/>
              </a:ext>
            </a:extLst>
          </p:cNvPr>
          <p:cNvSpPr txBox="1"/>
          <p:nvPr/>
        </p:nvSpPr>
        <p:spPr>
          <a:xfrm>
            <a:off x="4191000" y="4958257"/>
            <a:ext cx="2667000" cy="369332"/>
          </a:xfrm>
          <a:prstGeom prst="rect">
            <a:avLst/>
          </a:prstGeom>
          <a:noFill/>
        </p:spPr>
        <p:txBody>
          <a:bodyPr wrap="square" rtlCol="0">
            <a:spAutoFit/>
          </a:bodyPr>
          <a:lstStyle/>
          <a:p>
            <a:r>
              <a:rPr lang="en-US" dirty="0"/>
              <a:t>Simplify.</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Solving Linear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175702" cy="4967067"/>
              </a:xfrm>
            </p:spPr>
            <p:txBody>
              <a:bodyPr>
                <a:normAutofit/>
              </a:bodyPr>
              <a:lstStyle/>
              <a:p>
                <a:pPr>
                  <a:defRPr sz="2800"/>
                </a:pPr>
                <a:endParaRPr lang="en-US" b="0" i="1" dirty="0">
                  <a:latin typeface="Cambria Math" panose="02040503050406030204" pitchFamily="18" charset="0"/>
                  <a:ea typeface="Cambria Math" panose="02040503050406030204" pitchFamily="18" charset="0"/>
                </a:endParaRPr>
              </a:p>
              <a:p>
                <a:pPr>
                  <a:defRPr sz="2800"/>
                </a:pPr>
                <a:r>
                  <a:rPr lang="en-US" b="0" dirty="0">
                    <a:ea typeface="Cambria Math" panose="02040503050406030204" pitchFamily="18" charset="0"/>
                  </a:rPr>
                  <a:t>				</a:t>
                </a:r>
                <a14:m>
                  <m:oMath xmlns:m="http://schemas.openxmlformats.org/officeDocument/2006/math">
                    <m:r>
                      <a:rPr lang="en-US" b="0" i="1" dirty="0" smtClean="0">
                        <a:latin typeface="Cambria Math" panose="02040503050406030204" pitchFamily="18" charset="0"/>
                        <a:ea typeface="Cambria Math" panose="02040503050406030204" pitchFamily="18" charset="0"/>
                      </a:rPr>
                      <m:t>𝑥</m:t>
                    </m:r>
                  </m:oMath>
                </a14:m>
                <a:r>
                  <a:rPr lang="en-US" dirty="0">
                    <a:ea typeface="Cambria Math" panose="02040503050406030204" pitchFamily="18" charset="0"/>
                  </a:rPr>
                  <a:t> is in </a:t>
                </a:r>
                <a14:m>
                  <m:oMath xmlns:m="http://schemas.openxmlformats.org/officeDocument/2006/math">
                    <m:d>
                      <m:dPr>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e>
                    </m:d>
                  </m:oMath>
                </a14:m>
                <a:endParaRPr lang="en-US" b="1" dirty="0"/>
              </a:p>
              <a:p>
                <a:pPr>
                  <a:defRPr sz="2800"/>
                </a:pPr>
                <a:r>
                  <a:rPr lang="en-US" b="1" dirty="0"/>
                  <a:t>Check</a:t>
                </a:r>
              </a:p>
              <a:p>
                <a:pPr>
                  <a:spcBef>
                    <a:spcPts val="1200"/>
                  </a:spcBef>
                  <a:defRPr sz="2800"/>
                </a:pPr>
                <a:r>
                  <a:rPr lang="en-US" dirty="0"/>
                  <a:t>As a check, pick a number in the solution interval and substitute it into the original inequality. For example, choose </a:t>
                </a:r>
                <a14:m>
                  <m:oMath xmlns:m="http://schemas.openxmlformats.org/officeDocument/2006/math">
                    <m:r>
                      <a:rPr lang="en-US" i="1" dirty="0" smtClean="0">
                        <a:latin typeface="Cambria Math" panose="02040503050406030204" pitchFamily="18" charset="0"/>
                      </a:rPr>
                      <m:t>−3</m:t>
                    </m:r>
                  </m:oMath>
                </a14:m>
                <a:r>
                  <a:rPr lang="en-US" dirty="0"/>
                  <a:t> and substitute it for </a:t>
                </a:r>
                <a14:m>
                  <m:oMath xmlns:m="http://schemas.openxmlformats.org/officeDocument/2006/math">
                    <m:r>
                      <a:rPr lang="en-US" i="1" dirty="0" smtClean="0">
                        <a:latin typeface="Cambria Math" panose="02040503050406030204" pitchFamily="18" charset="0"/>
                      </a:rPr>
                      <m:t>𝑥</m:t>
                    </m:r>
                  </m:oMath>
                </a14:m>
                <a:r>
                  <a:rPr lang="en-US" dirty="0"/>
                  <a:t>.</a:t>
                </a:r>
              </a:p>
              <a:p>
                <a:pPr>
                  <a:spcBef>
                    <a:spcPts val="1200"/>
                  </a:spcBef>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6(−3)+5</m:t>
                      </m:r>
                      <m:r>
                        <a:rPr lang="en-US" sz="2800" b="0" i="1" smtClean="0">
                          <a:latin typeface="Cambria Math" panose="02040503050406030204" pitchFamily="18" charset="0"/>
                          <a:ea typeface="Cambria Math" panose="02040503050406030204" pitchFamily="18" charset="0"/>
                        </a:rPr>
                        <m:t>≤−1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−18+5</m:t>
                      </m:r>
                      <m:r>
                        <a:rPr lang="en-US" sz="2800" b="0" i="1" smtClean="0">
                          <a:latin typeface="Cambria Math" panose="02040503050406030204" pitchFamily="18" charset="0"/>
                          <a:ea typeface="Cambria Math" panose="02040503050406030204" pitchFamily="18" charset="0"/>
                        </a:rPr>
                        <m:t>≤−1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−13</m:t>
                      </m:r>
                      <m:r>
                        <a:rPr lang="en-US" sz="2800" b="0" i="1" smtClean="0">
                          <a:latin typeface="Cambria Math" panose="02040503050406030204" pitchFamily="18" charset="0"/>
                          <a:ea typeface="Cambria Math" panose="02040503050406030204" pitchFamily="18" charset="0"/>
                        </a:rPr>
                        <m:t>≤−1</m:t>
                      </m:r>
                    </m:oMath>
                  </m:oMathPara>
                </a14:m>
                <a:endParaRPr lang="en-US" sz="2800" b="0" dirty="0">
                  <a:ea typeface="Cambria Math" panose="02040503050406030204" pitchFamily="18" charset="0"/>
                </a:endParaRPr>
              </a:p>
              <a:p>
                <a:pPr>
                  <a:defRPr sz="2800"/>
                </a:pPr>
                <a:endParaRPr lang="en-US" dirty="0">
                  <a:ea typeface="Cambria Math" panose="02040503050406030204" pitchFamily="18" charset="0"/>
                </a:endParaRPr>
              </a:p>
              <a:p>
                <a:pPr>
                  <a:defRPr sz="2800"/>
                </a:pPr>
                <a:endParaRPr lang="en-US" sz="2800" b="0" dirty="0">
                  <a:ea typeface="Cambria Math" panose="02040503050406030204" pitchFamily="18" charset="0"/>
                </a:endParaRP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175702" cy="4967067"/>
              </a:xfrm>
              <a:blipFill>
                <a:blip r:embed="rId2"/>
                <a:stretch>
                  <a:fillRect l="-149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B5F51A3-8F71-8F39-54FA-2D8BD0F2FD70}"/>
              </a:ext>
            </a:extLst>
          </p:cNvPr>
          <p:cNvSpPr txBox="1"/>
          <p:nvPr/>
        </p:nvSpPr>
        <p:spPr>
          <a:xfrm>
            <a:off x="5486400" y="3983166"/>
            <a:ext cx="3146502" cy="1754326"/>
          </a:xfrm>
          <a:prstGeom prst="rect">
            <a:avLst/>
          </a:prstGeom>
          <a:noFill/>
        </p:spPr>
        <p:txBody>
          <a:bodyPr wrap="square" rtlCol="0">
            <a:spAutoFit/>
          </a:bodyPr>
          <a:lstStyle/>
          <a:p>
            <a:r>
              <a:rPr lang="en-US" dirty="0"/>
              <a:t>Note that not every number in the interval can be checked, but a true result, as shown here, does give some confidence in the solution interval.</a:t>
            </a:r>
            <a:endParaRPr lang="en-IN" dirty="0"/>
          </a:p>
        </p:txBody>
      </p:sp>
      <p:sp>
        <p:nvSpPr>
          <p:cNvPr id="9" name="TextBox 8">
            <a:extLst>
              <a:ext uri="{FF2B5EF4-FFF2-40B4-BE49-F238E27FC236}">
                <a16:creationId xmlns:a16="http://schemas.microsoft.com/office/drawing/2014/main" id="{5BBABBB5-C4B1-632B-0E29-D05A2F25BCB0}"/>
              </a:ext>
            </a:extLst>
          </p:cNvPr>
          <p:cNvSpPr txBox="1"/>
          <p:nvPr/>
        </p:nvSpPr>
        <p:spPr>
          <a:xfrm>
            <a:off x="2330606" y="4267200"/>
            <a:ext cx="381000" cy="369332"/>
          </a:xfrm>
          <a:prstGeom prst="rect">
            <a:avLst/>
          </a:prstGeom>
          <a:noFill/>
        </p:spPr>
        <p:txBody>
          <a:bodyPr wrap="square" rtlCol="0">
            <a:spAutoFit/>
          </a:bodyPr>
          <a:lstStyle/>
          <a:p>
            <a:r>
              <a:rPr lang="en-US" dirty="0"/>
              <a:t>?</a:t>
            </a:r>
            <a:endParaRPr lang="en-IN" dirty="0"/>
          </a:p>
        </p:txBody>
      </p:sp>
      <p:sp>
        <p:nvSpPr>
          <p:cNvPr id="10" name="TextBox 9">
            <a:extLst>
              <a:ext uri="{FF2B5EF4-FFF2-40B4-BE49-F238E27FC236}">
                <a16:creationId xmlns:a16="http://schemas.microsoft.com/office/drawing/2014/main" id="{C4A193DB-F80D-E43C-079E-CD3A5E322D6B}"/>
              </a:ext>
            </a:extLst>
          </p:cNvPr>
          <p:cNvSpPr txBox="1"/>
          <p:nvPr/>
        </p:nvSpPr>
        <p:spPr>
          <a:xfrm>
            <a:off x="2330606" y="3810000"/>
            <a:ext cx="381000" cy="369332"/>
          </a:xfrm>
          <a:prstGeom prst="rect">
            <a:avLst/>
          </a:prstGeom>
          <a:noFill/>
        </p:spPr>
        <p:txBody>
          <a:bodyPr wrap="square" rtlCol="0">
            <a:spAutoFit/>
          </a:bodyPr>
          <a:lstStyle/>
          <a:p>
            <a:r>
              <a:rPr lang="en-US" dirty="0"/>
              <a:t>?</a:t>
            </a:r>
            <a:endParaRPr lang="en-IN" dirty="0"/>
          </a:p>
        </p:txBody>
      </p:sp>
      <p:sp>
        <p:nvSpPr>
          <p:cNvPr id="11" name="TextBox 10">
            <a:extLst>
              <a:ext uri="{FF2B5EF4-FFF2-40B4-BE49-F238E27FC236}">
                <a16:creationId xmlns:a16="http://schemas.microsoft.com/office/drawing/2014/main" id="{71B10D71-7B01-5266-BD9D-477A0F235824}"/>
              </a:ext>
            </a:extLst>
          </p:cNvPr>
          <p:cNvSpPr txBox="1"/>
          <p:nvPr/>
        </p:nvSpPr>
        <p:spPr>
          <a:xfrm>
            <a:off x="3429000" y="4860329"/>
            <a:ext cx="1828800" cy="369332"/>
          </a:xfrm>
          <a:prstGeom prst="rect">
            <a:avLst/>
          </a:prstGeom>
          <a:noFill/>
        </p:spPr>
        <p:txBody>
          <a:bodyPr wrap="square" rtlCol="0">
            <a:spAutoFit/>
          </a:bodyPr>
          <a:lstStyle/>
          <a:p>
            <a:r>
              <a:rPr lang="en-US" dirty="0"/>
              <a:t>True statement</a:t>
            </a:r>
            <a:endParaRPr lang="en-IN" dirty="0"/>
          </a:p>
        </p:txBody>
      </p:sp>
      <p:pic>
        <p:nvPicPr>
          <p:cNvPr id="13" name="Picture 12">
            <a:extLst>
              <a:ext uri="{FF2B5EF4-FFF2-40B4-BE49-F238E27FC236}">
                <a16:creationId xmlns:a16="http://schemas.microsoft.com/office/drawing/2014/main" id="{DD022FF5-568D-DCD5-771A-302ECB79BB98}"/>
              </a:ext>
            </a:extLst>
          </p:cNvPr>
          <p:cNvPicPr>
            <a:picLocks noChangeAspect="1"/>
          </p:cNvPicPr>
          <p:nvPr/>
        </p:nvPicPr>
        <p:blipFill>
          <a:blip r:embed="rId3"/>
          <a:stretch>
            <a:fillRect/>
          </a:stretch>
        </p:blipFill>
        <p:spPr>
          <a:xfrm>
            <a:off x="793596" y="1190599"/>
            <a:ext cx="3092604" cy="875479"/>
          </a:xfrm>
          <a:prstGeom prst="rect">
            <a:avLst/>
          </a:prstGeom>
        </p:spPr>
      </p:pic>
    </p:spTree>
    <p:extLst>
      <p:ext uri="{BB962C8B-B14F-4D97-AF65-F5344CB8AC3E}">
        <p14:creationId xmlns:p14="http://schemas.microsoft.com/office/powerpoint/2010/main" val="376604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Solving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lang="en-US" sz="2800" dirty="0"/>
                  <a:t>Solve the linear inequality </a:t>
                </a:r>
                <a14:m>
                  <m:oMath xmlns:m="http://schemas.openxmlformats.org/officeDocument/2006/math">
                    <m:r>
                      <a:rPr lang="en-US">
                        <a:latin typeface="Cambria Math" panose="02040503050406030204" pitchFamily="18" charset="0"/>
                      </a:rPr>
                      <m:t>6−4</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+1</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6−4</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6−4</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𝑥</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6−5</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6−5</m:t>
                      </m:r>
                      <m:r>
                        <a:rPr lang="en-US" sz="2800" b="0" i="1" smtClean="0">
                          <a:latin typeface="Cambria Math" panose="02040503050406030204" pitchFamily="18" charset="0"/>
                        </a:rPr>
                        <m:t>𝑥</m:t>
                      </m:r>
                      <m:r>
                        <a:rPr lang="en-US" sz="2800" b="0" i="1" smtClean="0">
                          <a:latin typeface="Cambria Math" panose="02040503050406030204" pitchFamily="18" charset="0"/>
                        </a:rPr>
                        <m:t>−6≤1−6</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−5</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≤−5</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IN" sz="2800" i="1" smtClean="0">
                              <a:latin typeface="Cambria Math" panose="02040503050406030204" pitchFamily="18" charset="0"/>
                            </a:rPr>
                          </m:ctrlPr>
                        </m:fPr>
                        <m:num>
                          <m:r>
                            <a:rPr lang="en-US" sz="2800" b="0" i="1" smtClean="0">
                              <a:latin typeface="Cambria Math" panose="02040503050406030204" pitchFamily="18" charset="0"/>
                            </a:rPr>
                            <m:t>−5</m:t>
                          </m:r>
                          <m:r>
                            <a:rPr lang="en-US" sz="2800" b="0" i="1" smtClean="0">
                              <a:latin typeface="Cambria Math" panose="02040503050406030204" pitchFamily="18" charset="0"/>
                            </a:rPr>
                            <m:t>𝑥</m:t>
                          </m:r>
                        </m:num>
                        <m:den>
                          <m:r>
                            <a:rPr lang="en-US" sz="2800" b="0" i="1" smtClean="0">
                              <a:latin typeface="Cambria Math" panose="02040503050406030204" pitchFamily="18" charset="0"/>
                            </a:rPr>
                            <m:t>−5</m:t>
                          </m:r>
                        </m:den>
                      </m:f>
                      <m:r>
                        <a:rPr lang="en-IN" sz="2800" i="1" smtClean="0">
                          <a:latin typeface="Cambria Math" panose="02040503050406030204" pitchFamily="18" charset="0"/>
                          <a:ea typeface="Cambria Math" panose="02040503050406030204" pitchFamily="18" charset="0"/>
                        </a:rPr>
                        <m:t>≥</m:t>
                      </m:r>
                      <m:f>
                        <m:fPr>
                          <m:ctrlPr>
                            <a:rPr lang="en-IN" sz="280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−5</m:t>
                          </m:r>
                        </m:num>
                        <m:den>
                          <m:r>
                            <a:rPr lang="en-US" sz="2800" b="0" i="1" smtClean="0">
                              <a:latin typeface="Cambria Math" panose="02040503050406030204" pitchFamily="18" charset="0"/>
                              <a:ea typeface="Cambria Math" panose="02040503050406030204" pitchFamily="18" charset="0"/>
                            </a:rPr>
                            <m:t>−5</m:t>
                          </m:r>
                        </m:den>
                      </m:f>
                    </m:oMath>
                  </m:oMathPara>
                </a14:m>
                <a:endParaRPr lang="en-US" sz="280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m:t>
                      </m:r>
                    </m:oMath>
                  </m:oMathPara>
                </a14:m>
                <a:endParaRPr lang="en-US" sz="2800" dirty="0">
                  <a:ea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10AD28B5-4B6F-172D-ECD3-D7620D5BC107}"/>
              </a:ext>
            </a:extLst>
          </p:cNvPr>
          <p:cNvSpPr txBox="1"/>
          <p:nvPr/>
        </p:nvSpPr>
        <p:spPr>
          <a:xfrm>
            <a:off x="4219804" y="2302727"/>
            <a:ext cx="2209800" cy="369332"/>
          </a:xfrm>
          <a:prstGeom prst="rect">
            <a:avLst/>
          </a:prstGeom>
          <a:noFill/>
        </p:spPr>
        <p:txBody>
          <a:bodyPr wrap="square" rtlCol="0">
            <a:spAutoFit/>
          </a:bodyPr>
          <a:lstStyle/>
          <a:p>
            <a:r>
              <a:rPr lang="en-US" dirty="0"/>
              <a:t>Write the inequality.</a:t>
            </a:r>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2C4A58-1D24-EEF0-800E-FD9B5D774191}"/>
                  </a:ext>
                </a:extLst>
              </p:cNvPr>
              <p:cNvSpPr txBox="1"/>
              <p:nvPr/>
            </p:nvSpPr>
            <p:spPr>
              <a:xfrm>
                <a:off x="4219804" y="2726474"/>
                <a:ext cx="2391937" cy="369332"/>
              </a:xfrm>
              <a:prstGeom prst="rect">
                <a:avLst/>
              </a:prstGeom>
              <a:noFill/>
            </p:spPr>
            <p:txBody>
              <a:bodyPr wrap="square" rtlCol="0">
                <a:spAutoFit/>
              </a:bodyPr>
              <a:lstStyle/>
              <a:p>
                <a:r>
                  <a:rPr lang="en-US" dirty="0"/>
                  <a:t>Add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IN" dirty="0"/>
                  <a:t> to both sides.</a:t>
                </a:r>
              </a:p>
            </p:txBody>
          </p:sp>
        </mc:Choice>
        <mc:Fallback xmlns="">
          <p:sp>
            <p:nvSpPr>
              <p:cNvPr id="5" name="TextBox 4">
                <a:extLst>
                  <a:ext uri="{FF2B5EF4-FFF2-40B4-BE49-F238E27FC236}">
                    <a16:creationId xmlns:a16="http://schemas.microsoft.com/office/drawing/2014/main" id="{CA2C4A58-1D24-EEF0-800E-FD9B5D774191}"/>
                  </a:ext>
                </a:extLst>
              </p:cNvPr>
              <p:cNvSpPr txBox="1">
                <a:spLocks noRot="1" noChangeAspect="1" noMove="1" noResize="1" noEditPoints="1" noAdjustHandles="1" noChangeArrowheads="1" noChangeShapeType="1" noTextEdit="1"/>
              </p:cNvSpPr>
              <p:nvPr/>
            </p:nvSpPr>
            <p:spPr>
              <a:xfrm>
                <a:off x="4219804" y="2726474"/>
                <a:ext cx="2391937" cy="369332"/>
              </a:xfrm>
              <a:prstGeom prst="rect">
                <a:avLst/>
              </a:prstGeom>
              <a:blipFill>
                <a:blip r:embed="rId3"/>
                <a:stretch>
                  <a:fillRect l="-2036" t="-8197" b="-24590"/>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79A8C6C1-6C40-E926-22AD-26ABD85FAEAD}"/>
              </a:ext>
            </a:extLst>
          </p:cNvPr>
          <p:cNvSpPr txBox="1"/>
          <p:nvPr/>
        </p:nvSpPr>
        <p:spPr>
          <a:xfrm>
            <a:off x="4219804" y="3123685"/>
            <a:ext cx="22098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5BFAE4-C9AB-324C-24F5-52EF0CDF07D4}"/>
                  </a:ext>
                </a:extLst>
              </p:cNvPr>
              <p:cNvSpPr txBox="1"/>
              <p:nvPr/>
            </p:nvSpPr>
            <p:spPr>
              <a:xfrm>
                <a:off x="4219804" y="3515366"/>
                <a:ext cx="2391937" cy="369332"/>
              </a:xfrm>
              <a:prstGeom prst="rect">
                <a:avLst/>
              </a:prstGeom>
              <a:noFill/>
            </p:spPr>
            <p:txBody>
              <a:bodyPr wrap="square" rtlCol="0">
                <a:spAutoFit/>
              </a:bodyPr>
              <a:lstStyle/>
              <a:p>
                <a:r>
                  <a:rPr lang="en-US" dirty="0"/>
                  <a:t>Add </a:t>
                </a:r>
                <a14:m>
                  <m:oMath xmlns:m="http://schemas.openxmlformats.org/officeDocument/2006/math">
                    <m:r>
                      <a:rPr lang="en-US" b="0" i="1" smtClean="0">
                        <a:latin typeface="Cambria Math" panose="02040503050406030204" pitchFamily="18" charset="0"/>
                      </a:rPr>
                      <m:t>−6</m:t>
                    </m:r>
                  </m:oMath>
                </a14:m>
                <a:r>
                  <a:rPr lang="en-IN" dirty="0"/>
                  <a:t> to both sides.</a:t>
                </a:r>
              </a:p>
            </p:txBody>
          </p:sp>
        </mc:Choice>
        <mc:Fallback xmlns="">
          <p:sp>
            <p:nvSpPr>
              <p:cNvPr id="7" name="TextBox 6">
                <a:extLst>
                  <a:ext uri="{FF2B5EF4-FFF2-40B4-BE49-F238E27FC236}">
                    <a16:creationId xmlns:a16="http://schemas.microsoft.com/office/drawing/2014/main" id="{F35BFAE4-C9AB-324C-24F5-52EF0CDF07D4}"/>
                  </a:ext>
                </a:extLst>
              </p:cNvPr>
              <p:cNvSpPr txBox="1">
                <a:spLocks noRot="1" noChangeAspect="1" noMove="1" noResize="1" noEditPoints="1" noAdjustHandles="1" noChangeArrowheads="1" noChangeShapeType="1" noTextEdit="1"/>
              </p:cNvSpPr>
              <p:nvPr/>
            </p:nvSpPr>
            <p:spPr>
              <a:xfrm>
                <a:off x="4219804" y="3515366"/>
                <a:ext cx="2391937" cy="369332"/>
              </a:xfrm>
              <a:prstGeom prst="rect">
                <a:avLst/>
              </a:prstGeom>
              <a:blipFill>
                <a:blip r:embed="rId4"/>
                <a:stretch>
                  <a:fillRect l="-2036" t="-10000" b="-26667"/>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75895BF9-9FE1-7672-9A09-5C7C27BFA17B}"/>
              </a:ext>
            </a:extLst>
          </p:cNvPr>
          <p:cNvSpPr txBox="1"/>
          <p:nvPr/>
        </p:nvSpPr>
        <p:spPr>
          <a:xfrm>
            <a:off x="4219804" y="3936224"/>
            <a:ext cx="22098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8CA983B-100E-21A8-4910-3C399705E12B}"/>
                  </a:ext>
                </a:extLst>
              </p:cNvPr>
              <p:cNvSpPr txBox="1"/>
              <p:nvPr/>
            </p:nvSpPr>
            <p:spPr>
              <a:xfrm>
                <a:off x="4219804" y="4262857"/>
                <a:ext cx="4695596" cy="923330"/>
              </a:xfrm>
              <a:prstGeom prst="rect">
                <a:avLst/>
              </a:prstGeom>
              <a:noFill/>
            </p:spPr>
            <p:txBody>
              <a:bodyPr wrap="square" rtlCol="0">
                <a:spAutoFit/>
              </a:bodyPr>
              <a:lstStyle/>
              <a:p>
                <a:r>
                  <a:rPr lang="en-US" dirty="0"/>
                  <a:t>Divide both sides by </a:t>
                </a:r>
                <a14:m>
                  <m:oMath xmlns:m="http://schemas.openxmlformats.org/officeDocument/2006/math">
                    <m:r>
                      <a:rPr lang="en-US" i="1" dirty="0" smtClean="0">
                        <a:latin typeface="Cambria Math" panose="02040503050406030204" pitchFamily="18" charset="0"/>
                      </a:rPr>
                      <m:t>−5</m:t>
                    </m:r>
                  </m:oMath>
                </a14:m>
                <a:r>
                  <a:rPr lang="en-US" dirty="0"/>
                  <a:t>. Note that the inequality sign is reversed because of division by a negative number!</a:t>
                </a:r>
                <a:endParaRPr lang="en-IN" dirty="0"/>
              </a:p>
            </p:txBody>
          </p:sp>
        </mc:Choice>
        <mc:Fallback xmlns="">
          <p:sp>
            <p:nvSpPr>
              <p:cNvPr id="10" name="TextBox 9">
                <a:extLst>
                  <a:ext uri="{FF2B5EF4-FFF2-40B4-BE49-F238E27FC236}">
                    <a16:creationId xmlns:a16="http://schemas.microsoft.com/office/drawing/2014/main" id="{D8CA983B-100E-21A8-4910-3C399705E12B}"/>
                  </a:ext>
                </a:extLst>
              </p:cNvPr>
              <p:cNvSpPr txBox="1">
                <a:spLocks noRot="1" noChangeAspect="1" noMove="1" noResize="1" noEditPoints="1" noAdjustHandles="1" noChangeArrowheads="1" noChangeShapeType="1" noTextEdit="1"/>
              </p:cNvSpPr>
              <p:nvPr/>
            </p:nvSpPr>
            <p:spPr>
              <a:xfrm>
                <a:off x="4219804" y="4262857"/>
                <a:ext cx="4695596" cy="923330"/>
              </a:xfrm>
              <a:prstGeom prst="rect">
                <a:avLst/>
              </a:prstGeom>
              <a:blipFill>
                <a:blip r:embed="rId5"/>
                <a:stretch>
                  <a:fillRect l="-1038" t="-3289" r="-1686" b="-9211"/>
                </a:stretch>
              </a:blipFill>
            </p:spPr>
            <p:txBody>
              <a:bodyPr/>
              <a:lstStyle/>
              <a:p>
                <a:r>
                  <a:rPr lang="en-IN">
                    <a:noFill/>
                  </a:rPr>
                  <a:t> </a:t>
                </a:r>
              </a:p>
            </p:txBody>
          </p:sp>
        </mc:Fallback>
      </mc:AlternateContent>
      <p:sp>
        <p:nvSpPr>
          <p:cNvPr id="9" name="TextBox 8">
            <a:extLst>
              <a:ext uri="{FF2B5EF4-FFF2-40B4-BE49-F238E27FC236}">
                <a16:creationId xmlns:a16="http://schemas.microsoft.com/office/drawing/2014/main" id="{43C55C86-463A-44C2-A462-4C0C30049989}"/>
              </a:ext>
            </a:extLst>
          </p:cNvPr>
          <p:cNvSpPr txBox="1"/>
          <p:nvPr/>
        </p:nvSpPr>
        <p:spPr>
          <a:xfrm>
            <a:off x="4219804" y="5143488"/>
            <a:ext cx="2209800" cy="369332"/>
          </a:xfrm>
          <a:prstGeom prst="rect">
            <a:avLst/>
          </a:prstGeom>
          <a:noFill/>
        </p:spPr>
        <p:txBody>
          <a:bodyPr wrap="square" rtlCol="0">
            <a:spAutoFit/>
          </a:bodyPr>
          <a:lstStyle/>
          <a:p>
            <a:r>
              <a:rPr lang="en-US" dirty="0"/>
              <a:t>Simplify.</a:t>
            </a:r>
            <a:endParaRPr lang="en-IN" dirty="0"/>
          </a:p>
        </p:txBody>
      </p:sp>
    </p:spTree>
    <p:extLst>
      <p:ext uri="{BB962C8B-B14F-4D97-AF65-F5344CB8AC3E}">
        <p14:creationId xmlns:p14="http://schemas.microsoft.com/office/powerpoint/2010/main" val="207952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1F493-A7ED-CAD0-738C-8BC0E3F2DD46}"/>
              </a:ext>
            </a:extLst>
          </p:cNvPr>
          <p:cNvPicPr>
            <a:picLocks noChangeAspect="1"/>
          </p:cNvPicPr>
          <p:nvPr/>
        </p:nvPicPr>
        <p:blipFill>
          <a:blip r:embed="rId2"/>
          <a:stretch>
            <a:fillRect/>
          </a:stretch>
        </p:blipFill>
        <p:spPr>
          <a:xfrm>
            <a:off x="1900443" y="228600"/>
            <a:ext cx="5343114" cy="5141779"/>
          </a:xfrm>
          <a:prstGeom prst="rect">
            <a:avLst/>
          </a:prstGeom>
        </p:spPr>
      </p:pic>
      <p:sp>
        <p:nvSpPr>
          <p:cNvPr id="4" name="TextBox 3">
            <a:extLst>
              <a:ext uri="{FF2B5EF4-FFF2-40B4-BE49-F238E27FC236}">
                <a16:creationId xmlns:a16="http://schemas.microsoft.com/office/drawing/2014/main" id="{54CFC22A-1233-3D6D-E82B-54282EE6B088}"/>
              </a:ext>
            </a:extLst>
          </p:cNvPr>
          <p:cNvSpPr txBox="1"/>
          <p:nvPr/>
        </p:nvSpPr>
        <p:spPr>
          <a:xfrm>
            <a:off x="4114800" y="5410200"/>
            <a:ext cx="914400" cy="369332"/>
          </a:xfrm>
          <a:prstGeom prst="rect">
            <a:avLst/>
          </a:prstGeom>
          <a:noFill/>
        </p:spPr>
        <p:txBody>
          <a:bodyPr wrap="square" rtlCol="0">
            <a:spAutoFit/>
          </a:bodyPr>
          <a:lstStyle/>
          <a:p>
            <a:r>
              <a:rPr lang="en-US" dirty="0"/>
              <a:t>Table 1</a:t>
            </a:r>
          </a:p>
        </p:txBody>
      </p:sp>
    </p:spTree>
    <p:extLst>
      <p:ext uri="{BB962C8B-B14F-4D97-AF65-F5344CB8AC3E}">
        <p14:creationId xmlns:p14="http://schemas.microsoft.com/office/powerpoint/2010/main" val="4280702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10: Solving Linear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0" i="1" dirty="0">
                  <a:latin typeface="Cambria Math" panose="02040503050406030204" pitchFamily="18" charset="0"/>
                </a:endParaRPr>
              </a:p>
              <a:p>
                <a:pPr>
                  <a:defRPr sz="2800"/>
                </a:pPr>
                <a:r>
                  <a:rPr lang="en-US" i="1" dirty="0">
                    <a:latin typeface="Cambria Math" panose="02040503050406030204" pitchFamily="18" charset="0"/>
                  </a:rPr>
                  <a:t>				</a:t>
                </a:r>
                <a14:m>
                  <m:oMath xmlns:m="http://schemas.openxmlformats.org/officeDocument/2006/math">
                    <m:r>
                      <a:rPr lang="en-US" sz="2800" b="0" i="1" smtClean="0">
                        <a:latin typeface="Cambria Math" panose="02040503050406030204" pitchFamily="18" charset="0"/>
                      </a:rPr>
                      <m:t>𝑥</m:t>
                    </m:r>
                  </m:oMath>
                </a14:m>
                <a:r>
                  <a:rPr lang="en-US" sz="2800" b="0" dirty="0">
                    <a:ea typeface="Cambria Math" panose="02040503050406030204" pitchFamily="18" charset="0"/>
                  </a:rPr>
                  <a:t> is in </a:t>
                </a:r>
                <a14:m>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m:t>
                        </m:r>
                        <m:d>
                          <m:dPr>
                            <m:beg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e>
                        </m:d>
                        <m:r>
                          <a:rPr lang="en-US" sz="2800" b="0" i="1" smtClean="0">
                            <a:latin typeface="Cambria Math" panose="02040503050406030204" pitchFamily="18" charset="0"/>
                            <a:ea typeface="Cambria Math" panose="02040503050406030204" pitchFamily="18" charset="0"/>
                          </a:rPr>
                          <m:t>.</m:t>
                        </m:r>
                      </m:e>
                    </m:d>
                  </m:oMath>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oMath>
                  </m:oMathPara>
                </a14:m>
                <a:endParaRPr lang="en-US" sz="2800" dirty="0">
                  <a:ea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0EB051E-D543-D52F-5A78-131774C4D4D5}"/>
              </a:ext>
            </a:extLst>
          </p:cNvPr>
          <p:cNvPicPr>
            <a:picLocks noChangeAspect="1"/>
          </p:cNvPicPr>
          <p:nvPr/>
        </p:nvPicPr>
        <p:blipFill>
          <a:blip r:embed="rId3"/>
          <a:stretch>
            <a:fillRect/>
          </a:stretch>
        </p:blipFill>
        <p:spPr>
          <a:xfrm>
            <a:off x="838200" y="1219200"/>
            <a:ext cx="3141666" cy="9946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a:t>
            </a:r>
            <a:r>
              <a:rPr dirty="0"/>
              <a:t>Example 1</a:t>
            </a:r>
            <a:r>
              <a:rPr lang="en-US" dirty="0"/>
              <a:t>1</a:t>
            </a:r>
            <a:r>
              <a:rPr dirty="0"/>
              <a:t>: Solving </a:t>
            </a:r>
            <a:r>
              <a:rPr lang="en-US" dirty="0"/>
              <a:t>Linear</a:t>
            </a:r>
            <a:r>
              <a:rPr dirty="0"/>
              <a:t>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Supply the reasons for each step in solving the linear inequality and graph the solution </a:t>
                </a:r>
                <a:r>
                  <a:rPr lang="en-US" dirty="0"/>
                  <a:t>set. Write the solution set using </a:t>
                </a:r>
                <a:r>
                  <a:rPr lang="en-US" sz="2800" dirty="0"/>
                  <a:t>interval notation.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&lt;</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7</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oMath>
                  </m:oMathPara>
                </a14:m>
                <a:endParaRPr lang="en-US" sz="2800" dirty="0"/>
              </a:p>
              <a:p>
                <a:pPr>
                  <a:defRPr sz="2800"/>
                </a:pPr>
                <a:r>
                  <a:rPr lang="en-IN" sz="2800" b="1" dirty="0"/>
                  <a:t>Solution</a:t>
                </a:r>
                <a:r>
                  <a:rPr lang="en-IN" sz="2800" dirty="0"/>
                  <a:t> </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&lt;</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7</m:t>
                          </m:r>
                          <m:r>
                            <a:rPr lang="en-US" sz="2800" b="0" i="1" smtClean="0">
                              <a:latin typeface="Cambria Math" panose="02040503050406030204" pitchFamily="18" charset="0"/>
                            </a:rPr>
                            <m:t>−</m:t>
                          </m:r>
                          <m:r>
                            <a:rPr lang="en-US" sz="2800" b="0" i="1" smtClean="0">
                              <a:latin typeface="Cambria Math" panose="02040503050406030204" pitchFamily="18" charset="0"/>
                            </a:rPr>
                            <m:t>𝑥</m:t>
                          </m:r>
                        </m:e>
                      </m:d>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&lt;</m:t>
                      </m:r>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7</m:t>
                      </m:r>
                      <m:r>
                        <a:rPr lang="en-US" sz="2800" b="0" i="1" smtClean="0">
                          <a:latin typeface="Cambria Math" panose="02040503050406030204" pitchFamily="18" charset="0"/>
                        </a:rPr>
                        <m:t>+</m:t>
                      </m:r>
                      <m:r>
                        <a:rPr lang="en-US" sz="2800" b="0" i="1" smtClean="0">
                          <a:latin typeface="Cambria Math" panose="02040503050406030204" pitchFamily="18" charset="0"/>
                        </a:rPr>
                        <m:t>𝑥</m:t>
                      </m:r>
                    </m:oMath>
                  </m:oMathPara>
                </a14:m>
                <a:endParaRPr lang="en-US"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&lt;</m:t>
                      </m:r>
                      <m:r>
                        <a:rPr lang="en-US" sz="2800" b="0" i="1" smtClean="0">
                          <a:latin typeface="Cambria Math" panose="02040503050406030204" pitchFamily="18" charset="0"/>
                        </a:rPr>
                        <m:t>4</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7</m:t>
                      </m:r>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&lt;</m:t>
                      </m:r>
                      <m:r>
                        <a:rPr lang="en-US" sz="2800" b="0" i="1" smtClean="0">
                          <a:latin typeface="Cambria Math" panose="02040503050406030204" pitchFamily="18" charset="0"/>
                        </a:rPr>
                        <m:t>4</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7</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𝑥</m:t>
                      </m:r>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5</m:t>
                      </m:r>
                      <m:r>
                        <a:rPr lang="en-US" sz="2800" b="0" i="1" smtClean="0">
                          <a:latin typeface="Cambria Math" panose="02040503050406030204" pitchFamily="18" charset="0"/>
                        </a:rPr>
                        <m:t>&lt;</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7</m:t>
                      </m:r>
                    </m:oMath>
                  </m:oMathPara>
                </a14:m>
                <a:endParaRPr lang="en-US" sz="2800" b="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5428D54B-185B-FD5D-EDA2-CFD1945B1FB2}"/>
              </a:ext>
            </a:extLst>
          </p:cNvPr>
          <p:cNvSpPr txBox="1"/>
          <p:nvPr/>
        </p:nvSpPr>
        <p:spPr>
          <a:xfrm>
            <a:off x="5040350" y="3317488"/>
            <a:ext cx="3330497" cy="369332"/>
          </a:xfrm>
          <a:prstGeom prst="rect">
            <a:avLst/>
          </a:prstGeom>
          <a:noFill/>
        </p:spPr>
        <p:txBody>
          <a:bodyPr wrap="square" rtlCol="0">
            <a:spAutoFit/>
          </a:bodyPr>
          <a:lstStyle/>
          <a:p>
            <a:r>
              <a:rPr lang="en-US" dirty="0"/>
              <a:t>Write the inequality.</a:t>
            </a:r>
            <a:endParaRPr lang="en-IN" dirty="0"/>
          </a:p>
        </p:txBody>
      </p:sp>
      <p:sp>
        <p:nvSpPr>
          <p:cNvPr id="6" name="TextBox 5">
            <a:extLst>
              <a:ext uri="{FF2B5EF4-FFF2-40B4-BE49-F238E27FC236}">
                <a16:creationId xmlns:a16="http://schemas.microsoft.com/office/drawing/2014/main" id="{E974C85D-711B-2BB5-D548-EA13183E614D}"/>
              </a:ext>
            </a:extLst>
          </p:cNvPr>
          <p:cNvSpPr txBox="1"/>
          <p:nvPr/>
        </p:nvSpPr>
        <p:spPr>
          <a:xfrm>
            <a:off x="5062654" y="3741234"/>
            <a:ext cx="3330497" cy="369332"/>
          </a:xfrm>
          <a:prstGeom prst="rect">
            <a:avLst/>
          </a:prstGeom>
          <a:noFill/>
        </p:spPr>
        <p:txBody>
          <a:bodyPr wrap="square" rtlCol="0">
            <a:spAutoFit/>
          </a:bodyPr>
          <a:lstStyle/>
          <a:p>
            <a:r>
              <a:rPr lang="en-US" dirty="0"/>
              <a:t>Distribute the negative sign.</a:t>
            </a:r>
            <a:endParaRPr lang="en-IN" dirty="0"/>
          </a:p>
        </p:txBody>
      </p:sp>
      <p:sp>
        <p:nvSpPr>
          <p:cNvPr id="7" name="TextBox 6">
            <a:extLst>
              <a:ext uri="{FF2B5EF4-FFF2-40B4-BE49-F238E27FC236}">
                <a16:creationId xmlns:a16="http://schemas.microsoft.com/office/drawing/2014/main" id="{E96B836D-539D-0653-D988-7A7F1C8B49D8}"/>
              </a:ext>
            </a:extLst>
          </p:cNvPr>
          <p:cNvSpPr txBox="1"/>
          <p:nvPr/>
        </p:nvSpPr>
        <p:spPr>
          <a:xfrm>
            <a:off x="5073805" y="4153830"/>
            <a:ext cx="3330497" cy="369332"/>
          </a:xfrm>
          <a:prstGeom prst="rect">
            <a:avLst/>
          </a:prstGeom>
          <a:noFill/>
        </p:spPr>
        <p:txBody>
          <a:bodyPr wrap="square" rtlCol="0">
            <a:spAutoFit/>
          </a:bodyPr>
          <a:lstStyle/>
          <a:p>
            <a:r>
              <a:rPr lang="en-US" dirty="0"/>
              <a:t>Combine like terms.</a:t>
            </a: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7471E4-4E82-336D-1AA0-5FB8076AD03D}"/>
                  </a:ext>
                </a:extLst>
              </p:cNvPr>
              <p:cNvSpPr txBox="1"/>
              <p:nvPr/>
            </p:nvSpPr>
            <p:spPr>
              <a:xfrm>
                <a:off x="5029200" y="4644428"/>
                <a:ext cx="3330497" cy="369332"/>
              </a:xfrm>
              <a:prstGeom prst="rect">
                <a:avLst/>
              </a:prstGeom>
              <a:noFill/>
            </p:spPr>
            <p:txBody>
              <a:bodyPr wrap="square" rtlCol="0">
                <a:spAutoFit/>
              </a:bodyPr>
              <a:lstStyle/>
              <a:p>
                <a:r>
                  <a:rPr lang="en-US" u="sng" dirty="0"/>
                  <a:t>Add </a:t>
                </a:r>
                <a14:m>
                  <m:oMath xmlns:m="http://schemas.openxmlformats.org/officeDocument/2006/math">
                    <m:r>
                      <a:rPr lang="en-US" b="0" i="1" u="sng" dirty="0" smtClean="0">
                        <a:latin typeface="Cambria Math" panose="02040503050406030204" pitchFamily="18" charset="0"/>
                      </a:rPr>
                      <m:t>−</m:t>
                    </m:r>
                    <m:r>
                      <a:rPr lang="en-US" i="1" u="sng" dirty="0" smtClean="0">
                        <a:latin typeface="Cambria Math" panose="02040503050406030204" pitchFamily="18" charset="0"/>
                      </a:rPr>
                      <m:t>2</m:t>
                    </m:r>
                    <m:r>
                      <a:rPr lang="en-US" i="1" u="sng" dirty="0" smtClean="0">
                        <a:latin typeface="Cambria Math" panose="02040503050406030204" pitchFamily="18" charset="0"/>
                      </a:rPr>
                      <m:t>𝑥</m:t>
                    </m:r>
                    <m:r>
                      <a:rPr lang="en-US" i="1" u="sng" dirty="0" smtClean="0">
                        <a:latin typeface="Cambria Math" panose="02040503050406030204" pitchFamily="18" charset="0"/>
                      </a:rPr>
                      <m:t> </m:t>
                    </m:r>
                  </m:oMath>
                </a14:m>
                <a:r>
                  <a:rPr lang="en-US" u="sng" dirty="0"/>
                  <a:t>to both sides.</a:t>
                </a:r>
                <a:endParaRPr lang="en-IN" u="sng" dirty="0"/>
              </a:p>
            </p:txBody>
          </p:sp>
        </mc:Choice>
        <mc:Fallback xmlns="">
          <p:sp>
            <p:nvSpPr>
              <p:cNvPr id="8" name="TextBox 7">
                <a:extLst>
                  <a:ext uri="{FF2B5EF4-FFF2-40B4-BE49-F238E27FC236}">
                    <a16:creationId xmlns:a16="http://schemas.microsoft.com/office/drawing/2014/main" id="{7D7471E4-4E82-336D-1AA0-5FB8076AD03D}"/>
                  </a:ext>
                </a:extLst>
              </p:cNvPr>
              <p:cNvSpPr txBox="1">
                <a:spLocks noRot="1" noChangeAspect="1" noMove="1" noResize="1" noEditPoints="1" noAdjustHandles="1" noChangeArrowheads="1" noChangeShapeType="1" noTextEdit="1"/>
              </p:cNvSpPr>
              <p:nvPr/>
            </p:nvSpPr>
            <p:spPr>
              <a:xfrm>
                <a:off x="5029200" y="4644428"/>
                <a:ext cx="3330497" cy="369332"/>
              </a:xfrm>
              <a:prstGeom prst="rect">
                <a:avLst/>
              </a:prstGeom>
              <a:blipFill>
                <a:blip r:embed="rId3"/>
                <a:stretch>
                  <a:fillRect l="-1465" t="-10000" b="-2666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BEC5EC1C-E337-B058-6C76-E90164DA7908}"/>
              </a:ext>
            </a:extLst>
          </p:cNvPr>
          <p:cNvSpPr txBox="1"/>
          <p:nvPr/>
        </p:nvSpPr>
        <p:spPr>
          <a:xfrm>
            <a:off x="5029199" y="5057024"/>
            <a:ext cx="3330497" cy="369332"/>
          </a:xfrm>
          <a:prstGeom prst="rect">
            <a:avLst/>
          </a:prstGeom>
          <a:noFill/>
        </p:spPr>
        <p:txBody>
          <a:bodyPr wrap="square" rtlCol="0">
            <a:spAutoFit/>
          </a:bodyPr>
          <a:lstStyle/>
          <a:p>
            <a:r>
              <a:rPr lang="en-US" u="sng" dirty="0"/>
              <a:t>Simplify.</a:t>
            </a:r>
            <a:endParaRPr lang="en-IN" u="sn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a:t>
            </a:r>
            <a:r>
              <a:rPr dirty="0"/>
              <a:t>Example 1</a:t>
            </a:r>
            <a:r>
              <a:rPr lang="en-US" dirty="0"/>
              <a:t>1</a:t>
            </a:r>
            <a:r>
              <a:rPr dirty="0"/>
              <a:t>: Solving </a:t>
            </a:r>
            <a:r>
              <a:rPr lang="en-US" dirty="0"/>
              <a:t>Linear</a:t>
            </a:r>
            <a:r>
              <a:rPr dirty="0"/>
              <a:t>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5+7&lt;2</m:t>
                      </m:r>
                      <m:r>
                        <a:rPr lang="en-US" sz="2800" b="0" i="1" smtClean="0">
                          <a:latin typeface="Cambria Math" panose="02040503050406030204" pitchFamily="18" charset="0"/>
                        </a:rPr>
                        <m:t>𝑥</m:t>
                      </m:r>
                      <m:r>
                        <a:rPr lang="en-US" sz="2800" b="0" i="1" smtClean="0">
                          <a:latin typeface="Cambria Math" panose="02040503050406030204" pitchFamily="18" charset="0"/>
                        </a:rPr>
                        <m:t>−7+7</m:t>
                      </m:r>
                    </m:oMath>
                  </m:oMathPara>
                </a14:m>
                <a:endParaRPr lang="en-US"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12&lt;2</m:t>
                      </m:r>
                      <m:r>
                        <a:rPr lang="en-US" sz="2800" b="0" i="1" smtClean="0">
                          <a:latin typeface="Cambria Math" panose="02040503050406030204" pitchFamily="18" charset="0"/>
                        </a:rPr>
                        <m:t>𝑥</m:t>
                      </m:r>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12</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&lt;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𝑥</m:t>
                          </m:r>
                        </m:num>
                        <m:den>
                          <m:r>
                            <a:rPr lang="en-US" sz="2800" b="0" i="1" smtClean="0">
                              <a:latin typeface="Cambria Math" panose="02040503050406030204" pitchFamily="18" charset="0"/>
                            </a:rPr>
                            <m:t>2</m:t>
                          </m:r>
                        </m:den>
                      </m:f>
                    </m:oMath>
                  </m:oMathPara>
                </a14:m>
                <a:endParaRPr lang="en-US" sz="2800" b="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6&lt;</m:t>
                      </m:r>
                      <m:r>
                        <a:rPr lang="en-US" sz="2800" b="0" i="1" smtClean="0">
                          <a:latin typeface="Cambria Math" panose="02040503050406030204" pitchFamily="18" charset="0"/>
                        </a:rPr>
                        <m:t>𝑥</m:t>
                      </m:r>
                    </m:oMath>
                  </m:oMathPara>
                </a14:m>
                <a:endParaRPr lang="en-US" sz="2800" b="0" dirty="0"/>
              </a:p>
              <a:p>
                <a:pPr>
                  <a:defRPr sz="2800"/>
                </a:pPr>
                <a:r>
                  <a:rPr lang="en-US" dirty="0"/>
                  <a:t>Graph the interval on a number line.</a:t>
                </a:r>
              </a:p>
              <a:p>
                <a:pPr>
                  <a:defRPr sz="2800"/>
                </a:pPr>
                <a14:m>
                  <m:oMath xmlns:m="http://schemas.openxmlformats.org/officeDocument/2006/math">
                    <m:r>
                      <a:rPr lang="en-US" b="0" i="1" smtClean="0">
                        <a:latin typeface="Cambria Math" panose="02040503050406030204" pitchFamily="18" charset="0"/>
                      </a:rPr>
                      <m:t>𝑥</m:t>
                    </m:r>
                  </m:oMath>
                </a14:m>
                <a:r>
                  <a:rPr lang="en-US" dirty="0"/>
                  <a:t> is in </a:t>
                </a:r>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(6,</m:t>
                        </m:r>
                        <m:r>
                          <a:rPr lang="en-US" b="0" i="1" smtClean="0">
                            <a:latin typeface="Cambria Math" panose="02040503050406030204" pitchFamily="18" charset="0"/>
                            <a:ea typeface="Cambria Math" panose="02040503050406030204" pitchFamily="18" charset="0"/>
                          </a:rPr>
                          <m:t>∞)</m:t>
                        </m:r>
                      </m:e>
                    </m:bar>
                    <m:r>
                      <a:rPr lang="en-US" b="0" i="1" smtClean="0">
                        <a:latin typeface="Cambria Math" panose="02040503050406030204" pitchFamily="18" charset="0"/>
                      </a:rPr>
                      <m:t>.</m:t>
                    </m:r>
                  </m:oMath>
                </a14:m>
                <a:r>
                  <a:rPr lang="en-US" dirty="0"/>
                  <a:t> </a:t>
                </a:r>
                <a:endParaRPr lang="en-US" sz="2800" b="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7471E4-4E82-336D-1AA0-5FB8076AD03D}"/>
                  </a:ext>
                </a:extLst>
              </p:cNvPr>
              <p:cNvSpPr txBox="1"/>
              <p:nvPr/>
            </p:nvSpPr>
            <p:spPr>
              <a:xfrm>
                <a:off x="4783872" y="1533238"/>
                <a:ext cx="3330497" cy="369332"/>
              </a:xfrm>
              <a:prstGeom prst="rect">
                <a:avLst/>
              </a:prstGeom>
              <a:noFill/>
            </p:spPr>
            <p:txBody>
              <a:bodyPr wrap="square" rtlCol="0">
                <a:spAutoFit/>
              </a:bodyPr>
              <a:lstStyle/>
              <a:p>
                <a:r>
                  <a:rPr lang="en-US" u="sng" dirty="0"/>
                  <a:t>Add </a:t>
                </a:r>
                <a14:m>
                  <m:oMath xmlns:m="http://schemas.openxmlformats.org/officeDocument/2006/math">
                    <m:r>
                      <a:rPr lang="en-US" b="0" i="0" u="sng" dirty="0" smtClean="0">
                        <a:latin typeface="Cambria Math" panose="02040503050406030204" pitchFamily="18" charset="0"/>
                      </a:rPr>
                      <m:t>7</m:t>
                    </m:r>
                    <m:r>
                      <a:rPr lang="en-US" i="1" u="sng" dirty="0" smtClean="0">
                        <a:latin typeface="Cambria Math" panose="02040503050406030204" pitchFamily="18" charset="0"/>
                      </a:rPr>
                      <m:t> </m:t>
                    </m:r>
                  </m:oMath>
                </a14:m>
                <a:r>
                  <a:rPr lang="en-US" u="sng" dirty="0"/>
                  <a:t>to both sides.</a:t>
                </a:r>
                <a:endParaRPr lang="en-IN" u="sng" dirty="0"/>
              </a:p>
            </p:txBody>
          </p:sp>
        </mc:Choice>
        <mc:Fallback xmlns="">
          <p:sp>
            <p:nvSpPr>
              <p:cNvPr id="8" name="TextBox 7">
                <a:extLst>
                  <a:ext uri="{FF2B5EF4-FFF2-40B4-BE49-F238E27FC236}">
                    <a16:creationId xmlns:a16="http://schemas.microsoft.com/office/drawing/2014/main" id="{7D7471E4-4E82-336D-1AA0-5FB8076AD03D}"/>
                  </a:ext>
                </a:extLst>
              </p:cNvPr>
              <p:cNvSpPr txBox="1">
                <a:spLocks noRot="1" noChangeAspect="1" noMove="1" noResize="1" noEditPoints="1" noAdjustHandles="1" noChangeArrowheads="1" noChangeShapeType="1" noTextEdit="1"/>
              </p:cNvSpPr>
              <p:nvPr/>
            </p:nvSpPr>
            <p:spPr>
              <a:xfrm>
                <a:off x="4783872" y="1533238"/>
                <a:ext cx="3330497" cy="369332"/>
              </a:xfrm>
              <a:prstGeom prst="rect">
                <a:avLst/>
              </a:prstGeom>
              <a:blipFill>
                <a:blip r:embed="rId3"/>
                <a:stretch>
                  <a:fillRect l="-1648" t="-10000" b="-26667"/>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BF94A764-0BE7-8059-6E8B-30DBF2575836}"/>
              </a:ext>
            </a:extLst>
          </p:cNvPr>
          <p:cNvSpPr txBox="1"/>
          <p:nvPr/>
        </p:nvSpPr>
        <p:spPr>
          <a:xfrm>
            <a:off x="4783872" y="2009820"/>
            <a:ext cx="3330497" cy="369332"/>
          </a:xfrm>
          <a:prstGeom prst="rect">
            <a:avLst/>
          </a:prstGeom>
          <a:noFill/>
        </p:spPr>
        <p:txBody>
          <a:bodyPr wrap="square" rtlCol="0">
            <a:spAutoFit/>
          </a:bodyPr>
          <a:lstStyle/>
          <a:p>
            <a:r>
              <a:rPr lang="en-US" u="sng" dirty="0"/>
              <a:t>Simplify.</a:t>
            </a:r>
            <a:endParaRPr lang="en-IN" u="sng"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350C6F-2E07-F73A-6A8F-03E1A00C2248}"/>
                  </a:ext>
                </a:extLst>
              </p:cNvPr>
              <p:cNvSpPr txBox="1"/>
              <p:nvPr/>
            </p:nvSpPr>
            <p:spPr>
              <a:xfrm>
                <a:off x="4783872" y="2461417"/>
                <a:ext cx="3330497" cy="369332"/>
              </a:xfrm>
              <a:prstGeom prst="rect">
                <a:avLst/>
              </a:prstGeom>
              <a:noFill/>
            </p:spPr>
            <p:txBody>
              <a:bodyPr wrap="square" rtlCol="0">
                <a:spAutoFit/>
              </a:bodyPr>
              <a:lstStyle/>
              <a:p>
                <a:r>
                  <a:rPr lang="en-US" u="sng" dirty="0"/>
                  <a:t>Divide both sides by </a:t>
                </a:r>
                <a14:m>
                  <m:oMath xmlns:m="http://schemas.openxmlformats.org/officeDocument/2006/math">
                    <m:r>
                      <a:rPr lang="en-US" i="1" u="sng" dirty="0" smtClean="0">
                        <a:latin typeface="Cambria Math" panose="02040503050406030204" pitchFamily="18" charset="0"/>
                      </a:rPr>
                      <m:t>2</m:t>
                    </m:r>
                  </m:oMath>
                </a14:m>
                <a:r>
                  <a:rPr lang="en-US" u="sng" dirty="0"/>
                  <a:t>.</a:t>
                </a:r>
                <a:endParaRPr lang="en-IN" u="sng" dirty="0"/>
              </a:p>
            </p:txBody>
          </p:sp>
        </mc:Choice>
        <mc:Fallback xmlns="">
          <p:sp>
            <p:nvSpPr>
              <p:cNvPr id="10" name="TextBox 9">
                <a:extLst>
                  <a:ext uri="{FF2B5EF4-FFF2-40B4-BE49-F238E27FC236}">
                    <a16:creationId xmlns:a16="http://schemas.microsoft.com/office/drawing/2014/main" id="{DA350C6F-2E07-F73A-6A8F-03E1A00C2248}"/>
                  </a:ext>
                </a:extLst>
              </p:cNvPr>
              <p:cNvSpPr txBox="1">
                <a:spLocks noRot="1" noChangeAspect="1" noMove="1" noResize="1" noEditPoints="1" noAdjustHandles="1" noChangeArrowheads="1" noChangeShapeType="1" noTextEdit="1"/>
              </p:cNvSpPr>
              <p:nvPr/>
            </p:nvSpPr>
            <p:spPr>
              <a:xfrm>
                <a:off x="4783872" y="2461417"/>
                <a:ext cx="3330497" cy="369332"/>
              </a:xfrm>
              <a:prstGeom prst="rect">
                <a:avLst/>
              </a:prstGeom>
              <a:blipFill>
                <a:blip r:embed="rId4"/>
                <a:stretch>
                  <a:fillRect l="-1648" t="-10000" b="-26667"/>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208BA2ED-5848-1E2D-04A8-978CFD0A44A8}"/>
              </a:ext>
            </a:extLst>
          </p:cNvPr>
          <p:cNvSpPr txBox="1"/>
          <p:nvPr/>
        </p:nvSpPr>
        <p:spPr>
          <a:xfrm>
            <a:off x="4783872" y="3202918"/>
            <a:ext cx="3330497" cy="369332"/>
          </a:xfrm>
          <a:prstGeom prst="rect">
            <a:avLst/>
          </a:prstGeom>
          <a:noFill/>
        </p:spPr>
        <p:txBody>
          <a:bodyPr wrap="square" rtlCol="0">
            <a:spAutoFit/>
          </a:bodyPr>
          <a:lstStyle/>
          <a:p>
            <a:r>
              <a:rPr lang="en-US" u="sng" dirty="0"/>
              <a:t>Simplify.</a:t>
            </a:r>
            <a:endParaRPr lang="en-IN" u="sng" dirty="0"/>
          </a:p>
        </p:txBody>
      </p:sp>
      <p:pic>
        <p:nvPicPr>
          <p:cNvPr id="13" name="Picture 12">
            <a:extLst>
              <a:ext uri="{FF2B5EF4-FFF2-40B4-BE49-F238E27FC236}">
                <a16:creationId xmlns:a16="http://schemas.microsoft.com/office/drawing/2014/main" id="{1D7C827A-1E08-E63B-62C0-068663F244FD}"/>
              </a:ext>
            </a:extLst>
          </p:cNvPr>
          <p:cNvPicPr>
            <a:picLocks noChangeAspect="1"/>
          </p:cNvPicPr>
          <p:nvPr/>
        </p:nvPicPr>
        <p:blipFill>
          <a:blip r:embed="rId5"/>
          <a:stretch>
            <a:fillRect/>
          </a:stretch>
        </p:blipFill>
        <p:spPr>
          <a:xfrm>
            <a:off x="5943600" y="3761876"/>
            <a:ext cx="2448267" cy="590632"/>
          </a:xfrm>
          <a:prstGeom prst="rect">
            <a:avLst/>
          </a:prstGeom>
        </p:spPr>
      </p:pic>
    </p:spTree>
    <p:extLst>
      <p:ext uri="{BB962C8B-B14F-4D97-AF65-F5344CB8AC3E}">
        <p14:creationId xmlns:p14="http://schemas.microsoft.com/office/powerpoint/2010/main" val="397610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2</a:t>
            </a:r>
            <a:r>
              <a:rPr dirty="0"/>
              <a:t>: Solving Compound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compound inequality </a:t>
                </a: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5≤</m:t>
                    </m:r>
                    <m:r>
                      <a:rPr lang="en-US" b="0" i="0" smtClean="0">
                        <a:latin typeface="Cambria Math" panose="02040503050406030204" pitchFamily="18" charset="0"/>
                      </a:rPr>
                      <m:t>4</m:t>
                    </m:r>
                    <m:r>
                      <a:rPr lang="en-US" b="0" i="1" smtClean="0">
                        <a:latin typeface="Cambria Math" panose="02040503050406030204" pitchFamily="18" charset="0"/>
                      </a:rPr>
                      <m:t>𝑥</m:t>
                    </m:r>
                    <m:r>
                      <a:rPr lang="en-US">
                        <a:latin typeface="Cambria Math" panose="02040503050406030204" pitchFamily="18" charset="0"/>
                      </a:rPr>
                      <m:t>−</m:t>
                    </m:r>
                    <m:r>
                      <a:rPr lang="en-US" b="0" i="0" smtClean="0">
                        <a:latin typeface="Cambria Math" panose="02040503050406030204" pitchFamily="18" charset="0"/>
                      </a:rPr>
                      <m:t>1&lt;11</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−5</m:t>
                      </m:r>
                      <m:r>
                        <a:rPr lang="en-US" sz="2800" b="0" i="1" smtClean="0">
                          <a:latin typeface="Cambria Math" panose="02040503050406030204" pitchFamily="18" charset="0"/>
                          <a:ea typeface="Cambria Math" panose="02040503050406030204" pitchFamily="18" charset="0"/>
                        </a:rPr>
                        <m:t>≤   4</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  &lt;11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−5+1</m:t>
                      </m:r>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−1+1&lt;11+1</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−4</m:t>
                      </m:r>
                      <m:r>
                        <a:rPr lang="en-US" sz="2800" b="0" i="1" smtClean="0">
                          <a:latin typeface="Cambria Math" panose="02040503050406030204" pitchFamily="18" charset="0"/>
                          <a:ea typeface="Cambria Math" panose="02040503050406030204" pitchFamily="18" charset="0"/>
                        </a:rPr>
                        <m:t>≤    4</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&lt;12</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IN"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4</m:t>
                          </m:r>
                        </m:den>
                      </m:f>
                      <m:r>
                        <a:rPr lang="en-IN"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4</m:t>
                          </m:r>
                        </m:den>
                      </m:f>
                      <m:r>
                        <a:rPr lang="en-US" sz="2800" b="0" i="1" smtClean="0">
                          <a:latin typeface="Cambria Math" panose="02040503050406030204" pitchFamily="18" charset="0"/>
                          <a:ea typeface="Cambria Math" panose="02040503050406030204" pitchFamily="18" charset="0"/>
                        </a:rPr>
                        <m:t>   &lt;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12</m:t>
                          </m:r>
                        </m:num>
                        <m:den>
                          <m:r>
                            <a:rPr lang="en-US" sz="2800" b="0" i="1" smtClean="0">
                              <a:latin typeface="Cambria Math" panose="02040503050406030204" pitchFamily="18" charset="0"/>
                              <a:ea typeface="Cambria Math" panose="02040503050406030204" pitchFamily="18" charset="0"/>
                            </a:rPr>
                            <m:t>4</m:t>
                          </m:r>
                        </m:den>
                      </m:f>
                    </m:oMath>
                  </m:oMathPara>
                </a14:m>
                <a:endParaRPr lang="en-US"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−1</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&lt;3</m:t>
                      </m:r>
                    </m:oMath>
                  </m:oMathPara>
                </a14:m>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3A75116-FAC4-696D-9A64-3AF3A8942D13}"/>
              </a:ext>
            </a:extLst>
          </p:cNvPr>
          <p:cNvSpPr txBox="1"/>
          <p:nvPr/>
        </p:nvSpPr>
        <p:spPr>
          <a:xfrm>
            <a:off x="5441795" y="2938347"/>
            <a:ext cx="2895600" cy="369332"/>
          </a:xfrm>
          <a:prstGeom prst="rect">
            <a:avLst/>
          </a:prstGeom>
          <a:noFill/>
        </p:spPr>
        <p:txBody>
          <a:bodyPr wrap="square" rtlCol="0">
            <a:spAutoFit/>
          </a:bodyPr>
          <a:lstStyle/>
          <a:p>
            <a:r>
              <a:rPr lang="en-US" dirty="0"/>
              <a:t>Write the inequality.</a:t>
            </a:r>
            <a:endParaRPr lang="en-IN" dirty="0"/>
          </a:p>
        </p:txBody>
      </p:sp>
      <p:sp>
        <p:nvSpPr>
          <p:cNvPr id="5" name="TextBox 4">
            <a:extLst>
              <a:ext uri="{FF2B5EF4-FFF2-40B4-BE49-F238E27FC236}">
                <a16:creationId xmlns:a16="http://schemas.microsoft.com/office/drawing/2014/main" id="{EE4B89D4-D3D2-7A5D-7F0B-51A14D1A57D5}"/>
              </a:ext>
            </a:extLst>
          </p:cNvPr>
          <p:cNvSpPr txBox="1"/>
          <p:nvPr/>
        </p:nvSpPr>
        <p:spPr>
          <a:xfrm>
            <a:off x="5441795" y="3341164"/>
            <a:ext cx="2895600" cy="369332"/>
          </a:xfrm>
          <a:prstGeom prst="rect">
            <a:avLst/>
          </a:prstGeom>
          <a:noFill/>
        </p:spPr>
        <p:txBody>
          <a:bodyPr wrap="square" rtlCol="0">
            <a:spAutoFit/>
          </a:bodyPr>
          <a:lstStyle/>
          <a:p>
            <a:r>
              <a:rPr lang="en-US" dirty="0"/>
              <a:t>Add 1 to each part.</a:t>
            </a:r>
            <a:endParaRPr lang="en-IN" dirty="0"/>
          </a:p>
        </p:txBody>
      </p:sp>
      <p:sp>
        <p:nvSpPr>
          <p:cNvPr id="6" name="TextBox 5">
            <a:extLst>
              <a:ext uri="{FF2B5EF4-FFF2-40B4-BE49-F238E27FC236}">
                <a16:creationId xmlns:a16="http://schemas.microsoft.com/office/drawing/2014/main" id="{322B822C-B403-F3D2-21DF-67E73705FDA8}"/>
              </a:ext>
            </a:extLst>
          </p:cNvPr>
          <p:cNvSpPr txBox="1"/>
          <p:nvPr/>
        </p:nvSpPr>
        <p:spPr>
          <a:xfrm>
            <a:off x="5441795" y="3743981"/>
            <a:ext cx="28956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412F04-4655-F7D4-F641-56E4A5088317}"/>
                  </a:ext>
                </a:extLst>
              </p:cNvPr>
              <p:cNvSpPr txBox="1"/>
              <p:nvPr/>
            </p:nvSpPr>
            <p:spPr>
              <a:xfrm>
                <a:off x="5441795" y="4440230"/>
                <a:ext cx="2895600" cy="369332"/>
              </a:xfrm>
              <a:prstGeom prst="rect">
                <a:avLst/>
              </a:prstGeom>
              <a:noFill/>
            </p:spPr>
            <p:txBody>
              <a:bodyPr wrap="square" rtlCol="0">
                <a:spAutoFit/>
              </a:bodyPr>
              <a:lstStyle/>
              <a:p>
                <a:r>
                  <a:rPr lang="en-US" dirty="0"/>
                  <a:t>Divide each part by </a:t>
                </a:r>
                <a14:m>
                  <m:oMath xmlns:m="http://schemas.openxmlformats.org/officeDocument/2006/math">
                    <m:r>
                      <a:rPr lang="en-US" i="1" dirty="0" smtClean="0">
                        <a:latin typeface="Cambria Math" panose="02040503050406030204" pitchFamily="18" charset="0"/>
                      </a:rPr>
                      <m:t>4</m:t>
                    </m:r>
                  </m:oMath>
                </a14:m>
                <a:r>
                  <a:rPr lang="en-US" dirty="0"/>
                  <a:t>.</a:t>
                </a:r>
                <a:endParaRPr lang="en-IN" dirty="0"/>
              </a:p>
            </p:txBody>
          </p:sp>
        </mc:Choice>
        <mc:Fallback xmlns="">
          <p:sp>
            <p:nvSpPr>
              <p:cNvPr id="7" name="TextBox 6">
                <a:extLst>
                  <a:ext uri="{FF2B5EF4-FFF2-40B4-BE49-F238E27FC236}">
                    <a16:creationId xmlns:a16="http://schemas.microsoft.com/office/drawing/2014/main" id="{05412F04-4655-F7D4-F641-56E4A5088317}"/>
                  </a:ext>
                </a:extLst>
              </p:cNvPr>
              <p:cNvSpPr txBox="1">
                <a:spLocks noRot="1" noChangeAspect="1" noMove="1" noResize="1" noEditPoints="1" noAdjustHandles="1" noChangeArrowheads="1" noChangeShapeType="1" noTextEdit="1"/>
              </p:cNvSpPr>
              <p:nvPr/>
            </p:nvSpPr>
            <p:spPr>
              <a:xfrm>
                <a:off x="5441795" y="4440230"/>
                <a:ext cx="2895600" cy="369332"/>
              </a:xfrm>
              <a:prstGeom prst="rect">
                <a:avLst/>
              </a:prstGeom>
              <a:blipFill>
                <a:blip r:embed="rId3"/>
                <a:stretch>
                  <a:fillRect l="-1895" t="-8197" b="-24590"/>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BFEF8DD1-34AC-F2A4-6C8A-AE823C471FC7}"/>
              </a:ext>
            </a:extLst>
          </p:cNvPr>
          <p:cNvSpPr txBox="1"/>
          <p:nvPr/>
        </p:nvSpPr>
        <p:spPr>
          <a:xfrm>
            <a:off x="5412058" y="5027713"/>
            <a:ext cx="2895600" cy="369332"/>
          </a:xfrm>
          <a:prstGeom prst="rect">
            <a:avLst/>
          </a:prstGeom>
          <a:noFill/>
        </p:spPr>
        <p:txBody>
          <a:bodyPr wrap="square" rtlCol="0">
            <a:spAutoFit/>
          </a:bodyPr>
          <a:lstStyle/>
          <a:p>
            <a:r>
              <a:rPr lang="en-US" dirty="0"/>
              <a:t>Simplify.</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2</a:t>
            </a:r>
            <a:r>
              <a:rPr dirty="0"/>
              <a:t>: Solving Compound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IN" dirty="0"/>
              </a:p>
              <a:p>
                <a:pPr>
                  <a:defRPr sz="2800"/>
                </a:pPr>
                <a:endParaRPr lang="en-IN" dirty="0"/>
              </a:p>
              <a:p>
                <a:pPr>
                  <a:defRPr sz="2800"/>
                </a:pPr>
                <a:endParaRPr lang="en-IN" dirty="0"/>
              </a:p>
              <a:p>
                <a:pPr>
                  <a:defRPr sz="2800"/>
                </a:pPr>
                <a:r>
                  <a:rPr lang="en-IN" dirty="0"/>
                  <a:t>The solution set is the half-open interval </a:t>
                </a:r>
                <a14:m>
                  <m:oMath xmlns:m="http://schemas.openxmlformats.org/officeDocument/2006/math">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m:t>
                        </m:r>
                        <m:d>
                          <m:dPr>
                            <m:beg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3</m:t>
                            </m:r>
                          </m:e>
                        </m:d>
                        <m:r>
                          <a:rPr lang="en-US" sz="2800" b="0" i="1" smtClean="0">
                            <a:latin typeface="Cambria Math" panose="02040503050406030204" pitchFamily="18" charset="0"/>
                            <a:ea typeface="Cambria Math" panose="02040503050406030204" pitchFamily="18" charset="0"/>
                          </a:rPr>
                          <m:t>.</m:t>
                        </m:r>
                      </m:e>
                    </m:d>
                  </m:oMath>
                </a14:m>
                <a:r>
                  <a:rPr lang="en-IN"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64D9FDE-8C6B-8C07-3551-A28A8B0FAAB0}"/>
              </a:ext>
            </a:extLst>
          </p:cNvPr>
          <p:cNvPicPr>
            <a:picLocks noChangeAspect="1"/>
          </p:cNvPicPr>
          <p:nvPr/>
        </p:nvPicPr>
        <p:blipFill>
          <a:blip r:embed="rId3"/>
          <a:stretch>
            <a:fillRect/>
          </a:stretch>
        </p:blipFill>
        <p:spPr>
          <a:xfrm>
            <a:off x="2899728" y="1447800"/>
            <a:ext cx="3344543" cy="802146"/>
          </a:xfrm>
          <a:prstGeom prst="rect">
            <a:avLst/>
          </a:prstGeom>
        </p:spPr>
      </p:pic>
    </p:spTree>
    <p:extLst>
      <p:ext uri="{BB962C8B-B14F-4D97-AF65-F5344CB8AC3E}">
        <p14:creationId xmlns:p14="http://schemas.microsoft.com/office/powerpoint/2010/main" val="3368295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3</a:t>
            </a:r>
            <a:r>
              <a:rPr dirty="0"/>
              <a:t>: </a:t>
            </a:r>
            <a:r>
              <a:rPr lang="en-US" dirty="0"/>
              <a:t>Solving Compound Inequalities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dirty="0"/>
                  <a:t>Solve the compound inequality </a:t>
                </a:r>
                <a14:m>
                  <m:oMath xmlns:m="http://schemas.openxmlformats.org/officeDocument/2006/math">
                    <m:r>
                      <a:rPr lang="en-US" sz="2800" i="1" dirty="0" smtClean="0">
                        <a:latin typeface="Cambria Math" panose="02040503050406030204" pitchFamily="18" charset="0"/>
                      </a:rPr>
                      <m:t>5</m:t>
                    </m:r>
                    <m:r>
                      <a:rPr lang="en-US" sz="2800" i="1" dirty="0" smtClean="0">
                        <a:latin typeface="Cambria Math" panose="02040503050406030204" pitchFamily="18" charset="0"/>
                      </a:rPr>
                      <m:t>≤−</m:t>
                    </m:r>
                    <m:r>
                      <a:rPr lang="en-US" sz="2800" i="1" dirty="0" smtClean="0">
                        <a:latin typeface="Cambria Math" panose="02040503050406030204" pitchFamily="18" charset="0"/>
                      </a:rPr>
                      <m:t>3</m:t>
                    </m:r>
                    <m:r>
                      <a:rPr lang="en-US" sz="2800" i="1" dirty="0" smtClean="0">
                        <a:latin typeface="Cambria Math" panose="02040503050406030204" pitchFamily="18" charset="0"/>
                      </a:rPr>
                      <m:t>−</m:t>
                    </m:r>
                    <m:r>
                      <a:rPr lang="en-US" sz="2800" i="1" dirty="0" smtClean="0">
                        <a:latin typeface="Cambria Math" panose="02040503050406030204" pitchFamily="18" charset="0"/>
                      </a:rPr>
                      <m:t>2</m:t>
                    </m:r>
                    <m:r>
                      <a:rPr lang="en-US" sz="2800" i="1" dirty="0" smtClean="0">
                        <a:latin typeface="Cambria Math" panose="02040503050406030204" pitchFamily="18" charset="0"/>
                      </a:rPr>
                      <m:t>𝑥</m:t>
                    </m:r>
                    <m:r>
                      <a:rPr lang="en-US" sz="2800" i="1" dirty="0" smtClean="0">
                        <a:latin typeface="Cambria Math" panose="02040503050406030204" pitchFamily="18" charset="0"/>
                      </a:rPr>
                      <m:t>≤</m:t>
                    </m:r>
                    <m:r>
                      <a:rPr lang="en-US" sz="2800" i="1" dirty="0" smtClean="0">
                        <a:latin typeface="Cambria Math" panose="02040503050406030204" pitchFamily="18" charset="0"/>
                      </a:rPr>
                      <m:t>13</m:t>
                    </m:r>
                    <m:r>
                      <a:rPr lang="en-US" sz="2800" i="1" dirty="0" smtClean="0">
                        <a:latin typeface="Cambria Math" panose="02040503050406030204" pitchFamily="18" charset="0"/>
                      </a:rPr>
                      <m:t> </m:t>
                    </m:r>
                  </m:oMath>
                </a14:m>
                <a:r>
                  <a:rPr lang="en-US" sz="2800" dirty="0"/>
                  <a:t>and graph the solution set. Write the solution set using interval notation. Assume that </a:t>
                </a:r>
                <a14:m>
                  <m:oMath xmlns:m="http://schemas.openxmlformats.org/officeDocument/2006/math">
                    <m:r>
                      <a:rPr lang="en-US" sz="2800" i="1" dirty="0" smtClean="0">
                        <a:latin typeface="Cambria Math" panose="02040503050406030204" pitchFamily="18" charset="0"/>
                      </a:rPr>
                      <m:t>𝑥</m:t>
                    </m:r>
                  </m:oMath>
                </a14:m>
                <a:r>
                  <a:rPr lang="en-US" sz="2800" dirty="0"/>
                  <a:t> is a real number.</a:t>
                </a:r>
              </a:p>
              <a:p>
                <a:pPr>
                  <a:defRPr sz="2800"/>
                </a:pPr>
                <a:r>
                  <a:rPr lang="en-US" b="1" dirty="0"/>
                  <a:t>Solution</a:t>
                </a:r>
              </a:p>
              <a:p>
                <a:pPr>
                  <a:defRPr sz="2800"/>
                </a:pPr>
                <a14:m>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oMath>
                </a14:m>
                <a:r>
                  <a:rPr lang="en-US" sz="2800" b="0" dirty="0">
                    <a:ea typeface="Cambria Math" panose="02040503050406030204" pitchFamily="18" charset="0"/>
                  </a:rPr>
                  <a:t>3</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r>
                        <a:rPr lang="en-US" sz="2800"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13</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8</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16</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ar-AE" sz="2800" i="1" smtClean="0">
                              <a:latin typeface="Cambria Math" panose="02040503050406030204" pitchFamily="18" charset="0"/>
                            </a:rPr>
                          </m:ctrlPr>
                        </m:fPr>
                        <m:num>
                          <m:r>
                            <a:rPr lang="en-US" sz="2800" b="0" i="1" smtClean="0">
                              <a:latin typeface="Cambria Math" panose="02040503050406030204" pitchFamily="18" charset="0"/>
                            </a:rPr>
                            <m:t>8</m:t>
                          </m:r>
                        </m:num>
                        <m:den>
                          <m:r>
                            <a:rPr lang="en-US" sz="2800" b="0" i="1" smtClean="0">
                              <a:latin typeface="Cambria Math" panose="02040503050406030204" pitchFamily="18" charset="0"/>
                            </a:rPr>
                            <m:t>−</m:t>
                          </m:r>
                          <m:r>
                            <a:rPr lang="en-US" sz="2800" b="0" i="1" smtClean="0">
                              <a:latin typeface="Cambria Math" panose="02040503050406030204" pitchFamily="18" charset="0"/>
                            </a:rPr>
                            <m:t>2</m:t>
                          </m:r>
                        </m:den>
                      </m:f>
                      <m:r>
                        <a:rPr lang="ar-AE" sz="2800" i="1" smtClean="0">
                          <a:latin typeface="Cambria Math" panose="02040503050406030204" pitchFamily="18" charset="0"/>
                          <a:ea typeface="Cambria Math" panose="02040503050406030204" pitchFamily="18" charset="0"/>
                        </a:rPr>
                        <m:t>≥</m:t>
                      </m:r>
                      <m:r>
                        <a:rPr lang="ar-AE"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      </m:t>
                      </m:r>
                      <m:r>
                        <a:rPr lang="ar-AE" sz="2800" b="0" i="1" smtClean="0">
                          <a:latin typeface="Cambria Math" panose="02040503050406030204" pitchFamily="18" charset="0"/>
                          <a:ea typeface="Cambria Math" panose="02040503050406030204" pitchFamily="18" charset="0"/>
                        </a:rPr>
                        <m:t>  </m:t>
                      </m:r>
                      <m:f>
                        <m:fPr>
                          <m:ctrlPr>
                            <a:rPr lang="ar-AE"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r>
                            <a:rPr lang="ar-AE"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den>
                      </m:f>
                      <m:r>
                        <a:rPr lang="ar-AE"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      </m:t>
                      </m:r>
                      <m:r>
                        <a:rPr lang="ar-AE" sz="2800" b="0" i="1" smtClean="0">
                          <a:latin typeface="Cambria Math" panose="02040503050406030204" pitchFamily="18" charset="0"/>
                          <a:ea typeface="Cambria Math" panose="02040503050406030204" pitchFamily="18" charset="0"/>
                        </a:rPr>
                        <m:t> ≥</m:t>
                      </m:r>
                      <m:f>
                        <m:fPr>
                          <m:ctrlPr>
                            <a:rPr lang="ar-AE" sz="2800" b="0" i="1" smtClean="0">
                              <a:latin typeface="Cambria Math" panose="02040503050406030204" pitchFamily="18" charset="0"/>
                              <a:ea typeface="Cambria Math" panose="02040503050406030204" pitchFamily="18" charset="0"/>
                            </a:rPr>
                          </m:ctrlPr>
                        </m:fPr>
                        <m:num>
                          <m:r>
                            <a:rPr lang="ar-AE" sz="2800" b="0" i="1" smtClean="0">
                              <a:latin typeface="Cambria Math" panose="02040503050406030204" pitchFamily="18" charset="0"/>
                              <a:ea typeface="Cambria Math" panose="02040503050406030204" pitchFamily="18" charset="0"/>
                            </a:rPr>
                            <m:t>1</m:t>
                          </m:r>
                          <m:r>
                            <a:rPr lang="en-US" sz="2800" b="0" i="1" smtClean="0">
                              <a:latin typeface="Cambria Math" panose="02040503050406030204" pitchFamily="18" charset="0"/>
                              <a:ea typeface="Cambria Math" panose="02040503050406030204" pitchFamily="18" charset="0"/>
                            </a:rPr>
                            <m:t>6</m:t>
                          </m:r>
                        </m:num>
                        <m:den>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den>
                      </m:f>
                    </m:oMath>
                  </m:oMathPara>
                </a14:m>
                <a:endParaRPr lang="ar-AE" sz="2800" dirty="0"/>
              </a:p>
              <a:p>
                <a:pPr>
                  <a:defRPr sz="2800"/>
                </a:pPr>
                <a14:m>
                  <m:oMathPara xmlns:m="http://schemas.openxmlformats.org/officeDocument/2006/math">
                    <m:oMathParaPr>
                      <m:jc m:val="left"/>
                    </m:oMathParaPr>
                    <m:oMath xmlns:m="http://schemas.openxmlformats.org/officeDocument/2006/math">
                      <m:r>
                        <a:rPr lang="ar-AE" sz="2800" b="0" i="1" smtClean="0">
                          <a:latin typeface="Cambria Math" panose="02040503050406030204" pitchFamily="18" charset="0"/>
                        </a:rPr>
                        <m:t>     </m:t>
                      </m:r>
                      <m:r>
                        <a:rPr lang="en-US" sz="2800" b="0" i="1" smtClean="0">
                          <a:latin typeface="Cambria Math" panose="02040503050406030204" pitchFamily="18" charset="0"/>
                        </a:rPr>
                        <m:t> </m:t>
                      </m:r>
                      <m:r>
                        <a:rPr lang="ar-AE"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ea typeface="Cambria Math" panose="02040503050406030204" pitchFamily="18" charset="0"/>
                        </a:rPr>
                        <m:t>≥         </m:t>
                      </m:r>
                      <m:r>
                        <a:rPr lang="ar-AE" sz="2800" b="0" i="1" smtClean="0">
                          <a:latin typeface="Cambria Math" panose="02040503050406030204" pitchFamily="18" charset="0"/>
                          <a:ea typeface="Cambria Math" panose="02040503050406030204" pitchFamily="18" charset="0"/>
                        </a:rPr>
                        <m:t>    </m:t>
                      </m:r>
                      <m:r>
                        <a:rPr lang="ar-AE" sz="2800" b="0" i="1" smtClean="0">
                          <a:latin typeface="Cambria Math" panose="02040503050406030204" pitchFamily="18" charset="0"/>
                          <a:ea typeface="Cambria Math" panose="02040503050406030204" pitchFamily="18" charset="0"/>
                        </a:rPr>
                        <m:t>𝑥</m:t>
                      </m:r>
                      <m:r>
                        <a:rPr lang="ar-AE"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8</m:t>
                      </m:r>
                    </m:oMath>
                  </m:oMathPara>
                </a14:m>
                <a:endParaRPr lang="en-US" sz="2800" dirty="0"/>
              </a:p>
              <a:p>
                <a:pPr>
                  <a:defRPr sz="2800"/>
                </a:pPr>
                <a:r>
                  <a:rPr lang="en-US" dirty="0"/>
                  <a:t>  (or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m:t>
                    </m:r>
                  </m:oMath>
                </a14:m>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63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7C2B8AC-60C4-5635-541B-1DAEA9D32E24}"/>
              </a:ext>
            </a:extLst>
          </p:cNvPr>
          <p:cNvSpPr txBox="1"/>
          <p:nvPr/>
        </p:nvSpPr>
        <p:spPr>
          <a:xfrm>
            <a:off x="5653668" y="2748776"/>
            <a:ext cx="2895600" cy="369332"/>
          </a:xfrm>
          <a:prstGeom prst="rect">
            <a:avLst/>
          </a:prstGeom>
          <a:noFill/>
        </p:spPr>
        <p:txBody>
          <a:bodyPr wrap="square" rtlCol="0">
            <a:spAutoFit/>
          </a:bodyPr>
          <a:lstStyle/>
          <a:p>
            <a:r>
              <a:rPr lang="en-US" dirty="0"/>
              <a:t>Write the inequality.</a:t>
            </a:r>
            <a:endParaRPr lang="en-IN" dirty="0"/>
          </a:p>
        </p:txBody>
      </p:sp>
      <p:sp>
        <p:nvSpPr>
          <p:cNvPr id="5" name="TextBox 4">
            <a:extLst>
              <a:ext uri="{FF2B5EF4-FFF2-40B4-BE49-F238E27FC236}">
                <a16:creationId xmlns:a16="http://schemas.microsoft.com/office/drawing/2014/main" id="{D07A484D-773A-D54F-3CF9-E334E9BBC901}"/>
              </a:ext>
            </a:extLst>
          </p:cNvPr>
          <p:cNvSpPr txBox="1"/>
          <p:nvPr/>
        </p:nvSpPr>
        <p:spPr>
          <a:xfrm>
            <a:off x="5652230" y="3167653"/>
            <a:ext cx="2895600" cy="369332"/>
          </a:xfrm>
          <a:prstGeom prst="rect">
            <a:avLst/>
          </a:prstGeom>
          <a:noFill/>
        </p:spPr>
        <p:txBody>
          <a:bodyPr wrap="square" rtlCol="0">
            <a:spAutoFit/>
          </a:bodyPr>
          <a:lstStyle/>
          <a:p>
            <a:r>
              <a:rPr lang="en-US" dirty="0"/>
              <a:t>Add 3 to each part.</a:t>
            </a:r>
            <a:endParaRPr lang="en-IN" dirty="0"/>
          </a:p>
        </p:txBody>
      </p:sp>
      <p:sp>
        <p:nvSpPr>
          <p:cNvPr id="6" name="TextBox 5">
            <a:extLst>
              <a:ext uri="{FF2B5EF4-FFF2-40B4-BE49-F238E27FC236}">
                <a16:creationId xmlns:a16="http://schemas.microsoft.com/office/drawing/2014/main" id="{4B2DA1D9-6EC2-026E-C16B-78B96EA13C57}"/>
              </a:ext>
            </a:extLst>
          </p:cNvPr>
          <p:cNvSpPr txBox="1"/>
          <p:nvPr/>
        </p:nvSpPr>
        <p:spPr>
          <a:xfrm>
            <a:off x="5652230" y="3586530"/>
            <a:ext cx="28956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398EAB-F542-9024-7CE5-171D529F047A}"/>
                  </a:ext>
                </a:extLst>
              </p:cNvPr>
              <p:cNvSpPr txBox="1"/>
              <p:nvPr/>
            </p:nvSpPr>
            <p:spPr>
              <a:xfrm>
                <a:off x="5653668" y="4178878"/>
                <a:ext cx="3414132" cy="646331"/>
              </a:xfrm>
              <a:prstGeom prst="rect">
                <a:avLst/>
              </a:prstGeom>
              <a:noFill/>
            </p:spPr>
            <p:txBody>
              <a:bodyPr wrap="square" rtlCol="0">
                <a:spAutoFit/>
              </a:bodyPr>
              <a:lstStyle/>
              <a:p>
                <a:r>
                  <a:rPr lang="en-US" dirty="0"/>
                  <a:t>Divide each part by </a:t>
                </a:r>
                <a14:m>
                  <m:oMath xmlns:m="http://schemas.openxmlformats.org/officeDocument/2006/math">
                    <m:r>
                      <a:rPr lang="en-US" b="0" i="0" dirty="0" smtClean="0">
                        <a:latin typeface="Cambria Math" panose="02040503050406030204" pitchFamily="18" charset="0"/>
                      </a:rPr>
                      <m:t>−</m:t>
                    </m:r>
                    <m:r>
                      <a:rPr lang="en-US" b="0" i="0" dirty="0" smtClean="0">
                        <a:latin typeface="Cambria Math" panose="02040503050406030204" pitchFamily="18" charset="0"/>
                      </a:rPr>
                      <m:t>2</m:t>
                    </m:r>
                    <m:r>
                      <a:rPr lang="en-US" b="0" i="0" dirty="0" smtClean="0">
                        <a:latin typeface="Cambria Math" panose="02040503050406030204" pitchFamily="18" charset="0"/>
                      </a:rPr>
                      <m:t>.</m:t>
                    </m:r>
                  </m:oMath>
                </a14:m>
                <a:r>
                  <a:rPr lang="en-IN" dirty="0"/>
                  <a:t> Note that the inequalities change sense.</a:t>
                </a:r>
              </a:p>
            </p:txBody>
          </p:sp>
        </mc:Choice>
        <mc:Fallback xmlns="">
          <p:sp>
            <p:nvSpPr>
              <p:cNvPr id="7" name="TextBox 6">
                <a:extLst>
                  <a:ext uri="{FF2B5EF4-FFF2-40B4-BE49-F238E27FC236}">
                    <a16:creationId xmlns:a16="http://schemas.microsoft.com/office/drawing/2014/main" id="{09398EAB-F542-9024-7CE5-171D529F047A}"/>
                  </a:ext>
                </a:extLst>
              </p:cNvPr>
              <p:cNvSpPr txBox="1">
                <a:spLocks noRot="1" noChangeAspect="1" noMove="1" noResize="1" noEditPoints="1" noAdjustHandles="1" noChangeArrowheads="1" noChangeShapeType="1" noTextEdit="1"/>
              </p:cNvSpPr>
              <p:nvPr/>
            </p:nvSpPr>
            <p:spPr>
              <a:xfrm>
                <a:off x="5653668" y="4178878"/>
                <a:ext cx="3414132" cy="646331"/>
              </a:xfrm>
              <a:prstGeom prst="rect">
                <a:avLst/>
              </a:prstGeom>
              <a:blipFill>
                <a:blip r:embed="rId3"/>
                <a:stretch>
                  <a:fillRect l="-1426" t="-5660" b="-14151"/>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9DB24263-50BC-923F-3C0C-C61A0B672FDF}"/>
              </a:ext>
            </a:extLst>
          </p:cNvPr>
          <p:cNvSpPr txBox="1"/>
          <p:nvPr/>
        </p:nvSpPr>
        <p:spPr>
          <a:xfrm>
            <a:off x="5653668" y="4880715"/>
            <a:ext cx="2895600" cy="369332"/>
          </a:xfrm>
          <a:prstGeom prst="rect">
            <a:avLst/>
          </a:prstGeom>
          <a:noFill/>
        </p:spPr>
        <p:txBody>
          <a:bodyPr wrap="square" rtlCol="0">
            <a:spAutoFit/>
          </a:bodyPr>
          <a:lstStyle/>
          <a:p>
            <a:r>
              <a:rPr lang="en-US" dirty="0"/>
              <a:t>Simplify.</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3</a:t>
            </a:r>
            <a:r>
              <a:rPr dirty="0"/>
              <a:t>: </a:t>
            </a:r>
            <a:r>
              <a:rPr lang="en-US" dirty="0"/>
              <a:t>Solving Compound Inequalities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dirty="0"/>
              </a:p>
              <a:p>
                <a:endParaRPr lang="en-US" dirty="0"/>
              </a:p>
              <a:p>
                <a:r>
                  <a:rPr lang="en-US" dirty="0"/>
                  <a:t>The solution set is the closed interval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−8,−4</m:t>
                        </m:r>
                      </m:e>
                    </m:d>
                  </m:oMath>
                </a14:m>
                <a:r>
                  <a:rPr lang="en-US" dirty="0"/>
                  <a:t>.</a:t>
                </a:r>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84B0587-3718-78EF-72F5-E6C8A20857CD}"/>
              </a:ext>
            </a:extLst>
          </p:cNvPr>
          <p:cNvPicPr>
            <a:picLocks noChangeAspect="1"/>
          </p:cNvPicPr>
          <p:nvPr/>
        </p:nvPicPr>
        <p:blipFill>
          <a:blip r:embed="rId3"/>
          <a:stretch>
            <a:fillRect/>
          </a:stretch>
        </p:blipFill>
        <p:spPr>
          <a:xfrm>
            <a:off x="2819400" y="1219200"/>
            <a:ext cx="3252943" cy="894861"/>
          </a:xfrm>
          <a:prstGeom prst="rect">
            <a:avLst/>
          </a:prstGeom>
        </p:spPr>
      </p:pic>
    </p:spTree>
    <p:extLst>
      <p:ext uri="{BB962C8B-B14F-4D97-AF65-F5344CB8AC3E}">
        <p14:creationId xmlns:p14="http://schemas.microsoft.com/office/powerpoint/2010/main" val="344191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4</a:t>
            </a:r>
            <a:r>
              <a:rPr dirty="0"/>
              <a:t>: Application: Using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 math student has grades of </a:t>
                </a:r>
                <a14:m>
                  <m:oMath xmlns:m="http://schemas.openxmlformats.org/officeDocument/2006/math">
                    <m:r>
                      <a:rPr lang="en-US" i="1" dirty="0" smtClean="0">
                        <a:latin typeface="Cambria Math" panose="02040503050406030204" pitchFamily="18" charset="0"/>
                      </a:rPr>
                      <m:t>85</m:t>
                    </m:r>
                  </m:oMath>
                </a14:m>
                <a:r>
                  <a:rPr lang="en-US" dirty="0"/>
                  <a:t>, </a:t>
                </a:r>
                <a14:m>
                  <m:oMath xmlns:m="http://schemas.openxmlformats.org/officeDocument/2006/math">
                    <m:r>
                      <a:rPr lang="en-US" i="1" dirty="0" smtClean="0">
                        <a:latin typeface="Cambria Math" panose="02040503050406030204" pitchFamily="18" charset="0"/>
                      </a:rPr>
                      <m:t>98</m:t>
                    </m:r>
                  </m:oMath>
                </a14:m>
                <a:r>
                  <a:rPr lang="en-US" dirty="0"/>
                  <a:t>, </a:t>
                </a:r>
                <a14:m>
                  <m:oMath xmlns:m="http://schemas.openxmlformats.org/officeDocument/2006/math">
                    <m:r>
                      <a:rPr lang="en-US" i="1" dirty="0" smtClean="0">
                        <a:latin typeface="Cambria Math" panose="02040503050406030204" pitchFamily="18" charset="0"/>
                      </a:rPr>
                      <m:t>93</m:t>
                    </m:r>
                  </m:oMath>
                </a14:m>
                <a:r>
                  <a:rPr lang="en-US" dirty="0"/>
                  <a:t>, and </a:t>
                </a:r>
                <a14:m>
                  <m:oMath xmlns:m="http://schemas.openxmlformats.org/officeDocument/2006/math">
                    <m:r>
                      <a:rPr lang="en-US" i="1" dirty="0" smtClean="0">
                        <a:latin typeface="Cambria Math" panose="02040503050406030204" pitchFamily="18" charset="0"/>
                      </a:rPr>
                      <m:t>90</m:t>
                    </m:r>
                  </m:oMath>
                </a14:m>
                <a:r>
                  <a:rPr lang="en-US" dirty="0"/>
                  <a:t> on four examinations. If he must average </a:t>
                </a:r>
                <a14:m>
                  <m:oMath xmlns:m="http://schemas.openxmlformats.org/officeDocument/2006/math">
                    <m:r>
                      <a:rPr lang="en-US" i="1" dirty="0" smtClean="0">
                        <a:latin typeface="Cambria Math" panose="02040503050406030204" pitchFamily="18" charset="0"/>
                      </a:rPr>
                      <m:t>90</m:t>
                    </m:r>
                  </m:oMath>
                </a14:m>
                <a:r>
                  <a:rPr lang="en-US" dirty="0"/>
                  <a:t> or better to receive an A for the course, what scores can he receive on the final exam and earn an A? (Assume that the final exam counts the same as the other exams.)</a:t>
                </a:r>
                <a:endParaRPr lang="en-US" sz="2800" dirty="0"/>
              </a:p>
              <a:p>
                <a:pPr>
                  <a:defRPr sz="2800"/>
                </a:pPr>
                <a:r>
                  <a:rPr lang="en-IN" b="1" dirty="0"/>
                  <a:t>Solution</a:t>
                </a:r>
              </a:p>
              <a:p>
                <a:pPr>
                  <a:defRPr sz="2800"/>
                </a:pPr>
                <a:r>
                  <a:rPr lang="en-IN" sz="2800" dirty="0"/>
                  <a:t>Let </a:t>
                </a:r>
                <a14:m>
                  <m:oMath xmlns:m="http://schemas.openxmlformats.org/officeDocument/2006/math">
                    <m:r>
                      <a:rPr lang="en-IN" sz="2800" i="1" dirty="0" smtClean="0">
                        <a:latin typeface="Cambria Math" panose="02040503050406030204" pitchFamily="18" charset="0"/>
                      </a:rPr>
                      <m:t>𝑥</m:t>
                    </m:r>
                    <m:r>
                      <a:rPr lang="en-IN" sz="2800" i="1" dirty="0" smtClean="0">
                        <a:latin typeface="Cambria Math" panose="02040503050406030204" pitchFamily="18" charset="0"/>
                      </a:rPr>
                      <m:t>=</m:t>
                    </m:r>
                  </m:oMath>
                </a14:m>
                <a:r>
                  <a:rPr lang="en-IN" sz="2800" dirty="0"/>
                  <a:t> the score on final exam.</a:t>
                </a:r>
              </a:p>
              <a:p>
                <a:pPr>
                  <a:defRPr sz="2800"/>
                </a:pPr>
                <a:r>
                  <a:rPr lang="en-US" sz="2800" dirty="0"/>
                  <a:t>The average is found by adding the scores and dividing by </a:t>
                </a:r>
                <a14:m>
                  <m:oMath xmlns:m="http://schemas.openxmlformats.org/officeDocument/2006/math">
                    <m:r>
                      <a:rPr lang="en-US" sz="2800" i="1" dirty="0" smtClean="0">
                        <a:latin typeface="Cambria Math" panose="02040503050406030204" pitchFamily="18" charset="0"/>
                      </a:rPr>
                      <m:t>5</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CD289FB-33DF-63AA-F41F-ECCCE5309C45}"/>
              </a:ext>
            </a:extLst>
          </p:cNvPr>
          <p:cNvPicPr>
            <a:picLocks noChangeAspect="1"/>
          </p:cNvPicPr>
          <p:nvPr/>
        </p:nvPicPr>
        <p:blipFill>
          <a:blip r:embed="rId3"/>
          <a:stretch>
            <a:fillRect/>
          </a:stretch>
        </p:blipFill>
        <p:spPr>
          <a:xfrm>
            <a:off x="6455027" y="3204733"/>
            <a:ext cx="1733686" cy="10368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4</a:t>
            </a:r>
            <a:r>
              <a:rPr dirty="0"/>
              <a:t>: Application: Using Inequalities</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14:m>
                  <m:oMathPara xmlns:m="http://schemas.openxmlformats.org/officeDocument/2006/math">
                    <m:oMathParaPr>
                      <m:jc m:val="left"/>
                    </m:oMathParaPr>
                    <m:oMath xmlns:m="http://schemas.openxmlformats.org/officeDocument/2006/math">
                      <m:f>
                        <m:fPr>
                          <m:ctrlPr>
                            <a:rPr lang="en-IN" sz="2800" i="1" dirty="0" smtClean="0">
                              <a:latin typeface="Cambria Math" panose="02040503050406030204" pitchFamily="18" charset="0"/>
                            </a:rPr>
                          </m:ctrlPr>
                        </m:fPr>
                        <m:num>
                          <m:r>
                            <a:rPr lang="en-US" sz="2800" b="0" i="1" dirty="0" smtClean="0">
                              <a:latin typeface="Cambria Math" panose="02040503050406030204" pitchFamily="18" charset="0"/>
                            </a:rPr>
                            <m:t>85+98+93+90+</m:t>
                          </m:r>
                          <m:r>
                            <a:rPr lang="en-US" sz="2800" b="0" i="1" dirty="0" smtClean="0">
                              <a:latin typeface="Cambria Math" panose="02040503050406030204" pitchFamily="18" charset="0"/>
                            </a:rPr>
                            <m:t>𝑥</m:t>
                          </m:r>
                        </m:num>
                        <m:den>
                          <m:r>
                            <a:rPr lang="en-US" sz="2800" b="0" i="1" dirty="0" smtClean="0">
                              <a:latin typeface="Cambria Math" panose="02040503050406030204" pitchFamily="18" charset="0"/>
                            </a:rPr>
                            <m:t>5</m:t>
                          </m:r>
                        </m:den>
                      </m:f>
                      <m:r>
                        <a:rPr lang="en-IN" sz="2800" i="1" dirty="0" smtClean="0">
                          <a:latin typeface="Cambria Math" panose="02040503050406030204" pitchFamily="18" charset="0"/>
                          <a:ea typeface="Cambria Math" panose="02040503050406030204" pitchFamily="18" charset="0"/>
                        </a:rPr>
                        <m:t>≥</m:t>
                      </m:r>
                      <m:r>
                        <a:rPr lang="en-US" sz="2800" b="0" i="1" dirty="0" smtClean="0">
                          <a:latin typeface="Cambria Math" panose="02040503050406030204" pitchFamily="18" charset="0"/>
                          <a:ea typeface="Cambria Math" panose="02040503050406030204" pitchFamily="18" charset="0"/>
                        </a:rPr>
                        <m:t>90 </m:t>
                      </m:r>
                    </m:oMath>
                  </m:oMathPara>
                </a14:m>
                <a:endParaRPr lang="en-IN" sz="2800" dirty="0"/>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f>
                        <m:fPr>
                          <m:ctrlPr>
                            <a:rPr lang="en-IN" sz="2800" i="1" smtClean="0">
                              <a:latin typeface="Cambria Math" panose="02040503050406030204" pitchFamily="18" charset="0"/>
                            </a:rPr>
                          </m:ctrlPr>
                        </m:fPr>
                        <m:num>
                          <m:r>
                            <a:rPr lang="en-US" sz="2800" b="0" i="1" smtClean="0">
                              <a:latin typeface="Cambria Math" panose="02040503050406030204" pitchFamily="18" charset="0"/>
                            </a:rPr>
                            <m:t>366+</m:t>
                          </m:r>
                          <m:r>
                            <a:rPr lang="en-US" sz="2800" b="0" i="1" smtClean="0">
                              <a:latin typeface="Cambria Math" panose="02040503050406030204" pitchFamily="18" charset="0"/>
                            </a:rPr>
                            <m:t>𝑥</m:t>
                          </m:r>
                        </m:num>
                        <m:den>
                          <m:r>
                            <a:rPr lang="en-US" sz="2800" b="0" i="1" smtClean="0">
                              <a:latin typeface="Cambria Math" panose="02040503050406030204" pitchFamily="18" charset="0"/>
                            </a:rPr>
                            <m:t>5</m:t>
                          </m:r>
                        </m:den>
                      </m:f>
                      <m:r>
                        <a:rPr lang="en-IN"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90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5</m:t>
                      </m:r>
                      <m:d>
                        <m:dPr>
                          <m:ctrlPr>
                            <a:rPr lang="en-US" sz="2800" b="0" i="1" smtClean="0">
                              <a:latin typeface="Cambria Math" panose="02040503050406030204" pitchFamily="18" charset="0"/>
                            </a:rPr>
                          </m:ctrlPr>
                        </m:d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366+</m:t>
                              </m:r>
                              <m:r>
                                <a:rPr lang="en-US" sz="2800" b="0" i="1" smtClean="0">
                                  <a:latin typeface="Cambria Math" panose="02040503050406030204" pitchFamily="18" charset="0"/>
                                </a:rPr>
                                <m:t>𝑥</m:t>
                              </m:r>
                            </m:num>
                            <m:den>
                              <m:r>
                                <a:rPr lang="en-US" sz="2800" b="0" i="1" smtClean="0">
                                  <a:latin typeface="Cambria Math" panose="02040503050406030204" pitchFamily="18" charset="0"/>
                                </a:rPr>
                                <m:t>5</m:t>
                              </m:r>
                            </m:den>
                          </m:f>
                        </m:e>
                      </m:d>
                      <m:r>
                        <a:rPr lang="en-US" sz="2800" b="0" i="1" smtClean="0">
                          <a:latin typeface="Cambria Math" panose="02040503050406030204" pitchFamily="18" charset="0"/>
                          <a:ea typeface="Cambria Math" panose="02040503050406030204" pitchFamily="18" charset="0"/>
                        </a:rPr>
                        <m:t>≥5</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90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366+</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≥450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366+</m:t>
                      </m:r>
                      <m:r>
                        <a:rPr lang="en-US" sz="2800" b="0" i="1" smtClean="0">
                          <a:latin typeface="Cambria Math" panose="02040503050406030204" pitchFamily="18" charset="0"/>
                        </a:rPr>
                        <m:t>𝑥</m:t>
                      </m:r>
                      <m:r>
                        <a:rPr lang="en-US" sz="2800" b="0" i="1" smtClean="0">
                          <a:latin typeface="Cambria Math" panose="02040503050406030204" pitchFamily="18" charset="0"/>
                        </a:rPr>
                        <m:t>−366≥450−366</m:t>
                      </m:r>
                    </m:oMath>
                  </m:oMathPara>
                </a14:m>
                <a:endParaRPr lang="en-US" sz="2800" b="0" i="1" dirty="0">
                  <a:latin typeface="Cambria Math" panose="02040503050406030204" pitchFamily="18" charset="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≥84</m:t>
                      </m:r>
                    </m:oMath>
                  </m:oMathPara>
                </a14:m>
                <a:endParaRPr lang="en-IN" sz="2800" dirty="0"/>
              </a:p>
              <a:p>
                <a:pPr>
                  <a:defRPr sz="2800"/>
                </a:pPr>
                <a:r>
                  <a:rPr lang="en-US" dirty="0"/>
                  <a:t>If the student scores </a:t>
                </a:r>
                <a14:m>
                  <m:oMath xmlns:m="http://schemas.openxmlformats.org/officeDocument/2006/math">
                    <m:r>
                      <a:rPr lang="en-US" i="1" dirty="0" smtClean="0">
                        <a:latin typeface="Cambria Math" panose="02040503050406030204" pitchFamily="18" charset="0"/>
                      </a:rPr>
                      <m:t>84</m:t>
                    </m:r>
                  </m:oMath>
                </a14:m>
                <a:r>
                  <a:rPr lang="en-US" dirty="0"/>
                  <a:t> or more on the final exam, he will average </a:t>
                </a:r>
                <a14:m>
                  <m:oMath xmlns:m="http://schemas.openxmlformats.org/officeDocument/2006/math">
                    <m:r>
                      <a:rPr lang="en-US" i="1" dirty="0" smtClean="0">
                        <a:latin typeface="Cambria Math" panose="02040503050406030204" pitchFamily="18" charset="0"/>
                      </a:rPr>
                      <m:t>90</m:t>
                    </m:r>
                  </m:oMath>
                </a14:m>
                <a:r>
                  <a:rPr lang="en-US" dirty="0"/>
                  <a:t> or more and receive an A in math.</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b="-171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B26DAB2-5C92-EDDD-8697-A4AC3B712212}"/>
              </a:ext>
            </a:extLst>
          </p:cNvPr>
          <p:cNvSpPr txBox="1"/>
          <p:nvPr/>
        </p:nvSpPr>
        <p:spPr>
          <a:xfrm>
            <a:off x="6274420" y="2123518"/>
            <a:ext cx="2895600" cy="369332"/>
          </a:xfrm>
          <a:prstGeom prst="rect">
            <a:avLst/>
          </a:prstGeom>
          <a:noFill/>
        </p:spPr>
        <p:txBody>
          <a:bodyPr wrap="square" rtlCol="0">
            <a:spAutoFit/>
          </a:bodyPr>
          <a:lstStyle/>
          <a:p>
            <a:r>
              <a:rPr lang="en-US" dirty="0"/>
              <a:t>Simplify the numerator.</a:t>
            </a:r>
            <a:endParaRPr lang="en-IN"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520050F-72BC-E66A-8137-93DCF48B50FF}"/>
                  </a:ext>
                </a:extLst>
              </p:cNvPr>
              <p:cNvSpPr txBox="1"/>
              <p:nvPr/>
            </p:nvSpPr>
            <p:spPr>
              <a:xfrm>
                <a:off x="6274420" y="2994922"/>
                <a:ext cx="2895600" cy="369332"/>
              </a:xfrm>
              <a:prstGeom prst="rect">
                <a:avLst/>
              </a:prstGeom>
              <a:noFill/>
            </p:spPr>
            <p:txBody>
              <a:bodyPr wrap="square" rtlCol="0">
                <a:spAutoFit/>
              </a:bodyPr>
              <a:lstStyle/>
              <a:p>
                <a:r>
                  <a:rPr lang="en-US" dirty="0"/>
                  <a:t>Multiply both sides by </a:t>
                </a:r>
                <a14:m>
                  <m:oMath xmlns:m="http://schemas.openxmlformats.org/officeDocument/2006/math">
                    <m:r>
                      <a:rPr lang="en-US" i="1" dirty="0" smtClean="0">
                        <a:latin typeface="Cambria Math" panose="02040503050406030204" pitchFamily="18" charset="0"/>
                      </a:rPr>
                      <m:t>5</m:t>
                    </m:r>
                  </m:oMath>
                </a14:m>
                <a:r>
                  <a:rPr lang="en-US" dirty="0"/>
                  <a:t>.</a:t>
                </a:r>
                <a:endParaRPr lang="en-IN" dirty="0"/>
              </a:p>
            </p:txBody>
          </p:sp>
        </mc:Choice>
        <mc:Fallback>
          <p:sp>
            <p:nvSpPr>
              <p:cNvPr id="5" name="TextBox 4">
                <a:extLst>
                  <a:ext uri="{FF2B5EF4-FFF2-40B4-BE49-F238E27FC236}">
                    <a16:creationId xmlns:a16="http://schemas.microsoft.com/office/drawing/2014/main" id="{2520050F-72BC-E66A-8137-93DCF48B50FF}"/>
                  </a:ext>
                </a:extLst>
              </p:cNvPr>
              <p:cNvSpPr txBox="1">
                <a:spLocks noRot="1" noChangeAspect="1" noMove="1" noResize="1" noEditPoints="1" noAdjustHandles="1" noChangeArrowheads="1" noChangeShapeType="1" noTextEdit="1"/>
              </p:cNvSpPr>
              <p:nvPr/>
            </p:nvSpPr>
            <p:spPr>
              <a:xfrm>
                <a:off x="6274420" y="2994922"/>
                <a:ext cx="2895600" cy="369332"/>
              </a:xfrm>
              <a:prstGeom prst="rect">
                <a:avLst/>
              </a:prstGeom>
              <a:blipFill>
                <a:blip r:embed="rId3"/>
                <a:stretch>
                  <a:fillRect l="-1684" t="-8197" b="-2459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FE9348A-BA96-F57C-C6F5-57946C90E75C}"/>
              </a:ext>
            </a:extLst>
          </p:cNvPr>
          <p:cNvSpPr txBox="1"/>
          <p:nvPr/>
        </p:nvSpPr>
        <p:spPr>
          <a:xfrm>
            <a:off x="6245665" y="3681618"/>
            <a:ext cx="2895600" cy="369332"/>
          </a:xfrm>
          <a:prstGeom prst="rect">
            <a:avLst/>
          </a:prstGeom>
          <a:noFill/>
        </p:spPr>
        <p:txBody>
          <a:bodyPr wrap="square" rtlCol="0">
            <a:spAutoFit/>
          </a:bodyPr>
          <a:lstStyle/>
          <a:p>
            <a:r>
              <a:rPr lang="en-US" dirty="0"/>
              <a:t>Simplify.</a:t>
            </a:r>
            <a:endParaRPr lang="en-IN"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267984F-53F7-35F6-33BD-7D39494405A7}"/>
                  </a:ext>
                </a:extLst>
              </p:cNvPr>
              <p:cNvSpPr txBox="1"/>
              <p:nvPr/>
            </p:nvSpPr>
            <p:spPr>
              <a:xfrm>
                <a:off x="6274420" y="4152290"/>
                <a:ext cx="2895600" cy="369332"/>
              </a:xfrm>
              <a:prstGeom prst="rect">
                <a:avLst/>
              </a:prstGeom>
              <a:noFill/>
            </p:spPr>
            <p:txBody>
              <a:bodyPr wrap="square" rtlCol="0">
                <a:spAutoFit/>
              </a:bodyPr>
              <a:lstStyle/>
              <a:p>
                <a:r>
                  <a:rPr lang="en-US" dirty="0"/>
                  <a:t>Add </a:t>
                </a:r>
                <a14:m>
                  <m:oMath xmlns:m="http://schemas.openxmlformats.org/officeDocument/2006/math">
                    <m:r>
                      <a:rPr lang="en-US" i="1" dirty="0" smtClean="0">
                        <a:latin typeface="Cambria Math" panose="02040503050406030204" pitchFamily="18" charset="0"/>
                      </a:rPr>
                      <m:t>−366 </m:t>
                    </m:r>
                  </m:oMath>
                </a14:m>
                <a:r>
                  <a:rPr lang="en-US" dirty="0"/>
                  <a:t>to each side.</a:t>
                </a:r>
                <a:endParaRPr lang="en-IN" dirty="0"/>
              </a:p>
            </p:txBody>
          </p:sp>
        </mc:Choice>
        <mc:Fallback>
          <p:sp>
            <p:nvSpPr>
              <p:cNvPr id="7" name="TextBox 6">
                <a:extLst>
                  <a:ext uri="{FF2B5EF4-FFF2-40B4-BE49-F238E27FC236}">
                    <a16:creationId xmlns:a16="http://schemas.microsoft.com/office/drawing/2014/main" id="{7267984F-53F7-35F6-33BD-7D39494405A7}"/>
                  </a:ext>
                </a:extLst>
              </p:cNvPr>
              <p:cNvSpPr txBox="1">
                <a:spLocks noRot="1" noChangeAspect="1" noMove="1" noResize="1" noEditPoints="1" noAdjustHandles="1" noChangeArrowheads="1" noChangeShapeType="1" noTextEdit="1"/>
              </p:cNvSpPr>
              <p:nvPr/>
            </p:nvSpPr>
            <p:spPr>
              <a:xfrm>
                <a:off x="6274420" y="4152290"/>
                <a:ext cx="2895600" cy="369332"/>
              </a:xfrm>
              <a:prstGeom prst="rect">
                <a:avLst/>
              </a:prstGeom>
              <a:blipFill>
                <a:blip r:embed="rId4"/>
                <a:stretch>
                  <a:fillRect l="-1684"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3343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5</a:t>
            </a:r>
            <a:r>
              <a:rPr dirty="0"/>
              <a:t>: Application: Using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Ellen is going to buy </a:t>
                </a:r>
                <a14:m>
                  <m:oMath xmlns:m="http://schemas.openxmlformats.org/officeDocument/2006/math">
                    <m:r>
                      <a:rPr lang="en-US" i="1" dirty="0" smtClean="0">
                        <a:latin typeface="Cambria Math" panose="02040503050406030204" pitchFamily="18" charset="0"/>
                      </a:rPr>
                      <m:t>30</m:t>
                    </m:r>
                  </m:oMath>
                </a14:m>
                <a:r>
                  <a:rPr lang="en-US" dirty="0"/>
                  <a:t> stamps, some </a:t>
                </a:r>
                <a14:m>
                  <m:oMath xmlns:m="http://schemas.openxmlformats.org/officeDocument/2006/math">
                    <m:r>
                      <a:rPr lang="en-US" i="1" dirty="0" smtClean="0">
                        <a:latin typeface="Cambria Math" panose="02040503050406030204" pitchFamily="18" charset="0"/>
                      </a:rPr>
                      <m:t>34</m:t>
                    </m:r>
                  </m:oMath>
                </a14:m>
                <a:r>
                  <a:rPr lang="en-US" dirty="0"/>
                  <a:t>-cent and some </a:t>
                </a:r>
                <a14:m>
                  <m:oMath xmlns:m="http://schemas.openxmlformats.org/officeDocument/2006/math">
                    <m:r>
                      <a:rPr lang="en-US" i="1" dirty="0" smtClean="0">
                        <a:latin typeface="Cambria Math" panose="02040503050406030204" pitchFamily="18" charset="0"/>
                      </a:rPr>
                      <m:t>49</m:t>
                    </m:r>
                  </m:oMath>
                </a14:m>
                <a:r>
                  <a:rPr lang="en-US" dirty="0"/>
                  <a:t>-cent. If she has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11</m:t>
                    </m:r>
                    <m:r>
                      <a:rPr lang="en-US" i="1" dirty="0" smtClean="0">
                        <a:latin typeface="Cambria Math" panose="02040503050406030204" pitchFamily="18" charset="0"/>
                      </a:rPr>
                      <m:t>.</m:t>
                    </m:r>
                    <m:r>
                      <a:rPr lang="en-US" i="1" dirty="0" smtClean="0">
                        <a:latin typeface="Cambria Math" panose="02040503050406030204" pitchFamily="18" charset="0"/>
                      </a:rPr>
                      <m:t>40</m:t>
                    </m:r>
                  </m:oMath>
                </a14:m>
                <a:r>
                  <a:rPr lang="en-US" dirty="0"/>
                  <a:t>, what is the maximum number of </a:t>
                </a:r>
                <a14:m>
                  <m:oMath xmlns:m="http://schemas.openxmlformats.org/officeDocument/2006/math">
                    <m:r>
                      <a:rPr lang="en-US" i="1" dirty="0" smtClean="0">
                        <a:latin typeface="Cambria Math" panose="02040503050406030204" pitchFamily="18" charset="0"/>
                      </a:rPr>
                      <m:t>49</m:t>
                    </m:r>
                  </m:oMath>
                </a14:m>
                <a:r>
                  <a:rPr lang="en-US" dirty="0"/>
                  <a:t>-cent stamps she can buy?</a:t>
                </a:r>
                <a:endParaRPr lang="en-US" sz="2800" dirty="0"/>
              </a:p>
              <a:p>
                <a:pPr>
                  <a:defRPr sz="2800"/>
                </a:pPr>
                <a:r>
                  <a:rPr lang="en-IN" b="1" dirty="0"/>
                  <a:t>Solution</a:t>
                </a:r>
              </a:p>
              <a:p>
                <a:pPr>
                  <a:defRPr sz="2800"/>
                </a:pPr>
                <a:r>
                  <a:rPr lang="en-IN" sz="2800" dirty="0"/>
                  <a:t>Let </a:t>
                </a:r>
                <a14:m>
                  <m:oMath xmlns:m="http://schemas.openxmlformats.org/officeDocument/2006/math">
                    <m:r>
                      <a:rPr lang="en-IN" sz="2800" i="1" dirty="0" smtClean="0">
                        <a:latin typeface="Cambria Math" panose="02040503050406030204" pitchFamily="18" charset="0"/>
                      </a:rPr>
                      <m:t>𝑥</m:t>
                    </m:r>
                    <m:r>
                      <a:rPr lang="en-IN" sz="2800" i="1" dirty="0" smtClean="0">
                        <a:latin typeface="Cambria Math" panose="02040503050406030204" pitchFamily="18" charset="0"/>
                      </a:rPr>
                      <m:t>=</m:t>
                    </m:r>
                  </m:oMath>
                </a14:m>
                <a:r>
                  <a:rPr lang="en-IN" sz="2800" dirty="0"/>
                  <a:t> number of </a:t>
                </a:r>
                <a14:m>
                  <m:oMath xmlns:m="http://schemas.openxmlformats.org/officeDocument/2006/math">
                    <m:r>
                      <a:rPr lang="en-US" i="1" dirty="0">
                        <a:latin typeface="Cambria Math" panose="02040503050406030204" pitchFamily="18" charset="0"/>
                      </a:rPr>
                      <m:t>49</m:t>
                    </m:r>
                  </m:oMath>
                </a14:m>
                <a:r>
                  <a:rPr lang="en-US" dirty="0"/>
                  <a:t>-cent stamps</a:t>
                </a:r>
                <a:r>
                  <a:rPr lang="en-IN" sz="2800" dirty="0"/>
                  <a:t>.</a:t>
                </a:r>
              </a:p>
              <a:p>
                <a:pPr>
                  <a:defRPr sz="2800"/>
                </a:pPr>
                <a:r>
                  <a:rPr lang="en-IN" dirty="0"/>
                  <a:t>then </a:t>
                </a:r>
                <a14:m>
                  <m:oMath xmlns:m="http://schemas.openxmlformats.org/officeDocument/2006/math">
                    <m:r>
                      <a:rPr lang="en-US" i="1" dirty="0" smtClean="0">
                        <a:latin typeface="Cambria Math" panose="02040503050406030204" pitchFamily="18" charset="0"/>
                      </a:rPr>
                      <m:t>30</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IN" sz="2800" dirty="0"/>
                  <a:t> number of </a:t>
                </a:r>
                <a14:m>
                  <m:oMath xmlns:m="http://schemas.openxmlformats.org/officeDocument/2006/math">
                    <m:r>
                      <a:rPr lang="en-US" i="1" dirty="0">
                        <a:latin typeface="Cambria Math" panose="02040503050406030204" pitchFamily="18" charset="0"/>
                      </a:rPr>
                      <m:t>34</m:t>
                    </m:r>
                  </m:oMath>
                </a14:m>
                <a:r>
                  <a:rPr lang="en-US" dirty="0"/>
                  <a:t>-cent stamps.</a:t>
                </a:r>
                <a:endParaRPr lang="en-IN" sz="2800" dirty="0"/>
              </a:p>
              <a:p>
                <a:pPr>
                  <a:defRPr sz="2800"/>
                </a:pPr>
                <a:r>
                  <a:rPr lang="en-US" sz="2800" dirty="0"/>
                  <a:t>Ellen cannot spend more than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11</m:t>
                    </m:r>
                    <m:r>
                      <a:rPr lang="en-US" sz="2800" i="1" dirty="0" smtClean="0">
                        <a:latin typeface="Cambria Math" panose="02040503050406030204" pitchFamily="18" charset="0"/>
                      </a:rPr>
                      <m:t>.</m:t>
                    </m:r>
                    <m:r>
                      <a:rPr lang="en-US" sz="2800" i="1" dirty="0" smtClean="0">
                        <a:latin typeface="Cambria Math" panose="02040503050406030204" pitchFamily="18" charset="0"/>
                      </a:rPr>
                      <m:t>40</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7FFBFFAA-D449-B07E-27E5-A4203D6793EE}"/>
              </a:ext>
            </a:extLst>
          </p:cNvPr>
          <p:cNvPicPr>
            <a:picLocks noChangeAspect="1"/>
          </p:cNvPicPr>
          <p:nvPr/>
        </p:nvPicPr>
        <p:blipFill>
          <a:blip r:embed="rId3"/>
          <a:stretch>
            <a:fillRect/>
          </a:stretch>
        </p:blipFill>
        <p:spPr>
          <a:xfrm>
            <a:off x="6400800" y="4191000"/>
            <a:ext cx="2104806" cy="1427736"/>
          </a:xfrm>
          <a:prstGeom prst="rect">
            <a:avLst/>
          </a:prstGeom>
        </p:spPr>
      </p:pic>
    </p:spTree>
    <p:extLst>
      <p:ext uri="{BB962C8B-B14F-4D97-AF65-F5344CB8AC3E}">
        <p14:creationId xmlns:p14="http://schemas.microsoft.com/office/powerpoint/2010/main" val="207713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Note</a:t>
            </a:r>
            <a:endParaRPr dirty="0"/>
          </a:p>
        </p:txBody>
      </p:sp>
      <p:sp>
        <p:nvSpPr>
          <p:cNvPr id="3" name="Text Placeholder 2"/>
          <p:cNvSpPr>
            <a:spLocks noGrp="1"/>
          </p:cNvSpPr>
          <p:nvPr>
            <p:ph type="body" sz="quarter" idx="10"/>
          </p:nvPr>
        </p:nvSpPr>
        <p:spPr>
          <a:xfrm>
            <a:off x="457200" y="1082078"/>
            <a:ext cx="8229600" cy="1815882"/>
          </a:xfrm>
        </p:spPr>
        <p:txBody>
          <a:bodyPr>
            <a:spAutoFit/>
          </a:bodyPr>
          <a:lstStyle/>
          <a:p>
            <a:r>
              <a:rPr lang="en-US" dirty="0"/>
              <a:t>The symbol for infinity ∞ (or −∞ ) is not a number. It is used to indicate that the interval is to include all real numbers from some point on (either in the positive direction or the negative direction) without end.</a:t>
            </a:r>
            <a:endParaRPr sz="2800" dirty="0"/>
          </a:p>
        </p:txBody>
      </p:sp>
    </p:spTree>
    <p:extLst>
      <p:ext uri="{BB962C8B-B14F-4D97-AF65-F5344CB8AC3E}">
        <p14:creationId xmlns:p14="http://schemas.microsoft.com/office/powerpoint/2010/main" val="237705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a:t>
            </a:r>
            <a:r>
              <a:rPr lang="en-US" dirty="0"/>
              <a:t>5</a:t>
            </a:r>
            <a:r>
              <a:rPr dirty="0"/>
              <a:t>: Application: Using Inequalities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0.49</m:t>
                      </m:r>
                      <m:r>
                        <a:rPr lang="en-US" sz="2800" b="0" i="1" smtClean="0">
                          <a:latin typeface="Cambria Math" panose="02040503050406030204" pitchFamily="18" charset="0"/>
                        </a:rPr>
                        <m:t>𝑥</m:t>
                      </m:r>
                      <m:r>
                        <a:rPr lang="en-US" sz="2800" b="0" i="1" smtClean="0">
                          <a:latin typeface="Cambria Math" panose="02040503050406030204" pitchFamily="18" charset="0"/>
                        </a:rPr>
                        <m:t>+0.34</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30−</m:t>
                          </m:r>
                          <m:r>
                            <a:rPr lang="en-US" sz="2800" b="0" i="1" smtClean="0">
                              <a:latin typeface="Cambria Math" panose="02040503050406030204" pitchFamily="18" charset="0"/>
                            </a:rPr>
                            <m:t>𝑥</m:t>
                          </m:r>
                        </m:e>
                      </m:d>
                      <m:r>
                        <a:rPr lang="en-US" sz="2800" b="0" i="1" smtClean="0">
                          <a:latin typeface="Cambria Math" panose="02040503050406030204" pitchFamily="18" charset="0"/>
                          <a:ea typeface="Cambria Math" panose="02040503050406030204" pitchFamily="18" charset="0"/>
                        </a:rPr>
                        <m:t>≤11.40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0.49</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+10.20−0.34</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≤11.40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0.15</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+10.20≤11.40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0.15</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+10.20−10.20≤11.40−10.20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0.15</m:t>
                      </m:r>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≤1.20</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0.15</m:t>
                          </m:r>
                          <m:r>
                            <a:rPr lang="en-US" sz="2800" b="0" i="1" smtClean="0">
                              <a:latin typeface="Cambria Math" panose="02040503050406030204" pitchFamily="18" charset="0"/>
                              <a:ea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0.15</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1.20</m:t>
                          </m:r>
                        </m:num>
                        <m:den>
                          <m:r>
                            <a:rPr lang="en-US" sz="2800" b="0" i="1" smtClean="0">
                              <a:latin typeface="Cambria Math" panose="02040503050406030204" pitchFamily="18" charset="0"/>
                              <a:ea typeface="Cambria Math" panose="02040503050406030204" pitchFamily="18" charset="0"/>
                            </a:rPr>
                            <m:t>0.15</m:t>
                          </m:r>
                        </m:den>
                      </m:f>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≤8</m:t>
                      </m:r>
                    </m:oMath>
                  </m:oMathPara>
                </a14:m>
                <a:endParaRPr lang="en-US" sz="2800" dirty="0"/>
              </a:p>
              <a:p>
                <a:pPr>
                  <a:defRPr sz="2800"/>
                </a:pPr>
                <a:r>
                  <a:rPr lang="en-US" sz="2800" dirty="0"/>
                  <a:t>Ellen can buy at most eight </a:t>
                </a:r>
                <a14:m>
                  <m:oMath xmlns:m="http://schemas.openxmlformats.org/officeDocument/2006/math">
                    <m:r>
                      <a:rPr lang="en-US" sz="2800" i="1" dirty="0" smtClean="0">
                        <a:latin typeface="Cambria Math" panose="02040503050406030204" pitchFamily="18" charset="0"/>
                      </a:rPr>
                      <m:t>49</m:t>
                    </m:r>
                  </m:oMath>
                </a14:m>
                <a:r>
                  <a:rPr lang="en-US" sz="2800" dirty="0"/>
                  <a:t>-cent stamps if she buys a total of </a:t>
                </a:r>
                <a14:m>
                  <m:oMath xmlns:m="http://schemas.openxmlformats.org/officeDocument/2006/math">
                    <m:r>
                      <a:rPr lang="en-US" sz="2800" i="1" dirty="0" smtClean="0">
                        <a:latin typeface="Cambria Math" panose="02040503050406030204" pitchFamily="18" charset="0"/>
                      </a:rPr>
                      <m:t>30 </m:t>
                    </m:r>
                  </m:oMath>
                </a14:m>
                <a:r>
                  <a:rPr lang="en-US" sz="2800" dirty="0"/>
                  <a:t>stamps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100715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1: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Graph the open interval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oMath>
                </a14:m>
                <a:r>
                  <a:rPr lang="en-US" sz="2800" dirty="0"/>
                  <a:t>.</a:t>
                </a:r>
              </a:p>
              <a:p>
                <a:pPr>
                  <a:defRPr sz="2800"/>
                </a:pPr>
                <a:r>
                  <a:rPr lang="en-US" b="1" dirty="0"/>
                  <a:t>Solution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B99B62CD-BB09-BE64-07D4-C2E109D7FFA9}"/>
              </a:ext>
            </a:extLst>
          </p:cNvPr>
          <p:cNvPicPr>
            <a:picLocks noChangeAspect="1"/>
          </p:cNvPicPr>
          <p:nvPr/>
        </p:nvPicPr>
        <p:blipFill>
          <a:blip r:embed="rId3"/>
          <a:stretch>
            <a:fillRect/>
          </a:stretch>
        </p:blipFill>
        <p:spPr>
          <a:xfrm>
            <a:off x="2933700" y="2069556"/>
            <a:ext cx="3276600" cy="962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2: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Graph the half-open interval </a:t>
                </a:r>
                <a14:m>
                  <m:oMath xmlns:m="http://schemas.openxmlformats.org/officeDocument/2006/math">
                    <m:r>
                      <a:rPr>
                        <a:latin typeface="Cambria Math" panose="02040503050406030204" pitchFamily="18" charset="0"/>
                      </a:rPr>
                      <m:t>0&lt;</m:t>
                    </m:r>
                    <m:r>
                      <a:rPr>
                        <a:latin typeface="Cambria Math" panose="02040503050406030204" pitchFamily="18" charset="0"/>
                      </a:rPr>
                      <m:t>𝑥</m:t>
                    </m:r>
                    <m:r>
                      <a:rPr>
                        <a:latin typeface="Cambria Math" panose="02040503050406030204" pitchFamily="18" charset="0"/>
                      </a:rPr>
                      <m:t>≤4</m:t>
                    </m:r>
                  </m:oMath>
                </a14:m>
                <a:r>
                  <a:rPr sz="2800" dirty="0"/>
                  <a:t>.</a:t>
                </a:r>
                <a:endParaRPr lang="en-US" sz="2800" dirty="0"/>
              </a:p>
              <a:p>
                <a:pPr>
                  <a:defRPr sz="2800"/>
                </a:pPr>
                <a:r>
                  <a:rPr lang="en-IN" b="1" dirty="0"/>
                  <a:t>Solution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7AD38D5A-D907-ECE6-FF20-AC5C4E79C099}"/>
              </a:ext>
            </a:extLst>
          </p:cNvPr>
          <p:cNvPicPr>
            <a:picLocks noChangeAspect="1"/>
          </p:cNvPicPr>
          <p:nvPr/>
        </p:nvPicPr>
        <p:blipFill>
          <a:blip r:embed="rId3"/>
          <a:stretch>
            <a:fillRect/>
          </a:stretch>
        </p:blipFill>
        <p:spPr>
          <a:xfrm>
            <a:off x="2895600" y="2438400"/>
            <a:ext cx="3352800" cy="8144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3: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Represent the following graph using algebraic notation, and state what kind of interval it is.</a:t>
                </a:r>
              </a:p>
              <a:p>
                <a:endParaRPr lang="en-US" dirty="0"/>
              </a:p>
              <a:p>
                <a:endParaRPr lang="en-US" dirty="0"/>
              </a:p>
              <a:p>
                <a:endParaRPr lang="en-US" b="1" dirty="0"/>
              </a:p>
              <a:p>
                <a:r>
                  <a:rPr lang="en-US" b="1" dirty="0"/>
                  <a:t>Solution</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r>
                  <a:rPr lang="en-US" dirty="0"/>
                  <a:t> is a half-open interval.</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D90AB58-913E-DF7D-176B-6FBEA8A8D33D}"/>
              </a:ext>
            </a:extLst>
          </p:cNvPr>
          <p:cNvPicPr>
            <a:picLocks noChangeAspect="1"/>
          </p:cNvPicPr>
          <p:nvPr/>
        </p:nvPicPr>
        <p:blipFill>
          <a:blip r:embed="rId3"/>
          <a:stretch>
            <a:fillRect/>
          </a:stretch>
        </p:blipFill>
        <p:spPr>
          <a:xfrm>
            <a:off x="2992783" y="2286000"/>
            <a:ext cx="3158434" cy="83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4: Graphing Intervals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Represent the following graph using interval notation, and state what kind of interval it is.</a:t>
                </a:r>
              </a:p>
              <a:p>
                <a:endParaRPr lang="en-US" dirty="0"/>
              </a:p>
              <a:p>
                <a:endParaRPr lang="en-US" sz="2800" dirty="0"/>
              </a:p>
              <a:p>
                <a:endParaRPr lang="en-US" b="1" dirty="0"/>
              </a:p>
              <a:p>
                <a:r>
                  <a:rPr lang="en-US" b="1" dirty="0"/>
                  <a:t>Solution</a:t>
                </a:r>
              </a:p>
              <a:p>
                <a14:m>
                  <m:oMath xmlns:m="http://schemas.openxmlformats.org/officeDocument/2006/math">
                    <m:r>
                      <a:rPr lang="en-US" sz="2800" b="0" i="1" smtClean="0">
                        <a:latin typeface="Cambria Math" panose="02040503050406030204" pitchFamily="18" charset="0"/>
                      </a:rPr>
                      <m:t>(−3,1)</m:t>
                    </m:r>
                  </m:oMath>
                </a14:m>
                <a:r>
                  <a:rPr lang="en-US" sz="2800" dirty="0"/>
                  <a:t> is an open interval.</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E4627C0-57FF-60B1-F55E-07107AAFAB70}"/>
              </a:ext>
            </a:extLst>
          </p:cNvPr>
          <p:cNvPicPr>
            <a:picLocks noChangeAspect="1"/>
          </p:cNvPicPr>
          <p:nvPr/>
        </p:nvPicPr>
        <p:blipFill>
          <a:blip r:embed="rId3"/>
          <a:stretch>
            <a:fillRect/>
          </a:stretch>
        </p:blipFill>
        <p:spPr>
          <a:xfrm>
            <a:off x="2971800" y="2057400"/>
            <a:ext cx="3200400" cy="7729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Properties: </a:t>
            </a:r>
            <a:r>
              <a:rPr dirty="0"/>
              <a:t>Addition Principle for Solving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7963"/>
              </a:xfrm>
            </p:spPr>
            <p:txBody>
              <a:bodyPr>
                <a:spAutoFit/>
              </a:bodyPr>
              <a:lstStyle/>
              <a:p>
                <a:r>
                  <a:rPr sz="2800" dirty="0"/>
                  <a:t>If </a:t>
                </a:r>
                <a14:m>
                  <m:oMath xmlns:m="http://schemas.openxmlformats.org/officeDocument/2006/math">
                    <m:r>
                      <a:rPr lang="en-US">
                        <a:latin typeface="Cambria Math" panose="02040503050406030204" pitchFamily="18" charset="0"/>
                      </a:rPr>
                      <m:t>𝐴</m:t>
                    </m:r>
                  </m:oMath>
                </a14:m>
                <a:r>
                  <a:rPr sz="2800" dirty="0"/>
                  <a:t> and </a:t>
                </a:r>
                <a14:m>
                  <m:oMath xmlns:m="http://schemas.openxmlformats.org/officeDocument/2006/math">
                    <m:r>
                      <a:rPr lang="en-US">
                        <a:latin typeface="Cambria Math" panose="02040503050406030204" pitchFamily="18" charset="0"/>
                      </a:rPr>
                      <m:t>𝐵</m:t>
                    </m:r>
                  </m:oMath>
                </a14:m>
                <a:r>
                  <a:rPr sz="2800" dirty="0"/>
                  <a:t> are algebraic expressions and </a:t>
                </a:r>
                <a14:m>
                  <m:oMath xmlns:m="http://schemas.openxmlformats.org/officeDocument/2006/math">
                    <m:r>
                      <a:rPr lang="en-US">
                        <a:latin typeface="Cambria Math" panose="02040503050406030204" pitchFamily="18" charset="0"/>
                      </a:rPr>
                      <m:t>𝐶</m:t>
                    </m:r>
                  </m:oMath>
                </a14:m>
                <a:r>
                  <a:rPr sz="2800" dirty="0"/>
                  <a:t> is a real number, then the inequalities</a:t>
                </a:r>
              </a:p>
              <a:p>
                <a:pPr algn="ctr">
                  <a:defRPr sz="2800"/>
                </a:pPr>
                <a14:m>
                  <m:oMathPara xmlns:m="http://schemas.openxmlformats.org/officeDocument/2006/math">
                    <m:oMathParaPr>
                      <m:jc m:val="centerGroup"/>
                    </m:oMathParaPr>
                    <m:oMath xmlns:m="http://schemas.openxmlformats.org/officeDocument/2006/math">
                      <m:r>
                        <a:rPr lang="en-IN" b="1" i="1" dirty="0" smtClean="0">
                          <a:latin typeface="Cambria Math" panose="02040503050406030204" pitchFamily="18" charset="0"/>
                        </a:rPr>
                        <m:t>𝑨</m:t>
                      </m:r>
                      <m:r>
                        <a:rPr lang="en-IN" i="1" dirty="0" smtClean="0">
                          <a:latin typeface="Cambria Math" panose="02040503050406030204" pitchFamily="18" charset="0"/>
                        </a:rPr>
                        <m:t>&lt;</m:t>
                      </m:r>
                      <m:r>
                        <a:rPr lang="en-IN" b="1" i="1" dirty="0" smtClean="0">
                          <a:latin typeface="Cambria Math" panose="02040503050406030204" pitchFamily="18" charset="0"/>
                        </a:rPr>
                        <m:t>𝑩</m:t>
                      </m:r>
                    </m:oMath>
                  </m:oMathPara>
                </a14:m>
                <a:endParaRPr lang="en-US" sz="2800" b="1" dirty="0"/>
              </a:p>
              <a:p>
                <a:pPr algn="ctr">
                  <a:defRPr sz="2800"/>
                </a:pPr>
                <a:r>
                  <a:rPr sz="2800" dirty="0"/>
                  <a:t>and</a:t>
                </a:r>
              </a:p>
              <a:p>
                <a:pPr algn="ctr">
                  <a:defRPr sz="2800"/>
                </a:pPr>
                <a14:m>
                  <m:oMathPara xmlns:m="http://schemas.openxmlformats.org/officeDocument/2006/math">
                    <m:oMathParaPr>
                      <m:jc m:val="centerGroup"/>
                    </m:oMathParaPr>
                    <m:oMath xmlns:m="http://schemas.openxmlformats.org/officeDocument/2006/math">
                      <m:r>
                        <a:rPr lang="en-IN" b="1" i="1" dirty="0" smtClean="0">
                          <a:latin typeface="Cambria Math" panose="02040503050406030204" pitchFamily="18" charset="0"/>
                        </a:rPr>
                        <m:t>𝑨</m:t>
                      </m:r>
                      <m:r>
                        <a:rPr lang="en-IN" b="1" i="1" dirty="0" smtClean="0">
                          <a:latin typeface="Cambria Math" panose="02040503050406030204" pitchFamily="18" charset="0"/>
                        </a:rPr>
                        <m:t>+</m:t>
                      </m:r>
                      <m:r>
                        <a:rPr lang="en-IN" b="1" i="1" dirty="0" smtClean="0">
                          <a:latin typeface="Cambria Math" panose="02040503050406030204" pitchFamily="18" charset="0"/>
                        </a:rPr>
                        <m:t>𝑪</m:t>
                      </m:r>
                      <m:r>
                        <a:rPr lang="en-IN" i="1" dirty="0" smtClean="0">
                          <a:latin typeface="Cambria Math" panose="02040503050406030204" pitchFamily="18" charset="0"/>
                        </a:rPr>
                        <m:t>&lt;</m:t>
                      </m:r>
                      <m:r>
                        <a:rPr lang="en-IN" b="1" i="1" dirty="0" smtClean="0">
                          <a:latin typeface="Cambria Math" panose="02040503050406030204" pitchFamily="18" charset="0"/>
                        </a:rPr>
                        <m:t>𝑩</m:t>
                      </m:r>
                      <m:r>
                        <a:rPr lang="en-IN" b="1" i="1" dirty="0" smtClean="0">
                          <a:latin typeface="Cambria Math" panose="02040503050406030204" pitchFamily="18" charset="0"/>
                        </a:rPr>
                        <m:t>+</m:t>
                      </m:r>
                      <m:r>
                        <a:rPr lang="en-IN" b="1" i="1" dirty="0" smtClean="0">
                          <a:latin typeface="Cambria Math" panose="02040503050406030204" pitchFamily="18" charset="0"/>
                        </a:rPr>
                        <m:t>𝑪</m:t>
                      </m:r>
                    </m:oMath>
                  </m:oMathPara>
                </a14:m>
                <a:endParaRPr lang="en-US" sz="2800" b="1" dirty="0"/>
              </a:p>
              <a:p>
                <a:pPr>
                  <a:defRPr sz="2800"/>
                </a:pPr>
                <a:r>
                  <a:rPr sz="2800" dirty="0"/>
                  <a:t>are equivalent.</a:t>
                </a:r>
              </a:p>
              <a:p>
                <a:r>
                  <a:rPr sz="2800" dirty="0"/>
                  <a:t>(If a real number is added to both sides of an inequality, the new inequality is equivalent to the original.)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7963"/>
              </a:xfrm>
              <a:blipFill>
                <a:blip r:embed="rId2"/>
                <a:stretch>
                  <a:fillRect l="-1328" t="-1274" r="-2140" b="-3185"/>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Example 5: Solving an Inequality and Graphing the Solution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inequality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6</m:t>
                    </m:r>
                  </m:oMath>
                </a14:m>
                <a:r>
                  <a:rPr lang="en-US" sz="2800" dirty="0"/>
                  <a:t> and graph the solution set. Write the solution set using interval notation.</a:t>
                </a:r>
              </a:p>
              <a:p>
                <a:pPr>
                  <a:defRPr sz="2800"/>
                </a:pPr>
                <a:r>
                  <a:rPr lang="en-US" b="1" dirty="0"/>
                  <a:t>Solution</a:t>
                </a: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6</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𝑦</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6</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2</m:t>
                      </m:r>
                    </m:oMath>
                  </m:oMathPara>
                </a14:m>
                <a:endParaRPr lang="en-US" sz="2800" b="0" dirty="0">
                  <a:ea typeface="Cambria Math" panose="02040503050406030204" pitchFamily="18" charset="0"/>
                </a:endParaRPr>
              </a:p>
              <a:p>
                <a:pPr>
                  <a:defRPr sz="2800"/>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𝑦</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8</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8</m:t>
                      </m:r>
                    </m:oMath>
                  </m:oMathPara>
                </a14:m>
                <a:endParaRPr lang="en-US" sz="2800" dirty="0"/>
              </a:p>
              <a:p>
                <a:pPr>
                  <a:defRPr sz="2800"/>
                </a:pPr>
                <a:endParaRPr lang="en-IN" dirty="0"/>
              </a:p>
              <a:p>
                <a:pPr>
                  <a:defRPr sz="2800"/>
                </a:pPr>
                <a:endParaRPr lang="en-IN" sz="2800" dirty="0"/>
              </a:p>
              <a:p>
                <a:pPr>
                  <a:defRPr sz="2800"/>
                </a:pPr>
                <a14:m>
                  <m:oMath xmlns:m="http://schemas.openxmlformats.org/officeDocument/2006/math">
                    <m:r>
                      <a:rPr lang="en-US" sz="2800" b="0" i="1" smtClean="0">
                        <a:latin typeface="Cambria Math" panose="02040503050406030204" pitchFamily="18" charset="0"/>
                      </a:rPr>
                      <m:t>𝑦</m:t>
                    </m:r>
                  </m:oMath>
                </a14:m>
                <a:r>
                  <a:rPr lang="en-US" sz="2800" dirty="0"/>
                  <a:t> is in </a:t>
                </a:r>
                <a14:m>
                  <m:oMath xmlns:m="http://schemas.openxmlformats.org/officeDocument/2006/math">
                    <m:d>
                      <m:dPr>
                        <m:begChr m:val="["/>
                        <m:endChr m:val=""/>
                        <m:ctrlPr>
                          <a:rPr lang="en-US" sz="2800" i="1" smtClean="0">
                            <a:latin typeface="Cambria Math" panose="02040503050406030204" pitchFamily="18" charset="0"/>
                          </a:rPr>
                        </m:ctrlPr>
                      </m:dPr>
                      <m:e>
                        <m:r>
                          <a:rPr lang="en-US" sz="2800" b="0" i="1" smtClean="0">
                            <a:latin typeface="Cambria Math" panose="02040503050406030204" pitchFamily="18" charset="0"/>
                          </a:rPr>
                          <m:t>8</m:t>
                        </m:r>
                        <m:r>
                          <a:rPr lang="en-US" sz="2800" b="0" i="1" smtClean="0">
                            <a:latin typeface="Cambria Math" panose="02040503050406030204" pitchFamily="18" charset="0"/>
                          </a:rPr>
                          <m:t>.</m:t>
                        </m:r>
                        <m:r>
                          <a:rPr lang="en-US" sz="2800" b="0" i="1" smtClean="0">
                            <a:latin typeface="Cambria Math" panose="02040503050406030204" pitchFamily="18" charset="0"/>
                          </a:rPr>
                          <m:t>8</m:t>
                        </m:r>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e>
                    </m:d>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C8E75E16-B8B7-0372-A9F7-2F66BE8A952B}"/>
              </a:ext>
            </a:extLst>
          </p:cNvPr>
          <p:cNvPicPr>
            <a:picLocks noChangeAspect="1"/>
          </p:cNvPicPr>
          <p:nvPr/>
        </p:nvPicPr>
        <p:blipFill>
          <a:blip r:embed="rId3"/>
          <a:stretch>
            <a:fillRect/>
          </a:stretch>
        </p:blipFill>
        <p:spPr>
          <a:xfrm>
            <a:off x="1066800" y="4419600"/>
            <a:ext cx="2476846" cy="52394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F8ADC0D-F91D-99CB-17E9-37E45266081C}"/>
                  </a:ext>
                </a:extLst>
              </p:cNvPr>
              <p:cNvSpPr txBox="1"/>
              <p:nvPr/>
            </p:nvSpPr>
            <p:spPr>
              <a:xfrm>
                <a:off x="4811752" y="3317674"/>
                <a:ext cx="2438400" cy="369332"/>
              </a:xfrm>
              <a:prstGeom prst="rect">
                <a:avLst/>
              </a:prstGeom>
              <a:noFill/>
            </p:spPr>
            <p:txBody>
              <a:bodyPr wrap="square" rtlCol="0">
                <a:spAutoFit/>
              </a:bodyPr>
              <a:lstStyle/>
              <a:p>
                <a:r>
                  <a:rPr lang="en-US" dirty="0"/>
                  <a:t>Add </a:t>
                </a:r>
                <a14:m>
                  <m:oMath xmlns:m="http://schemas.openxmlformats.org/officeDocument/2006/math">
                    <m:r>
                      <a:rPr lang="en-US" i="1" dirty="0" smtClean="0">
                        <a:latin typeface="Cambria Math" panose="02040503050406030204" pitchFamily="18" charset="0"/>
                      </a:rPr>
                      <m:t>3</m:t>
                    </m:r>
                    <m:r>
                      <a:rPr lang="en-US" i="1" dirty="0" smtClean="0">
                        <a:latin typeface="Cambria Math" panose="02040503050406030204" pitchFamily="18" charset="0"/>
                      </a:rPr>
                      <m:t>.</m:t>
                    </m:r>
                    <m:r>
                      <a:rPr lang="en-US" i="1" dirty="0" smtClean="0">
                        <a:latin typeface="Cambria Math" panose="02040503050406030204" pitchFamily="18" charset="0"/>
                      </a:rPr>
                      <m:t>2</m:t>
                    </m:r>
                  </m:oMath>
                </a14:m>
                <a:r>
                  <a:rPr lang="en-US" dirty="0"/>
                  <a:t> to both sides.</a:t>
                </a:r>
                <a:endParaRPr lang="en-IN" dirty="0"/>
              </a:p>
            </p:txBody>
          </p:sp>
        </mc:Choice>
        <mc:Fallback xmlns="">
          <p:sp>
            <p:nvSpPr>
              <p:cNvPr id="6" name="TextBox 5">
                <a:extLst>
                  <a:ext uri="{FF2B5EF4-FFF2-40B4-BE49-F238E27FC236}">
                    <a16:creationId xmlns:a16="http://schemas.microsoft.com/office/drawing/2014/main" id="{4F8ADC0D-F91D-99CB-17E9-37E45266081C}"/>
                  </a:ext>
                </a:extLst>
              </p:cNvPr>
              <p:cNvSpPr txBox="1">
                <a:spLocks noRot="1" noChangeAspect="1" noMove="1" noResize="1" noEditPoints="1" noAdjustHandles="1" noChangeArrowheads="1" noChangeShapeType="1" noTextEdit="1"/>
              </p:cNvSpPr>
              <p:nvPr/>
            </p:nvSpPr>
            <p:spPr>
              <a:xfrm>
                <a:off x="4811752" y="3317674"/>
                <a:ext cx="2438400" cy="369332"/>
              </a:xfrm>
              <a:prstGeom prst="rect">
                <a:avLst/>
              </a:prstGeom>
              <a:blipFill>
                <a:blip r:embed="rId4"/>
                <a:stretch>
                  <a:fillRect l="-2000" t="-8197" b="-24590"/>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186C2B7C-1923-4BBF-3173-C508F89660E3}"/>
              </a:ext>
            </a:extLst>
          </p:cNvPr>
          <p:cNvSpPr txBox="1"/>
          <p:nvPr/>
        </p:nvSpPr>
        <p:spPr>
          <a:xfrm>
            <a:off x="4806176" y="3687006"/>
            <a:ext cx="2438400" cy="369332"/>
          </a:xfrm>
          <a:prstGeom prst="rect">
            <a:avLst/>
          </a:prstGeom>
          <a:noFill/>
        </p:spPr>
        <p:txBody>
          <a:bodyPr wrap="square" rtlCol="0">
            <a:spAutoFit/>
          </a:bodyPr>
          <a:lstStyle/>
          <a:p>
            <a:r>
              <a:rPr lang="en-US" dirty="0"/>
              <a:t>Simplify.</a:t>
            </a:r>
            <a:endParaRPr lang="en-IN" dirty="0"/>
          </a:p>
        </p:txBody>
      </p:sp>
      <p:sp>
        <p:nvSpPr>
          <p:cNvPr id="8" name="TextBox 7">
            <a:extLst>
              <a:ext uri="{FF2B5EF4-FFF2-40B4-BE49-F238E27FC236}">
                <a16:creationId xmlns:a16="http://schemas.microsoft.com/office/drawing/2014/main" id="{E1259D07-757E-6B69-FC13-42C7F64FBA32}"/>
              </a:ext>
            </a:extLst>
          </p:cNvPr>
          <p:cNvSpPr txBox="1"/>
          <p:nvPr/>
        </p:nvSpPr>
        <p:spPr>
          <a:xfrm>
            <a:off x="4023732" y="5302404"/>
            <a:ext cx="4495800" cy="369332"/>
          </a:xfrm>
          <a:prstGeom prst="rect">
            <a:avLst/>
          </a:prstGeom>
          <a:noFill/>
        </p:spPr>
        <p:txBody>
          <a:bodyPr wrap="square" rtlCol="0">
            <a:spAutoFit/>
          </a:bodyPr>
          <a:lstStyle/>
          <a:p>
            <a:r>
              <a:rPr lang="en-US" dirty="0"/>
              <a:t>Note that the interval is a half-open interval.</a:t>
            </a:r>
            <a:endParaRPr lang="en-IN"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1830</Words>
  <Application>Microsoft Office PowerPoint</Application>
  <PresentationFormat>On-screen Show (4:3)</PresentationFormat>
  <Paragraphs>235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Courier New</vt:lpstr>
      <vt:lpstr>Arial</vt:lpstr>
      <vt:lpstr>Calibri</vt:lpstr>
      <vt:lpstr>Cambria Math</vt:lpstr>
      <vt:lpstr>Office Theme</vt:lpstr>
      <vt:lpstr>Section 2.7</vt:lpstr>
      <vt:lpstr>PowerPoint Presentation</vt:lpstr>
      <vt:lpstr>Note</vt:lpstr>
      <vt:lpstr>Example 1: Graphing Intervals</vt:lpstr>
      <vt:lpstr>Example 2: Graphing Intervals</vt:lpstr>
      <vt:lpstr>Example 3: Graphing Intervals</vt:lpstr>
      <vt:lpstr>Example 4: Graphing Intervals</vt:lpstr>
      <vt:lpstr>Properties: Addition Principle for Solving Linear Inequalities</vt:lpstr>
      <vt:lpstr>Example 5: Solving an Inequality and Graphing the Solution Set</vt:lpstr>
      <vt:lpstr>Example 6: Solving an Inequality and Graphing the Solution Set</vt:lpstr>
      <vt:lpstr>Properties: Multiplication Principle for Solving Linear Inequalities</vt:lpstr>
      <vt:lpstr>Properties: Multiplication Principle for Solving Linear Inequalities (cont.)</vt:lpstr>
      <vt:lpstr>Example 7: Solving an Inequality and Graphing the Solution Set</vt:lpstr>
      <vt:lpstr>Example 8: Solving an Inequality and Graphing the Solution Set</vt:lpstr>
      <vt:lpstr>Procedure: Steps for Solving Linear Inequalities</vt:lpstr>
      <vt:lpstr>Procedure: Steps for Solving Linear Inequalities (cont.)</vt:lpstr>
      <vt:lpstr>Example 9: Solving Linear Inequalities</vt:lpstr>
      <vt:lpstr>Example 9: Solving Linear Inequalities (cont.)</vt:lpstr>
      <vt:lpstr>Example 10: Solving Linear Inequalities</vt:lpstr>
      <vt:lpstr>Example 10: Solving Linear Inequalities (cont.)</vt:lpstr>
      <vt:lpstr>Completion Example 11: Solving Linear Inequalities</vt:lpstr>
      <vt:lpstr>Completion Example 11: Solving Linear Inequalities (cont.)</vt:lpstr>
      <vt:lpstr>Example 12: Solving Compound Inequalities</vt:lpstr>
      <vt:lpstr>Example 12: Solving Compound Inequalities (cont.)</vt:lpstr>
      <vt:lpstr>Example 13: Solving Compound Inequalities</vt:lpstr>
      <vt:lpstr>Example 13: Solving Compound Inequalities (cont.)</vt:lpstr>
      <vt:lpstr>Example 14: Application: Using Inequalities</vt:lpstr>
      <vt:lpstr>Example 14: Application: Using Inequalities (cont.)</vt:lpstr>
      <vt:lpstr>Example 15: Application: Using Inequalities</vt:lpstr>
      <vt:lpstr>Example 15: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142</cp:revision>
  <dcterms:created xsi:type="dcterms:W3CDTF">2013-04-26T14:43:13Z</dcterms:created>
  <dcterms:modified xsi:type="dcterms:W3CDTF">2024-08-08T19:24:35Z</dcterms:modified>
</cp:coreProperties>
</file>