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316" r:id="rId3"/>
    <p:sldId id="257" r:id="rId4"/>
    <p:sldId id="304" r:id="rId5"/>
    <p:sldId id="305" r:id="rId6"/>
    <p:sldId id="261" r:id="rId7"/>
    <p:sldId id="306" r:id="rId8"/>
    <p:sldId id="300" r:id="rId9"/>
    <p:sldId id="307" r:id="rId10"/>
    <p:sldId id="308" r:id="rId11"/>
    <p:sldId id="309" r:id="rId12"/>
    <p:sldId id="267" r:id="rId13"/>
    <p:sldId id="268" r:id="rId14"/>
    <p:sldId id="310" r:id="rId15"/>
    <p:sldId id="269" r:id="rId16"/>
    <p:sldId id="311" r:id="rId17"/>
    <p:sldId id="270" r:id="rId18"/>
    <p:sldId id="275" r:id="rId19"/>
    <p:sldId id="312" r:id="rId20"/>
    <p:sldId id="280" r:id="rId21"/>
    <p:sldId id="285" r:id="rId22"/>
    <p:sldId id="286" r:id="rId23"/>
    <p:sldId id="313" r:id="rId24"/>
    <p:sldId id="289" r:id="rId25"/>
    <p:sldId id="314" r:id="rId26"/>
    <p:sldId id="315" r:id="rId27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3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appaji" initials="a" lastIdx="4" clrIdx="1">
    <p:extLst>
      <p:ext uri="{19B8F6BF-5375-455C-9EA6-DF929625EA0E}">
        <p15:presenceInfo xmlns:p15="http://schemas.microsoft.com/office/powerpoint/2012/main" userId="S-1-5-21-1666015839-3846122634-945917319-222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53" autoAdjust="0"/>
    <p:restoredTop sz="94660"/>
  </p:normalViewPr>
  <p:slideViewPr>
    <p:cSldViewPr>
      <p:cViewPr varScale="1">
        <p:scale>
          <a:sx n="111" d="100"/>
          <a:sy n="111" d="100"/>
        </p:scale>
        <p:origin x="1776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font" Target="fonts/font1.fntdata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8/14/2024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57083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6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10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dirty="0"/>
              <a:t>The Cartesian Coordinate System, Scatter Plots, and Linear Equations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Section 3.1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 Placeholder 2">
                <a:extLst>
                  <a:ext uri="{FF2B5EF4-FFF2-40B4-BE49-F238E27FC236}">
                    <a16:creationId xmlns:a16="http://schemas.microsoft.com/office/drawing/2014/main" id="{C07A748E-9EEE-A80F-0002-05E9E9E4C9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57200" y="1029287"/>
                <a:ext cx="8229600" cy="4967067"/>
              </a:xfrm>
              <a:prstGeom prst="rect">
                <a:avLst/>
              </a:prstGeom>
            </p:spPr>
            <p:txBody>
              <a:bodyPr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b="1" dirty="0"/>
                  <a:t>Solution</a:t>
                </a:r>
              </a:p>
              <a:p>
                <a:pPr marL="514350" indent="-514350">
                  <a:buFont typeface="Arial" pitchFamily="34" charset="0"/>
                  <a:buAutoNum type="alphaLcPeriod"/>
                </a:pPr>
                <a14:m>
                  <m:oMath xmlns:m="http://schemas.openxmlformats.org/officeDocument/2006/math"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321,257)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(245,248)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(150,208)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(220,207)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(200,202)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(250,191)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(200,182)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(250,179)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(160,174)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(200,174)</m:t>
                    </m:r>
                  </m:oMath>
                </a14:m>
                <a:endParaRPr lang="en-US" dirty="0"/>
              </a:p>
              <a:p>
                <a:pPr marL="514350" indent="-514350">
                  <a:buFont typeface="Arial" pitchFamily="34" charset="0"/>
                  <a:buAutoNum type="alphaLcPeriod"/>
                </a:pPr>
                <a:r>
                  <a:rPr lang="en-US" dirty="0"/>
                  <a:t>Create the scatter plot by plotting the ordered pairs. Since each ordered pair is of the form (Budget, Opening Sales) the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i="0" dirty="0">
                    <a:latin typeface="+mj-lt"/>
                  </a:rPr>
                  <a:t>-axis</a:t>
                </a:r>
                <a:r>
                  <a:rPr lang="en-US" dirty="0"/>
                  <a:t> will be the budget (in millions) and the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i="0" dirty="0">
                    <a:latin typeface="+mj-lt"/>
                  </a:rPr>
                  <a:t>-axis</a:t>
                </a:r>
                <a:r>
                  <a:rPr lang="en-US" dirty="0"/>
                  <a:t> will be the opening sales (in millions).</a:t>
                </a:r>
                <a:endParaRPr lang="ar-AE" dirty="0"/>
              </a:p>
            </p:txBody>
          </p:sp>
        </mc:Choice>
        <mc:Fallback xmlns="">
          <p:sp>
            <p:nvSpPr>
              <p:cNvPr id="4" name="Text Placeholder 2">
                <a:extLst>
                  <a:ext uri="{FF2B5EF4-FFF2-40B4-BE49-F238E27FC236}">
                    <a16:creationId xmlns:a16="http://schemas.microsoft.com/office/drawing/2014/main" id="{C07A748E-9EEE-A80F-0002-05E9E9E4C9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029287"/>
                <a:ext cx="8229600" cy="4967067"/>
              </a:xfrm>
              <a:prstGeom prst="rect">
                <a:avLst/>
              </a:prstGeom>
              <a:blipFill>
                <a:blip r:embed="rId2"/>
                <a:stretch>
                  <a:fillRect l="-1556" t="-1227" r="-229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dirty="0"/>
              <a:t>Example 3: Creating a Scatter Plot</a:t>
            </a:r>
            <a:r>
              <a:rPr lang="en-US" dirty="0"/>
              <a:t> (cont.)</a:t>
            </a:r>
            <a:r>
              <a:rPr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649710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07A748E-9EEE-A80F-0002-05E9E9E4C960}"/>
              </a:ext>
            </a:extLst>
          </p:cNvPr>
          <p:cNvSpPr txBox="1">
            <a:spLocks/>
          </p:cNvSpPr>
          <p:nvPr/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/>
              <a:t> </a:t>
            </a:r>
            <a:endParaRPr lang="ar-AE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dirty="0"/>
              <a:t>Example 3: Creating a Scatter Plot</a:t>
            </a:r>
            <a:r>
              <a:rPr lang="en-US" dirty="0"/>
              <a:t> (cont.)</a:t>
            </a:r>
            <a:r>
              <a:rPr dirty="0"/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CC2ECB6-E285-8337-43B5-8066EE0A43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1376076"/>
            <a:ext cx="5334713" cy="4289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97895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Definition: </a:t>
            </a:r>
            <a:r>
              <a:rPr sz="3200" dirty="0"/>
              <a:t>Solution Set of an Equation in Two Variables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1384995"/>
              </a:xfrm>
            </p:spPr>
            <p:txBody>
              <a:bodyPr>
                <a:spAutoFit/>
              </a:bodyPr>
              <a:lstStyle/>
              <a:p>
                <a:pPr>
                  <a:defRPr sz="2800"/>
                </a:pPr>
                <a:r>
                  <a:rPr lang="en-US" sz="2800" dirty="0"/>
                  <a:t>The </a:t>
                </a:r>
                <a:r>
                  <a:rPr lang="en-US" sz="2800" b="1" dirty="0"/>
                  <a:t>solution set</a:t>
                </a:r>
                <a:r>
                  <a:rPr lang="en-US" sz="2800" dirty="0"/>
                  <a:t> of an equation in two variables,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2800" dirty="0"/>
                  <a:t>, consists of all ordered pairs of real numbers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</a:t>
                </a:r>
                <a:r>
                  <a:rPr lang="en-US" sz="2800" dirty="0"/>
                  <a:t>that satisfy the equation.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1384995"/>
              </a:xfrm>
              <a:blipFill>
                <a:blip r:embed="rId2"/>
                <a:stretch>
                  <a:fillRect l="-1328" t="-3448" r="-221" b="-1034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Standard Form of a Linear Equation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2419124"/>
              </a:xfrm>
            </p:spPr>
            <p:txBody>
              <a:bodyPr>
                <a:spAutoFit/>
              </a:bodyPr>
              <a:lstStyle/>
              <a:p>
                <a:r>
                  <a:rPr sz="2800" dirty="0"/>
                  <a:t>Any equation of the form</a:t>
                </a:r>
              </a:p>
              <a:p>
                <a:pPr algn="ctr">
                  <a:defRPr sz="2800"/>
                </a:pPr>
                <a:r>
                  <a:rPr sz="2800" dirty="0"/>
                  <a:t>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𝐴𝑥</m:t>
                    </m:r>
                    <m:r>
                      <a:rPr>
                        <a:latin typeface="Cambria Math" panose="02040503050406030204" pitchFamily="18" charset="0"/>
                      </a:rPr>
                      <m:t>+</m:t>
                    </m:r>
                    <m:r>
                      <a:rPr>
                        <a:latin typeface="Cambria Math" panose="02040503050406030204" pitchFamily="18" charset="0"/>
                      </a:rPr>
                      <m:t>𝐵𝑦</m:t>
                    </m:r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r>
                      <a:rPr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sz="2800" dirty="0"/>
                  <a:t>,</a:t>
                </a:r>
              </a:p>
              <a:p>
                <a:r>
                  <a:rPr sz="2800" dirty="0"/>
                  <a:t>where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sz="2800" dirty="0"/>
                  <a:t>,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sz="2800" dirty="0"/>
                  <a:t>, and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sz="2800" dirty="0"/>
                  <a:t> are real numbers and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sz="2800" dirty="0"/>
                  <a:t> and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sz="2800" dirty="0"/>
                  <a:t> are not both equal to </a:t>
                </a:r>
                <a:r>
                  <a:rPr sz="2800" dirty="0">
                    <a:latin typeface="Cambria Math"/>
                  </a:rPr>
                  <a:t>0</a:t>
                </a:r>
                <a:r>
                  <a:rPr sz="2800" dirty="0"/>
                  <a:t>, is called the </a:t>
                </a:r>
                <a:r>
                  <a:rPr sz="2800" b="1" dirty="0"/>
                  <a:t>standard form of a linear equation</a:t>
                </a:r>
                <a:r>
                  <a:rPr sz="2800" dirty="0"/>
                  <a:t>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2419124"/>
              </a:xfrm>
              <a:blipFill>
                <a:blip r:embed="rId2"/>
                <a:stretch>
                  <a:fillRect l="-1328" t="-1995" b="-573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Note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954107"/>
              </a:xfrm>
            </p:spPr>
            <p:txBody>
              <a:bodyPr>
                <a:spAutoFit/>
              </a:bodyPr>
              <a:lstStyle/>
              <a:p>
                <a:r>
                  <a:rPr lang="en-US" sz="2800" dirty="0"/>
                  <a:t>In the standard form,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𝐴𝑥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𝐵𝑦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sz="2800" dirty="0"/>
                  <a:t>,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2800" dirty="0"/>
                  <a:t> may be positive, negative, or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2800" dirty="0"/>
                  <a:t>, but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2800" dirty="0"/>
                  <a:t> </a:t>
                </a:r>
                <a:r>
                  <a:rPr lang="en-US" sz="2800" b="1" dirty="0"/>
                  <a:t>cannot both be </a:t>
                </a:r>
                <a14:m>
                  <m:oMath xmlns:m="http://schemas.openxmlformats.org/officeDocument/2006/math">
                    <m:r>
                      <a:rPr lang="en-US" sz="2800" b="1" i="1" dirty="0" smtClean="0"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en-US" sz="2800" dirty="0"/>
                  <a:t>. </a:t>
                </a:r>
                <a:r>
                  <a:rPr sz="2800" dirty="0"/>
                  <a:t> 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954107"/>
              </a:xfrm>
              <a:blipFill>
                <a:blip r:embed="rId2"/>
                <a:stretch>
                  <a:fillRect l="-1328" t="-4969" r="-664" b="-1552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881543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Procedure: </a:t>
            </a:r>
            <a:r>
              <a:rPr dirty="0"/>
              <a:t>To Graph a Linear Equation in Two Variables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rabicPeriod"/>
                  <a:defRPr sz="2800"/>
                </a:pPr>
                <a:r>
                  <a:rPr lang="en-US" dirty="0"/>
                  <a:t>​</a:t>
                </a:r>
                <a:r>
                  <a:rPr lang="en-US" sz="2800" dirty="0"/>
                  <a:t>Locate any two points that satisfy the equation. (Choose values for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2800" dirty="0"/>
                  <a:t> that lead to values that are easily calculated for the other variable. Remember that there are an infinite number of choices for either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800" dirty="0"/>
                  <a:t> or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2800" dirty="0"/>
                  <a:t>. Once a value for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800" dirty="0"/>
                  <a:t> or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2800" dirty="0"/>
                  <a:t> is chosen, the corresponding value for the other variable is found by substituting into the equation.)</a:t>
                </a:r>
              </a:p>
              <a:p>
                <a:pPr marL="514350" indent="-514350">
                  <a:buFont typeface="+mj-lt"/>
                  <a:buAutoNum type="arabicPeriod" startAt="2"/>
                  <a:defRPr sz="2800"/>
                </a:pPr>
                <a:r>
                  <a:rPr lang="en-US" dirty="0"/>
                  <a:t>​</a:t>
                </a:r>
                <a:r>
                  <a:rPr lang="en-US" sz="2800" dirty="0"/>
                  <a:t>Plot these two points on a Cartesian coordinate system.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02" t="-112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Procedure: </a:t>
            </a:r>
            <a:r>
              <a:rPr dirty="0"/>
              <a:t>To Graph a Linear Equation in Two Variables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  <a:defRPr sz="2800"/>
            </a:pPr>
            <a:r>
              <a:rPr lang="en-US" dirty="0"/>
              <a:t>​</a:t>
            </a:r>
            <a:r>
              <a:rPr lang="en-US" sz="2800" dirty="0"/>
              <a:t>Draw a straight line through these two points. (</a:t>
            </a:r>
            <a:r>
              <a:rPr lang="en-US" sz="2800" b="1" dirty="0"/>
              <a:t>Note:</a:t>
            </a:r>
            <a:r>
              <a:rPr lang="en-US" sz="2800" dirty="0"/>
              <a:t> Every point on that line will satisfy the equation.)</a:t>
            </a:r>
          </a:p>
          <a:p>
            <a:pPr marL="514350" indent="-514350">
              <a:buFont typeface="+mj-lt"/>
              <a:buAutoNum type="arabicPeriod" startAt="4"/>
              <a:defRPr sz="2800"/>
            </a:pPr>
            <a:r>
              <a:rPr lang="en-US" dirty="0"/>
              <a:t>​</a:t>
            </a:r>
            <a:r>
              <a:rPr lang="en-US" sz="2800" b="1" dirty="0"/>
              <a:t>To check:</a:t>
            </a:r>
            <a:r>
              <a:rPr lang="en-US" sz="2800" dirty="0"/>
              <a:t> Locate a third point that satisfies the equation and check to see that it does indeed lie on the line.</a:t>
            </a:r>
            <a:endParaRPr sz="2800" dirty="0"/>
          </a:p>
        </p:txBody>
      </p:sp>
    </p:spTree>
    <p:extLst>
      <p:ext uri="{BB962C8B-B14F-4D97-AF65-F5344CB8AC3E}">
        <p14:creationId xmlns:p14="http://schemas.microsoft.com/office/powerpoint/2010/main" val="21720776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Graphing a Linear Equation in Two Variables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fr-FR" sz="2800" dirty="0"/>
                  <a:t>Graph: </a:t>
                </a:r>
                <a14:m>
                  <m:oMath xmlns:m="http://schemas.openxmlformats.org/officeDocument/2006/math">
                    <m:r>
                      <a:rPr lang="fr-FR">
                        <a:latin typeface="Cambria Math" panose="02040503050406030204" pitchFamily="18" charset="0"/>
                      </a:rPr>
                      <m:t>𝑦</m:t>
                    </m:r>
                    <m:r>
                      <a:rPr lang="fr-FR"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>
                        <a:latin typeface="Cambria Math" panose="02040503050406030204" pitchFamily="18" charset="0"/>
                      </a:rPr>
                      <m:t>2</m:t>
                    </m:r>
                    <m:r>
                      <a:rPr lang="fr-FR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fr-FR" sz="2800" dirty="0"/>
              </a:p>
              <a:p>
                <a:pPr>
                  <a:defRPr sz="2800"/>
                </a:pPr>
                <a:r>
                  <a:rPr lang="fr-FR" b="1" dirty="0"/>
                  <a:t>Solution</a:t>
                </a:r>
              </a:p>
              <a:p>
                <a:pPr>
                  <a:defRPr sz="2800"/>
                </a:pPr>
                <a:r>
                  <a:rPr lang="fr-FR" sz="2800" dirty="0"/>
                  <a:t>Substitute </a:t>
                </a:r>
                <a14:m>
                  <m:oMath xmlns:m="http://schemas.openxmlformats.org/officeDocument/2006/math">
                    <m:r>
                      <a:rPr lang="fr-FR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800" dirty="0"/>
                  <a:t> for </a:t>
                </a:r>
                <a14:m>
                  <m:oMath xmlns:m="http://schemas.openxmlformats.org/officeDocument/2006/math">
                    <m:r>
                      <a:rPr lang="fr-FR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AB9ED536-4A1E-6FEB-6EA9-BFA09F2A81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7800" y="1980998"/>
            <a:ext cx="2943636" cy="289600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D5FF44F6-4017-0E97-3898-45EA11A8276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66142034"/>
                  </p:ext>
                </p:extLst>
              </p:nvPr>
            </p:nvGraphicFramePr>
            <p:xfrm>
              <a:off x="522106" y="2791832"/>
              <a:ext cx="4468940" cy="18542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55993">
                      <a:extLst>
                        <a:ext uri="{9D8B030D-6E8A-4147-A177-3AD203B41FA5}">
                          <a16:colId xmlns:a16="http://schemas.microsoft.com/office/drawing/2014/main" val="1563531497"/>
                        </a:ext>
                      </a:extLst>
                    </a:gridCol>
                    <a:gridCol w="1480947">
                      <a:extLst>
                        <a:ext uri="{9D8B030D-6E8A-4147-A177-3AD203B41FA5}">
                          <a16:colId xmlns:a16="http://schemas.microsoft.com/office/drawing/2014/main" val="72195311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161510553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Choices</a:t>
                          </a:r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Substitutions</a:t>
                          </a:r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Results</a:t>
                          </a:r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35752601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56610470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(−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02767329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5570256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85591808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D5FF44F6-4017-0E97-3898-45EA11A8276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66142034"/>
                  </p:ext>
                </p:extLst>
              </p:nvPr>
            </p:nvGraphicFramePr>
            <p:xfrm>
              <a:off x="522106" y="2791832"/>
              <a:ext cx="4468940" cy="18542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55993">
                      <a:extLst>
                        <a:ext uri="{9D8B030D-6E8A-4147-A177-3AD203B41FA5}">
                          <a16:colId xmlns:a16="http://schemas.microsoft.com/office/drawing/2014/main" val="1563531497"/>
                        </a:ext>
                      </a:extLst>
                    </a:gridCol>
                    <a:gridCol w="1480947">
                      <a:extLst>
                        <a:ext uri="{9D8B030D-6E8A-4147-A177-3AD203B41FA5}">
                          <a16:colId xmlns:a16="http://schemas.microsoft.com/office/drawing/2014/main" val="72195311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161510553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Choices</a:t>
                          </a:r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Substitutions</a:t>
                          </a:r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Results</a:t>
                          </a:r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35752601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637" t="-108197" r="-370064" b="-3131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65021" t="-108197" r="-139095" b="-3131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20060" t="-108197" r="-1198" b="-31311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6610470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637" t="-204839" r="-370064" b="-2080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65021" t="-204839" r="-139095" b="-2080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20060" t="-204839" r="-1198" b="-20806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2767329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637" t="-309836" r="-370064" b="-11147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65021" t="-309836" r="-139095" b="-11147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20060" t="-309836" r="-1198" b="-11147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5570256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637" t="-409836" r="-370064" b="-1147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65021" t="-409836" r="-139095" b="-1147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20060" t="-409836" r="-1198" b="-1147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855918086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5: Graphing a Linear Equation in Two Variables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38580"/>
                <a:ext cx="8229600" cy="4967067"/>
              </a:xfrm>
            </p:spPr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sz="2800" dirty="0"/>
                  <a:t>Graph: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2</m:t>
                    </m:r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  <m:r>
                      <a:rPr>
                        <a:latin typeface="Cambria Math" panose="02040503050406030204" pitchFamily="18" charset="0"/>
                      </a:rPr>
                      <m:t>+3</m:t>
                    </m:r>
                    <m:r>
                      <a:rPr>
                        <a:latin typeface="Cambria Math" panose="02040503050406030204" pitchFamily="18" charset="0"/>
                      </a:rPr>
                      <m:t>𝑦</m:t>
                    </m:r>
                    <m:r>
                      <a:rPr>
                        <a:latin typeface="Cambria Math" panose="02040503050406030204" pitchFamily="18" charset="0"/>
                      </a:rPr>
                      <m:t>=6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:r>
                  <a:rPr lang="en-US" sz="2800" dirty="0"/>
                  <a:t>Make a table with headings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2800" dirty="0"/>
                  <a:t> and, whenever possible, </a:t>
                </a:r>
                <a:r>
                  <a:rPr lang="en-US" sz="2800" b="1" dirty="0"/>
                  <a:t>choose values for </a:t>
                </a:r>
                <a14:m>
                  <m:oMath xmlns:m="http://schemas.openxmlformats.org/officeDocument/2006/math">
                    <m:r>
                      <a:rPr lang="en-US" sz="2800" b="1" i="1" dirty="0" smtClean="0">
                        <a:latin typeface="Cambria Math" panose="02040503050406030204" pitchFamily="18" charset="0"/>
                      </a:rPr>
                      <m:t>𝒙</m:t>
                    </m:r>
                  </m:oMath>
                </a14:m>
                <a:r>
                  <a:rPr lang="en-US" sz="2800" b="1" dirty="0"/>
                  <a:t> or </a:t>
                </a:r>
                <a14:m>
                  <m:oMath xmlns:m="http://schemas.openxmlformats.org/officeDocument/2006/math">
                    <m:r>
                      <a:rPr lang="en-US" sz="2800" b="1" i="1" dirty="0" smtClean="0">
                        <a:latin typeface="Cambria Math" panose="02040503050406030204" pitchFamily="18" charset="0"/>
                      </a:rPr>
                      <m:t>𝒚</m:t>
                    </m:r>
                  </m:oMath>
                </a14:m>
                <a:r>
                  <a:rPr lang="en-US" sz="2800" b="1" dirty="0"/>
                  <a:t> that lead to values that are easily calculated for the other variable</a:t>
                </a:r>
                <a:r>
                  <a:rPr lang="en-US" sz="2800" dirty="0"/>
                  <a:t>. (Values chosen for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2800" dirty="0"/>
                  <a:t> are shown in color.)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38580"/>
                <a:ext cx="8229600" cy="4967067"/>
              </a:xfrm>
              <a:blipFill>
                <a:blip r:embed="rId2"/>
                <a:stretch>
                  <a:fillRect l="-1481" t="-110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5: Graphing a Linear Equation in Two Variables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US" sz="2800" dirty="0"/>
              <a:t> </a:t>
            </a:r>
            <a:endParaRPr sz="2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93A83FE-6E16-3436-A77A-0D31BBEB1D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1600" y="1524000"/>
            <a:ext cx="3124200" cy="3073483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A81712D1-B23C-3874-1C83-5BE0143E1A3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48407375"/>
                  </p:ext>
                </p:extLst>
              </p:nvPr>
            </p:nvGraphicFramePr>
            <p:xfrm>
              <a:off x="548268" y="1943687"/>
              <a:ext cx="4038600" cy="2191131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823332">
                      <a:extLst>
                        <a:ext uri="{9D8B030D-6E8A-4147-A177-3AD203B41FA5}">
                          <a16:colId xmlns:a16="http://schemas.microsoft.com/office/drawing/2014/main" val="66712189"/>
                        </a:ext>
                      </a:extLst>
                    </a:gridCol>
                    <a:gridCol w="2362200">
                      <a:extLst>
                        <a:ext uri="{9D8B030D-6E8A-4147-A177-3AD203B41FA5}">
                          <a16:colId xmlns:a16="http://schemas.microsoft.com/office/drawing/2014/main" val="3911204657"/>
                        </a:ext>
                      </a:extLst>
                    </a:gridCol>
                    <a:gridCol w="853068">
                      <a:extLst>
                        <a:ext uri="{9D8B030D-6E8A-4147-A177-3AD203B41FA5}">
                          <a16:colId xmlns:a16="http://schemas.microsoft.com/office/drawing/2014/main" val="1744074157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smtClean="0"/>
                                  <m:t>𝒙</m:t>
                                </m:r>
                              </m:oMath>
                            </m:oMathPara>
                          </a14:m>
                          <a:endParaRPr lang="en-IN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smtClean="0"/>
                                  <m:t>𝟐</m:t>
                                </m:r>
                                <m:r>
                                  <a:rPr lang="en-US" b="1" smtClean="0"/>
                                  <m:t>𝒙</m:t>
                                </m:r>
                                <m:r>
                                  <a:rPr lang="en-US" b="1" smtClean="0"/>
                                  <m:t>+</m:t>
                                </m:r>
                                <m:r>
                                  <a:rPr lang="en-US" b="1" smtClean="0"/>
                                  <m:t>𝟑</m:t>
                                </m:r>
                                <m:r>
                                  <a:rPr lang="en-US" b="1" smtClean="0"/>
                                  <m:t>𝒚</m:t>
                                </m:r>
                                <m:r>
                                  <a:rPr lang="en-US" b="1" smtClean="0"/>
                                  <m:t>=</m:t>
                                </m:r>
                                <m:r>
                                  <a:rPr lang="en-US" b="1" smtClean="0"/>
                                  <m:t>𝟔</m:t>
                                </m:r>
                              </m:oMath>
                            </m:oMathPara>
                          </a14:m>
                          <a:endParaRPr lang="en-IN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smtClean="0"/>
                                  <m:t>𝒚</m:t>
                                </m:r>
                              </m:oMath>
                            </m:oMathPara>
                          </a14:m>
                          <a:endParaRPr lang="en-IN"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7837071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smtClean="0"/>
                                  <m:t>0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smtClean="0"/>
                                  <m:t>2</m:t>
                                </m:r>
                                <m:d>
                                  <m:dPr>
                                    <m:ctrlPr>
                                      <a:rPr lang="en-US" b="0" smtClean="0"/>
                                    </m:ctrlPr>
                                  </m:dPr>
                                  <m:e>
                                    <m:r>
                                      <a:rPr lang="en-US" b="0" smtClean="0">
                                        <a:solidFill>
                                          <a:srgbClr val="FF0000"/>
                                        </a:solidFill>
                                      </a:rPr>
                                      <m:t>0</m:t>
                                    </m:r>
                                  </m:e>
                                </m:d>
                                <m:r>
                                  <a:rPr lang="en-US" b="0" smtClean="0"/>
                                  <m:t>+3</m:t>
                                </m:r>
                                <m:r>
                                  <a:rPr lang="en-US" b="0" smtClean="0"/>
                                  <m:t>𝑦</m:t>
                                </m:r>
                                <m:r>
                                  <a:rPr lang="en-US" b="0" smtClean="0"/>
                                  <m:t>=6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smtClean="0"/>
                                  <m:t>2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5721913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smtClean="0"/>
                                  <m:t>−3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smtClean="0"/>
                                  <m:t>2</m:t>
                                </m:r>
                                <m:d>
                                  <m:dPr>
                                    <m:ctrlPr>
                                      <a:rPr lang="en-US" b="0" smtClean="0"/>
                                    </m:ctrlPr>
                                  </m:dPr>
                                  <m:e>
                                    <m:r>
                                      <a:rPr lang="en-US" b="0" smtClean="0">
                                        <a:solidFill>
                                          <a:srgbClr val="FF0000"/>
                                        </a:solidFill>
                                      </a:rPr>
                                      <m:t>−3</m:t>
                                    </m:r>
                                  </m:e>
                                </m:d>
                                <m:r>
                                  <a:rPr lang="en-US" b="0" smtClean="0"/>
                                  <m:t>+3</m:t>
                                </m:r>
                                <m:r>
                                  <a:rPr lang="en-US" b="0" smtClean="0"/>
                                  <m:t>𝑦</m:t>
                                </m:r>
                                <m:r>
                                  <a:rPr lang="en-US" b="0" smtClean="0"/>
                                  <m:t>=6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smtClean="0"/>
                                  <m:t>4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57244129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smtClean="0"/>
                                  <m:t>3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smtClean="0"/>
                                  <m:t>2</m:t>
                                </m:r>
                                <m:r>
                                  <a:rPr lang="en-US" b="0" smtClean="0"/>
                                  <m:t>𝑥</m:t>
                                </m:r>
                                <m:r>
                                  <a:rPr lang="en-US" b="0" smtClean="0"/>
                                  <m:t>+3</m:t>
                                </m:r>
                                <m:d>
                                  <m:dPr>
                                    <m:ctrlPr>
                                      <a:rPr lang="en-US" b="0" smtClean="0"/>
                                    </m:ctrlPr>
                                  </m:dPr>
                                  <m:e>
                                    <m:r>
                                      <a:rPr lang="en-US" b="0" smtClean="0">
                                        <a:solidFill>
                                          <a:srgbClr val="FF0000"/>
                                        </a:solidFill>
                                      </a:rPr>
                                      <m:t>0</m:t>
                                    </m:r>
                                  </m:e>
                                </m:d>
                                <m:r>
                                  <a:rPr lang="en-US" b="0" smtClean="0"/>
                                  <m:t>=6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smtClean="0"/>
                                  <m:t>0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00006079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IN" smtClean="0"/>
                                    </m:ctrlPr>
                                  </m:fPr>
                                  <m:num>
                                    <m:r>
                                      <a:rPr lang="en-US" b="0" smtClean="0"/>
                                      <m:t>5</m:t>
                                    </m:r>
                                  </m:num>
                                  <m:den>
                                    <m:r>
                                      <a:rPr lang="en-US" b="0" smtClean="0"/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smtClean="0"/>
                                  <m:t>2</m:t>
                                </m:r>
                                <m:r>
                                  <a:rPr lang="en-US" b="0" smtClean="0"/>
                                  <m:t>𝑥</m:t>
                                </m:r>
                                <m:r>
                                  <a:rPr lang="en-US" b="0" smtClean="0"/>
                                  <m:t>+3</m:t>
                                </m:r>
                                <m:d>
                                  <m:dPr>
                                    <m:ctrlPr>
                                      <a:rPr lang="en-US" b="0" smtClean="0"/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lang="en-US" b="0" smtClean="0">
                                            <a:solidFill>
                                              <a:srgbClr val="FF0000"/>
                                            </a:solidFill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b="0" smtClean="0">
                                            <a:solidFill>
                                              <a:srgbClr val="FF0000"/>
                                            </a:solidFill>
                                          </a:rPr>
                                          <m:t>1</m:t>
                                        </m:r>
                                      </m:num>
                                      <m:den>
                                        <m:r>
                                          <a:rPr lang="en-US" b="0" smtClean="0">
                                            <a:solidFill>
                                              <a:srgbClr val="FF0000"/>
                                            </a:solidFill>
                                          </a:rPr>
                                          <m:t>3</m:t>
                                        </m:r>
                                      </m:den>
                                    </m:f>
                                  </m:e>
                                </m:d>
                                <m:r>
                                  <a:rPr lang="en-US" b="0" smtClean="0"/>
                                  <m:t>=6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IN" smtClean="0"/>
                                    </m:ctrlPr>
                                  </m:fPr>
                                  <m:num>
                                    <m:r>
                                      <a:rPr lang="en-US" b="0" smtClean="0"/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b="0" smtClean="0"/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403600139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A81712D1-B23C-3874-1C83-5BE0143E1A3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48407375"/>
                  </p:ext>
                </p:extLst>
              </p:nvPr>
            </p:nvGraphicFramePr>
            <p:xfrm>
              <a:off x="548268" y="1943687"/>
              <a:ext cx="4038600" cy="2191131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823332">
                      <a:extLst>
                        <a:ext uri="{9D8B030D-6E8A-4147-A177-3AD203B41FA5}">
                          <a16:colId xmlns:a16="http://schemas.microsoft.com/office/drawing/2014/main" val="66712189"/>
                        </a:ext>
                      </a:extLst>
                    </a:gridCol>
                    <a:gridCol w="2362200">
                      <a:extLst>
                        <a:ext uri="{9D8B030D-6E8A-4147-A177-3AD203B41FA5}">
                          <a16:colId xmlns:a16="http://schemas.microsoft.com/office/drawing/2014/main" val="3911204657"/>
                        </a:ext>
                      </a:extLst>
                    </a:gridCol>
                    <a:gridCol w="853068">
                      <a:extLst>
                        <a:ext uri="{9D8B030D-6E8A-4147-A177-3AD203B41FA5}">
                          <a16:colId xmlns:a16="http://schemas.microsoft.com/office/drawing/2014/main" val="1744074157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741" t="-1639" r="-394815" b="-49508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4961" t="-1639" r="-37018" b="-49508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75000" t="-1639" r="-2857" b="-49508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7837071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741" t="-101639" r="-394815" b="-39508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4961" t="-101639" r="-37018" b="-39508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75000" t="-101639" r="-2857" b="-39508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5721913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741" t="-201639" r="-394815" b="-29508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4961" t="-201639" r="-37018" b="-29508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75000" t="-201639" r="-2857" b="-29508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57244129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741" t="-301639" r="-394815" b="-19508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4961" t="-301639" r="-37018" b="-19508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75000" t="-301639" r="-2857" b="-19508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00060798"/>
                      </a:ext>
                    </a:extLst>
                  </a:tr>
                  <a:tr h="70777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741" t="-209402" r="-394815" b="-17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4961" t="-209402" r="-37018" b="-17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75000" t="-209402" r="-2857" b="-170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03600139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230387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C09A9-4381-D0EC-CC21-325F1633C2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Cartesian Coordinate System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FE054FB-D25F-1BAB-2FD0-4AD118F22F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5257" y="1143000"/>
            <a:ext cx="4333485" cy="430698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83A692B-5C11-4956-3DBA-9E790799258C}"/>
              </a:ext>
            </a:extLst>
          </p:cNvPr>
          <p:cNvSpPr txBox="1"/>
          <p:nvPr/>
        </p:nvSpPr>
        <p:spPr>
          <a:xfrm>
            <a:off x="4076699" y="5468672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Figure 1</a:t>
            </a:r>
          </a:p>
        </p:txBody>
      </p:sp>
    </p:spTree>
    <p:extLst>
      <p:ext uri="{BB962C8B-B14F-4D97-AF65-F5344CB8AC3E}">
        <p14:creationId xmlns:p14="http://schemas.microsoft.com/office/powerpoint/2010/main" val="40111137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6: Graphing a Linear Equation in Two Variables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Graph: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>
                        <a:latin typeface="Cambria Math" panose="02040503050406030204" pitchFamily="18" charset="0"/>
                      </a:rPr>
                      <m:t>−2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>
                  <a:defRPr sz="2800"/>
                </a:pPr>
                <a:r>
                  <a:rPr lang="en-US" sz="2800" dirty="0"/>
                  <a:t>Solve the equation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r>
                  <a:rPr lang="en-US" sz="2800" dirty="0"/>
                  <a:t> for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800" dirty="0"/>
                  <a:t> and substitute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0, 1, 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</a:rPr>
                      <m:t>and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2</m:t>
                    </m:r>
                  </m:oMath>
                </a14:m>
                <a:r>
                  <a:rPr lang="en-US" sz="2800" dirty="0"/>
                  <a:t> for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2800" dirty="0"/>
                  <a:t>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BA39E442-1F76-77F3-EA19-E665A47F24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0200" y="2819094"/>
            <a:ext cx="2876951" cy="2981741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F35B7BEA-AD53-C1A6-24EB-D873BAAC034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38165648"/>
                  </p:ext>
                </p:extLst>
              </p:nvPr>
            </p:nvGraphicFramePr>
            <p:xfrm>
              <a:off x="699230" y="3200400"/>
              <a:ext cx="4468940" cy="18542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55993">
                      <a:extLst>
                        <a:ext uri="{9D8B030D-6E8A-4147-A177-3AD203B41FA5}">
                          <a16:colId xmlns:a16="http://schemas.microsoft.com/office/drawing/2014/main" val="1563531497"/>
                        </a:ext>
                      </a:extLst>
                    </a:gridCol>
                    <a:gridCol w="1480947">
                      <a:extLst>
                        <a:ext uri="{9D8B030D-6E8A-4147-A177-3AD203B41FA5}">
                          <a16:colId xmlns:a16="http://schemas.microsoft.com/office/drawing/2014/main" val="72195311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161510553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Results</a:t>
                          </a:r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Substitutions</a:t>
                          </a:r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Choices</a:t>
                          </a:r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35752601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dirty="0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oMath>
                            </m:oMathPara>
                          </a14:m>
                          <a:endParaRPr lang="en-IN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b="1" i="1" dirty="0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b="1" i="1" dirty="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b="1" i="1" dirty="0" smtClean="0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  <m:r>
                                  <a:rPr lang="en-US" b="1" i="1" dirty="0" smtClean="0">
                                    <a:latin typeface="Cambria Math" panose="02040503050406030204" pitchFamily="18" charset="0"/>
                                  </a:rPr>
                                  <m:t>𝒚</m:t>
                                </m:r>
                                <m:r>
                                  <a:rPr lang="en-US" b="1" i="1" dirty="0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b="1" i="1" dirty="0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oMath>
                            </m:oMathPara>
                          </a14:m>
                          <a:endParaRPr lang="en-IN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dirty="0" smtClean="0">
                                    <a:latin typeface="Cambria Math" panose="02040503050406030204" pitchFamily="18" charset="0"/>
                                  </a:rPr>
                                  <m:t>𝒚</m:t>
                                </m:r>
                              </m:oMath>
                            </m:oMathPara>
                          </a14:m>
                          <a:endParaRPr lang="en-IN"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56610470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=2</m:t>
                                </m:r>
                                <m:d>
                                  <m:dPr>
                                    <m:ctrlPr>
                                      <a:rPr lang="en-US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dirty="0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e>
                                </m:d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+1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02767329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=2</m:t>
                                </m:r>
                                <m:d>
                                  <m:dPr>
                                    <m:ctrlPr>
                                      <a:rPr lang="en-US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dirty="0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</m:d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+1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5570256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=2</m:t>
                                </m:r>
                                <m:d>
                                  <m:dPr>
                                    <m:ctrlPr>
                                      <a:rPr lang="en-US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dirty="0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</m:d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+1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855918086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F35B7BEA-AD53-C1A6-24EB-D873BAAC034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38165648"/>
                  </p:ext>
                </p:extLst>
              </p:nvPr>
            </p:nvGraphicFramePr>
            <p:xfrm>
              <a:off x="699230" y="3200400"/>
              <a:ext cx="4468940" cy="18542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55993">
                      <a:extLst>
                        <a:ext uri="{9D8B030D-6E8A-4147-A177-3AD203B41FA5}">
                          <a16:colId xmlns:a16="http://schemas.microsoft.com/office/drawing/2014/main" val="1563531497"/>
                        </a:ext>
                      </a:extLst>
                    </a:gridCol>
                    <a:gridCol w="1480947">
                      <a:extLst>
                        <a:ext uri="{9D8B030D-6E8A-4147-A177-3AD203B41FA5}">
                          <a16:colId xmlns:a16="http://schemas.microsoft.com/office/drawing/2014/main" val="72195311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161510553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Results</a:t>
                          </a:r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Substitutions</a:t>
                          </a:r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Choices</a:t>
                          </a:r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35752601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637" t="-108197" r="-370064" b="-3032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65021" t="-108197" r="-139095" b="-3032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20060" t="-108197" r="-1198" b="-30327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6610470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637" t="-208197" r="-370064" b="-2032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65021" t="-208197" r="-139095" b="-2032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20060" t="-208197" r="-1198" b="-20327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2767329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637" t="-308197" r="-370064" b="-1032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65021" t="-308197" r="-139095" b="-1032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20060" t="-308197" r="-1198" b="-10327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5570256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637" t="-408197" r="-370064" b="-32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65021" t="-408197" r="-139095" b="-32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20060" t="-408197" r="-1198" b="-327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855918086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Procedure: </a:t>
            </a:r>
            <a:r>
              <a:rPr sz="3200" dirty="0"/>
              <a:t>Intercepts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4487382"/>
              </a:xfrm>
            </p:spPr>
            <p:txBody>
              <a:bodyPr>
                <a:spAutoFit/>
              </a:bodyPr>
              <a:lstStyle/>
              <a:p>
                <a:pPr marL="514350" indent="-514350">
                  <a:buFont typeface="+mj-lt"/>
                  <a:buAutoNum type="arabicPeriod"/>
                  <a:defRPr sz="2800"/>
                </a:pPr>
                <a:r>
                  <a:rPr lang="en-US" dirty="0"/>
                  <a:t>​</a:t>
                </a:r>
                <a:r>
                  <a:rPr lang="en-US" sz="2800" dirty="0"/>
                  <a:t>To find the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𝒚</m:t>
                    </m:r>
                  </m:oMath>
                </a14:m>
                <a:r>
                  <a:rPr lang="en-US" sz="2800" b="1" dirty="0"/>
                  <a:t>-intercept </a:t>
                </a:r>
                <a:r>
                  <a:rPr lang="en-US" sz="2800" dirty="0"/>
                  <a:t>(where the line crosses the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2800" dirty="0"/>
                  <a:t>-axis), substitute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sz="2800" dirty="0"/>
                  <a:t> and solve for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2800" dirty="0"/>
                  <a:t>.</a:t>
                </a:r>
              </a:p>
              <a:p>
                <a:pPr marL="514350" indent="-514350">
                  <a:buFont typeface="+mj-lt"/>
                  <a:buAutoNum type="arabicPeriod"/>
                  <a:defRPr sz="2800"/>
                </a:pPr>
                <a:r>
                  <a:rPr lang="en-US" dirty="0"/>
                  <a:t>​</a:t>
                </a:r>
                <a:r>
                  <a:rPr lang="en-US" sz="2800" dirty="0"/>
                  <a:t>To find the 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 panose="02040503050406030204" pitchFamily="18" charset="0"/>
                      </a:rPr>
                      <m:t>𝒙</m:t>
                    </m:r>
                  </m:oMath>
                </a14:m>
                <a:r>
                  <a:rPr lang="en-US" sz="2800" b="1" dirty="0"/>
                  <a:t>-intercept </a:t>
                </a:r>
                <a:r>
                  <a:rPr lang="en-US" sz="2800" dirty="0"/>
                  <a:t>(where the line crosses the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800" dirty="0"/>
                  <a:t>-axis), substitute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sz="2800" dirty="0"/>
                  <a:t> and solve for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800" dirty="0"/>
                  <a:t>.</a:t>
                </a:r>
                <a:r>
                  <a:rPr lang="en-US" dirty="0"/>
                  <a:t> </a:t>
                </a:r>
              </a:p>
              <a:p>
                <a:pPr marL="514350" indent="-514350">
                  <a:buFont typeface="+mj-lt"/>
                  <a:buAutoNum type="arabicPeriod"/>
                  <a:defRPr sz="2800"/>
                </a:pPr>
                <a:endParaRPr lang="en-US" dirty="0"/>
              </a:p>
              <a:p>
                <a:pPr marL="514350" indent="-514350">
                  <a:buFont typeface="+mj-lt"/>
                  <a:buAutoNum type="arabicPeriod"/>
                  <a:defRPr sz="2800"/>
                </a:pPr>
                <a:endParaRPr lang="en-US" dirty="0"/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endParaRPr lang="en-US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4487382"/>
              </a:xfrm>
              <a:blipFill>
                <a:blip r:embed="rId2"/>
                <a:stretch>
                  <a:fillRect l="-1402" t="-121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1E43ED9A-A156-6B9E-23A2-43BA334FC4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5600" y="2971800"/>
            <a:ext cx="2881555" cy="2463138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7: Using Intercepts to Graph Linear Equations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Graph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>
                        <a:latin typeface="Cambria Math" panose="02040503050406030204" pitchFamily="18" charset="0"/>
                      </a:rPr>
                      <m:t>+3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=9</m:t>
                    </m:r>
                  </m:oMath>
                </a14:m>
                <a:r>
                  <a:rPr lang="en-US" sz="2800" dirty="0"/>
                  <a:t> by locating the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2800" dirty="0"/>
                  <a:t>-intercept and the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800" dirty="0"/>
                  <a:t>-intercept.</a:t>
                </a:r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>
                  <a:defRPr sz="2800"/>
                </a:pPr>
                <a:r>
                  <a:rPr lang="en-US" sz="2800" dirty="0"/>
                  <a:t>Find the </a:t>
                </a:r>
                <a14:m>
                  <m:oMath xmlns:m="http://schemas.openxmlformats.org/officeDocument/2006/math">
                    <m:r>
                      <a:rPr lang="en-US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2800" dirty="0"/>
                  <a:t>-intercept: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=0       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=9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=9</m:t>
                      </m:r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:r>
                  <a:rPr lang="en-US" dirty="0"/>
                  <a:t>			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=3</m:t>
                    </m:r>
                  </m:oMath>
                </a14:m>
                <a:endParaRPr lang="en-US" sz="2800" b="0" dirty="0"/>
              </a:p>
              <a:p>
                <a:pPr>
                  <a:defRPr sz="2800"/>
                </a:pP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   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0,3</m:t>
                        </m:r>
                      </m:e>
                    </m:d>
                  </m:oMath>
                </a14:m>
                <a:r>
                  <a:rPr lang="en-US" sz="2800" dirty="0"/>
                  <a:t> is the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2800" dirty="0"/>
                  <a:t>-intercept.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CC42B804-D6BC-2D33-876C-9E11D4B6241F}"/>
              </a:ext>
            </a:extLst>
          </p:cNvPr>
          <p:cNvCxnSpPr>
            <a:cxnSpLocks/>
          </p:cNvCxnSpPr>
          <p:nvPr/>
        </p:nvCxnSpPr>
        <p:spPr>
          <a:xfrm>
            <a:off x="1895707" y="3191107"/>
            <a:ext cx="39215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7: Using Intercepts to Graph Linear Equations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Find the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800" dirty="0"/>
                  <a:t>-intercept: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=0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+3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=9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=9</m:t>
                      </m:r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   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9, 0</m:t>
                        </m:r>
                      </m:e>
                    </m:d>
                  </m:oMath>
                </a14:m>
                <a:r>
                  <a:rPr lang="en-US" sz="2800" dirty="0"/>
                  <a:t> is the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800" dirty="0"/>
                  <a:t>-intercept.</a:t>
                </a:r>
              </a:p>
              <a:p>
                <a:pPr>
                  <a:defRPr sz="2800"/>
                </a:pPr>
                <a:r>
                  <a:rPr lang="en-US" sz="2800" dirty="0"/>
                  <a:t>Plot the two intercepts and </a:t>
                </a:r>
              </a:p>
              <a:p>
                <a:pPr>
                  <a:defRPr sz="2800"/>
                </a:pPr>
                <a:r>
                  <a:rPr lang="en-US" sz="2800" dirty="0"/>
                  <a:t>draw the line that contains </a:t>
                </a:r>
              </a:p>
              <a:p>
                <a:pPr>
                  <a:defRPr sz="2800"/>
                </a:pPr>
                <a:r>
                  <a:rPr lang="en-US" sz="2800" dirty="0"/>
                  <a:t>them.</a:t>
                </a:r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3DFEF4E4-10F2-A84D-CD80-4A6D555B3D5E}"/>
              </a:ext>
            </a:extLst>
          </p:cNvPr>
          <p:cNvCxnSpPr>
            <a:cxnSpLocks/>
          </p:cNvCxnSpPr>
          <p:nvPr/>
        </p:nvCxnSpPr>
        <p:spPr>
          <a:xfrm>
            <a:off x="1884556" y="1741449"/>
            <a:ext cx="39215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431BB5EB-E620-A5D1-99EF-8FAB418CDA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6800" y="2514600"/>
            <a:ext cx="3200400" cy="3221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13343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8: Using Intercepts to Graph Linear Equations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Graph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>
                        <a:latin typeface="Cambria Math" panose="02040503050406030204" pitchFamily="18" charset="0"/>
                      </a:rPr>
                      <m:t>12</m:t>
                    </m:r>
                  </m:oMath>
                </a14:m>
                <a:r>
                  <a:rPr lang="en-US" sz="2800" dirty="0"/>
                  <a:t> by locating the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2800" dirty="0"/>
                  <a:t>-intercept and the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800" dirty="0"/>
                  <a:t>-intercept.</a:t>
                </a:r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>
                  <a:defRPr sz="2800"/>
                </a:pPr>
                <a:r>
                  <a:rPr lang="en-US" sz="2800" dirty="0"/>
                  <a:t>Find the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2800" dirty="0"/>
                  <a:t>-intercept: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12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   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12</m:t>
                      </m:r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    (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,−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/>
                  <a:t> is the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2800" dirty="0"/>
                  <a:t>-intercept.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85849AF5-6A09-0D7A-08E4-5B86D223219B}"/>
              </a:ext>
            </a:extLst>
          </p:cNvPr>
          <p:cNvCxnSpPr>
            <a:cxnSpLocks/>
          </p:cNvCxnSpPr>
          <p:nvPr/>
        </p:nvCxnSpPr>
        <p:spPr>
          <a:xfrm>
            <a:off x="2241395" y="3168805"/>
            <a:ext cx="39215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8: Using Intercepts to Graph Linear Equations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Find the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800" dirty="0"/>
                  <a:t>-intercept: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)=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12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12</m:t>
                      </m:r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    (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/>
                  <a:t> is the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800" dirty="0"/>
                  <a:t>-intercept.</a:t>
                </a:r>
              </a:p>
              <a:p>
                <a:pPr>
                  <a:defRPr sz="2800"/>
                </a:pPr>
                <a:r>
                  <a:rPr lang="en-US" sz="2800" dirty="0"/>
                  <a:t>Plot the two intercepts and </a:t>
                </a:r>
              </a:p>
              <a:p>
                <a:pPr>
                  <a:defRPr sz="2800"/>
                </a:pPr>
                <a:r>
                  <a:rPr lang="en-US" sz="2800" dirty="0"/>
                  <a:t>draw the line that contains </a:t>
                </a:r>
              </a:p>
              <a:p>
                <a:pPr>
                  <a:defRPr sz="2800"/>
                </a:pPr>
                <a:r>
                  <a:rPr lang="en-US" sz="2800" dirty="0"/>
                  <a:t>them.</a:t>
                </a:r>
                <a:endParaRPr lang="en-US" dirty="0"/>
              </a:p>
              <a:p>
                <a:pPr>
                  <a:defRPr sz="2800"/>
                </a:pPr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C6541529-2AC3-7B6F-8366-099299C9F1B2}"/>
              </a:ext>
            </a:extLst>
          </p:cNvPr>
          <p:cNvCxnSpPr>
            <a:cxnSpLocks/>
          </p:cNvCxnSpPr>
          <p:nvPr/>
        </p:nvCxnSpPr>
        <p:spPr>
          <a:xfrm>
            <a:off x="2230244" y="1707995"/>
            <a:ext cx="39215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647869CF-69E6-42BB-6957-DE47F29708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0" y="2679249"/>
            <a:ext cx="3200400" cy="3127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60830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Note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3194721"/>
              </a:xfrm>
            </p:spPr>
            <p:txBody>
              <a:bodyPr>
                <a:spAutoFit/>
              </a:bodyPr>
              <a:lstStyle/>
              <a:p>
                <a:r>
                  <a:rPr lang="en-US" dirty="0"/>
                  <a:t>In general, the intercepts are easy to find because substituting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dirty="0"/>
                  <a:t> 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 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dirty="0"/>
                  <a:t> leads to an easy solution for the other variable. However, when the intercepts result in a point with fractional (or decimal) coordinates and estimation is involved, then a third point that satisfies the equation should be found to verify that the line is graphed correctly.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3194721"/>
              </a:xfrm>
              <a:blipFill>
                <a:blip r:embed="rId2"/>
                <a:stretch>
                  <a:fillRect l="-1328" t="-1512" r="-1476" b="-132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10437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Definition: </a:t>
            </a:r>
            <a:r>
              <a:rPr sz="3200" dirty="0"/>
              <a:t>One-to-One Correspondence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954107"/>
          </a:xfrm>
        </p:spPr>
        <p:txBody>
          <a:bodyPr>
            <a:spAutoFit/>
          </a:bodyPr>
          <a:lstStyle/>
          <a:p>
            <a:r>
              <a:rPr sz="2800" dirty="0"/>
              <a:t>There is a </a:t>
            </a:r>
            <a:r>
              <a:rPr sz="2800" b="1" dirty="0"/>
              <a:t>one-to-one correspondence</a:t>
            </a:r>
            <a:r>
              <a:rPr sz="2800" dirty="0"/>
              <a:t> between points in a plane and ordered pairs of real numbers.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Graphing Ordered Pairs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lnSpcReduction="10000"/>
              </a:bodyPr>
              <a:lstStyle/>
              <a:p>
                <a:pPr>
                  <a:defRPr sz="2800"/>
                </a:pPr>
                <a:r>
                  <a:rPr lang="en-US" sz="2800" dirty="0"/>
                  <a:t>Graph the set of ordered pairs</a:t>
                </a:r>
                <a:br>
                  <a:rPr lang="ar-AE" sz="2800" dirty="0"/>
                </a:br>
                <a14:m>
                  <m:oMath xmlns:m="http://schemas.openxmlformats.org/officeDocument/2006/math">
                    <m:r>
                      <a:rPr lang="ar-AE" sz="2800" b="0" i="1" smtClean="0"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𝐴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𝐵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,−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𝐶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𝐷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,−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sz="2800" dirty="0"/>
                  <a:t>.</a:t>
                </a:r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r>
                  <a:rPr lang="en-US" sz="2800" b="1" dirty="0"/>
                  <a:t>Solution</a:t>
                </a:r>
              </a:p>
              <a:p>
                <a:pPr>
                  <a:defRPr sz="2800"/>
                </a:pPr>
                <a:r>
                  <a:rPr lang="en-US" dirty="0"/>
                  <a:t>To locate each point, </a:t>
                </a:r>
                <a:r>
                  <a:rPr lang="en-US" b="1" dirty="0"/>
                  <a:t>start at the</a:t>
                </a:r>
              </a:p>
              <a:p>
                <a:pPr>
                  <a:defRPr sz="2800"/>
                </a:pPr>
                <a:r>
                  <a:rPr lang="en-US" b="1" dirty="0"/>
                  <a:t>origin</a:t>
                </a:r>
                <a:r>
                  <a:rPr lang="en-US" dirty="0"/>
                  <a:t>, and:</a:t>
                </a:r>
              </a:p>
              <a:p>
                <a:pPr>
                  <a:defRPr sz="2800"/>
                </a:pPr>
                <a:r>
                  <a:rPr lang="en-US" sz="2800" dirty="0"/>
                  <a:t>For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(−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/>
                  <a:t>, mo</a:t>
                </a:r>
                <a:r>
                  <a:rPr lang="en-US" dirty="0"/>
                  <a:t>ve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dirty="0"/>
                  <a:t> units left and</a:t>
                </a:r>
              </a:p>
              <a:p>
                <a:pPr>
                  <a:defRPr sz="2800"/>
                </a:pP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unit up.</a:t>
                </a:r>
              </a:p>
              <a:p>
                <a:pPr>
                  <a:defRPr sz="2800"/>
                </a:pPr>
                <a:r>
                  <a:rPr lang="en-US" sz="2800" dirty="0"/>
                  <a:t>For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(−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,−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/>
                  <a:t>, move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800" dirty="0"/>
                  <a:t> unit left </a:t>
                </a:r>
              </a:p>
              <a:p>
                <a:pPr>
                  <a:defRPr sz="2800"/>
                </a:pPr>
                <a:r>
                  <a:rPr lang="en-US" sz="2800" dirty="0"/>
                  <a:t>and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sz="2800" dirty="0"/>
                  <a:t> units down.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208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E6B78EDF-2BE7-D0D5-91E5-09320F236213}"/>
              </a:ext>
            </a:extLst>
          </p:cNvPr>
          <p:cNvSpPr txBox="1"/>
          <p:nvPr/>
        </p:nvSpPr>
        <p:spPr>
          <a:xfrm>
            <a:off x="498088" y="1918196"/>
            <a:ext cx="716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Note: The listing of ordered pairs within the braces can be in any order.</a:t>
            </a:r>
            <a:endParaRPr lang="en-IN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29AA5A6-90AE-19ED-A969-0CFDCD69DC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43899" y="2438400"/>
            <a:ext cx="3057769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87882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Graphing Ordered Pairs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dirty="0"/>
                  <a:t>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(0, 2)</m:t>
                    </m:r>
                  </m:oMath>
                </a14:m>
                <a:r>
                  <a:rPr lang="en-US" dirty="0"/>
                  <a:t>, move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 units up (do not move any units left or right.)</a:t>
                </a:r>
              </a:p>
              <a:p>
                <a:pPr>
                  <a:defRPr sz="2800"/>
                </a:pPr>
                <a:r>
                  <a:rPr lang="en-US" sz="2800" dirty="0"/>
                  <a:t>For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(1, 5)</m:t>
                    </m:r>
                  </m:oMath>
                </a14:m>
                <a:r>
                  <a:rPr lang="en-US" sz="2800" dirty="0"/>
                  <a:t>, move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800" dirty="0"/>
                  <a:t> unit right and </a:t>
                </a:r>
              </a:p>
              <a:p>
                <a:pPr>
                  <a:defRPr sz="2800"/>
                </a:pP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sz="2800" dirty="0"/>
                  <a:t> units up.</a:t>
                </a:r>
              </a:p>
              <a:p>
                <a:pPr>
                  <a:defRPr sz="2800"/>
                </a:pPr>
                <a:r>
                  <a:rPr lang="en-US" sz="2800" dirty="0"/>
                  <a:t>For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(2, −4)</m:t>
                    </m:r>
                  </m:oMath>
                </a14:m>
                <a:r>
                  <a:rPr lang="en-US" sz="2800" dirty="0"/>
                  <a:t>, move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sz="2800" dirty="0"/>
                  <a:t> units right </a:t>
                </a:r>
              </a:p>
              <a:p>
                <a:pPr>
                  <a:defRPr sz="2800"/>
                </a:pPr>
                <a:r>
                  <a:rPr lang="en-US" sz="2800" dirty="0"/>
                  <a:t>and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sz="2800" dirty="0"/>
                  <a:t> units down.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EF4758FC-2232-50C1-B4AD-6FB03F3C78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29031" y="2438400"/>
            <a:ext cx="3057769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52467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2: Reading Points on a Graph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The graphs of two straight lines are given. Each line contains an infinite number of points. Use the grid to help you locate (or estimate) three points on each line</a:t>
            </a:r>
            <a:r>
              <a:rPr sz="2800" dirty="0"/>
              <a:t>.</a:t>
            </a:r>
            <a:endParaRPr lang="en-US" sz="2800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  				 b.  </a:t>
            </a:r>
            <a:endParaRPr dirty="0"/>
          </a:p>
          <a:p>
            <a:pPr>
              <a:defRPr sz="2800"/>
            </a:pPr>
            <a:endParaRPr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7805DEC-3FAF-B6BB-85B5-5DAF5E9C69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7839" y="2470026"/>
            <a:ext cx="2953162" cy="289600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01ECF8E-B006-8379-FF08-57D61238CD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0" y="2460500"/>
            <a:ext cx="2838846" cy="290553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2: Reading Points on a Graph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b="1" dirty="0"/>
                  <a:t>Solution</a:t>
                </a:r>
              </a:p>
              <a:p>
                <a:pPr marL="514350" indent="-514350">
                  <a:buAutoNum type="alphaLcPeriod"/>
                </a:pPr>
                <a:r>
                  <a:rPr lang="en-US" dirty="0"/>
                  <a:t>Three points on this graph are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−1,−3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0,−1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(3,5)</m:t>
                    </m:r>
                  </m:oMath>
                </a14:m>
                <a:r>
                  <a:rPr lang="en-US" dirty="0"/>
                  <a:t>. (There is more than one correct answer to this type of question. Use your own judgment.)</a:t>
                </a:r>
              </a:p>
              <a:p>
                <a:pPr marL="514350" indent="-514350">
                  <a:buAutoNum type="alphaLcPeriod"/>
                </a:pPr>
                <a:r>
                  <a:rPr lang="en-US" sz="2800" dirty="0"/>
                  <a:t>Three points on this graph are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−2,5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, 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2,−1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(4,−4)</m:t>
                    </m:r>
                  </m:oMath>
                </a14:m>
                <a:r>
                  <a:rPr lang="en-US" sz="2800" dirty="0"/>
                  <a:t>. (You may also estimate with fractions. For example, one point appears to be approximately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8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f>
                          <m:f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.)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291678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dirty="0"/>
              <a:t>Example 3: Creating a Scatter Plot </a:t>
            </a:r>
          </a:p>
        </p:txBody>
      </p:sp>
      <p:graphicFrame>
        <p:nvGraphicFramePr>
          <p:cNvPr id="3" name="Table Placeholder 2"/>
          <p:cNvGraphicFramePr>
            <a:graphicFrameLocks noGrp="1"/>
          </p:cNvGraphicFramePr>
          <p:nvPr>
            <p:ph type="tbl" sz="quarter" idx="10"/>
            <p:extLst>
              <p:ext uri="{D42A27DB-BD31-4B8C-83A1-F6EECF244321}">
                <p14:modId xmlns:p14="http://schemas.microsoft.com/office/powerpoint/2010/main" val="992723943"/>
              </p:ext>
            </p:extLst>
          </p:nvPr>
        </p:nvGraphicFramePr>
        <p:xfrm>
          <a:off x="1600200" y="2057400"/>
          <a:ext cx="6145306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53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99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1664">
                <a:tc gridSpan="2">
                  <a:txBody>
                    <a:bodyPr/>
                    <a:lstStyle/>
                    <a:p>
                      <a:pPr algn="ctr"/>
                      <a:r>
                        <a:rPr sz="1800" dirty="0"/>
                        <a:t>Budgets of Top Opening Movies and their Opening Sales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7428">
                <a:tc>
                  <a:txBody>
                    <a:bodyPr/>
                    <a:lstStyle/>
                    <a:p>
                      <a:pPr algn="ctr">
                        <a:defRPr b="1"/>
                      </a:pPr>
                      <a:r>
                        <a:rPr sz="1800" dirty="0"/>
                        <a:t>Budget (in millions)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defRPr b="1"/>
                      </a:pPr>
                      <a:r>
                        <a:rPr sz="1800" dirty="0"/>
                        <a:t>Opening Weekend Sales (in millions)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9432">
                <a:tc>
                  <a:txBody>
                    <a:bodyPr/>
                    <a:lstStyle/>
                    <a:p>
                      <a:pPr algn="ctr"/>
                      <a:r>
                        <a:rPr sz="1800" dirty="0">
                          <a:latin typeface="Cambria Math"/>
                        </a:rPr>
                        <a:t>321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dirty="0">
                          <a:latin typeface="Cambria Math"/>
                        </a:rPr>
                        <a:t>257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9432">
                <a:tc>
                  <a:txBody>
                    <a:bodyPr/>
                    <a:lstStyle/>
                    <a:p>
                      <a:pPr algn="ctr"/>
                      <a:r>
                        <a:rPr sz="1800" dirty="0">
                          <a:latin typeface="Cambria Math"/>
                        </a:rPr>
                        <a:t>245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dirty="0">
                          <a:latin typeface="Cambria Math"/>
                        </a:rPr>
                        <a:t>248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9432">
                <a:tc>
                  <a:txBody>
                    <a:bodyPr/>
                    <a:lstStyle/>
                    <a:p>
                      <a:pPr algn="ctr"/>
                      <a:r>
                        <a:rPr sz="1800" dirty="0">
                          <a:latin typeface="Cambria Math"/>
                        </a:rPr>
                        <a:t>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dirty="0">
                          <a:latin typeface="Cambria Math"/>
                        </a:rPr>
                        <a:t>208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9432">
                <a:tc>
                  <a:txBody>
                    <a:bodyPr/>
                    <a:lstStyle/>
                    <a:p>
                      <a:pPr algn="ctr"/>
                      <a:r>
                        <a:rPr sz="1800" dirty="0">
                          <a:latin typeface="Cambria Math"/>
                        </a:rPr>
                        <a:t>220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dirty="0">
                          <a:latin typeface="Cambria Math"/>
                        </a:rPr>
                        <a:t>207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9432">
                <a:tc>
                  <a:txBody>
                    <a:bodyPr/>
                    <a:lstStyle/>
                    <a:p>
                      <a:pPr algn="ctr"/>
                      <a:r>
                        <a:rPr sz="1800" dirty="0">
                          <a:latin typeface="Cambria Math"/>
                        </a:rPr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dirty="0">
                          <a:latin typeface="Cambria Math"/>
                        </a:rPr>
                        <a:t>202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9432">
                <a:tc>
                  <a:txBody>
                    <a:bodyPr/>
                    <a:lstStyle/>
                    <a:p>
                      <a:pPr algn="ctr"/>
                      <a:r>
                        <a:rPr sz="1800" dirty="0">
                          <a:latin typeface="Cambria Math"/>
                        </a:rPr>
                        <a:t>250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dirty="0">
                          <a:latin typeface="Cambria Math"/>
                        </a:rPr>
                        <a:t>191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9432">
                <a:tc>
                  <a:txBody>
                    <a:bodyPr/>
                    <a:lstStyle/>
                    <a:p>
                      <a:pPr algn="ctr"/>
                      <a:r>
                        <a:rPr sz="1800" dirty="0">
                          <a:latin typeface="Cambria Math"/>
                        </a:rPr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dirty="0">
                          <a:latin typeface="Cambria Math"/>
                        </a:rPr>
                        <a:t>182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3712895"/>
                  </a:ext>
                </a:extLst>
              </a:tr>
              <a:tr h="329432">
                <a:tc>
                  <a:txBody>
                    <a:bodyPr/>
                    <a:lstStyle/>
                    <a:p>
                      <a:pPr algn="ctr"/>
                      <a:r>
                        <a:rPr sz="1800" dirty="0">
                          <a:latin typeface="Cambria Math"/>
                        </a:rPr>
                        <a:t>250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dirty="0">
                          <a:latin typeface="Cambria Math"/>
                        </a:rPr>
                        <a:t>179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805683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88240B18-2109-4692-BD24-D8269DF7884C}"/>
              </a:ext>
            </a:extLst>
          </p:cNvPr>
          <p:cNvSpPr txBox="1"/>
          <p:nvPr/>
        </p:nvSpPr>
        <p:spPr>
          <a:xfrm>
            <a:off x="457200" y="1065146"/>
            <a:ext cx="8229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table gives estimated budget and opening weekend sales of top opening movies.</a:t>
            </a:r>
          </a:p>
          <a:p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831295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07A748E-9EEE-A80F-0002-05E9E9E4C960}"/>
              </a:ext>
            </a:extLst>
          </p:cNvPr>
          <p:cNvSpPr txBox="1">
            <a:spLocks/>
          </p:cNvSpPr>
          <p:nvPr/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Arial" pitchFamily="34" charset="0"/>
              <a:buAutoNum type="alphaLcPeriod"/>
            </a:pPr>
            <a:endParaRPr lang="en-US" dirty="0"/>
          </a:p>
          <a:p>
            <a:pPr marL="514350" indent="-514350">
              <a:buFont typeface="Arial" pitchFamily="34" charset="0"/>
              <a:buAutoNum type="alphaLcPeriod"/>
            </a:pPr>
            <a:endParaRPr lang="en-US" dirty="0"/>
          </a:p>
          <a:p>
            <a:pPr marL="514350" indent="-514350">
              <a:buFont typeface="Arial" pitchFamily="34" charset="0"/>
              <a:buAutoNum type="alphaLcPeriod"/>
            </a:pPr>
            <a:endParaRPr lang="en-US" dirty="0"/>
          </a:p>
          <a:p>
            <a:pPr marL="514350" indent="-514350">
              <a:buFont typeface="Arial" pitchFamily="34" charset="0"/>
              <a:buAutoNum type="alphaLcPeriod"/>
            </a:pPr>
            <a:endParaRPr lang="en-US" dirty="0"/>
          </a:p>
          <a:p>
            <a:pPr marL="514350" indent="-514350">
              <a:buFont typeface="Arial" pitchFamily="34" charset="0"/>
              <a:buAutoNum type="alphaLcPeriod"/>
            </a:pPr>
            <a:endParaRPr lang="en-US" dirty="0"/>
          </a:p>
          <a:p>
            <a:pPr marL="514350" indent="-514350">
              <a:buFont typeface="Arial" pitchFamily="34" charset="0"/>
              <a:buAutoNum type="alphaLcPeriod"/>
            </a:pPr>
            <a:r>
              <a:rPr lang="en-US" dirty="0"/>
              <a:t>Rewrite the data in the table as ordered pairs in the form (Budget, Opening Sales).</a:t>
            </a:r>
          </a:p>
          <a:p>
            <a:pPr marL="514350" indent="-514350">
              <a:buFont typeface="Arial" pitchFamily="34" charset="0"/>
              <a:buAutoNum type="alphaLcPeriod"/>
            </a:pPr>
            <a:r>
              <a:rPr lang="en-US" dirty="0"/>
              <a:t>Use the data to create a scatter plot.</a:t>
            </a:r>
            <a:endParaRPr lang="ar-AE" dirty="0"/>
          </a:p>
          <a:p>
            <a:pPr>
              <a:defRPr sz="2800"/>
            </a:pPr>
            <a:endParaRPr lang="ar-AE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dirty="0"/>
              <a:t>Example 3: Creating a Scatter Plot</a:t>
            </a:r>
            <a:r>
              <a:rPr lang="en-US" dirty="0"/>
              <a:t> (cont.)</a:t>
            </a:r>
            <a:r>
              <a:rPr dirty="0"/>
              <a:t> </a:t>
            </a:r>
          </a:p>
        </p:txBody>
      </p:sp>
      <p:graphicFrame>
        <p:nvGraphicFramePr>
          <p:cNvPr id="3" name="Table Placeholder 2"/>
          <p:cNvGraphicFramePr>
            <a:graphicFrameLocks noGrp="1"/>
          </p:cNvGraphicFramePr>
          <p:nvPr>
            <p:ph type="tbl" sz="quarter" idx="10"/>
            <p:extLst>
              <p:ext uri="{D42A27DB-BD31-4B8C-83A1-F6EECF244321}">
                <p14:modId xmlns:p14="http://schemas.microsoft.com/office/powerpoint/2010/main" val="140426138"/>
              </p:ext>
            </p:extLst>
          </p:nvPr>
        </p:nvGraphicFramePr>
        <p:xfrm>
          <a:off x="1287474" y="1405053"/>
          <a:ext cx="6284204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29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312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1664">
                <a:tc gridSpan="2">
                  <a:txBody>
                    <a:bodyPr/>
                    <a:lstStyle/>
                    <a:p>
                      <a:pPr algn="ctr"/>
                      <a:r>
                        <a:rPr sz="1800" dirty="0"/>
                        <a:t>Budgets of Top Opening Movies and their Opening Sales</a:t>
                      </a:r>
                      <a:r>
                        <a:rPr lang="en-US" sz="1800" dirty="0"/>
                        <a:t> (cont.)</a:t>
                      </a:r>
                      <a:endParaRPr sz="1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7428">
                <a:tc>
                  <a:txBody>
                    <a:bodyPr/>
                    <a:lstStyle/>
                    <a:p>
                      <a:pPr algn="ctr">
                        <a:defRPr b="1"/>
                      </a:pPr>
                      <a:r>
                        <a:rPr sz="1800" dirty="0"/>
                        <a:t>Budget (in millions)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defRPr b="1"/>
                      </a:pPr>
                      <a:r>
                        <a:rPr sz="1800" dirty="0"/>
                        <a:t>Opening Weekend Sales (in millions)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9432">
                <a:tc>
                  <a:txBody>
                    <a:bodyPr/>
                    <a:lstStyle/>
                    <a:p>
                      <a:pPr algn="ctr"/>
                      <a:r>
                        <a:rPr sz="1800" dirty="0">
                          <a:latin typeface="Cambria Math"/>
                        </a:rPr>
                        <a:t>160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dirty="0">
                          <a:latin typeface="Cambria Math"/>
                        </a:rPr>
                        <a:t>174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9432">
                <a:tc>
                  <a:txBody>
                    <a:bodyPr/>
                    <a:lstStyle/>
                    <a:p>
                      <a:pPr algn="ctr"/>
                      <a:r>
                        <a:rPr sz="1800" dirty="0">
                          <a:latin typeface="Cambria Math"/>
                        </a:rPr>
                        <a:t>200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dirty="0">
                          <a:latin typeface="Cambria Math"/>
                        </a:rPr>
                        <a:t>174</a:t>
                      </a:r>
                      <a:endParaRPr lang="en-US" sz="1800" dirty="0">
                        <a:latin typeface="Cambria Math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900460A4-38E3-186B-E1A1-0C7ED2709ED1}"/>
              </a:ext>
            </a:extLst>
          </p:cNvPr>
          <p:cNvSpPr txBox="1"/>
          <p:nvPr/>
        </p:nvSpPr>
        <p:spPr>
          <a:xfrm>
            <a:off x="1480762" y="3007676"/>
            <a:ext cx="16336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600" dirty="0"/>
              <a:t>Source: IMDB</a:t>
            </a:r>
          </a:p>
        </p:txBody>
      </p:sp>
    </p:spTree>
    <p:extLst>
      <p:ext uri="{BB962C8B-B14F-4D97-AF65-F5344CB8AC3E}">
        <p14:creationId xmlns:p14="http://schemas.microsoft.com/office/powerpoint/2010/main" val="2955055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904</TotalTime>
  <Words>1458</Words>
  <Application>Microsoft Office PowerPoint</Application>
  <PresentationFormat>On-screen Show (4:3)</PresentationFormat>
  <Paragraphs>187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Calibri</vt:lpstr>
      <vt:lpstr>Cambria Math</vt:lpstr>
      <vt:lpstr>Courier New</vt:lpstr>
      <vt:lpstr>Office Theme</vt:lpstr>
      <vt:lpstr>Section 3.1</vt:lpstr>
      <vt:lpstr>The Cartesian Coordinate System</vt:lpstr>
      <vt:lpstr>Definition: One-to-One Correspondence</vt:lpstr>
      <vt:lpstr>Example 1: Graphing Ordered Pairs</vt:lpstr>
      <vt:lpstr>Example 1: Graphing Ordered Pairs (cont.)</vt:lpstr>
      <vt:lpstr>Example 2: Reading Points on a Graph</vt:lpstr>
      <vt:lpstr>Example 2: Reading Points on a Graph (cont.)</vt:lpstr>
      <vt:lpstr>Example 3: Creating a Scatter Plot </vt:lpstr>
      <vt:lpstr>Example 3: Creating a Scatter Plot (cont.) </vt:lpstr>
      <vt:lpstr>Example 3: Creating a Scatter Plot (cont.) </vt:lpstr>
      <vt:lpstr>Example 3: Creating a Scatter Plot (cont.) </vt:lpstr>
      <vt:lpstr>Definition: Solution Set of an Equation in Two Variables</vt:lpstr>
      <vt:lpstr>Definition: Standard Form of a Linear Equation</vt:lpstr>
      <vt:lpstr>Note</vt:lpstr>
      <vt:lpstr>Procedure: To Graph a Linear Equation in Two Variables</vt:lpstr>
      <vt:lpstr>Procedure: To Graph a Linear Equation in Two Variables (cont.)</vt:lpstr>
      <vt:lpstr>Example 4: Graphing a Linear Equation in Two Variables</vt:lpstr>
      <vt:lpstr>Example 5: Graphing a Linear Equation in Two Variables</vt:lpstr>
      <vt:lpstr>Example 5: Graphing a Linear Equation in Two Variables (cont.)</vt:lpstr>
      <vt:lpstr>Example 6: Graphing a Linear Equation in Two Variables</vt:lpstr>
      <vt:lpstr>Procedure: Intercepts</vt:lpstr>
      <vt:lpstr>Example 7: Using Intercepts to Graph Linear Equations</vt:lpstr>
      <vt:lpstr>Example 7: Using Intercepts to Graph Linear Equations (cont.)</vt:lpstr>
      <vt:lpstr>Example 8: Using Intercepts to Graph Linear Equations</vt:lpstr>
      <vt:lpstr>Example 8: Using Intercepts to Graph Linear Equations (cont.)</vt:lpstr>
      <vt:lpstr>Note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Pathways to College Mathematics</dc:title>
  <dc:creator>Hawkes Learning</dc:creator>
  <cp:lastModifiedBy>Jolie Even</cp:lastModifiedBy>
  <cp:revision>134</cp:revision>
  <dcterms:created xsi:type="dcterms:W3CDTF">2013-04-26T14:43:13Z</dcterms:created>
  <dcterms:modified xsi:type="dcterms:W3CDTF">2024-08-14T18:16:00Z</dcterms:modified>
</cp:coreProperties>
</file>