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3" r:id="rId3"/>
    <p:sldId id="257" r:id="rId4"/>
    <p:sldId id="258" r:id="rId5"/>
    <p:sldId id="284" r:id="rId6"/>
    <p:sldId id="262" r:id="rId7"/>
    <p:sldId id="265" r:id="rId8"/>
    <p:sldId id="266" r:id="rId9"/>
    <p:sldId id="267" r:id="rId10"/>
    <p:sldId id="270" r:id="rId11"/>
    <p:sldId id="273" r:id="rId12"/>
    <p:sldId id="274" r:id="rId13"/>
    <p:sldId id="275" r:id="rId14"/>
    <p:sldId id="285" r:id="rId15"/>
    <p:sldId id="286" r:id="rId16"/>
    <p:sldId id="279" r:id="rId17"/>
    <p:sldId id="287" r:id="rId18"/>
    <p:sldId id="282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19" autoAdjust="0"/>
    <p:restoredTop sz="94660"/>
  </p:normalViewPr>
  <p:slideViewPr>
    <p:cSldViewPr>
      <p:cViewPr varScale="1">
        <p:scale>
          <a:sx n="111" d="100"/>
          <a:sy n="111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Slope-Intercept Form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133600"/>
            <a:ext cx="7772400" cy="1472184"/>
          </a:xfrm>
        </p:spPr>
        <p:txBody>
          <a:bodyPr/>
          <a:lstStyle/>
          <a:p>
            <a:r>
              <a:rPr dirty="0"/>
              <a:t>Section 3.2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Finding the Slope of a Vertical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equation and slope of the vertical line through the point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The equation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and the slope is undefined.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F0A224D-4A0B-4AA0-9DB1-41647114A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2103" y="3075604"/>
            <a:ext cx="2819794" cy="275310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Definition: </a:t>
                </a:r>
                <a:r>
                  <a:rPr sz="3200" dirty="0"/>
                  <a:t>The Slope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dirty="0"/>
                  <a:t>For an equation in the form </a:t>
                </a:r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b="1" i="1" dirty="0" err="1" smtClean="0">
                        <a:latin typeface="Cambria Math" panose="02040503050406030204" pitchFamily="18" charset="0"/>
                      </a:rPr>
                      <m:t>𝒎𝒙</m:t>
                    </m:r>
                    <m:r>
                      <a:rPr lang="en-IN" b="1" i="1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b="1" i="1" dirty="0" err="1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sz="2800" dirty="0"/>
                  <a:t>, the slope of the line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  <a:blipFill>
                <a:blip r:embed="rId3"/>
                <a:stretch>
                  <a:fillRect l="-1328" t="-4969" b="-155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Slope-Intercept Form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is called the </a:t>
                </a:r>
                <a:r>
                  <a:rPr lang="en-US" sz="2800" b="1" dirty="0"/>
                  <a:t>slope-intercept </a:t>
                </a:r>
                <a:r>
                  <a:rPr lang="en-US" sz="2800" dirty="0"/>
                  <a:t>form for the equation of a line, where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/>
                  <a:t> is the </a:t>
                </a:r>
                <a:r>
                  <a:rPr lang="en-US" sz="2800" b="1" dirty="0"/>
                  <a:t>slope</a:t>
                </a:r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sz="2800" b="1" dirty="0"/>
                  <a:t>-intercept</a:t>
                </a:r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  <a:blipFill>
                <a:blip r:embed="rId2"/>
                <a:stretch>
                  <a:fillRect l="-1328" t="-3448" b="-103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5: Using Slope and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‑Intercept to Graph a Line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2" t="-8667" r="-1259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slope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graph the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Solve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b="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5: Using Slope and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‑Intercept to Graph a Line 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2" t="-8667" r="-1259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ar-AE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which is the slope,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, making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(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). </a:t>
                </a:r>
              </a:p>
              <a:p>
                <a:pPr>
                  <a:defRPr sz="2800"/>
                </a:pPr>
                <a:r>
                  <a:rPr lang="en-US" sz="2800" dirty="0"/>
                  <a:t>As shown in the graph, if we “rise”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units up and “run”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units to the right </a:t>
                </a:r>
                <a:r>
                  <a:rPr lang="en-US" sz="2800" b="1" dirty="0"/>
                  <a:t>from the 𝒚‑intercept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 we locate another point,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. The line can be drawn through these two points.</a:t>
                </a:r>
              </a:p>
              <a:p>
                <a:pPr>
                  <a:defRPr sz="2800"/>
                </a:pPr>
                <a:r>
                  <a:rPr lang="en-US" sz="2800" b="1" dirty="0"/>
                  <a:t>Note</a:t>
                </a:r>
                <a:r>
                  <a:rPr lang="en-US" sz="2800" dirty="0"/>
                  <a:t>: As shown in the second graph, we could also first “run”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 units right and “rise”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units up from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‑intercept to locate the point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on the graph.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r="-1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0916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US" sz="2800" dirty="0"/>
                  <a:t>Example 5: Using Slope and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‑Intercept to Graph a Line 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2" t="-8667" r="-1259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2CF65F-BC87-8ED9-0903-401E1A11F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05433"/>
            <a:ext cx="7602585" cy="34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185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Using Slope and the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sz="2800" dirty="0"/>
                  <a:t>-Intercept to Graph a Line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2" t="-8667" r="-1259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slope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graph the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Solve for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D05434-3A24-2562-34A8-805AE23ED645}"/>
                  </a:ext>
                </a:extLst>
              </p:cNvPr>
              <p:cNvSpPr txBox="1"/>
              <p:nvPr/>
            </p:nvSpPr>
            <p:spPr>
              <a:xfrm>
                <a:off x="4114800" y="2377637"/>
                <a:ext cx="4191000" cy="2270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Thus,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which is the slope,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, making the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8D05434-3A24-2562-34A8-805AE23ED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377637"/>
                <a:ext cx="4191000" cy="2270365"/>
              </a:xfrm>
              <a:prstGeom prst="rect">
                <a:avLst/>
              </a:prstGeom>
              <a:blipFill>
                <a:blip r:embed="rId4"/>
                <a:stretch>
                  <a:fillRect l="-2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6: Using Slope and the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sz="2800" dirty="0"/>
                  <a:t>-Intercept to Graph a Line</a:t>
                </a:r>
                <a:r>
                  <a:rPr lang="en-US" sz="2800" dirty="0"/>
                  <a:t> (cont.)</a:t>
                </a:r>
                <a:endParaRPr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22" t="-8667" r="-1259" b="-16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We can treat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as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 and the “rise” as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the “run” as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 Moving from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800" dirty="0"/>
                  <a:t> as shown in the graph, we locate another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r>
                  <a:rPr lang="en-US" sz="2800" dirty="0"/>
                  <a:t> on the graph and draw the line.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77A09E3-F67A-88A3-9AC8-9E62A90BD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1300" y="2924618"/>
            <a:ext cx="3581400" cy="30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322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sz="2800" dirty="0"/>
                  <a:t>Example 7: Finding Equations Given the Slope and the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sz="2800" dirty="0"/>
                  <a:t>‑Intercept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8667" r="-815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equation of the line through the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800" dirty="0"/>
                  <a:t> with slope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2800" dirty="0"/>
                  <a:t>.</a:t>
                </a:r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Because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-coordinate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, we know that the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-intercept.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 The slope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. Substituting in slope-intercept form,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gives the result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ar-AE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 r="-2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dirty="0"/>
                  <a:t>In the notation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called a </a:t>
                </a:r>
                <a:r>
                  <a:rPr lang="en-US" b="1" dirty="0"/>
                  <a:t>subscript</a:t>
                </a:r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read “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sub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.” Similarly,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read “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dirty="0"/>
                  <a:t> sub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.” Subscripts are used in labeling and are not used in calculations.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384995"/>
              </a:xfrm>
              <a:blipFill>
                <a:blip r:embed="rId2"/>
                <a:stretch>
                  <a:fillRect l="-1328" t="-3448" r="-1107" b="-1034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592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777620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ar-AE" i="1">
                        <a:latin typeface="Cambria Math" panose="02040503050406030204" pitchFamily="18" charset="0"/>
                      </a:rPr>
                      <m:t>⁡</m:t>
                    </m:r>
                  </m:oMath>
                </a14:m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be two points on a line. The </a:t>
                </a:r>
                <a:r>
                  <a:rPr lang="en-US" sz="2800" b="1" dirty="0"/>
                  <a:t>slope</a:t>
                </a:r>
                <a:r>
                  <a:rPr lang="en-US" sz="2800" dirty="0"/>
                  <a:t> can be calculated as follows.</a:t>
                </a:r>
              </a:p>
              <a:p>
                <a:pPr algn="ctr">
                  <a:defRPr sz="2800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𝐬𝐥𝐨𝐩𝐞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/>
                          <m:t>rise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/>
                          <m:t>run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b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ar-AE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ar-AE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b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ar-AE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ar-AE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ar-AE" sz="2800" dirty="0"/>
              </a:p>
              <a:p>
                <a:r>
                  <a:rPr lang="en-US" sz="2800" b="1" dirty="0"/>
                  <a:t>Note:</a:t>
                </a:r>
                <a:r>
                  <a:rPr lang="en-US" sz="2800" dirty="0"/>
                  <a:t> The letter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800" dirty="0"/>
                  <a:t> is standard notation for representing the slope of a line.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777620"/>
              </a:xfrm>
              <a:blipFill>
                <a:blip r:embed="rId2"/>
                <a:stretch>
                  <a:fillRect l="-1328" t="-1739" b="-47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the Slope of a Line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slope of the line that contains the points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800" dirty="0"/>
                  <a:t> and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and then graph the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and</a:t>
                </a:r>
              </a:p>
              <a:p>
                <a:pPr>
                  <a:defRPr sz="2800"/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slope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−(−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612C57F-A8ED-6BC4-4424-56FCD74A0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362200"/>
            <a:ext cx="330065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Finding the Slope of a Line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Or, for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and</a:t>
                </a:r>
              </a:p>
              <a:p>
                <a:pPr>
                  <a:defRPr sz="2800"/>
                </a:pPr>
                <a:r>
                  <a:rPr lang="en-US" dirty="0"/>
                  <a:t>for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dirty="0"/>
                  <a:t>slope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A186BF15-C5B9-5621-A249-C3333564A4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482" y="2133600"/>
            <a:ext cx="2963185" cy="295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6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Finding the Slope of a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slope of the line that contains the points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dirty="0"/>
                  <a:t>and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,</a:t>
                </a:r>
                <a:r>
                  <a:rPr lang="ar-AE" sz="2800" dirty="0"/>
                  <a:t> </a:t>
                </a:r>
                <a:r>
                  <a:rPr lang="en-US" sz="2800" dirty="0"/>
                  <a:t>and then graph the line.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n-US" sz="2800" dirty="0"/>
                  <a:t>and for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s</a:t>
                </a:r>
                <a:r>
                  <a:rPr lang="en-IN" sz="2800" dirty="0"/>
                  <a:t>lope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1BA3138-3799-D658-8823-6080386006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438400"/>
            <a:ext cx="3048000" cy="30697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Positive and Negative Slopes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902059"/>
          </a:xfrm>
        </p:spPr>
        <p:txBody>
          <a:bodyPr>
            <a:spAutoFit/>
          </a:bodyPr>
          <a:lstStyle/>
          <a:p>
            <a:r>
              <a:rPr sz="2800" dirty="0"/>
              <a:t>Lines with </a:t>
            </a:r>
            <a:r>
              <a:rPr sz="2800" b="1" dirty="0"/>
              <a:t>positive slope go up </a:t>
            </a:r>
            <a:r>
              <a:rPr sz="2800" dirty="0"/>
              <a:t>(increase) as we move along the line from left to right.</a:t>
            </a:r>
          </a:p>
          <a:p>
            <a:r>
              <a:rPr sz="2800" dirty="0"/>
              <a:t>Lines with </a:t>
            </a:r>
            <a:r>
              <a:rPr sz="2800" b="1" dirty="0"/>
              <a:t>negative slope go down </a:t>
            </a:r>
            <a:r>
              <a:rPr sz="2800" dirty="0"/>
              <a:t>(decrease) as we move along the line from left to right.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Horizontal and Vertical Lines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</p:spPr>
            <p:txBody>
              <a:bodyPr>
                <a:spAutoFit/>
              </a:bodyPr>
              <a:lstStyle/>
              <a:p>
                <a:r>
                  <a:rPr sz="2800" dirty="0"/>
                  <a:t>The following two general statements are true for horizontal and vertical lines.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For </a:t>
                </a:r>
                <a:r>
                  <a:rPr sz="2800" b="1" dirty="0"/>
                  <a:t>horizontal lines</a:t>
                </a:r>
                <a:r>
                  <a:rPr sz="2800" dirty="0"/>
                  <a:t> (of the form </a:t>
                </a:r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sz="2800" dirty="0"/>
                  <a:t>), the </a:t>
                </a:r>
                <a:r>
                  <a:rPr sz="2800" b="1" dirty="0"/>
                  <a:t>slope is </a:t>
                </a:r>
                <a:r>
                  <a:rPr sz="2800" b="1" dirty="0">
                    <a:latin typeface="Cambria Math"/>
                  </a:rPr>
                  <a:t>0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For </a:t>
                </a:r>
                <a:r>
                  <a:rPr sz="2800" b="1" dirty="0"/>
                  <a:t>vertical lines</a:t>
                </a:r>
                <a:r>
                  <a:rPr sz="2800" dirty="0"/>
                  <a:t> (of the form </a:t>
                </a:r>
                <a14:m>
                  <m:oMath xmlns:m="http://schemas.openxmlformats.org/officeDocument/2006/math">
                    <m:r>
                      <a:rPr lang="en-IN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IN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b="1" i="1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sz="2800" dirty="0"/>
                  <a:t>), the </a:t>
                </a:r>
                <a:r>
                  <a:rPr sz="2800" b="1" dirty="0"/>
                  <a:t>slope is undefined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  <a:blipFill>
                <a:blip r:embed="rId2"/>
                <a:stretch>
                  <a:fillRect l="-1402" t="-1695" b="-466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Finding the Slope of a Horizontal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Find the equation and slope of the horizontal line through the point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</a:t>
                </a:r>
                <a:r>
                  <a:rPr lang="en-US" dirty="0"/>
                  <a:t>he equation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and the slope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A8AD0C9-C767-DCCE-2A42-4D4FBD8DF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2077" y="2999393"/>
            <a:ext cx="3019846" cy="2829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981</Words>
  <Application>Microsoft Office PowerPoint</Application>
  <PresentationFormat>On-screen Show (4:3)</PresentationFormat>
  <Paragraphs>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 Math</vt:lpstr>
      <vt:lpstr>Courier New</vt:lpstr>
      <vt:lpstr>Office Theme</vt:lpstr>
      <vt:lpstr>Section 3.2</vt:lpstr>
      <vt:lpstr>Note</vt:lpstr>
      <vt:lpstr>Formula: Slope</vt:lpstr>
      <vt:lpstr>Example 1: Finding the Slope of a Line</vt:lpstr>
      <vt:lpstr>Example 1: Finding the Slope of a Line (cont.)</vt:lpstr>
      <vt:lpstr>Example 2: Finding the Slope of a Line</vt:lpstr>
      <vt:lpstr>Definition: Positive and Negative Slopes</vt:lpstr>
      <vt:lpstr>Definition: Horizontal and Vertical Lines</vt:lpstr>
      <vt:lpstr>Example 3: Finding the Slope of a Horizontal Line</vt:lpstr>
      <vt:lpstr>Example 4: Finding the Slope of a Vertical Line</vt:lpstr>
      <vt:lpstr>Definition: The Slope m</vt:lpstr>
      <vt:lpstr>Definition: Slope-Intercept Form</vt:lpstr>
      <vt:lpstr>Example 5: Using Slope and the y‑Intercept to Graph a Line</vt:lpstr>
      <vt:lpstr>Example 5: Using Slope and the y‑Intercept to Graph a Line (cont.)</vt:lpstr>
      <vt:lpstr>Example 5: Using Slope and the y‑Intercept to Graph a Line (cont.)</vt:lpstr>
      <vt:lpstr>Example 6: Using Slope and the y-Intercept to Graph a Line</vt:lpstr>
      <vt:lpstr>Example 6: Using Slope and the y-Intercept to Graph a Line (cont.)</vt:lpstr>
      <vt:lpstr>Example 7: Finding Equations Given the Slope and the y‑Intercept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123</cp:revision>
  <dcterms:created xsi:type="dcterms:W3CDTF">2013-04-26T14:43:13Z</dcterms:created>
  <dcterms:modified xsi:type="dcterms:W3CDTF">2024-08-14T18:34:22Z</dcterms:modified>
</cp:coreProperties>
</file>