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25"/>
  </p:notesMasterIdLst>
  <p:handoutMasterIdLst>
    <p:handoutMasterId r:id="rId26"/>
  </p:handoutMasterIdLst>
  <p:sldIdLst>
    <p:sldId id="256" r:id="rId2"/>
    <p:sldId id="257" r:id="rId3"/>
    <p:sldId id="279" r:id="rId4"/>
    <p:sldId id="260" r:id="rId5"/>
    <p:sldId id="261" r:id="rId6"/>
    <p:sldId id="280" r:id="rId7"/>
    <p:sldId id="281" r:id="rId8"/>
    <p:sldId id="265" r:id="rId9"/>
    <p:sldId id="266" r:id="rId10"/>
    <p:sldId id="282" r:id="rId11"/>
    <p:sldId id="283" r:id="rId12"/>
    <p:sldId id="291" r:id="rId13"/>
    <p:sldId id="268" r:id="rId14"/>
    <p:sldId id="284" r:id="rId15"/>
    <p:sldId id="271" r:id="rId16"/>
    <p:sldId id="285" r:id="rId17"/>
    <p:sldId id="272" r:id="rId18"/>
    <p:sldId id="286" r:id="rId19"/>
    <p:sldId id="287" r:id="rId20"/>
    <p:sldId id="275" r:id="rId21"/>
    <p:sldId id="288" r:id="rId22"/>
    <p:sldId id="289" r:id="rId23"/>
    <p:sldId id="290" r:id="rId24"/>
  </p:sldIdLst>
  <p:sldSz cx="9144000" cy="6858000" type="screen4x3"/>
  <p:notesSz cx="6858000" cy="9144000"/>
  <p:embeddedFontLst>
    <p:embeddedFont>
      <p:font typeface="Cambria Math" panose="02040503050406030204" pitchFamily="18" charset="0"/>
      <p:regular r:id="rId27"/>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Nick  Belloit" initials="" lastIdx="10" clrIdx="0"/>
  <p:cmAuthor id="1" name="appaji" initials="a" lastIdx="1" clrIdx="1">
    <p:extLst>
      <p:ext uri="{19B8F6BF-5375-455C-9EA6-DF929625EA0E}">
        <p15:presenceInfo xmlns:p15="http://schemas.microsoft.com/office/powerpoint/2012/main" userId="S-1-5-21-1666015839-3846122634-945917319-2221"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2D7D9F"/>
    <a:srgbClr val="0000FF"/>
    <a:srgbClr val="000099"/>
    <a:srgbClr val="1F497D"/>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577" autoAdjust="0"/>
    <p:restoredTop sz="94660"/>
  </p:normalViewPr>
  <p:slideViewPr>
    <p:cSldViewPr>
      <p:cViewPr varScale="1">
        <p:scale>
          <a:sx n="111" d="100"/>
          <a:sy n="111" d="100"/>
        </p:scale>
        <p:origin x="1332" y="108"/>
      </p:cViewPr>
      <p:guideLst>
        <p:guide orient="horz" pos="2160"/>
        <p:guide pos="2880"/>
      </p:guideLst>
    </p:cSldViewPr>
  </p:slideViewPr>
  <p:notesTextViewPr>
    <p:cViewPr>
      <p:scale>
        <a:sx n="3" d="2"/>
        <a:sy n="3" d="2"/>
      </p:scale>
      <p:origin x="0" y="0"/>
    </p:cViewPr>
  </p:notesTextViewPr>
  <p:sorterViewPr>
    <p:cViewPr>
      <p:scale>
        <a:sx n="66" d="100"/>
        <a:sy n="66" d="100"/>
      </p:scale>
      <p:origin x="0" y="0"/>
    </p:cViewPr>
  </p:sorterViewPr>
  <p:notesViewPr>
    <p:cSldViewPr>
      <p:cViewPr varScale="1">
        <p:scale>
          <a:sx n="58" d="100"/>
          <a:sy n="58" d="100"/>
        </p:scale>
        <p:origin x="3024"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font" Target="fonts/font1.fntdata"/><Relationship Id="rId30"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8/14/2024</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dirty="0"/>
          </a:p>
        </p:txBody>
      </p:sp>
    </p:spTree>
    <p:extLst>
      <p:ext uri="{BB962C8B-B14F-4D97-AF65-F5344CB8AC3E}">
        <p14:creationId xmlns:p14="http://schemas.microsoft.com/office/powerpoint/2010/main" val="416301587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369A0D3-B478-40F2-A888-1E8089CEC0F3}" type="datetimeFigureOut">
              <a:rPr lang="en-US" smtClean="0"/>
              <a:pPr/>
              <a:t>8/14/2024</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E6DA207-A26B-4388-9112-E8BB699F6246}" type="slidenum">
              <a:rPr lang="en-US" smtClean="0"/>
              <a:pPr/>
              <a:t>‹#›</a:t>
            </a:fld>
            <a:endParaRPr lang="en-US" dirty="0"/>
          </a:p>
        </p:txBody>
      </p:sp>
    </p:spTree>
    <p:extLst>
      <p:ext uri="{BB962C8B-B14F-4D97-AF65-F5344CB8AC3E}">
        <p14:creationId xmlns:p14="http://schemas.microsoft.com/office/powerpoint/2010/main" val="6156667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p:spTree>
      <p:nvGrpSpPr>
        <p:cNvPr id="1" name=""/>
        <p:cNvGrpSpPr/>
        <p:nvPr/>
      </p:nvGrpSpPr>
      <p:grpSpPr>
        <a:xfrm>
          <a:off x="0" y="0"/>
          <a:ext cx="0" cy="0"/>
          <a:chOff x="0" y="0"/>
          <a:chExt cx="0" cy="0"/>
        </a:xfrm>
      </p:grpSpPr>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4" name="Text Placeholder 3">
            <a:extLst>
              <a:ext uri="{FF2B5EF4-FFF2-40B4-BE49-F238E27FC236}">
                <a16:creationId xmlns:a16="http://schemas.microsoft.com/office/drawing/2014/main" id="{71A0D54E-FB3F-4E00-91DF-E7D7900CC666}"/>
              </a:ext>
            </a:extLst>
          </p:cNvPr>
          <p:cNvSpPr>
            <a:spLocks noGrp="1"/>
          </p:cNvSpPr>
          <p:nvPr>
            <p:ph type="body" sz="quarter" idx="10" hasCustomPrompt="1"/>
          </p:nvPr>
        </p:nvSpPr>
        <p:spPr>
          <a:xfrm>
            <a:off x="1371600" y="3502152"/>
            <a:ext cx="6400800" cy="1755648"/>
          </a:xfrm>
          <a:prstGeom prst="rect">
            <a:avLst/>
          </a:prstGeom>
        </p:spPr>
        <p:txBody>
          <a:bodyPr anchor="t" anchorCtr="1"/>
          <a:lstStyle>
            <a:lvl1pPr marL="0" indent="0">
              <a:buFontTx/>
              <a:buNone/>
              <a:defRPr b="1" i="1"/>
            </a:lvl1pPr>
          </a:lstStyle>
          <a:p>
            <a:pPr lvl="0"/>
            <a:r>
              <a:rPr lang="en-US" dirty="0"/>
              <a:t>Click to add subtitle</a:t>
            </a:r>
          </a:p>
        </p:txBody>
      </p:sp>
      <p:sp>
        <p:nvSpPr>
          <p:cNvPr id="3" name="Title 2">
            <a:extLst>
              <a:ext uri="{FF2B5EF4-FFF2-40B4-BE49-F238E27FC236}">
                <a16:creationId xmlns:a16="http://schemas.microsoft.com/office/drawing/2014/main" id="{F01147E5-B1BD-4168-9DA2-D332C27DB199}"/>
              </a:ext>
            </a:extLst>
          </p:cNvPr>
          <p:cNvSpPr>
            <a:spLocks noGrp="1"/>
          </p:cNvSpPr>
          <p:nvPr>
            <p:ph type="title"/>
          </p:nvPr>
        </p:nvSpPr>
        <p:spPr>
          <a:xfrm>
            <a:off x="640080" y="2130552"/>
            <a:ext cx="7772400" cy="1472184"/>
          </a:xfrm>
          <a:prstGeom prst="rect">
            <a:avLst/>
          </a:prstGeom>
        </p:spPr>
        <p:txBody>
          <a:bodyPr anchor="ctr" anchorCtr="0"/>
          <a:lstStyle>
            <a:lvl1pPr>
              <a:defRPr b="1">
                <a:latin typeface="Arial" panose="020B0604020202020204" pitchFamily="34" charset="0"/>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3651075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Error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Text Placeholder 2">
            <a:extLst>
              <a:ext uri="{FF2B5EF4-FFF2-40B4-BE49-F238E27FC236}">
                <a16:creationId xmlns:a16="http://schemas.microsoft.com/office/drawing/2014/main" id="{C7651718-6C8C-47B1-82C8-30B07A449145}"/>
              </a:ext>
            </a:extLst>
          </p:cNvPr>
          <p:cNvSpPr>
            <a:spLocks noGrp="1"/>
          </p:cNvSpPr>
          <p:nvPr>
            <p:ph type="body" sz="quarter" idx="10"/>
          </p:nvPr>
        </p:nvSpPr>
        <p:spPr>
          <a:xfrm>
            <a:off x="457200" y="1029287"/>
            <a:ext cx="8229600" cy="4967067"/>
          </a:xfrm>
          <a:prstGeom prst="rect">
            <a:avLst/>
          </a:prstGeom>
          <a:ln w="28575">
            <a:solidFill>
              <a:srgbClr val="FF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23534850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Error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Picture Placeholder 4">
            <a:extLst>
              <a:ext uri="{FF2B5EF4-FFF2-40B4-BE49-F238E27FC236}">
                <a16:creationId xmlns:a16="http://schemas.microsoft.com/office/drawing/2014/main" id="{4835CC4C-7826-4276-8F07-9AB9B81FAB55}"/>
              </a:ext>
            </a:extLst>
          </p:cNvPr>
          <p:cNvSpPr>
            <a:spLocks noGrp="1"/>
          </p:cNvSpPr>
          <p:nvPr>
            <p:ph type="pic" sz="quarter" idx="10"/>
          </p:nvPr>
        </p:nvSpPr>
        <p:spPr>
          <a:xfrm>
            <a:off x="457201" y="1082076"/>
            <a:ext cx="8229599" cy="4850597"/>
          </a:xfrm>
          <a:prstGeom prst="rect">
            <a:avLst/>
          </a:prstGeom>
          <a:ln w="28575">
            <a:solidFill>
              <a:srgbClr val="FF0000"/>
            </a:solidFill>
          </a:ln>
        </p:spPr>
        <p:txBody>
          <a:bodyPr/>
          <a:lstStyle>
            <a:lvl1pPr>
              <a:defRPr sz="2800"/>
            </a:lvl1pPr>
          </a:lstStyle>
          <a:p>
            <a:endParaRPr lang="en-US" dirty="0"/>
          </a:p>
        </p:txBody>
      </p:sp>
    </p:spTree>
    <p:extLst>
      <p:ext uri="{BB962C8B-B14F-4D97-AF65-F5344CB8AC3E}">
        <p14:creationId xmlns:p14="http://schemas.microsoft.com/office/powerpoint/2010/main" val="117928274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Error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Table Placeholder 2">
            <a:extLst>
              <a:ext uri="{FF2B5EF4-FFF2-40B4-BE49-F238E27FC236}">
                <a16:creationId xmlns:a16="http://schemas.microsoft.com/office/drawing/2014/main" id="{46C5300E-46C0-4573-BB9D-2DC5A4375238}"/>
              </a:ext>
            </a:extLst>
          </p:cNvPr>
          <p:cNvSpPr>
            <a:spLocks noGrp="1"/>
          </p:cNvSpPr>
          <p:nvPr>
            <p:ph type="tbl" sz="quarter" idx="10"/>
          </p:nvPr>
        </p:nvSpPr>
        <p:spPr>
          <a:xfrm>
            <a:off x="457200" y="1105523"/>
            <a:ext cx="8229600" cy="4838040"/>
          </a:xfrm>
          <a:prstGeom prst="rect">
            <a:avLst/>
          </a:prstGeom>
          <a:ln w="28575">
            <a:solidFill>
              <a:srgbClr val="FF0000"/>
            </a:solidFill>
          </a:ln>
        </p:spPr>
        <p:txBody>
          <a:bodyPr/>
          <a:lstStyle>
            <a:lvl1pPr>
              <a:defRPr sz="2800"/>
            </a:lvl1pPr>
          </a:lstStyle>
          <a:p>
            <a:endParaRPr lang="en-US" dirty="0"/>
          </a:p>
        </p:txBody>
      </p:sp>
    </p:spTree>
    <p:extLst>
      <p:ext uri="{BB962C8B-B14F-4D97-AF65-F5344CB8AC3E}">
        <p14:creationId xmlns:p14="http://schemas.microsoft.com/office/powerpoint/2010/main" val="76298761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Note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Text Placeholder 2">
            <a:extLst>
              <a:ext uri="{FF2B5EF4-FFF2-40B4-BE49-F238E27FC236}">
                <a16:creationId xmlns:a16="http://schemas.microsoft.com/office/drawing/2014/main" id="{CDC7A059-BE2D-4107-9D5E-745311FEFA72}"/>
              </a:ext>
            </a:extLst>
          </p:cNvPr>
          <p:cNvSpPr>
            <a:spLocks noGrp="1"/>
          </p:cNvSpPr>
          <p:nvPr>
            <p:ph type="body" sz="quarter" idx="10"/>
          </p:nvPr>
        </p:nvSpPr>
        <p:spPr>
          <a:xfrm>
            <a:off x="457200" y="1029287"/>
            <a:ext cx="8229600" cy="4967067"/>
          </a:xfrm>
          <a:prstGeom prst="rect">
            <a:avLst/>
          </a:prstGeom>
          <a:ln w="28575">
            <a:solidFill>
              <a:schemeClr val="accent1"/>
            </a:solidFill>
          </a:ln>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297970874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Note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Picture Placeholder 4">
            <a:extLst>
              <a:ext uri="{FF2B5EF4-FFF2-40B4-BE49-F238E27FC236}">
                <a16:creationId xmlns:a16="http://schemas.microsoft.com/office/drawing/2014/main" id="{F1AB0BDE-8359-4E8B-B7C6-A2E3F2B86EB9}"/>
              </a:ext>
            </a:extLst>
          </p:cNvPr>
          <p:cNvSpPr>
            <a:spLocks noGrp="1"/>
          </p:cNvSpPr>
          <p:nvPr>
            <p:ph type="pic" sz="quarter" idx="10"/>
          </p:nvPr>
        </p:nvSpPr>
        <p:spPr>
          <a:xfrm>
            <a:off x="457201" y="1082076"/>
            <a:ext cx="8229599" cy="4850597"/>
          </a:xfrm>
          <a:prstGeom prst="rect">
            <a:avLst/>
          </a:prstGeom>
          <a:ln w="28575">
            <a:solidFill>
              <a:schemeClr val="accent1"/>
            </a:solidFill>
          </a:ln>
        </p:spPr>
        <p:txBody>
          <a:bodyPr/>
          <a:lstStyle>
            <a:lvl1pPr>
              <a:defRPr sz="2800"/>
            </a:lvl1pPr>
          </a:lstStyle>
          <a:p>
            <a:endParaRPr lang="en-US" dirty="0"/>
          </a:p>
        </p:txBody>
      </p:sp>
    </p:spTree>
    <p:extLst>
      <p:ext uri="{BB962C8B-B14F-4D97-AF65-F5344CB8AC3E}">
        <p14:creationId xmlns:p14="http://schemas.microsoft.com/office/powerpoint/2010/main" val="11550318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Note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Table Placeholder 2">
            <a:extLst>
              <a:ext uri="{FF2B5EF4-FFF2-40B4-BE49-F238E27FC236}">
                <a16:creationId xmlns:a16="http://schemas.microsoft.com/office/drawing/2014/main" id="{C306A871-D043-41D9-9A57-60349F9974E7}"/>
              </a:ext>
            </a:extLst>
          </p:cNvPr>
          <p:cNvSpPr>
            <a:spLocks noGrp="1"/>
          </p:cNvSpPr>
          <p:nvPr>
            <p:ph type="tbl" sz="quarter" idx="10"/>
          </p:nvPr>
        </p:nvSpPr>
        <p:spPr>
          <a:xfrm>
            <a:off x="457200" y="1105523"/>
            <a:ext cx="8229600" cy="4838040"/>
          </a:xfrm>
          <a:prstGeom prst="rect">
            <a:avLst/>
          </a:prstGeom>
          <a:ln w="28575">
            <a:solidFill>
              <a:schemeClr val="accent1"/>
            </a:solidFill>
          </a:ln>
        </p:spPr>
        <p:txBody>
          <a:bodyPr/>
          <a:lstStyle>
            <a:lvl1pPr>
              <a:defRPr sz="2800"/>
            </a:lvl1pPr>
          </a:lstStyle>
          <a:p>
            <a:endParaRPr lang="en-US" dirty="0"/>
          </a:p>
        </p:txBody>
      </p:sp>
    </p:spTree>
    <p:extLst>
      <p:ext uri="{BB962C8B-B14F-4D97-AF65-F5344CB8AC3E}">
        <p14:creationId xmlns:p14="http://schemas.microsoft.com/office/powerpoint/2010/main" val="78916126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Objectives">
    <p:spTree>
      <p:nvGrpSpPr>
        <p:cNvPr id="1" name=""/>
        <p:cNvGrpSpPr/>
        <p:nvPr/>
      </p:nvGrpSpPr>
      <p:grpSpPr>
        <a:xfrm>
          <a:off x="0" y="0"/>
          <a:ext cx="0" cy="0"/>
          <a:chOff x="0" y="0"/>
          <a:chExt cx="0" cy="0"/>
        </a:xfrm>
      </p:grpSpPr>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997527"/>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457200" indent="-457200">
              <a:buFont typeface="Courier New" panose="02070309020205020404" pitchFamily="49" charset="0"/>
              <a:buChar char="o"/>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9" name="TextBox 18">
            <a:extLst>
              <a:ext uri="{FF2B5EF4-FFF2-40B4-BE49-F238E27FC236}">
                <a16:creationId xmlns:a16="http://schemas.microsoft.com/office/drawing/2014/main" id="{A5FF21EF-72E3-4AF0-B271-8ABDCFDC73DB}"/>
              </a:ext>
            </a:extLst>
          </p:cNvPr>
          <p:cNvSpPr txBox="1"/>
          <p:nvPr userDrawn="1"/>
        </p:nvSpPr>
        <p:spPr>
          <a:xfrm>
            <a:off x="457200" y="155448"/>
            <a:ext cx="8229600" cy="941832"/>
          </a:xfrm>
          <a:prstGeom prst="rect">
            <a:avLst/>
          </a:prstGeom>
          <a:noFill/>
        </p:spPr>
        <p:txBody>
          <a:bodyPr wrap="square" rtlCol="0" anchor="ctr" anchorCtr="1">
            <a:noAutofit/>
          </a:bodyPr>
          <a:lstStyle/>
          <a:p>
            <a:pPr algn="ctr"/>
            <a:r>
              <a:rPr lang="en-US" sz="3200" dirty="0">
                <a:latin typeface="+mj-lt"/>
              </a:rPr>
              <a:t>Objectives</a:t>
            </a:r>
          </a:p>
        </p:txBody>
      </p:sp>
    </p:spTree>
    <p:extLst>
      <p:ext uri="{BB962C8B-B14F-4D97-AF65-F5344CB8AC3E}">
        <p14:creationId xmlns:p14="http://schemas.microsoft.com/office/powerpoint/2010/main" val="31983257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3" name="Text Placeholder 2">
            <a:extLst>
              <a:ext uri="{FF2B5EF4-FFF2-40B4-BE49-F238E27FC236}">
                <a16:creationId xmlns:a16="http://schemas.microsoft.com/office/drawing/2014/main" id="{D6EEC94A-BFCC-4A85-9B96-436ED92D723F}"/>
              </a:ext>
            </a:extLst>
          </p:cNvPr>
          <p:cNvSpPr>
            <a:spLocks noGrp="1"/>
          </p:cNvSpPr>
          <p:nvPr>
            <p:ph type="body" sz="quarter" idx="10"/>
          </p:nvPr>
        </p:nvSpPr>
        <p:spPr>
          <a:xfrm>
            <a:off x="457200" y="1029287"/>
            <a:ext cx="8229600" cy="4967067"/>
          </a:xfrm>
          <a:prstGeom prst="rect">
            <a:avLst/>
          </a:prstGeom>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15416598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Example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5" name="Picture Placeholder 4">
            <a:extLst>
              <a:ext uri="{FF2B5EF4-FFF2-40B4-BE49-F238E27FC236}">
                <a16:creationId xmlns:a16="http://schemas.microsoft.com/office/drawing/2014/main" id="{47908FCB-C7EB-4A2E-AB4D-5C5FE1B17180}"/>
              </a:ext>
            </a:extLst>
          </p:cNvPr>
          <p:cNvSpPr>
            <a:spLocks noGrp="1"/>
          </p:cNvSpPr>
          <p:nvPr>
            <p:ph type="pic" sz="quarter" idx="10"/>
          </p:nvPr>
        </p:nvSpPr>
        <p:spPr>
          <a:xfrm>
            <a:off x="457201" y="1082076"/>
            <a:ext cx="8229599" cy="4850597"/>
          </a:xfrm>
          <a:prstGeom prst="rect">
            <a:avLst/>
          </a:prstGeom>
        </p:spPr>
        <p:txBody>
          <a:bodyPr/>
          <a:lstStyle>
            <a:lvl1pPr>
              <a:defRPr sz="2800"/>
            </a:lvl1pPr>
          </a:lstStyle>
          <a:p>
            <a:endParaRPr lang="en-US" dirty="0"/>
          </a:p>
        </p:txBody>
      </p:sp>
    </p:spTree>
    <p:extLst>
      <p:ext uri="{BB962C8B-B14F-4D97-AF65-F5344CB8AC3E}">
        <p14:creationId xmlns:p14="http://schemas.microsoft.com/office/powerpoint/2010/main" val="32457249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Example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3" name="Table Placeholder 2">
            <a:extLst>
              <a:ext uri="{FF2B5EF4-FFF2-40B4-BE49-F238E27FC236}">
                <a16:creationId xmlns:a16="http://schemas.microsoft.com/office/drawing/2014/main" id="{2AE9D435-6335-42D3-BEA2-55D97E207BB9}"/>
              </a:ext>
            </a:extLst>
          </p:cNvPr>
          <p:cNvSpPr>
            <a:spLocks noGrp="1"/>
          </p:cNvSpPr>
          <p:nvPr>
            <p:ph type="tbl" sz="quarter" idx="10"/>
          </p:nvPr>
        </p:nvSpPr>
        <p:spPr>
          <a:xfrm>
            <a:off x="457200" y="1105523"/>
            <a:ext cx="8229600" cy="4838040"/>
          </a:xfrm>
          <a:prstGeom prst="rect">
            <a:avLst/>
          </a:prstGeom>
        </p:spPr>
        <p:txBody>
          <a:bodyPr/>
          <a:lstStyle>
            <a:lvl1pPr>
              <a:defRPr sz="2800"/>
            </a:lvl1pPr>
          </a:lstStyle>
          <a:p>
            <a:endParaRPr lang="en-US" dirty="0"/>
          </a:p>
        </p:txBody>
      </p:sp>
    </p:spTree>
    <p:extLst>
      <p:ext uri="{BB962C8B-B14F-4D97-AF65-F5344CB8AC3E}">
        <p14:creationId xmlns:p14="http://schemas.microsoft.com/office/powerpoint/2010/main" val="36006380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 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029393"/>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Content Placeholder 2">
            <a:extLst>
              <a:ext uri="{FF2B5EF4-FFF2-40B4-BE49-F238E27FC236}">
                <a16:creationId xmlns:a16="http://schemas.microsoft.com/office/drawing/2014/main" id="{0487DEF6-2239-4AD8-B0A9-28BD2B313F4C}"/>
              </a:ext>
            </a:extLst>
          </p:cNvPr>
          <p:cNvSpPr>
            <a:spLocks noGrp="1"/>
          </p:cNvSpPr>
          <p:nvPr>
            <p:ph idx="10"/>
          </p:nvPr>
        </p:nvSpPr>
        <p:spPr>
          <a:xfrm>
            <a:off x="4617722" y="1051454"/>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spTree>
    <p:extLst>
      <p:ext uri="{BB962C8B-B14F-4D97-AF65-F5344CB8AC3E}">
        <p14:creationId xmlns:p14="http://schemas.microsoft.com/office/powerpoint/2010/main" val="9860110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oxe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Text Placeholder 2">
            <a:extLst>
              <a:ext uri="{FF2B5EF4-FFF2-40B4-BE49-F238E27FC236}">
                <a16:creationId xmlns:a16="http://schemas.microsoft.com/office/drawing/2014/main" id="{DC699DB4-7F7E-4F05-A990-D3F6EB60137D}"/>
              </a:ext>
            </a:extLst>
          </p:cNvPr>
          <p:cNvSpPr>
            <a:spLocks noGrp="1"/>
          </p:cNvSpPr>
          <p:nvPr>
            <p:ph type="body" sz="quarter" idx="10"/>
          </p:nvPr>
        </p:nvSpPr>
        <p:spPr>
          <a:xfrm>
            <a:off x="457200" y="1082078"/>
            <a:ext cx="8229600" cy="4861485"/>
          </a:xfrm>
          <a:prstGeom prst="rect">
            <a:avLst/>
          </a:prstGeom>
          <a:solidFill>
            <a:schemeClr val="accent3"/>
          </a:solidFill>
          <a:ln w="28575">
            <a:solidFill>
              <a:srgbClr val="00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6768373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Boxed Content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Picture Placeholder 4">
            <a:extLst>
              <a:ext uri="{FF2B5EF4-FFF2-40B4-BE49-F238E27FC236}">
                <a16:creationId xmlns:a16="http://schemas.microsoft.com/office/drawing/2014/main" id="{51F7AD25-EDF6-4D31-8211-FFD3700ADA4F}"/>
              </a:ext>
            </a:extLst>
          </p:cNvPr>
          <p:cNvSpPr>
            <a:spLocks noGrp="1"/>
          </p:cNvSpPr>
          <p:nvPr>
            <p:ph type="pic" sz="quarter" idx="10"/>
          </p:nvPr>
        </p:nvSpPr>
        <p:spPr>
          <a:xfrm>
            <a:off x="457201" y="1082076"/>
            <a:ext cx="8229599" cy="4850597"/>
          </a:xfrm>
          <a:prstGeom prst="rect">
            <a:avLst/>
          </a:prstGeom>
          <a:solidFill>
            <a:schemeClr val="accent3"/>
          </a:solidFill>
          <a:ln w="28575">
            <a:solidFill>
              <a:srgbClr val="000000"/>
            </a:solidFill>
          </a:ln>
        </p:spPr>
        <p:txBody>
          <a:bodyPr/>
          <a:lstStyle>
            <a:lvl1pPr>
              <a:defRPr sz="2800"/>
            </a:lvl1pPr>
          </a:lstStyle>
          <a:p>
            <a:endParaRPr lang="en-US" dirty="0"/>
          </a:p>
        </p:txBody>
      </p:sp>
    </p:spTree>
    <p:extLst>
      <p:ext uri="{BB962C8B-B14F-4D97-AF65-F5344CB8AC3E}">
        <p14:creationId xmlns:p14="http://schemas.microsoft.com/office/powerpoint/2010/main" val="40173421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Boxed Content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Table Placeholder 2">
            <a:extLst>
              <a:ext uri="{FF2B5EF4-FFF2-40B4-BE49-F238E27FC236}">
                <a16:creationId xmlns:a16="http://schemas.microsoft.com/office/drawing/2014/main" id="{127B2CAE-CE9C-4DB3-8071-2D2FAD58E82C}"/>
              </a:ext>
            </a:extLst>
          </p:cNvPr>
          <p:cNvSpPr>
            <a:spLocks noGrp="1"/>
          </p:cNvSpPr>
          <p:nvPr>
            <p:ph type="tbl" sz="quarter" idx="10"/>
          </p:nvPr>
        </p:nvSpPr>
        <p:spPr>
          <a:xfrm>
            <a:off x="457200" y="1105523"/>
            <a:ext cx="8229600" cy="4838040"/>
          </a:xfrm>
          <a:prstGeom prst="rect">
            <a:avLst/>
          </a:prstGeom>
          <a:solidFill>
            <a:schemeClr val="accent3"/>
          </a:solidFill>
          <a:ln w="28575">
            <a:solidFill>
              <a:srgbClr val="000000"/>
            </a:solidFill>
          </a:ln>
        </p:spPr>
        <p:txBody>
          <a:bodyPr/>
          <a:lstStyle>
            <a:lvl1pPr>
              <a:defRPr sz="2800"/>
            </a:lvl1pPr>
          </a:lstStyle>
          <a:p>
            <a:endParaRPr lang="en-US" dirty="0"/>
          </a:p>
        </p:txBody>
      </p:sp>
    </p:spTree>
    <p:extLst>
      <p:ext uri="{BB962C8B-B14F-4D97-AF65-F5344CB8AC3E}">
        <p14:creationId xmlns:p14="http://schemas.microsoft.com/office/powerpoint/2010/main" val="377477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extBox 5">
            <a:extLst>
              <a:ext uri="{FF2B5EF4-FFF2-40B4-BE49-F238E27FC236}">
                <a16:creationId xmlns:a16="http://schemas.microsoft.com/office/drawing/2014/main" id="{9551E07D-D596-4BD6-9B19-8F8F85176474}"/>
              </a:ext>
            </a:extLst>
          </p:cNvPr>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pic>
        <p:nvPicPr>
          <p:cNvPr id="3" name="Picture 2">
            <a:extLst>
              <a:ext uri="{FF2B5EF4-FFF2-40B4-BE49-F238E27FC236}">
                <a16:creationId xmlns:a16="http://schemas.microsoft.com/office/drawing/2014/main" id="{35E78946-C571-42A5-BF43-11444CD22EFB}"/>
              </a:ext>
            </a:extLst>
          </p:cNvPr>
          <p:cNvPicPr>
            <a:picLocks noChangeAspect="1"/>
          </p:cNvPicPr>
          <p:nvPr userDrawn="1"/>
        </p:nvPicPr>
        <p:blipFill>
          <a:blip r:embed="rId18"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53" r:id="rId1"/>
    <p:sldLayoutId id="2147483652" r:id="rId2"/>
    <p:sldLayoutId id="2147483650" r:id="rId3"/>
    <p:sldLayoutId id="2147483658" r:id="rId4"/>
    <p:sldLayoutId id="2147483662" r:id="rId5"/>
    <p:sldLayoutId id="2147483657" r:id="rId6"/>
    <p:sldLayoutId id="2147483654" r:id="rId7"/>
    <p:sldLayoutId id="2147483659" r:id="rId8"/>
    <p:sldLayoutId id="2147483663" r:id="rId9"/>
    <p:sldLayoutId id="2147483655" r:id="rId10"/>
    <p:sldLayoutId id="2147483660" r:id="rId11"/>
    <p:sldLayoutId id="2147483664" r:id="rId12"/>
    <p:sldLayoutId id="2147483656" r:id="rId13"/>
    <p:sldLayoutId id="2147483661" r:id="rId14"/>
    <p:sldLayoutId id="2147483665" r:id="rId15"/>
    <p:sldLayoutId id="2147483651" r:id="rId16"/>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image" Target="../media/image15.png"/><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image" Target="../media/image17.png"/><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3" Type="http://schemas.openxmlformats.org/officeDocument/2006/relationships/image" Target="../media/image170.png"/><Relationship Id="rId2" Type="http://schemas.openxmlformats.org/officeDocument/2006/relationships/image" Target="../media/image19.png"/><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image" Target="../media/image180.png"/><Relationship Id="rId1" Type="http://schemas.openxmlformats.org/officeDocument/2006/relationships/slideLayout" Target="../slideLayouts/slideLayout3.xml"/><Relationship Id="rId4" Type="http://schemas.openxmlformats.org/officeDocument/2006/relationships/image" Target="../media/image21.png"/></Relationships>
</file>

<file path=ppt/slides/_rels/slide15.xml.rels><?xml version="1.0" encoding="UTF-8" standalone="yes"?>
<Relationships xmlns="http://schemas.openxmlformats.org/package/2006/relationships"><Relationship Id="rId2" Type="http://schemas.openxmlformats.org/officeDocument/2006/relationships/image" Target="../media/image190.pn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3" Type="http://schemas.openxmlformats.org/officeDocument/2006/relationships/image" Target="../media/image210.png"/><Relationship Id="rId2" Type="http://schemas.openxmlformats.org/officeDocument/2006/relationships/image" Target="../media/image22.png"/><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3" Type="http://schemas.openxmlformats.org/officeDocument/2006/relationships/image" Target="../media/image23.png"/><Relationship Id="rId2" Type="http://schemas.openxmlformats.org/officeDocument/2006/relationships/image" Target="../media/image220.png"/><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2" Type="http://schemas.openxmlformats.org/officeDocument/2006/relationships/image" Target="../media/image24.png"/><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2" Type="http://schemas.openxmlformats.org/officeDocument/2006/relationships/image" Target="../media/image25.png"/><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3" Type="http://schemas.openxmlformats.org/officeDocument/2006/relationships/image" Target="../media/image27.png"/><Relationship Id="rId2" Type="http://schemas.openxmlformats.org/officeDocument/2006/relationships/image" Target="../media/image26.png"/><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2" Type="http://schemas.openxmlformats.org/officeDocument/2006/relationships/image" Target="../media/image28.png"/><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3" Type="http://schemas.openxmlformats.org/officeDocument/2006/relationships/image" Target="../media/image30.png"/><Relationship Id="rId2" Type="http://schemas.openxmlformats.org/officeDocument/2006/relationships/image" Target="../media/image29.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3.xml"/><Relationship Id="rId4" Type="http://schemas.openxmlformats.org/officeDocument/2006/relationships/image" Target="../media/image9.png"/></Relationships>
</file>

<file path=ppt/slides/_rels/slide7.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png"/><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p:txBody>
          <a:bodyPr/>
          <a:lstStyle/>
          <a:p>
            <a:pPr algn="ctr"/>
            <a:r>
              <a:rPr dirty="0"/>
              <a:t>Point-Slope Form</a:t>
            </a:r>
          </a:p>
        </p:txBody>
      </p:sp>
      <p:sp>
        <p:nvSpPr>
          <p:cNvPr id="3" name="Title 2"/>
          <p:cNvSpPr>
            <a:spLocks noGrp="1"/>
          </p:cNvSpPr>
          <p:nvPr>
            <p:ph type="title"/>
          </p:nvPr>
        </p:nvSpPr>
        <p:spPr/>
        <p:txBody>
          <a:bodyPr/>
          <a:lstStyle/>
          <a:p>
            <a:r>
              <a:rPr dirty="0"/>
              <a:t>Section 3.3</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Example 3: Finding Equations Given Two Points</a:t>
            </a:r>
            <a:r>
              <a:rPr lang="en-US" dirty="0"/>
              <a:t> (cont.)</a:t>
            </a:r>
            <a:endParaRPr dirty="0"/>
          </a:p>
        </p:txBody>
      </p:sp>
      <mc:AlternateContent xmlns:mc="http://schemas.openxmlformats.org/markup-compatibility/2006">
        <mc:Choice xmlns:a14="http://schemas.microsoft.com/office/drawing/2010/main" Requires="a14">
          <p:sp>
            <p:nvSpPr>
              <p:cNvPr id="3" name="Text Placeholder 2"/>
              <p:cNvSpPr>
                <a:spLocks noGrp="1"/>
              </p:cNvSpPr>
              <p:nvPr>
                <p:ph type="body" sz="quarter" idx="10"/>
              </p:nvPr>
            </p:nvSpPr>
            <p:spPr/>
            <p:txBody>
              <a:bodyPr>
                <a:normAutofit/>
              </a:bodyPr>
              <a:lstStyle/>
              <a:p>
                <a:pPr>
                  <a:defRPr sz="2800"/>
                </a:pPr>
                <a:r>
                  <a:rPr lang="en-US" dirty="0"/>
                  <a:t>Now use one of the given points and the point-slope form for the equation of a line.</a:t>
                </a:r>
              </a:p>
              <a:p>
                <a:pPr>
                  <a:defRPr sz="2800"/>
                </a:pPr>
                <a:r>
                  <a:rPr lang="en-US" dirty="0"/>
                  <a:t>(</a:t>
                </a:r>
                <a:r>
                  <a:rPr lang="en-US" b="1" dirty="0"/>
                  <a:t>Note</a:t>
                </a:r>
                <a:r>
                  <a:rPr lang="en-US" dirty="0"/>
                  <a:t>: </a:t>
                </a:r>
                <a14:m>
                  <m:oMath xmlns:m="http://schemas.openxmlformats.org/officeDocument/2006/math">
                    <m:r>
                      <a:rPr lang="en-US" i="1" dirty="0" smtClean="0">
                        <a:latin typeface="Cambria Math" panose="02040503050406030204" pitchFamily="18" charset="0"/>
                      </a:rPr>
                      <m:t>(−</m:t>
                    </m:r>
                    <m:r>
                      <a:rPr lang="en-US" i="1" dirty="0" smtClean="0">
                        <a:latin typeface="Cambria Math" panose="02040503050406030204" pitchFamily="18" charset="0"/>
                      </a:rPr>
                      <m:t>1</m:t>
                    </m:r>
                    <m:r>
                      <a:rPr lang="en-US" i="1" dirty="0" smtClean="0">
                        <a:latin typeface="Cambria Math" panose="02040503050406030204" pitchFamily="18" charset="0"/>
                      </a:rPr>
                      <m:t>, </m:t>
                    </m:r>
                    <m:r>
                      <a:rPr lang="en-US" i="1" dirty="0" smtClean="0">
                        <a:latin typeface="Cambria Math" panose="02040503050406030204" pitchFamily="18" charset="0"/>
                      </a:rPr>
                      <m:t>2</m:t>
                    </m:r>
                    <m:r>
                      <a:rPr lang="en-US" i="1" dirty="0" smtClean="0">
                        <a:latin typeface="Cambria Math" panose="02040503050406030204" pitchFamily="18" charset="0"/>
                      </a:rPr>
                      <m:t>)</m:t>
                    </m:r>
                  </m:oMath>
                </a14:m>
                <a:r>
                  <a:rPr lang="en-US" dirty="0"/>
                  <a:t> and </a:t>
                </a:r>
                <a14:m>
                  <m:oMath xmlns:m="http://schemas.openxmlformats.org/officeDocument/2006/math">
                    <m:r>
                      <a:rPr lang="en-US" i="1" dirty="0" smtClean="0">
                        <a:latin typeface="Cambria Math" panose="02040503050406030204" pitchFamily="18" charset="0"/>
                      </a:rPr>
                      <m:t>(</m:t>
                    </m:r>
                    <m:r>
                      <a:rPr lang="en-US" i="1" dirty="0" smtClean="0">
                        <a:latin typeface="Cambria Math" panose="02040503050406030204" pitchFamily="18" charset="0"/>
                      </a:rPr>
                      <m:t>4</m:t>
                    </m:r>
                    <m:r>
                      <a:rPr lang="en-US" i="1" dirty="0" smtClean="0">
                        <a:latin typeface="Cambria Math" panose="02040503050406030204" pitchFamily="18" charset="0"/>
                      </a:rPr>
                      <m:t>, −</m:t>
                    </m:r>
                    <m:r>
                      <a:rPr lang="en-US" i="1" dirty="0" smtClean="0">
                        <a:latin typeface="Cambria Math" panose="02040503050406030204" pitchFamily="18" charset="0"/>
                      </a:rPr>
                      <m:t>2</m:t>
                    </m:r>
                    <m:r>
                      <a:rPr lang="en-US" i="1" dirty="0" smtClean="0">
                        <a:latin typeface="Cambria Math" panose="02040503050406030204" pitchFamily="18" charset="0"/>
                      </a:rPr>
                      <m:t>) </m:t>
                    </m:r>
                  </m:oMath>
                </a14:m>
                <a:r>
                  <a:rPr lang="en-US" dirty="0"/>
                  <a:t>are used on the next page to illustrate that either point may be used.)</a:t>
                </a:r>
                <a:endParaRPr lang="en-US" sz="2800" dirty="0"/>
              </a:p>
            </p:txBody>
          </p:sp>
        </mc:Choice>
        <mc:Fallback>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481" t="-1227"/>
                </a:stretch>
              </a:blipFill>
            </p:spPr>
            <p:txBody>
              <a:bodyPr/>
              <a:lstStyle/>
              <a:p>
                <a:r>
                  <a:rPr lang="en-US">
                    <a:noFill/>
                  </a:rPr>
                  <a:t> </a:t>
                </a:r>
              </a:p>
            </p:txBody>
          </p:sp>
        </mc:Fallback>
      </mc:AlternateContent>
    </p:spTree>
    <p:extLst>
      <p:ext uri="{BB962C8B-B14F-4D97-AF65-F5344CB8AC3E}">
        <p14:creationId xmlns:p14="http://schemas.microsoft.com/office/powerpoint/2010/main" val="403188020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Example 3: Finding Equations Given Two Points</a:t>
            </a:r>
            <a:r>
              <a:rPr lang="en-US" dirty="0"/>
              <a:t> (cont.)</a:t>
            </a:r>
            <a:endParaRPr dirty="0"/>
          </a:p>
        </p:txBody>
      </p:sp>
      <mc:AlternateContent xmlns:mc="http://schemas.openxmlformats.org/markup-compatibility/2006">
        <mc:Choice xmlns:a14="http://schemas.microsoft.com/office/drawing/2010/main" Requires="a14">
          <p:sp>
            <p:nvSpPr>
              <p:cNvPr id="3" name="Text Placeholder 2"/>
              <p:cNvSpPr>
                <a:spLocks noGrp="1"/>
              </p:cNvSpPr>
              <p:nvPr>
                <p:ph type="body" sz="quarter" idx="10"/>
              </p:nvPr>
            </p:nvSpPr>
            <p:spPr/>
            <p:txBody>
              <a:bodyPr>
                <a:normAutofit/>
              </a:bodyPr>
              <a:lstStyle/>
              <a:p>
                <a:pPr>
                  <a:spcBef>
                    <a:spcPts val="1200"/>
                  </a:spcBef>
                  <a:defRPr sz="2800"/>
                </a:pPr>
                <a:r>
                  <a:rPr lang="en-US" dirty="0"/>
                  <a:t> </a:t>
                </a:r>
                <a14:m>
                  <m:oMath xmlns:m="http://schemas.openxmlformats.org/officeDocument/2006/math">
                    <m:r>
                      <m:rPr>
                        <m:sty m:val="p"/>
                      </m:rPr>
                      <a:rPr lang="en-US" b="0" i="0" u="sng" smtClean="0">
                        <a:latin typeface="Cambria Math" panose="02040503050406030204" pitchFamily="18" charset="0"/>
                      </a:rPr>
                      <m:t>Using</m:t>
                    </m:r>
                    <m:r>
                      <a:rPr lang="en-US" b="0" i="1" u="sng" smtClean="0">
                        <a:latin typeface="Cambria Math" panose="02040503050406030204" pitchFamily="18" charset="0"/>
                      </a:rPr>
                      <m:t> </m:t>
                    </m:r>
                    <m:d>
                      <m:dPr>
                        <m:ctrlPr>
                          <a:rPr lang="en-US" b="0" i="1" u="sng" smtClean="0">
                            <a:latin typeface="Cambria Math" panose="02040503050406030204" pitchFamily="18" charset="0"/>
                          </a:rPr>
                        </m:ctrlPr>
                      </m:dPr>
                      <m:e>
                        <m:r>
                          <a:rPr lang="en-US" b="0" i="1" u="sng" smtClean="0">
                            <a:latin typeface="Cambria Math" panose="02040503050406030204" pitchFamily="18" charset="0"/>
                          </a:rPr>
                          <m:t>−</m:t>
                        </m:r>
                        <m:r>
                          <a:rPr lang="en-US" b="0" i="1" u="sng" smtClean="0">
                            <a:latin typeface="Cambria Math" panose="02040503050406030204" pitchFamily="18" charset="0"/>
                          </a:rPr>
                          <m:t>1</m:t>
                        </m:r>
                        <m:r>
                          <a:rPr lang="en-US" b="0" i="1" u="sng" smtClean="0">
                            <a:latin typeface="Cambria Math" panose="02040503050406030204" pitchFamily="18" charset="0"/>
                          </a:rPr>
                          <m:t>, </m:t>
                        </m:r>
                        <m:r>
                          <a:rPr lang="en-US" b="0" i="1" u="sng" smtClean="0">
                            <a:latin typeface="Cambria Math" panose="02040503050406030204" pitchFamily="18" charset="0"/>
                          </a:rPr>
                          <m:t>2</m:t>
                        </m:r>
                      </m:e>
                    </m:d>
                  </m:oMath>
                </a14:m>
                <a:r>
                  <a:rPr lang="en-US" sz="2800" u="sng" dirty="0"/>
                  <a:t> </a:t>
                </a:r>
                <a:r>
                  <a:rPr lang="en-US" sz="2800" dirty="0"/>
                  <a:t> 			</a:t>
                </a:r>
                <a:endParaRPr lang="en-US" sz="2800" u="sng" dirty="0"/>
              </a:p>
              <a:p>
                <a:pPr>
                  <a:spcBef>
                    <a:spcPts val="1200"/>
                  </a:spcBef>
                  <a:defRPr sz="2800"/>
                </a:pPr>
                <a14:m>
                  <m:oMath xmlns:m="http://schemas.openxmlformats.org/officeDocument/2006/math">
                    <m:r>
                      <a:rPr lang="en-US" sz="2800" b="0" i="1" smtClean="0">
                        <a:latin typeface="Cambria Math" panose="02040503050406030204" pitchFamily="18" charset="0"/>
                      </a:rPr>
                      <m:t>         </m:t>
                    </m:r>
                    <m:r>
                      <a:rPr lang="en-US" sz="2800" b="0" i="1" smtClean="0">
                        <a:latin typeface="Cambria Math" panose="02040503050406030204" pitchFamily="18" charset="0"/>
                      </a:rPr>
                      <m:t>𝑦</m:t>
                    </m:r>
                    <m:r>
                      <a:rPr lang="en-US" sz="2800" b="0" i="1" smtClean="0">
                        <a:latin typeface="Cambria Math" panose="02040503050406030204" pitchFamily="18" charset="0"/>
                      </a:rPr>
                      <m:t>−</m:t>
                    </m:r>
                    <m:sSub>
                      <m:sSubPr>
                        <m:ctrlPr>
                          <a:rPr lang="en-US" sz="2800" b="0" i="1" smtClean="0">
                            <a:latin typeface="Cambria Math" panose="02040503050406030204" pitchFamily="18" charset="0"/>
                          </a:rPr>
                        </m:ctrlPr>
                      </m:sSubPr>
                      <m:e>
                        <m:r>
                          <a:rPr lang="en-US" sz="2800" b="0" i="1" smtClean="0">
                            <a:latin typeface="Cambria Math" panose="02040503050406030204" pitchFamily="18" charset="0"/>
                          </a:rPr>
                          <m:t>𝑦</m:t>
                        </m:r>
                      </m:e>
                      <m:sub>
                        <m:r>
                          <a:rPr lang="en-US" sz="2800" b="0" i="1" smtClean="0">
                            <a:latin typeface="Cambria Math" panose="02040503050406030204" pitchFamily="18" charset="0"/>
                          </a:rPr>
                          <m:t>1</m:t>
                        </m:r>
                      </m:sub>
                    </m:sSub>
                    <m:r>
                      <a:rPr lang="en-US" sz="2800" b="0" i="1" smtClean="0">
                        <a:latin typeface="Cambria Math" panose="02040503050406030204" pitchFamily="18" charset="0"/>
                      </a:rPr>
                      <m:t>=</m:t>
                    </m:r>
                    <m:r>
                      <a:rPr lang="en-US" sz="2800" b="0" i="1" smtClean="0">
                        <a:latin typeface="Cambria Math" panose="02040503050406030204" pitchFamily="18" charset="0"/>
                      </a:rPr>
                      <m:t>𝑚</m:t>
                    </m:r>
                    <m:r>
                      <a:rPr lang="en-US" sz="2800" b="0" i="1" smtClean="0">
                        <a:latin typeface="Cambria Math" panose="02040503050406030204" pitchFamily="18" charset="0"/>
                      </a:rPr>
                      <m:t>(</m:t>
                    </m:r>
                    <m:r>
                      <a:rPr lang="en-US" sz="2800" b="0" i="1" smtClean="0">
                        <a:latin typeface="Cambria Math" panose="02040503050406030204" pitchFamily="18" charset="0"/>
                      </a:rPr>
                      <m:t>𝑥</m:t>
                    </m:r>
                    <m:r>
                      <a:rPr lang="en-US" sz="2800" b="0" i="1" smtClean="0">
                        <a:latin typeface="Cambria Math" panose="02040503050406030204" pitchFamily="18" charset="0"/>
                      </a:rPr>
                      <m:t>−</m:t>
                    </m:r>
                    <m:sSub>
                      <m:sSubPr>
                        <m:ctrlPr>
                          <a:rPr lang="en-US" sz="2800" b="0" i="1" smtClean="0">
                            <a:latin typeface="Cambria Math" panose="02040503050406030204" pitchFamily="18" charset="0"/>
                          </a:rPr>
                        </m:ctrlPr>
                      </m:sSubPr>
                      <m:e>
                        <m:r>
                          <a:rPr lang="en-US" sz="2800" b="0" i="1" smtClean="0">
                            <a:latin typeface="Cambria Math" panose="02040503050406030204" pitchFamily="18" charset="0"/>
                          </a:rPr>
                          <m:t>𝑥</m:t>
                        </m:r>
                      </m:e>
                      <m:sub>
                        <m:r>
                          <a:rPr lang="en-US" sz="2800" b="0" i="1" smtClean="0">
                            <a:latin typeface="Cambria Math" panose="02040503050406030204" pitchFamily="18" charset="0"/>
                          </a:rPr>
                          <m:t>1</m:t>
                        </m:r>
                      </m:sub>
                    </m:sSub>
                    <m:r>
                      <a:rPr lang="en-US" sz="2800" b="0" i="1" smtClean="0">
                        <a:latin typeface="Cambria Math" panose="02040503050406030204" pitchFamily="18" charset="0"/>
                      </a:rPr>
                      <m:t>)</m:t>
                    </m:r>
                  </m:oMath>
                </a14:m>
                <a:r>
                  <a:rPr lang="en-US" sz="2800" dirty="0"/>
                  <a:t>  	</a:t>
                </a:r>
                <a14:m>
                  <m:oMath xmlns:m="http://schemas.openxmlformats.org/officeDocument/2006/math">
                    <m:r>
                      <a:rPr lang="en-US" sz="2800" b="0" i="0" smtClean="0">
                        <a:latin typeface="Cambria Math" panose="02040503050406030204" pitchFamily="18" charset="0"/>
                      </a:rPr>
                      <m:t> </m:t>
                    </m:r>
                  </m:oMath>
                </a14:m>
                <a:endParaRPr lang="en-US" sz="2800" b="0" i="0" dirty="0">
                  <a:latin typeface="Cambria Math" panose="02040503050406030204" pitchFamily="18" charset="0"/>
                </a:endParaRPr>
              </a:p>
              <a:p>
                <a:pPr>
                  <a:spcBef>
                    <a:spcPts val="1200"/>
                  </a:spcBef>
                  <a:defRPr sz="2800"/>
                </a:pPr>
                <a14:m>
                  <m:oMath xmlns:m="http://schemas.openxmlformats.org/officeDocument/2006/math">
                    <m:r>
                      <a:rPr lang="en-US" sz="2800" b="0" i="1" smtClean="0">
                        <a:latin typeface="Cambria Math" panose="02040503050406030204" pitchFamily="18" charset="0"/>
                      </a:rPr>
                      <m:t>           </m:t>
                    </m:r>
                    <m:r>
                      <a:rPr lang="en-US" sz="2800" b="0" i="1" smtClean="0">
                        <a:latin typeface="Cambria Math" panose="02040503050406030204" pitchFamily="18" charset="0"/>
                      </a:rPr>
                      <m:t>𝑦</m:t>
                    </m:r>
                    <m:r>
                      <a:rPr lang="en-US" sz="2800" b="0" i="1" smtClean="0">
                        <a:latin typeface="Cambria Math" panose="02040503050406030204" pitchFamily="18" charset="0"/>
                      </a:rPr>
                      <m:t>−</m:t>
                    </m:r>
                    <m:r>
                      <a:rPr lang="en-US" sz="2800" b="0" i="1" smtClean="0">
                        <a:latin typeface="Cambria Math" panose="02040503050406030204" pitchFamily="18" charset="0"/>
                      </a:rPr>
                      <m:t>2</m:t>
                    </m:r>
                    <m:r>
                      <a:rPr lang="en-US" sz="2800" b="0" i="1" smtClean="0">
                        <a:latin typeface="Cambria Math" panose="02040503050406030204" pitchFamily="18" charset="0"/>
                      </a:rPr>
                      <m:t>=−</m:t>
                    </m:r>
                    <m:f>
                      <m:fPr>
                        <m:ctrlPr>
                          <a:rPr lang="en-US" sz="2800" b="0" i="1" smtClean="0">
                            <a:latin typeface="Cambria Math" panose="02040503050406030204" pitchFamily="18" charset="0"/>
                          </a:rPr>
                        </m:ctrlPr>
                      </m:fPr>
                      <m:num>
                        <m:r>
                          <a:rPr lang="en-US" sz="2800" b="0" i="1" smtClean="0">
                            <a:latin typeface="Cambria Math" panose="02040503050406030204" pitchFamily="18" charset="0"/>
                          </a:rPr>
                          <m:t>4</m:t>
                        </m:r>
                      </m:num>
                      <m:den>
                        <m:r>
                          <a:rPr lang="en-US" sz="2800" b="0" i="1" smtClean="0">
                            <a:latin typeface="Cambria Math" panose="02040503050406030204" pitchFamily="18" charset="0"/>
                          </a:rPr>
                          <m:t>5</m:t>
                        </m:r>
                      </m:den>
                    </m:f>
                    <m:d>
                      <m:dPr>
                        <m:begChr m:val="["/>
                        <m:endChr m:val="]"/>
                        <m:ctrlPr>
                          <a:rPr lang="en-US" sz="2800" b="0" i="1" smtClean="0">
                            <a:latin typeface="Cambria Math" panose="02040503050406030204" pitchFamily="18" charset="0"/>
                          </a:rPr>
                        </m:ctrlPr>
                      </m:dPr>
                      <m:e>
                        <m:r>
                          <a:rPr lang="en-US" sz="2800" b="0" i="1" smtClean="0">
                            <a:latin typeface="Cambria Math" panose="02040503050406030204" pitchFamily="18" charset="0"/>
                          </a:rPr>
                          <m:t>𝑥</m:t>
                        </m:r>
                        <m:r>
                          <a:rPr lang="en-US" sz="2800" b="0" i="1" smtClean="0">
                            <a:latin typeface="Cambria Math" panose="02040503050406030204" pitchFamily="18" charset="0"/>
                          </a:rPr>
                          <m:t>−</m:t>
                        </m:r>
                        <m:d>
                          <m:dPr>
                            <m:ctrlPr>
                              <a:rPr lang="en-US" sz="2800" b="0" i="1" smtClean="0">
                                <a:latin typeface="Cambria Math" panose="02040503050406030204" pitchFamily="18" charset="0"/>
                              </a:rPr>
                            </m:ctrlPr>
                          </m:dPr>
                          <m:e>
                            <m:r>
                              <a:rPr lang="en-US" sz="2800" b="0" i="1" smtClean="0">
                                <a:latin typeface="Cambria Math" panose="02040503050406030204" pitchFamily="18" charset="0"/>
                              </a:rPr>
                              <m:t>−</m:t>
                            </m:r>
                            <m:r>
                              <a:rPr lang="en-US" sz="2800" b="0" i="1" smtClean="0">
                                <a:latin typeface="Cambria Math" panose="02040503050406030204" pitchFamily="18" charset="0"/>
                              </a:rPr>
                              <m:t>1</m:t>
                            </m:r>
                          </m:e>
                        </m:d>
                      </m:e>
                    </m:d>
                  </m:oMath>
                </a14:m>
                <a:r>
                  <a:rPr lang="en-US" sz="2800" dirty="0"/>
                  <a:t>	</a:t>
                </a:r>
              </a:p>
              <a:p>
                <a:pPr>
                  <a:spcBef>
                    <a:spcPts val="1200"/>
                  </a:spcBef>
                  <a:defRPr sz="2800"/>
                </a:pPr>
                <a14:m>
                  <m:oMathPara xmlns:m="http://schemas.openxmlformats.org/officeDocument/2006/math">
                    <m:oMathParaPr>
                      <m:jc m:val="left"/>
                    </m:oMathParaPr>
                    <m:oMath xmlns:m="http://schemas.openxmlformats.org/officeDocument/2006/math">
                      <m:r>
                        <a:rPr lang="en-US" sz="2800" b="0" i="1" smtClean="0">
                          <a:latin typeface="Cambria Math" panose="02040503050406030204" pitchFamily="18" charset="0"/>
                        </a:rPr>
                        <m:t>  </m:t>
                      </m:r>
                      <m:r>
                        <a:rPr lang="en-US" sz="2800" b="0" i="1" smtClean="0">
                          <a:latin typeface="Cambria Math" panose="02040503050406030204" pitchFamily="18" charset="0"/>
                        </a:rPr>
                        <m:t>         </m:t>
                      </m:r>
                      <m:r>
                        <a:rPr lang="en-US" sz="2800" b="0" i="1" smtClean="0">
                          <a:latin typeface="Cambria Math" panose="02040503050406030204" pitchFamily="18" charset="0"/>
                        </a:rPr>
                        <m:t>𝑦</m:t>
                      </m:r>
                      <m:r>
                        <a:rPr lang="en-US" sz="2800" b="0" i="1" smtClean="0">
                          <a:latin typeface="Cambria Math" panose="02040503050406030204" pitchFamily="18" charset="0"/>
                        </a:rPr>
                        <m:t>−</m:t>
                      </m:r>
                      <m:r>
                        <a:rPr lang="en-US" sz="2800" b="0" i="1" smtClean="0">
                          <a:latin typeface="Cambria Math" panose="02040503050406030204" pitchFamily="18" charset="0"/>
                        </a:rPr>
                        <m:t>2</m:t>
                      </m:r>
                      <m:r>
                        <a:rPr lang="en-US" sz="2800" b="0" i="1" smtClean="0">
                          <a:latin typeface="Cambria Math" panose="02040503050406030204" pitchFamily="18" charset="0"/>
                        </a:rPr>
                        <m:t>=−</m:t>
                      </m:r>
                      <m:f>
                        <m:fPr>
                          <m:ctrlPr>
                            <a:rPr lang="en-US" sz="2800" b="0" i="1" smtClean="0">
                              <a:latin typeface="Cambria Math" panose="02040503050406030204" pitchFamily="18" charset="0"/>
                            </a:rPr>
                          </m:ctrlPr>
                        </m:fPr>
                        <m:num>
                          <m:r>
                            <a:rPr lang="en-US" sz="2800" b="0" i="1" smtClean="0">
                              <a:latin typeface="Cambria Math" panose="02040503050406030204" pitchFamily="18" charset="0"/>
                            </a:rPr>
                            <m:t>4</m:t>
                          </m:r>
                        </m:num>
                        <m:den>
                          <m:r>
                            <a:rPr lang="en-US" sz="2800" b="0" i="1" smtClean="0">
                              <a:latin typeface="Cambria Math" panose="02040503050406030204" pitchFamily="18" charset="0"/>
                            </a:rPr>
                            <m:t>5</m:t>
                          </m:r>
                        </m:den>
                      </m:f>
                      <m:r>
                        <a:rPr lang="en-US" sz="2800" b="0" i="1" smtClean="0">
                          <a:latin typeface="Cambria Math" panose="02040503050406030204" pitchFamily="18" charset="0"/>
                        </a:rPr>
                        <m:t>𝑥</m:t>
                      </m:r>
                      <m:r>
                        <a:rPr lang="en-US" sz="2800" b="0" i="1" smtClean="0">
                          <a:latin typeface="Cambria Math" panose="02040503050406030204" pitchFamily="18" charset="0"/>
                        </a:rPr>
                        <m:t>−</m:t>
                      </m:r>
                      <m:f>
                        <m:fPr>
                          <m:ctrlPr>
                            <a:rPr lang="en-US" sz="2800" b="0" i="1" smtClean="0">
                              <a:latin typeface="Cambria Math" panose="02040503050406030204" pitchFamily="18" charset="0"/>
                            </a:rPr>
                          </m:ctrlPr>
                        </m:fPr>
                        <m:num>
                          <m:r>
                            <a:rPr lang="en-US" sz="2800" b="0" i="1" smtClean="0">
                              <a:latin typeface="Cambria Math" panose="02040503050406030204" pitchFamily="18" charset="0"/>
                            </a:rPr>
                            <m:t>4</m:t>
                          </m:r>
                        </m:num>
                        <m:den>
                          <m:r>
                            <a:rPr lang="en-US" sz="2800" b="0" i="1" smtClean="0">
                              <a:latin typeface="Cambria Math" panose="02040503050406030204" pitchFamily="18" charset="0"/>
                            </a:rPr>
                            <m:t>5</m:t>
                          </m:r>
                        </m:den>
                      </m:f>
                    </m:oMath>
                  </m:oMathPara>
                </a14:m>
                <a:endParaRPr lang="en-US" sz="2800" dirty="0"/>
              </a:p>
              <a:p>
                <a:pPr>
                  <a:spcBef>
                    <a:spcPts val="1200"/>
                  </a:spcBef>
                  <a:defRPr sz="2800"/>
                </a:pPr>
                <a14:m>
                  <m:oMathPara xmlns:m="http://schemas.openxmlformats.org/officeDocument/2006/math">
                    <m:oMathParaPr>
                      <m:jc m:val="left"/>
                    </m:oMathParaPr>
                    <m:oMath xmlns:m="http://schemas.openxmlformats.org/officeDocument/2006/math">
                      <m:r>
                        <a:rPr lang="en-US" sz="2800" b="0" i="1" smtClean="0">
                          <a:latin typeface="Cambria Math" panose="02040503050406030204" pitchFamily="18" charset="0"/>
                        </a:rPr>
                        <m:t>      </m:t>
                      </m:r>
                      <m:r>
                        <a:rPr lang="en-US" sz="2800" b="0" i="1" smtClean="0">
                          <a:latin typeface="Cambria Math" panose="02040503050406030204" pitchFamily="18" charset="0"/>
                        </a:rPr>
                        <m:t>         </m:t>
                      </m:r>
                      <m:r>
                        <a:rPr lang="en-US" sz="2800" b="0" i="1" smtClean="0">
                          <a:latin typeface="Cambria Math" panose="02040503050406030204" pitchFamily="18" charset="0"/>
                        </a:rPr>
                        <m:t>    </m:t>
                      </m:r>
                      <m:r>
                        <a:rPr lang="en-US" sz="2800" b="0" i="1" smtClean="0">
                          <a:latin typeface="Cambria Math" panose="02040503050406030204" pitchFamily="18" charset="0"/>
                        </a:rPr>
                        <m:t>𝑦</m:t>
                      </m:r>
                      <m:r>
                        <a:rPr lang="en-US" sz="2800" b="0" i="1" smtClean="0">
                          <a:latin typeface="Cambria Math" panose="02040503050406030204" pitchFamily="18" charset="0"/>
                        </a:rPr>
                        <m:t>=−</m:t>
                      </m:r>
                      <m:f>
                        <m:fPr>
                          <m:ctrlPr>
                            <a:rPr lang="en-US" sz="2800" b="0" i="1" smtClean="0">
                              <a:latin typeface="Cambria Math" panose="02040503050406030204" pitchFamily="18" charset="0"/>
                            </a:rPr>
                          </m:ctrlPr>
                        </m:fPr>
                        <m:num>
                          <m:r>
                            <a:rPr lang="en-US" sz="2800" b="0" i="1" smtClean="0">
                              <a:latin typeface="Cambria Math" panose="02040503050406030204" pitchFamily="18" charset="0"/>
                            </a:rPr>
                            <m:t>4</m:t>
                          </m:r>
                        </m:num>
                        <m:den>
                          <m:r>
                            <a:rPr lang="en-US" sz="2800" b="0" i="1" smtClean="0">
                              <a:latin typeface="Cambria Math" panose="02040503050406030204" pitchFamily="18" charset="0"/>
                            </a:rPr>
                            <m:t>5</m:t>
                          </m:r>
                        </m:den>
                      </m:f>
                      <m:r>
                        <a:rPr lang="en-US" sz="2800" b="0" i="1" smtClean="0">
                          <a:latin typeface="Cambria Math" panose="02040503050406030204" pitchFamily="18" charset="0"/>
                        </a:rPr>
                        <m:t>𝑥</m:t>
                      </m:r>
                      <m:r>
                        <a:rPr lang="en-US" sz="2800" b="0" i="1" smtClean="0">
                          <a:latin typeface="Cambria Math" panose="02040503050406030204" pitchFamily="18" charset="0"/>
                        </a:rPr>
                        <m:t>−</m:t>
                      </m:r>
                      <m:f>
                        <m:fPr>
                          <m:ctrlPr>
                            <a:rPr lang="en-US" sz="2800" b="0" i="1" smtClean="0">
                              <a:latin typeface="Cambria Math" panose="02040503050406030204" pitchFamily="18" charset="0"/>
                            </a:rPr>
                          </m:ctrlPr>
                        </m:fPr>
                        <m:num>
                          <m:r>
                            <a:rPr lang="en-US" sz="2800" b="0" i="1" smtClean="0">
                              <a:latin typeface="Cambria Math" panose="02040503050406030204" pitchFamily="18" charset="0"/>
                            </a:rPr>
                            <m:t>4</m:t>
                          </m:r>
                        </m:num>
                        <m:den>
                          <m:r>
                            <a:rPr lang="en-US" sz="2800" b="0" i="1" smtClean="0">
                              <a:latin typeface="Cambria Math" panose="02040503050406030204" pitchFamily="18" charset="0"/>
                            </a:rPr>
                            <m:t>5</m:t>
                          </m:r>
                        </m:den>
                      </m:f>
                      <m:r>
                        <a:rPr lang="en-US" sz="2800" b="0" i="1" smtClean="0">
                          <a:latin typeface="Cambria Math" panose="02040503050406030204" pitchFamily="18" charset="0"/>
                        </a:rPr>
                        <m:t>+</m:t>
                      </m:r>
                      <m:r>
                        <a:rPr lang="en-US" sz="2800" b="0" i="1" smtClean="0">
                          <a:latin typeface="Cambria Math" panose="02040503050406030204" pitchFamily="18" charset="0"/>
                        </a:rPr>
                        <m:t>2</m:t>
                      </m:r>
                      <m:r>
                        <a:rPr lang="en-US" sz="2800" b="0" i="0" smtClean="0">
                          <a:latin typeface="Cambria Math" panose="02040503050406030204" pitchFamily="18" charset="0"/>
                        </a:rPr>
                        <m:t> </m:t>
                      </m:r>
                    </m:oMath>
                  </m:oMathPara>
                </a14:m>
                <a:endParaRPr lang="en-US" sz="2800" b="0" i="0" dirty="0">
                  <a:latin typeface="Cambria Math" panose="02040503050406030204" pitchFamily="18" charset="0"/>
                </a:endParaRPr>
              </a:p>
              <a:p>
                <a:pPr>
                  <a:spcBef>
                    <a:spcPts val="1200"/>
                  </a:spcBef>
                  <a:defRPr sz="2800"/>
                </a:pPr>
                <a14:m>
                  <m:oMathPara xmlns:m="http://schemas.openxmlformats.org/officeDocument/2006/math">
                    <m:oMathParaPr>
                      <m:jc m:val="left"/>
                    </m:oMathParaPr>
                    <m:oMath xmlns:m="http://schemas.openxmlformats.org/officeDocument/2006/math">
                      <m:r>
                        <a:rPr lang="en-US" sz="2800" b="0" i="1" smtClean="0">
                          <a:latin typeface="Cambria Math" panose="02040503050406030204" pitchFamily="18" charset="0"/>
                        </a:rPr>
                        <m:t>                   </m:t>
                      </m:r>
                      <m:r>
                        <a:rPr lang="en-US" sz="2800" b="0" i="1" smtClean="0">
                          <a:latin typeface="Cambria Math" panose="02040503050406030204" pitchFamily="18" charset="0"/>
                        </a:rPr>
                        <m:t>𝑦</m:t>
                      </m:r>
                      <m:r>
                        <a:rPr lang="en-US" sz="2800" b="0" i="1" smtClean="0">
                          <a:latin typeface="Cambria Math" panose="02040503050406030204" pitchFamily="18" charset="0"/>
                        </a:rPr>
                        <m:t>=−</m:t>
                      </m:r>
                      <m:f>
                        <m:fPr>
                          <m:ctrlPr>
                            <a:rPr lang="en-US" sz="2800" b="0" i="1" smtClean="0">
                              <a:latin typeface="Cambria Math" panose="02040503050406030204" pitchFamily="18" charset="0"/>
                            </a:rPr>
                          </m:ctrlPr>
                        </m:fPr>
                        <m:num>
                          <m:r>
                            <a:rPr lang="en-US" sz="2800" b="0" i="1" smtClean="0">
                              <a:latin typeface="Cambria Math" panose="02040503050406030204" pitchFamily="18" charset="0"/>
                            </a:rPr>
                            <m:t>4</m:t>
                          </m:r>
                        </m:num>
                        <m:den>
                          <m:r>
                            <a:rPr lang="en-US" sz="2800" b="0" i="1" smtClean="0">
                              <a:latin typeface="Cambria Math" panose="02040503050406030204" pitchFamily="18" charset="0"/>
                            </a:rPr>
                            <m:t>5</m:t>
                          </m:r>
                        </m:den>
                      </m:f>
                      <m:r>
                        <a:rPr lang="en-US" sz="2800" b="0" i="1" smtClean="0">
                          <a:latin typeface="Cambria Math" panose="02040503050406030204" pitchFamily="18" charset="0"/>
                        </a:rPr>
                        <m:t>𝑥</m:t>
                      </m:r>
                      <m:r>
                        <a:rPr lang="en-US" sz="2800" b="0" i="1" smtClean="0">
                          <a:latin typeface="Cambria Math" panose="02040503050406030204" pitchFamily="18" charset="0"/>
                        </a:rPr>
                        <m:t>+</m:t>
                      </m:r>
                      <m:f>
                        <m:fPr>
                          <m:ctrlPr>
                            <a:rPr lang="en-US" sz="2800" b="0" i="1" smtClean="0">
                              <a:latin typeface="Cambria Math" panose="02040503050406030204" pitchFamily="18" charset="0"/>
                            </a:rPr>
                          </m:ctrlPr>
                        </m:fPr>
                        <m:num>
                          <m:r>
                            <a:rPr lang="en-US" sz="2800" b="0" i="1" smtClean="0">
                              <a:latin typeface="Cambria Math" panose="02040503050406030204" pitchFamily="18" charset="0"/>
                            </a:rPr>
                            <m:t>6</m:t>
                          </m:r>
                        </m:num>
                        <m:den>
                          <m:r>
                            <a:rPr lang="en-US" sz="2800" b="0" i="1" smtClean="0">
                              <a:latin typeface="Cambria Math" panose="02040503050406030204" pitchFamily="18" charset="0"/>
                            </a:rPr>
                            <m:t>5</m:t>
                          </m:r>
                        </m:den>
                      </m:f>
                    </m:oMath>
                  </m:oMathPara>
                </a14:m>
                <a:endParaRPr lang="en-US" sz="2800" dirty="0"/>
              </a:p>
              <a:p>
                <a:pPr>
                  <a:spcBef>
                    <a:spcPts val="1200"/>
                  </a:spcBef>
                  <a:defRPr sz="2800"/>
                </a:pPr>
                <a:r>
                  <a:rPr lang="en-US" dirty="0"/>
                  <a:t>or  </a:t>
                </a:r>
                <a14:m>
                  <m:oMath xmlns:m="http://schemas.openxmlformats.org/officeDocument/2006/math">
                    <m:r>
                      <a:rPr lang="en-US" b="0" i="1" smtClean="0">
                        <a:latin typeface="Cambria Math" panose="02040503050406030204" pitchFamily="18" charset="0"/>
                      </a:rPr>
                      <m:t>4</m:t>
                    </m:r>
                    <m:r>
                      <a:rPr lang="en-US" b="0" i="1" smtClean="0">
                        <a:latin typeface="Cambria Math" panose="02040503050406030204" pitchFamily="18" charset="0"/>
                      </a:rPr>
                      <m:t>𝑥</m:t>
                    </m:r>
                    <m:r>
                      <a:rPr lang="en-US" b="0" i="1" smtClean="0">
                        <a:latin typeface="Cambria Math" panose="02040503050406030204" pitchFamily="18" charset="0"/>
                      </a:rPr>
                      <m:t>+</m:t>
                    </m:r>
                    <m:r>
                      <a:rPr lang="en-US" b="0" i="1" smtClean="0">
                        <a:latin typeface="Cambria Math" panose="02040503050406030204" pitchFamily="18" charset="0"/>
                      </a:rPr>
                      <m:t>5</m:t>
                    </m:r>
                    <m:r>
                      <a:rPr lang="en-US" b="0" i="1" smtClean="0">
                        <a:latin typeface="Cambria Math" panose="02040503050406030204" pitchFamily="18" charset="0"/>
                      </a:rPr>
                      <m:t>𝑦</m:t>
                    </m:r>
                    <m:r>
                      <a:rPr lang="en-US" b="0" i="1" smtClean="0">
                        <a:latin typeface="Cambria Math" panose="02040503050406030204" pitchFamily="18" charset="0"/>
                      </a:rPr>
                      <m:t>=</m:t>
                    </m:r>
                    <m:r>
                      <a:rPr lang="en-US" b="0" i="1" smtClean="0">
                        <a:latin typeface="Cambria Math" panose="02040503050406030204" pitchFamily="18" charset="0"/>
                      </a:rPr>
                      <m:t>6</m:t>
                    </m:r>
                  </m:oMath>
                </a14:m>
                <a:endParaRPr lang="en-US" sz="2800" dirty="0"/>
              </a:p>
            </p:txBody>
          </p:sp>
        </mc:Choice>
        <mc:Fallback>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481" b="-859"/>
                </a:stretch>
              </a:blipFill>
            </p:spPr>
            <p:txBody>
              <a:bodyPr/>
              <a:lstStyle/>
              <a:p>
                <a:r>
                  <a:rPr lang="en-US">
                    <a:noFill/>
                  </a:rPr>
                  <a:t> </a:t>
                </a:r>
              </a:p>
            </p:txBody>
          </p:sp>
        </mc:Fallback>
      </mc:AlternateContent>
      <p:sp>
        <p:nvSpPr>
          <p:cNvPr id="4" name="TextBox 3">
            <a:extLst>
              <a:ext uri="{FF2B5EF4-FFF2-40B4-BE49-F238E27FC236}">
                <a16:creationId xmlns:a16="http://schemas.microsoft.com/office/drawing/2014/main" id="{5CC05C6D-7F66-ADD0-C4EA-3F47609148F1}"/>
              </a:ext>
            </a:extLst>
          </p:cNvPr>
          <p:cNvSpPr txBox="1"/>
          <p:nvPr/>
        </p:nvSpPr>
        <p:spPr>
          <a:xfrm>
            <a:off x="5410200" y="1752869"/>
            <a:ext cx="2209800" cy="369332"/>
          </a:xfrm>
          <a:prstGeom prst="rect">
            <a:avLst/>
          </a:prstGeom>
          <a:noFill/>
        </p:spPr>
        <p:txBody>
          <a:bodyPr wrap="square" rtlCol="0">
            <a:spAutoFit/>
          </a:bodyPr>
          <a:lstStyle/>
          <a:p>
            <a:r>
              <a:rPr lang="en-IN" dirty="0"/>
              <a:t>Point-slope form</a:t>
            </a:r>
          </a:p>
        </p:txBody>
      </p:sp>
      <p:sp>
        <p:nvSpPr>
          <p:cNvPr id="5" name="TextBox 4">
            <a:extLst>
              <a:ext uri="{FF2B5EF4-FFF2-40B4-BE49-F238E27FC236}">
                <a16:creationId xmlns:a16="http://schemas.microsoft.com/office/drawing/2014/main" id="{59950711-B7D0-666A-3D65-F686129E3952}"/>
              </a:ext>
            </a:extLst>
          </p:cNvPr>
          <p:cNvSpPr txBox="1"/>
          <p:nvPr/>
        </p:nvSpPr>
        <p:spPr>
          <a:xfrm>
            <a:off x="5410200" y="2429585"/>
            <a:ext cx="2209800" cy="369332"/>
          </a:xfrm>
          <a:prstGeom prst="rect">
            <a:avLst/>
          </a:prstGeom>
          <a:noFill/>
        </p:spPr>
        <p:txBody>
          <a:bodyPr wrap="square" rtlCol="0">
            <a:spAutoFit/>
          </a:bodyPr>
          <a:lstStyle/>
          <a:p>
            <a:r>
              <a:rPr lang="en-IN" dirty="0"/>
              <a:t>Substitute.</a:t>
            </a:r>
          </a:p>
        </p:txBody>
      </p:sp>
      <p:sp>
        <p:nvSpPr>
          <p:cNvPr id="6" name="TextBox 5">
            <a:extLst>
              <a:ext uri="{FF2B5EF4-FFF2-40B4-BE49-F238E27FC236}">
                <a16:creationId xmlns:a16="http://schemas.microsoft.com/office/drawing/2014/main" id="{32F70E14-46EF-F982-022C-7B60516F8FD9}"/>
              </a:ext>
            </a:extLst>
          </p:cNvPr>
          <p:cNvSpPr txBox="1"/>
          <p:nvPr/>
        </p:nvSpPr>
        <p:spPr>
          <a:xfrm>
            <a:off x="5410200" y="3104525"/>
            <a:ext cx="2209800" cy="369332"/>
          </a:xfrm>
          <a:prstGeom prst="rect">
            <a:avLst/>
          </a:prstGeom>
          <a:noFill/>
        </p:spPr>
        <p:txBody>
          <a:bodyPr wrap="square" rtlCol="0">
            <a:spAutoFit/>
          </a:bodyPr>
          <a:lstStyle/>
          <a:p>
            <a:r>
              <a:rPr lang="en-IN" dirty="0"/>
              <a:t>Distributive property</a:t>
            </a:r>
          </a:p>
        </p:txBody>
      </p:sp>
      <mc:AlternateContent xmlns:mc="http://schemas.openxmlformats.org/markup-compatibility/2006">
        <mc:Choice xmlns:a14="http://schemas.microsoft.com/office/drawing/2010/main" Requires="a14">
          <p:sp>
            <p:nvSpPr>
              <p:cNvPr id="7" name="TextBox 6">
                <a:extLst>
                  <a:ext uri="{FF2B5EF4-FFF2-40B4-BE49-F238E27FC236}">
                    <a16:creationId xmlns:a16="http://schemas.microsoft.com/office/drawing/2014/main" id="{B7E19DDF-BA00-5DFF-115E-3C1DD538906C}"/>
                  </a:ext>
                </a:extLst>
              </p:cNvPr>
              <p:cNvSpPr txBox="1"/>
              <p:nvPr/>
            </p:nvSpPr>
            <p:spPr>
              <a:xfrm>
                <a:off x="5410200" y="3898582"/>
                <a:ext cx="2209800" cy="369332"/>
              </a:xfrm>
              <a:prstGeom prst="rect">
                <a:avLst/>
              </a:prstGeom>
              <a:noFill/>
            </p:spPr>
            <p:txBody>
              <a:bodyPr wrap="square" rtlCol="0">
                <a:spAutoFit/>
              </a:bodyPr>
              <a:lstStyle/>
              <a:p>
                <a:r>
                  <a:rPr lang="en-IN" dirty="0"/>
                  <a:t>Solve for </a:t>
                </a:r>
                <a14:m>
                  <m:oMath xmlns:m="http://schemas.openxmlformats.org/officeDocument/2006/math">
                    <m:r>
                      <a:rPr lang="en-IN" i="1" dirty="0" smtClean="0">
                        <a:latin typeface="Cambria Math" panose="02040503050406030204" pitchFamily="18" charset="0"/>
                      </a:rPr>
                      <m:t>𝑦</m:t>
                    </m:r>
                  </m:oMath>
                </a14:m>
                <a:r>
                  <a:rPr lang="en-IN" dirty="0"/>
                  <a:t>.</a:t>
                </a:r>
              </a:p>
            </p:txBody>
          </p:sp>
        </mc:Choice>
        <mc:Fallback>
          <p:sp>
            <p:nvSpPr>
              <p:cNvPr id="7" name="TextBox 6">
                <a:extLst>
                  <a:ext uri="{FF2B5EF4-FFF2-40B4-BE49-F238E27FC236}">
                    <a16:creationId xmlns:a16="http://schemas.microsoft.com/office/drawing/2014/main" id="{B7E19DDF-BA00-5DFF-115E-3C1DD538906C}"/>
                  </a:ext>
                </a:extLst>
              </p:cNvPr>
              <p:cNvSpPr txBox="1">
                <a:spLocks noRot="1" noChangeAspect="1" noMove="1" noResize="1" noEditPoints="1" noAdjustHandles="1" noChangeArrowheads="1" noChangeShapeType="1" noTextEdit="1"/>
              </p:cNvSpPr>
              <p:nvPr/>
            </p:nvSpPr>
            <p:spPr>
              <a:xfrm>
                <a:off x="5410200" y="3898582"/>
                <a:ext cx="2209800" cy="369332"/>
              </a:xfrm>
              <a:prstGeom prst="rect">
                <a:avLst/>
              </a:prstGeom>
              <a:blipFill>
                <a:blip r:embed="rId3"/>
                <a:stretch>
                  <a:fillRect l="-2486" t="-10000" b="-26667"/>
                </a:stretch>
              </a:blipFill>
            </p:spPr>
            <p:txBody>
              <a:bodyPr/>
              <a:lstStyle/>
              <a:p>
                <a:r>
                  <a:rPr lang="en-US">
                    <a:noFill/>
                  </a:rPr>
                  <a:t> </a:t>
                </a:r>
              </a:p>
            </p:txBody>
          </p:sp>
        </mc:Fallback>
      </mc:AlternateContent>
      <p:sp>
        <p:nvSpPr>
          <p:cNvPr id="8" name="TextBox 7">
            <a:extLst>
              <a:ext uri="{FF2B5EF4-FFF2-40B4-BE49-F238E27FC236}">
                <a16:creationId xmlns:a16="http://schemas.microsoft.com/office/drawing/2014/main" id="{59DD360D-6811-0608-4693-6BDEDA726B2B}"/>
              </a:ext>
            </a:extLst>
          </p:cNvPr>
          <p:cNvSpPr txBox="1"/>
          <p:nvPr/>
        </p:nvSpPr>
        <p:spPr>
          <a:xfrm>
            <a:off x="5410200" y="4812982"/>
            <a:ext cx="3101897" cy="369332"/>
          </a:xfrm>
          <a:prstGeom prst="rect">
            <a:avLst/>
          </a:prstGeom>
          <a:noFill/>
        </p:spPr>
        <p:txBody>
          <a:bodyPr wrap="square" rtlCol="0">
            <a:spAutoFit/>
          </a:bodyPr>
          <a:lstStyle/>
          <a:p>
            <a:r>
              <a:rPr lang="en-IN" dirty="0"/>
              <a:t>Slope-intercept form</a:t>
            </a:r>
          </a:p>
        </p:txBody>
      </p:sp>
      <p:sp>
        <p:nvSpPr>
          <p:cNvPr id="9" name="TextBox 8">
            <a:extLst>
              <a:ext uri="{FF2B5EF4-FFF2-40B4-BE49-F238E27FC236}">
                <a16:creationId xmlns:a16="http://schemas.microsoft.com/office/drawing/2014/main" id="{5140EBFE-6B83-C263-AE8E-792F32171275}"/>
              </a:ext>
            </a:extLst>
          </p:cNvPr>
          <p:cNvSpPr txBox="1"/>
          <p:nvPr/>
        </p:nvSpPr>
        <p:spPr>
          <a:xfrm>
            <a:off x="5410200" y="5427751"/>
            <a:ext cx="2035099" cy="369332"/>
          </a:xfrm>
          <a:prstGeom prst="rect">
            <a:avLst/>
          </a:prstGeom>
          <a:noFill/>
        </p:spPr>
        <p:txBody>
          <a:bodyPr wrap="square" rtlCol="0">
            <a:spAutoFit/>
          </a:bodyPr>
          <a:lstStyle/>
          <a:p>
            <a:r>
              <a:rPr lang="en-IN" dirty="0"/>
              <a:t>Standard form</a:t>
            </a:r>
          </a:p>
        </p:txBody>
      </p:sp>
    </p:spTree>
    <p:extLst>
      <p:ext uri="{BB962C8B-B14F-4D97-AF65-F5344CB8AC3E}">
        <p14:creationId xmlns:p14="http://schemas.microsoft.com/office/powerpoint/2010/main" val="133264900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Example 3: Finding Equations Given Two Points</a:t>
            </a:r>
            <a:r>
              <a:rPr lang="en-US" dirty="0"/>
              <a:t> (cont.)</a:t>
            </a:r>
            <a:endParaRPr dirty="0"/>
          </a:p>
        </p:txBody>
      </p:sp>
      <mc:AlternateContent xmlns:mc="http://schemas.openxmlformats.org/markup-compatibility/2006">
        <mc:Choice xmlns:a14="http://schemas.microsoft.com/office/drawing/2010/main" Requires="a14">
          <p:sp>
            <p:nvSpPr>
              <p:cNvPr id="3" name="Text Placeholder 2"/>
              <p:cNvSpPr>
                <a:spLocks noGrp="1"/>
              </p:cNvSpPr>
              <p:nvPr>
                <p:ph type="body" sz="quarter" idx="10"/>
              </p:nvPr>
            </p:nvSpPr>
            <p:spPr/>
            <p:txBody>
              <a:bodyPr>
                <a:normAutofit/>
              </a:bodyPr>
              <a:lstStyle/>
              <a:p>
                <a:pPr>
                  <a:spcBef>
                    <a:spcPts val="1200"/>
                  </a:spcBef>
                  <a:defRPr sz="2800"/>
                </a:pPr>
                <a:r>
                  <a:rPr lang="en-US" u="sng" dirty="0"/>
                  <a:t> </a:t>
                </a:r>
                <a14:m>
                  <m:oMath xmlns:m="http://schemas.openxmlformats.org/officeDocument/2006/math">
                    <m:r>
                      <m:rPr>
                        <m:sty m:val="p"/>
                      </m:rPr>
                      <a:rPr lang="en-US" u="sng" smtClean="0">
                        <a:latin typeface="Cambria Math" panose="02040503050406030204" pitchFamily="18" charset="0"/>
                      </a:rPr>
                      <m:t>Using</m:t>
                    </m:r>
                    <m:r>
                      <a:rPr lang="en-US" i="1" u="sng">
                        <a:latin typeface="Cambria Math" panose="02040503050406030204" pitchFamily="18" charset="0"/>
                      </a:rPr>
                      <m:t> </m:t>
                    </m:r>
                    <m:d>
                      <m:dPr>
                        <m:ctrlPr>
                          <a:rPr lang="en-US" i="1" u="sng">
                            <a:latin typeface="Cambria Math" panose="02040503050406030204" pitchFamily="18" charset="0"/>
                          </a:rPr>
                        </m:ctrlPr>
                      </m:dPr>
                      <m:e>
                        <m:r>
                          <a:rPr lang="en-US" b="0" i="1" u="sng" smtClean="0">
                            <a:latin typeface="Cambria Math" panose="02040503050406030204" pitchFamily="18" charset="0"/>
                          </a:rPr>
                          <m:t>4</m:t>
                        </m:r>
                        <m:r>
                          <a:rPr lang="en-US" b="0" i="1" u="sng" smtClean="0">
                            <a:latin typeface="Cambria Math" panose="02040503050406030204" pitchFamily="18" charset="0"/>
                          </a:rPr>
                          <m:t>,−</m:t>
                        </m:r>
                        <m:r>
                          <a:rPr lang="en-US" i="1" u="sng">
                            <a:latin typeface="Cambria Math" panose="02040503050406030204" pitchFamily="18" charset="0"/>
                          </a:rPr>
                          <m:t>2</m:t>
                        </m:r>
                      </m:e>
                    </m:d>
                  </m:oMath>
                </a14:m>
                <a:endParaRPr lang="en-US" sz="2800" u="sng" dirty="0"/>
              </a:p>
              <a:p>
                <a:pPr>
                  <a:spcBef>
                    <a:spcPts val="1200"/>
                  </a:spcBef>
                  <a:defRPr sz="2800"/>
                </a:pPr>
                <a:r>
                  <a:rPr lang="en-US" sz="2800" b="0" dirty="0"/>
                  <a:t>        </a:t>
                </a:r>
                <a14:m>
                  <m:oMath xmlns:m="http://schemas.openxmlformats.org/officeDocument/2006/math">
                    <m:r>
                      <a:rPr lang="en-US" sz="2800" b="0" i="1" smtClean="0">
                        <a:latin typeface="Cambria Math" panose="02040503050406030204" pitchFamily="18" charset="0"/>
                      </a:rPr>
                      <m:t>𝑦</m:t>
                    </m:r>
                    <m:r>
                      <a:rPr lang="en-US" sz="2800" b="0" i="1" smtClean="0">
                        <a:latin typeface="Cambria Math" panose="02040503050406030204" pitchFamily="18" charset="0"/>
                      </a:rPr>
                      <m:t>−</m:t>
                    </m:r>
                    <m:sSub>
                      <m:sSubPr>
                        <m:ctrlPr>
                          <a:rPr lang="en-US" sz="2800" b="0" i="1" smtClean="0">
                            <a:latin typeface="Cambria Math" panose="02040503050406030204" pitchFamily="18" charset="0"/>
                          </a:rPr>
                        </m:ctrlPr>
                      </m:sSubPr>
                      <m:e>
                        <m:r>
                          <a:rPr lang="en-US" sz="2800" b="0" i="1" smtClean="0">
                            <a:latin typeface="Cambria Math" panose="02040503050406030204" pitchFamily="18" charset="0"/>
                          </a:rPr>
                          <m:t>𝑦</m:t>
                        </m:r>
                      </m:e>
                      <m:sub>
                        <m:r>
                          <a:rPr lang="en-US" sz="2800" b="0" i="1" smtClean="0">
                            <a:latin typeface="Cambria Math" panose="02040503050406030204" pitchFamily="18" charset="0"/>
                          </a:rPr>
                          <m:t>2</m:t>
                        </m:r>
                      </m:sub>
                    </m:sSub>
                    <m:r>
                      <a:rPr lang="en-US" sz="2800" b="0" i="1" smtClean="0">
                        <a:latin typeface="Cambria Math" panose="02040503050406030204" pitchFamily="18" charset="0"/>
                      </a:rPr>
                      <m:t>=</m:t>
                    </m:r>
                    <m:r>
                      <a:rPr lang="en-US" sz="2800" b="0" i="1" smtClean="0">
                        <a:latin typeface="Cambria Math" panose="02040503050406030204" pitchFamily="18" charset="0"/>
                      </a:rPr>
                      <m:t>𝑚</m:t>
                    </m:r>
                    <m:r>
                      <a:rPr lang="en-US" sz="2800" b="0" i="1" smtClean="0">
                        <a:latin typeface="Cambria Math" panose="02040503050406030204" pitchFamily="18" charset="0"/>
                      </a:rPr>
                      <m:t>(</m:t>
                    </m:r>
                    <m:r>
                      <a:rPr lang="en-US" sz="2800" b="0" i="1" smtClean="0">
                        <a:latin typeface="Cambria Math" panose="02040503050406030204" pitchFamily="18" charset="0"/>
                      </a:rPr>
                      <m:t>𝑥</m:t>
                    </m:r>
                    <m:r>
                      <a:rPr lang="en-US" sz="2800" b="0" i="1" smtClean="0">
                        <a:latin typeface="Cambria Math" panose="02040503050406030204" pitchFamily="18" charset="0"/>
                      </a:rPr>
                      <m:t>−</m:t>
                    </m:r>
                    <m:sSub>
                      <m:sSubPr>
                        <m:ctrlPr>
                          <a:rPr lang="en-US" sz="2800" b="0" i="1" smtClean="0">
                            <a:latin typeface="Cambria Math" panose="02040503050406030204" pitchFamily="18" charset="0"/>
                          </a:rPr>
                        </m:ctrlPr>
                      </m:sSubPr>
                      <m:e>
                        <m:r>
                          <a:rPr lang="en-US" sz="2800" b="0" i="1" smtClean="0">
                            <a:latin typeface="Cambria Math" panose="02040503050406030204" pitchFamily="18" charset="0"/>
                          </a:rPr>
                          <m:t>𝑥</m:t>
                        </m:r>
                      </m:e>
                      <m:sub>
                        <m:r>
                          <a:rPr lang="en-US" sz="2800" b="0" i="1" smtClean="0">
                            <a:latin typeface="Cambria Math" panose="02040503050406030204" pitchFamily="18" charset="0"/>
                          </a:rPr>
                          <m:t>2</m:t>
                        </m:r>
                      </m:sub>
                    </m:sSub>
                    <m:r>
                      <a:rPr lang="en-US" sz="2800" b="0" i="1" smtClean="0">
                        <a:latin typeface="Cambria Math" panose="02040503050406030204" pitchFamily="18" charset="0"/>
                      </a:rPr>
                      <m:t>)</m:t>
                    </m:r>
                  </m:oMath>
                </a14:m>
                <a:endParaRPr lang="en-US" sz="2800" dirty="0"/>
              </a:p>
              <a:p>
                <a:pPr>
                  <a:spcBef>
                    <a:spcPts val="1200"/>
                  </a:spcBef>
                  <a:defRPr sz="2800"/>
                </a:pPr>
                <a14:m>
                  <m:oMath xmlns:m="http://schemas.openxmlformats.org/officeDocument/2006/math">
                    <m:r>
                      <a:rPr lang="en-US" sz="2800" b="0" i="1" smtClean="0">
                        <a:latin typeface="Cambria Math" panose="02040503050406030204" pitchFamily="18" charset="0"/>
                      </a:rPr>
                      <m:t>   </m:t>
                    </m:r>
                    <m:r>
                      <a:rPr lang="en-US" sz="2800" b="0" i="1" smtClean="0">
                        <a:latin typeface="Cambria Math" panose="02040503050406030204" pitchFamily="18" charset="0"/>
                      </a:rPr>
                      <m:t>𝑦</m:t>
                    </m:r>
                    <m:r>
                      <a:rPr lang="en-US" sz="2800" b="0" i="1" smtClean="0">
                        <a:latin typeface="Cambria Math" panose="02040503050406030204" pitchFamily="18" charset="0"/>
                      </a:rPr>
                      <m:t>−</m:t>
                    </m:r>
                    <m:d>
                      <m:dPr>
                        <m:ctrlPr>
                          <a:rPr lang="en-US" sz="2800" b="0" i="1" smtClean="0">
                            <a:latin typeface="Cambria Math" panose="02040503050406030204" pitchFamily="18" charset="0"/>
                          </a:rPr>
                        </m:ctrlPr>
                      </m:dPr>
                      <m:e>
                        <m:r>
                          <a:rPr lang="en-US" sz="2800" b="0" i="1" smtClean="0">
                            <a:latin typeface="Cambria Math" panose="02040503050406030204" pitchFamily="18" charset="0"/>
                          </a:rPr>
                          <m:t>−</m:t>
                        </m:r>
                        <m:r>
                          <a:rPr lang="en-US" sz="2800" b="0" i="1" smtClean="0">
                            <a:latin typeface="Cambria Math" panose="02040503050406030204" pitchFamily="18" charset="0"/>
                          </a:rPr>
                          <m:t>2</m:t>
                        </m:r>
                      </m:e>
                    </m:d>
                    <m:r>
                      <a:rPr lang="en-US" sz="2800" b="0" i="1" smtClean="0">
                        <a:latin typeface="Cambria Math" panose="02040503050406030204" pitchFamily="18" charset="0"/>
                      </a:rPr>
                      <m:t>=−</m:t>
                    </m:r>
                    <m:f>
                      <m:fPr>
                        <m:ctrlPr>
                          <a:rPr lang="en-US" sz="2800" b="0" i="1" smtClean="0">
                            <a:latin typeface="Cambria Math" panose="02040503050406030204" pitchFamily="18" charset="0"/>
                          </a:rPr>
                        </m:ctrlPr>
                      </m:fPr>
                      <m:num>
                        <m:r>
                          <a:rPr lang="en-US" sz="2800" b="0" i="1" smtClean="0">
                            <a:latin typeface="Cambria Math" panose="02040503050406030204" pitchFamily="18" charset="0"/>
                          </a:rPr>
                          <m:t>4</m:t>
                        </m:r>
                      </m:num>
                      <m:den>
                        <m:r>
                          <a:rPr lang="en-US" sz="2800" b="0" i="1" smtClean="0">
                            <a:latin typeface="Cambria Math" panose="02040503050406030204" pitchFamily="18" charset="0"/>
                          </a:rPr>
                          <m:t>5</m:t>
                        </m:r>
                      </m:den>
                    </m:f>
                    <m:r>
                      <a:rPr lang="en-US" sz="2800" b="0" i="1" smtClean="0">
                        <a:latin typeface="Cambria Math" panose="02040503050406030204" pitchFamily="18" charset="0"/>
                      </a:rPr>
                      <m:t>(</m:t>
                    </m:r>
                    <m:r>
                      <a:rPr lang="en-US" sz="2800" b="0" i="1" smtClean="0">
                        <a:latin typeface="Cambria Math" panose="02040503050406030204" pitchFamily="18" charset="0"/>
                      </a:rPr>
                      <m:t>𝑥</m:t>
                    </m:r>
                    <m:r>
                      <a:rPr lang="en-US" sz="2800" b="0" i="1" smtClean="0">
                        <a:latin typeface="Cambria Math" panose="02040503050406030204" pitchFamily="18" charset="0"/>
                      </a:rPr>
                      <m:t>−</m:t>
                    </m:r>
                    <m:r>
                      <a:rPr lang="en-US" sz="2800" b="0" i="1" smtClean="0">
                        <a:latin typeface="Cambria Math" panose="02040503050406030204" pitchFamily="18" charset="0"/>
                      </a:rPr>
                      <m:t>4</m:t>
                    </m:r>
                    <m:r>
                      <a:rPr lang="en-US" sz="2800" b="0" i="1" smtClean="0">
                        <a:latin typeface="Cambria Math" panose="02040503050406030204" pitchFamily="18" charset="0"/>
                      </a:rPr>
                      <m:t>)</m:t>
                    </m:r>
                  </m:oMath>
                </a14:m>
                <a:r>
                  <a:rPr lang="en-US" sz="2800" dirty="0"/>
                  <a:t>  </a:t>
                </a:r>
              </a:p>
              <a:p>
                <a:pPr>
                  <a:spcBef>
                    <a:spcPts val="1200"/>
                  </a:spcBef>
                  <a:defRPr sz="2800"/>
                </a:pPr>
                <a14:m>
                  <m:oMathPara xmlns:m="http://schemas.openxmlformats.org/officeDocument/2006/math">
                    <m:oMathParaPr>
                      <m:jc m:val="left"/>
                    </m:oMathParaPr>
                    <m:oMath xmlns:m="http://schemas.openxmlformats.org/officeDocument/2006/math">
                      <m:r>
                        <a:rPr lang="en-US" sz="2800" b="0" i="1" smtClean="0">
                          <a:latin typeface="Cambria Math" panose="02040503050406030204" pitchFamily="18" charset="0"/>
                        </a:rPr>
                        <m:t>          </m:t>
                      </m:r>
                      <m:r>
                        <a:rPr lang="en-US" sz="2800" b="0" i="1" smtClean="0">
                          <a:latin typeface="Cambria Math" panose="02040503050406030204" pitchFamily="18" charset="0"/>
                        </a:rPr>
                        <m:t>𝑦</m:t>
                      </m:r>
                      <m:r>
                        <a:rPr lang="en-US" sz="2800" b="0" i="1" smtClean="0">
                          <a:latin typeface="Cambria Math" panose="02040503050406030204" pitchFamily="18" charset="0"/>
                        </a:rPr>
                        <m:t>+</m:t>
                      </m:r>
                      <m:r>
                        <a:rPr lang="en-US" sz="2800" b="0" i="1" smtClean="0">
                          <a:latin typeface="Cambria Math" panose="02040503050406030204" pitchFamily="18" charset="0"/>
                        </a:rPr>
                        <m:t>2</m:t>
                      </m:r>
                      <m:r>
                        <a:rPr lang="en-US" sz="2800" b="0" i="1" smtClean="0">
                          <a:latin typeface="Cambria Math" panose="02040503050406030204" pitchFamily="18" charset="0"/>
                        </a:rPr>
                        <m:t>=−</m:t>
                      </m:r>
                      <m:f>
                        <m:fPr>
                          <m:ctrlPr>
                            <a:rPr lang="en-US" sz="2800" b="0" i="1" smtClean="0">
                              <a:latin typeface="Cambria Math" panose="02040503050406030204" pitchFamily="18" charset="0"/>
                            </a:rPr>
                          </m:ctrlPr>
                        </m:fPr>
                        <m:num>
                          <m:r>
                            <a:rPr lang="en-US" sz="2800" b="0" i="1" smtClean="0">
                              <a:latin typeface="Cambria Math" panose="02040503050406030204" pitchFamily="18" charset="0"/>
                            </a:rPr>
                            <m:t>4</m:t>
                          </m:r>
                        </m:num>
                        <m:den>
                          <m:r>
                            <a:rPr lang="en-US" sz="2800" b="0" i="1" smtClean="0">
                              <a:latin typeface="Cambria Math" panose="02040503050406030204" pitchFamily="18" charset="0"/>
                            </a:rPr>
                            <m:t>5</m:t>
                          </m:r>
                        </m:den>
                      </m:f>
                      <m:r>
                        <a:rPr lang="en-US" sz="2800" b="0" i="1" smtClean="0">
                          <a:latin typeface="Cambria Math" panose="02040503050406030204" pitchFamily="18" charset="0"/>
                        </a:rPr>
                        <m:t>𝑥</m:t>
                      </m:r>
                      <m:r>
                        <a:rPr lang="en-US" sz="2800" b="0" i="1" smtClean="0">
                          <a:latin typeface="Cambria Math" panose="02040503050406030204" pitchFamily="18" charset="0"/>
                        </a:rPr>
                        <m:t>+</m:t>
                      </m:r>
                      <m:f>
                        <m:fPr>
                          <m:ctrlPr>
                            <a:rPr lang="en-US" sz="2800" b="0" i="1" smtClean="0">
                              <a:latin typeface="Cambria Math" panose="02040503050406030204" pitchFamily="18" charset="0"/>
                            </a:rPr>
                          </m:ctrlPr>
                        </m:fPr>
                        <m:num>
                          <m:r>
                            <a:rPr lang="en-US" sz="2800" b="0" i="1" smtClean="0">
                              <a:latin typeface="Cambria Math" panose="02040503050406030204" pitchFamily="18" charset="0"/>
                            </a:rPr>
                            <m:t>16</m:t>
                          </m:r>
                        </m:num>
                        <m:den>
                          <m:r>
                            <a:rPr lang="en-US" sz="2800" b="0" i="1" smtClean="0">
                              <a:latin typeface="Cambria Math" panose="02040503050406030204" pitchFamily="18" charset="0"/>
                            </a:rPr>
                            <m:t>5</m:t>
                          </m:r>
                        </m:den>
                      </m:f>
                    </m:oMath>
                  </m:oMathPara>
                </a14:m>
                <a:endParaRPr lang="en-US" sz="2800" dirty="0"/>
              </a:p>
              <a:p>
                <a:pPr>
                  <a:spcBef>
                    <a:spcPts val="1200"/>
                  </a:spcBef>
                  <a:defRPr sz="2800"/>
                </a:pPr>
                <a14:m>
                  <m:oMathPara xmlns:m="http://schemas.openxmlformats.org/officeDocument/2006/math">
                    <m:oMathParaPr>
                      <m:jc m:val="left"/>
                    </m:oMathParaPr>
                    <m:oMath xmlns:m="http://schemas.openxmlformats.org/officeDocument/2006/math">
                      <m:r>
                        <a:rPr lang="en-US" sz="2800" b="0" i="1" smtClean="0">
                          <a:latin typeface="Cambria Math" panose="02040503050406030204" pitchFamily="18" charset="0"/>
                        </a:rPr>
                        <m:t>                  </m:t>
                      </m:r>
                      <m:r>
                        <a:rPr lang="en-US" sz="2800" b="0" i="1" smtClean="0">
                          <a:latin typeface="Cambria Math" panose="02040503050406030204" pitchFamily="18" charset="0"/>
                        </a:rPr>
                        <m:t>𝑦</m:t>
                      </m:r>
                      <m:r>
                        <a:rPr lang="en-US" sz="2800" b="0" i="1" smtClean="0">
                          <a:latin typeface="Cambria Math" panose="02040503050406030204" pitchFamily="18" charset="0"/>
                        </a:rPr>
                        <m:t>=−</m:t>
                      </m:r>
                      <m:f>
                        <m:fPr>
                          <m:ctrlPr>
                            <a:rPr lang="en-US" sz="2800" b="0" i="1" smtClean="0">
                              <a:latin typeface="Cambria Math" panose="02040503050406030204" pitchFamily="18" charset="0"/>
                            </a:rPr>
                          </m:ctrlPr>
                        </m:fPr>
                        <m:num>
                          <m:r>
                            <a:rPr lang="en-US" sz="2800" b="0" i="1" smtClean="0">
                              <a:latin typeface="Cambria Math" panose="02040503050406030204" pitchFamily="18" charset="0"/>
                            </a:rPr>
                            <m:t>4</m:t>
                          </m:r>
                        </m:num>
                        <m:den>
                          <m:r>
                            <a:rPr lang="en-US" sz="2800" b="0" i="1" smtClean="0">
                              <a:latin typeface="Cambria Math" panose="02040503050406030204" pitchFamily="18" charset="0"/>
                            </a:rPr>
                            <m:t>5</m:t>
                          </m:r>
                        </m:den>
                      </m:f>
                      <m:r>
                        <a:rPr lang="en-US" sz="2800" b="0" i="1" smtClean="0">
                          <a:latin typeface="Cambria Math" panose="02040503050406030204" pitchFamily="18" charset="0"/>
                        </a:rPr>
                        <m:t>𝑥</m:t>
                      </m:r>
                      <m:r>
                        <a:rPr lang="en-US" sz="2800" b="0" i="1" smtClean="0">
                          <a:latin typeface="Cambria Math" panose="02040503050406030204" pitchFamily="18" charset="0"/>
                        </a:rPr>
                        <m:t>+</m:t>
                      </m:r>
                      <m:f>
                        <m:fPr>
                          <m:ctrlPr>
                            <a:rPr lang="en-US" sz="2800" b="0" i="1" smtClean="0">
                              <a:latin typeface="Cambria Math" panose="02040503050406030204" pitchFamily="18" charset="0"/>
                            </a:rPr>
                          </m:ctrlPr>
                        </m:fPr>
                        <m:num>
                          <m:r>
                            <a:rPr lang="en-US" sz="2800" b="0" i="1" smtClean="0">
                              <a:latin typeface="Cambria Math" panose="02040503050406030204" pitchFamily="18" charset="0"/>
                            </a:rPr>
                            <m:t>16</m:t>
                          </m:r>
                        </m:num>
                        <m:den>
                          <m:r>
                            <a:rPr lang="en-US" sz="2800" b="0" i="1" smtClean="0">
                              <a:latin typeface="Cambria Math" panose="02040503050406030204" pitchFamily="18" charset="0"/>
                            </a:rPr>
                            <m:t>5</m:t>
                          </m:r>
                        </m:den>
                      </m:f>
                      <m:r>
                        <a:rPr lang="en-US" sz="2800" b="0" i="1" smtClean="0">
                          <a:latin typeface="Cambria Math" panose="02040503050406030204" pitchFamily="18" charset="0"/>
                        </a:rPr>
                        <m:t>−</m:t>
                      </m:r>
                      <m:r>
                        <a:rPr lang="en-US" sz="2800" b="0" i="1" smtClean="0">
                          <a:latin typeface="Cambria Math" panose="02040503050406030204" pitchFamily="18" charset="0"/>
                        </a:rPr>
                        <m:t>2</m:t>
                      </m:r>
                    </m:oMath>
                  </m:oMathPara>
                </a14:m>
                <a:endParaRPr lang="en-US" sz="2800" dirty="0"/>
              </a:p>
              <a:p>
                <a:pPr>
                  <a:spcBef>
                    <a:spcPts val="1200"/>
                  </a:spcBef>
                  <a:defRPr sz="2800"/>
                </a:pPr>
                <a14:m>
                  <m:oMathPara xmlns:m="http://schemas.openxmlformats.org/officeDocument/2006/math">
                    <m:oMathParaPr>
                      <m:jc m:val="left"/>
                    </m:oMathParaPr>
                    <m:oMath xmlns:m="http://schemas.openxmlformats.org/officeDocument/2006/math">
                      <m:r>
                        <a:rPr lang="en-US" sz="2800" b="0" i="1" smtClean="0">
                          <a:latin typeface="Cambria Math" panose="02040503050406030204" pitchFamily="18" charset="0"/>
                        </a:rPr>
                        <m:t>                  </m:t>
                      </m:r>
                      <m:r>
                        <a:rPr lang="en-US" sz="2800" b="0" i="1" smtClean="0">
                          <a:latin typeface="Cambria Math" panose="02040503050406030204" pitchFamily="18" charset="0"/>
                        </a:rPr>
                        <m:t>𝑦</m:t>
                      </m:r>
                      <m:r>
                        <a:rPr lang="en-US" sz="2800" b="0" i="1" smtClean="0">
                          <a:latin typeface="Cambria Math" panose="02040503050406030204" pitchFamily="18" charset="0"/>
                        </a:rPr>
                        <m:t>=−</m:t>
                      </m:r>
                      <m:f>
                        <m:fPr>
                          <m:ctrlPr>
                            <a:rPr lang="en-US" i="1">
                              <a:latin typeface="Cambria Math" panose="02040503050406030204" pitchFamily="18" charset="0"/>
                            </a:rPr>
                          </m:ctrlPr>
                        </m:fPr>
                        <m:num>
                          <m:r>
                            <a:rPr lang="en-US" i="1">
                              <a:latin typeface="Cambria Math" panose="02040503050406030204" pitchFamily="18" charset="0"/>
                            </a:rPr>
                            <m:t>4</m:t>
                          </m:r>
                        </m:num>
                        <m:den>
                          <m:r>
                            <a:rPr lang="en-US" i="1">
                              <a:latin typeface="Cambria Math" panose="02040503050406030204" pitchFamily="18" charset="0"/>
                            </a:rPr>
                            <m:t>5</m:t>
                          </m:r>
                        </m:den>
                      </m:f>
                      <m:r>
                        <a:rPr lang="en-US" i="1">
                          <a:latin typeface="Cambria Math" panose="02040503050406030204" pitchFamily="18" charset="0"/>
                        </a:rPr>
                        <m:t>𝑥</m:t>
                      </m:r>
                      <m:r>
                        <a:rPr lang="en-US" b="0" i="1" smtClean="0">
                          <a:latin typeface="Cambria Math" panose="02040503050406030204" pitchFamily="18" charset="0"/>
                        </a:rPr>
                        <m:t>+</m:t>
                      </m:r>
                      <m:f>
                        <m:fPr>
                          <m:ctrlPr>
                            <a:rPr lang="en-US" i="1">
                              <a:latin typeface="Cambria Math" panose="02040503050406030204" pitchFamily="18" charset="0"/>
                            </a:rPr>
                          </m:ctrlPr>
                        </m:fPr>
                        <m:num>
                          <m:r>
                            <a:rPr lang="en-US" i="1">
                              <a:latin typeface="Cambria Math" panose="02040503050406030204" pitchFamily="18" charset="0"/>
                            </a:rPr>
                            <m:t>6</m:t>
                          </m:r>
                        </m:num>
                        <m:den>
                          <m:r>
                            <a:rPr lang="en-US" i="1">
                              <a:latin typeface="Cambria Math" panose="02040503050406030204" pitchFamily="18" charset="0"/>
                            </a:rPr>
                            <m:t>5</m:t>
                          </m:r>
                        </m:den>
                      </m:f>
                    </m:oMath>
                  </m:oMathPara>
                </a14:m>
                <a:endParaRPr lang="en-US" i="1" dirty="0">
                  <a:latin typeface="Cambria Math" panose="02040503050406030204" pitchFamily="18" charset="0"/>
                </a:endParaRPr>
              </a:p>
              <a:p>
                <a:pPr>
                  <a:spcBef>
                    <a:spcPts val="1200"/>
                  </a:spcBef>
                  <a:defRPr sz="2800"/>
                </a:pPr>
                <a:r>
                  <a:rPr lang="en-US" b="0" i="0" dirty="0">
                    <a:latin typeface="+mj-lt"/>
                  </a:rPr>
                  <a:t>or</a:t>
                </a:r>
                <a14:m>
                  <m:oMath xmlns:m="http://schemas.openxmlformats.org/officeDocument/2006/math">
                    <m:r>
                      <a:rPr lang="en-US" b="0" i="1" smtClean="0">
                        <a:latin typeface="Cambria Math" panose="02040503050406030204" pitchFamily="18" charset="0"/>
                      </a:rPr>
                      <m:t> </m:t>
                    </m:r>
                    <m:r>
                      <a:rPr lang="en-US" b="0" i="1" smtClean="0">
                        <a:latin typeface="Cambria Math" panose="02040503050406030204" pitchFamily="18" charset="0"/>
                      </a:rPr>
                      <m:t>4</m:t>
                    </m:r>
                    <m:r>
                      <a:rPr lang="en-US" b="0" i="1" smtClean="0">
                        <a:latin typeface="Cambria Math" panose="02040503050406030204" pitchFamily="18" charset="0"/>
                      </a:rPr>
                      <m:t>𝑥</m:t>
                    </m:r>
                    <m:r>
                      <a:rPr lang="en-US" b="0" i="1" smtClean="0">
                        <a:latin typeface="Cambria Math" panose="02040503050406030204" pitchFamily="18" charset="0"/>
                      </a:rPr>
                      <m:t>+</m:t>
                    </m:r>
                    <m:r>
                      <a:rPr lang="en-US" b="0" i="1" smtClean="0">
                        <a:latin typeface="Cambria Math" panose="02040503050406030204" pitchFamily="18" charset="0"/>
                      </a:rPr>
                      <m:t>6</m:t>
                    </m:r>
                    <m:r>
                      <a:rPr lang="en-US" b="0" i="1" smtClean="0">
                        <a:latin typeface="Cambria Math" panose="02040503050406030204" pitchFamily="18" charset="0"/>
                      </a:rPr>
                      <m:t>𝑦</m:t>
                    </m:r>
                    <m:r>
                      <a:rPr lang="en-US" b="0" i="1" smtClean="0">
                        <a:latin typeface="Cambria Math" panose="02040503050406030204" pitchFamily="18" charset="0"/>
                      </a:rPr>
                      <m:t>=</m:t>
                    </m:r>
                    <m:r>
                      <a:rPr lang="en-US" b="0" i="1" smtClean="0">
                        <a:latin typeface="Cambria Math" panose="02040503050406030204" pitchFamily="18" charset="0"/>
                      </a:rPr>
                      <m:t>6</m:t>
                    </m:r>
                  </m:oMath>
                </a14:m>
                <a:endParaRPr lang="en-US" sz="2800" dirty="0"/>
              </a:p>
              <a:p>
                <a:pPr>
                  <a:defRPr sz="2800"/>
                </a:pPr>
                <a:endParaRPr lang="en-US" sz="2800" dirty="0"/>
              </a:p>
            </p:txBody>
          </p:sp>
        </mc:Choice>
        <mc:Fallback>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481" b="-859"/>
                </a:stretch>
              </a:blipFill>
            </p:spPr>
            <p:txBody>
              <a:bodyPr/>
              <a:lstStyle/>
              <a:p>
                <a:r>
                  <a:rPr lang="en-US">
                    <a:noFill/>
                  </a:rPr>
                  <a:t> </a:t>
                </a:r>
              </a:p>
            </p:txBody>
          </p:sp>
        </mc:Fallback>
      </mc:AlternateContent>
      <p:sp>
        <p:nvSpPr>
          <p:cNvPr id="4" name="TextBox 3">
            <a:extLst>
              <a:ext uri="{FF2B5EF4-FFF2-40B4-BE49-F238E27FC236}">
                <a16:creationId xmlns:a16="http://schemas.microsoft.com/office/drawing/2014/main" id="{5CC05C6D-7F66-ADD0-C4EA-3F47609148F1}"/>
              </a:ext>
            </a:extLst>
          </p:cNvPr>
          <p:cNvSpPr txBox="1"/>
          <p:nvPr/>
        </p:nvSpPr>
        <p:spPr>
          <a:xfrm>
            <a:off x="5265796" y="1700485"/>
            <a:ext cx="2209800" cy="369332"/>
          </a:xfrm>
          <a:prstGeom prst="rect">
            <a:avLst/>
          </a:prstGeom>
          <a:noFill/>
        </p:spPr>
        <p:txBody>
          <a:bodyPr wrap="square" rtlCol="0">
            <a:spAutoFit/>
          </a:bodyPr>
          <a:lstStyle/>
          <a:p>
            <a:r>
              <a:rPr lang="en-IN" dirty="0"/>
              <a:t>Point-slope form</a:t>
            </a:r>
          </a:p>
        </p:txBody>
      </p:sp>
      <p:sp>
        <p:nvSpPr>
          <p:cNvPr id="5" name="TextBox 4">
            <a:extLst>
              <a:ext uri="{FF2B5EF4-FFF2-40B4-BE49-F238E27FC236}">
                <a16:creationId xmlns:a16="http://schemas.microsoft.com/office/drawing/2014/main" id="{59950711-B7D0-666A-3D65-F686129E3952}"/>
              </a:ext>
            </a:extLst>
          </p:cNvPr>
          <p:cNvSpPr txBox="1"/>
          <p:nvPr/>
        </p:nvSpPr>
        <p:spPr>
          <a:xfrm>
            <a:off x="5334000" y="2397152"/>
            <a:ext cx="2209800" cy="369332"/>
          </a:xfrm>
          <a:prstGeom prst="rect">
            <a:avLst/>
          </a:prstGeom>
          <a:noFill/>
        </p:spPr>
        <p:txBody>
          <a:bodyPr wrap="square" rtlCol="0">
            <a:spAutoFit/>
          </a:bodyPr>
          <a:lstStyle/>
          <a:p>
            <a:r>
              <a:rPr lang="en-IN" dirty="0"/>
              <a:t>Substitute.</a:t>
            </a:r>
          </a:p>
        </p:txBody>
      </p:sp>
      <p:sp>
        <p:nvSpPr>
          <p:cNvPr id="6" name="TextBox 5">
            <a:extLst>
              <a:ext uri="{FF2B5EF4-FFF2-40B4-BE49-F238E27FC236}">
                <a16:creationId xmlns:a16="http://schemas.microsoft.com/office/drawing/2014/main" id="{32F70E14-46EF-F982-022C-7B60516F8FD9}"/>
              </a:ext>
            </a:extLst>
          </p:cNvPr>
          <p:cNvSpPr txBox="1"/>
          <p:nvPr/>
        </p:nvSpPr>
        <p:spPr>
          <a:xfrm>
            <a:off x="5334000" y="3072993"/>
            <a:ext cx="2209800" cy="369332"/>
          </a:xfrm>
          <a:prstGeom prst="rect">
            <a:avLst/>
          </a:prstGeom>
          <a:noFill/>
        </p:spPr>
        <p:txBody>
          <a:bodyPr wrap="square" rtlCol="0">
            <a:spAutoFit/>
          </a:bodyPr>
          <a:lstStyle/>
          <a:p>
            <a:r>
              <a:rPr lang="en-IN" dirty="0"/>
              <a:t>Distributive property</a:t>
            </a:r>
          </a:p>
        </p:txBody>
      </p:sp>
      <mc:AlternateContent xmlns:mc="http://schemas.openxmlformats.org/markup-compatibility/2006">
        <mc:Choice xmlns:a14="http://schemas.microsoft.com/office/drawing/2010/main" Requires="a14">
          <p:sp>
            <p:nvSpPr>
              <p:cNvPr id="7" name="TextBox 6">
                <a:extLst>
                  <a:ext uri="{FF2B5EF4-FFF2-40B4-BE49-F238E27FC236}">
                    <a16:creationId xmlns:a16="http://schemas.microsoft.com/office/drawing/2014/main" id="{B7E19DDF-BA00-5DFF-115E-3C1DD538906C}"/>
                  </a:ext>
                </a:extLst>
              </p:cNvPr>
              <p:cNvSpPr txBox="1"/>
              <p:nvPr/>
            </p:nvSpPr>
            <p:spPr>
              <a:xfrm>
                <a:off x="5334000" y="3889605"/>
                <a:ext cx="2209800" cy="369332"/>
              </a:xfrm>
              <a:prstGeom prst="rect">
                <a:avLst/>
              </a:prstGeom>
              <a:noFill/>
            </p:spPr>
            <p:txBody>
              <a:bodyPr wrap="square" rtlCol="0">
                <a:spAutoFit/>
              </a:bodyPr>
              <a:lstStyle/>
              <a:p>
                <a:r>
                  <a:rPr lang="en-IN" dirty="0"/>
                  <a:t>Solve for </a:t>
                </a:r>
                <a14:m>
                  <m:oMath xmlns:m="http://schemas.openxmlformats.org/officeDocument/2006/math">
                    <m:r>
                      <a:rPr lang="en-IN" i="1" dirty="0" smtClean="0">
                        <a:latin typeface="Cambria Math" panose="02040503050406030204" pitchFamily="18" charset="0"/>
                      </a:rPr>
                      <m:t>𝑦</m:t>
                    </m:r>
                  </m:oMath>
                </a14:m>
                <a:r>
                  <a:rPr lang="en-IN" dirty="0"/>
                  <a:t>.</a:t>
                </a:r>
              </a:p>
            </p:txBody>
          </p:sp>
        </mc:Choice>
        <mc:Fallback>
          <p:sp>
            <p:nvSpPr>
              <p:cNvPr id="7" name="TextBox 6">
                <a:extLst>
                  <a:ext uri="{FF2B5EF4-FFF2-40B4-BE49-F238E27FC236}">
                    <a16:creationId xmlns:a16="http://schemas.microsoft.com/office/drawing/2014/main" id="{B7E19DDF-BA00-5DFF-115E-3C1DD538906C}"/>
                  </a:ext>
                </a:extLst>
              </p:cNvPr>
              <p:cNvSpPr txBox="1">
                <a:spLocks noRot="1" noChangeAspect="1" noMove="1" noResize="1" noEditPoints="1" noAdjustHandles="1" noChangeArrowheads="1" noChangeShapeType="1" noTextEdit="1"/>
              </p:cNvSpPr>
              <p:nvPr/>
            </p:nvSpPr>
            <p:spPr>
              <a:xfrm>
                <a:off x="5334000" y="3889605"/>
                <a:ext cx="2209800" cy="369332"/>
              </a:xfrm>
              <a:prstGeom prst="rect">
                <a:avLst/>
              </a:prstGeom>
              <a:blipFill>
                <a:blip r:embed="rId3"/>
                <a:stretch>
                  <a:fillRect l="-2204" t="-8197" b="-24590"/>
                </a:stretch>
              </a:blipFill>
            </p:spPr>
            <p:txBody>
              <a:bodyPr/>
              <a:lstStyle/>
              <a:p>
                <a:r>
                  <a:rPr lang="en-US">
                    <a:noFill/>
                  </a:rPr>
                  <a:t> </a:t>
                </a:r>
              </a:p>
            </p:txBody>
          </p:sp>
        </mc:Fallback>
      </mc:AlternateContent>
      <p:sp>
        <p:nvSpPr>
          <p:cNvPr id="8" name="TextBox 7">
            <a:extLst>
              <a:ext uri="{FF2B5EF4-FFF2-40B4-BE49-F238E27FC236}">
                <a16:creationId xmlns:a16="http://schemas.microsoft.com/office/drawing/2014/main" id="{59DD360D-6811-0608-4693-6BDEDA726B2B}"/>
              </a:ext>
            </a:extLst>
          </p:cNvPr>
          <p:cNvSpPr txBox="1"/>
          <p:nvPr/>
        </p:nvSpPr>
        <p:spPr>
          <a:xfrm>
            <a:off x="5265796" y="4685350"/>
            <a:ext cx="3101897" cy="369332"/>
          </a:xfrm>
          <a:prstGeom prst="rect">
            <a:avLst/>
          </a:prstGeom>
          <a:noFill/>
        </p:spPr>
        <p:txBody>
          <a:bodyPr wrap="square" rtlCol="0">
            <a:spAutoFit/>
          </a:bodyPr>
          <a:lstStyle/>
          <a:p>
            <a:r>
              <a:rPr lang="en-IN" dirty="0"/>
              <a:t>Slope-intercept form</a:t>
            </a:r>
          </a:p>
        </p:txBody>
      </p:sp>
      <p:sp>
        <p:nvSpPr>
          <p:cNvPr id="9" name="TextBox 8">
            <a:extLst>
              <a:ext uri="{FF2B5EF4-FFF2-40B4-BE49-F238E27FC236}">
                <a16:creationId xmlns:a16="http://schemas.microsoft.com/office/drawing/2014/main" id="{5140EBFE-6B83-C263-AE8E-792F32171275}"/>
              </a:ext>
            </a:extLst>
          </p:cNvPr>
          <p:cNvSpPr txBox="1"/>
          <p:nvPr/>
        </p:nvSpPr>
        <p:spPr>
          <a:xfrm>
            <a:off x="5265796" y="5296429"/>
            <a:ext cx="2035099" cy="369332"/>
          </a:xfrm>
          <a:prstGeom prst="rect">
            <a:avLst/>
          </a:prstGeom>
          <a:noFill/>
        </p:spPr>
        <p:txBody>
          <a:bodyPr wrap="square" rtlCol="0">
            <a:spAutoFit/>
          </a:bodyPr>
          <a:lstStyle/>
          <a:p>
            <a:r>
              <a:rPr lang="en-IN" dirty="0"/>
              <a:t>Standard form</a:t>
            </a:r>
          </a:p>
        </p:txBody>
      </p:sp>
    </p:spTree>
    <p:extLst>
      <p:ext uri="{BB962C8B-B14F-4D97-AF65-F5344CB8AC3E}">
        <p14:creationId xmlns:p14="http://schemas.microsoft.com/office/powerpoint/2010/main" val="79979347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Example 4: Finding Equations of Lines Using a Graph</a:t>
            </a:r>
          </a:p>
        </p:txBody>
      </p:sp>
      <p:sp>
        <p:nvSpPr>
          <p:cNvPr id="3" name="Text Placeholder 2"/>
          <p:cNvSpPr>
            <a:spLocks noGrp="1"/>
          </p:cNvSpPr>
          <p:nvPr>
            <p:ph type="body" sz="quarter" idx="10"/>
          </p:nvPr>
        </p:nvSpPr>
        <p:spPr/>
        <p:txBody>
          <a:bodyPr>
            <a:normAutofit/>
          </a:bodyPr>
          <a:lstStyle/>
          <a:p>
            <a:r>
              <a:rPr lang="en-US" sz="2800" dirty="0"/>
              <a:t>Write an equation in standard form for the following line</a:t>
            </a:r>
            <a:r>
              <a:rPr sz="2800" dirty="0"/>
              <a:t>.</a:t>
            </a:r>
            <a:endParaRPr lang="en-US" sz="2800" dirty="0"/>
          </a:p>
          <a:p>
            <a:r>
              <a:rPr lang="en-IN" b="1" dirty="0"/>
              <a:t>Solution</a:t>
            </a:r>
          </a:p>
          <a:p>
            <a:endParaRPr sz="2800" dirty="0"/>
          </a:p>
        </p:txBody>
      </p:sp>
      <p:pic>
        <p:nvPicPr>
          <p:cNvPr id="6" name="Picture 5">
            <a:extLst>
              <a:ext uri="{FF2B5EF4-FFF2-40B4-BE49-F238E27FC236}">
                <a16:creationId xmlns:a16="http://schemas.microsoft.com/office/drawing/2014/main" id="{51BF461B-2A65-11C1-E8F8-E991DBCD50EE}"/>
              </a:ext>
            </a:extLst>
          </p:cNvPr>
          <p:cNvPicPr>
            <a:picLocks noChangeAspect="1"/>
          </p:cNvPicPr>
          <p:nvPr/>
        </p:nvPicPr>
        <p:blipFill>
          <a:blip r:embed="rId2"/>
          <a:stretch>
            <a:fillRect/>
          </a:stretch>
        </p:blipFill>
        <p:spPr>
          <a:xfrm>
            <a:off x="5381149" y="1943687"/>
            <a:ext cx="3327953" cy="3124200"/>
          </a:xfrm>
          <a:prstGeom prst="rect">
            <a:avLst/>
          </a:prstGeom>
        </p:spPr>
      </p:pic>
      <mc:AlternateContent xmlns:mc="http://schemas.openxmlformats.org/markup-compatibility/2006" xmlns:a14="http://schemas.microsoft.com/office/drawing/2010/main">
        <mc:Choice Requires="a14">
          <p:sp>
            <p:nvSpPr>
              <p:cNvPr id="7" name="Text Placeholder 2">
                <a:extLst>
                  <a:ext uri="{FF2B5EF4-FFF2-40B4-BE49-F238E27FC236}">
                    <a16:creationId xmlns:a16="http://schemas.microsoft.com/office/drawing/2014/main" id="{AD49F82E-1C2A-F810-6AF3-E05503367138}"/>
                  </a:ext>
                </a:extLst>
              </p:cNvPr>
              <p:cNvSpPr txBox="1">
                <a:spLocks/>
              </p:cNvSpPr>
              <p:nvPr/>
            </p:nvSpPr>
            <p:spPr>
              <a:xfrm>
                <a:off x="479501" y="2414954"/>
                <a:ext cx="4879345" cy="3581400"/>
              </a:xfrm>
              <a:prstGeom prst="rect">
                <a:avLst/>
              </a:prstGeom>
            </p:spPr>
            <p:txBody>
              <a:bodyPr>
                <a:normAutofit fontScale="92500"/>
              </a:bodyPr>
              <a:lstStyle>
                <a:lvl1pPr marL="0" indent="0" algn="l" defTabSz="914400" rtl="0" eaLnBrk="1" latinLnBrk="0" hangingPunct="1">
                  <a:spcBef>
                    <a:spcPct val="20000"/>
                  </a:spcBef>
                  <a:buFont typeface="Arial" pitchFamily="34" charset="0"/>
                  <a:buNone/>
                  <a:defRPr sz="28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en-US" dirty="0"/>
                  <a:t>First, we must identify two points on the line. From the graph, we can see that </a:t>
                </a:r>
                <a14:m>
                  <m:oMath xmlns:m="http://schemas.openxmlformats.org/officeDocument/2006/math">
                    <m:r>
                      <a:rPr lang="en-US" i="1" dirty="0" smtClean="0">
                        <a:latin typeface="Cambria Math" panose="02040503050406030204" pitchFamily="18" charset="0"/>
                      </a:rPr>
                      <m:t>(</m:t>
                    </m:r>
                    <m:r>
                      <a:rPr lang="en-US" i="1" dirty="0" smtClean="0">
                        <a:latin typeface="Cambria Math" panose="02040503050406030204" pitchFamily="18" charset="0"/>
                      </a:rPr>
                      <m:t>2</m:t>
                    </m:r>
                    <m:r>
                      <a:rPr lang="en-US" i="1" dirty="0" smtClean="0">
                        <a:latin typeface="Cambria Math" panose="02040503050406030204" pitchFamily="18" charset="0"/>
                      </a:rPr>
                      <m:t>, </m:t>
                    </m:r>
                    <m:r>
                      <a:rPr lang="en-US" i="1" dirty="0" smtClean="0">
                        <a:latin typeface="Cambria Math" panose="02040503050406030204" pitchFamily="18" charset="0"/>
                      </a:rPr>
                      <m:t>9</m:t>
                    </m:r>
                    <m:r>
                      <a:rPr lang="en-US" i="1" dirty="0" smtClean="0">
                        <a:latin typeface="Cambria Math" panose="02040503050406030204" pitchFamily="18" charset="0"/>
                      </a:rPr>
                      <m:t>)</m:t>
                    </m:r>
                  </m:oMath>
                </a14:m>
                <a:r>
                  <a:rPr lang="en-US" dirty="0"/>
                  <a:t> and </a:t>
                </a:r>
                <a14:m>
                  <m:oMath xmlns:m="http://schemas.openxmlformats.org/officeDocument/2006/math">
                    <m:r>
                      <a:rPr lang="en-US" i="1" dirty="0" smtClean="0">
                        <a:latin typeface="Cambria Math" panose="02040503050406030204" pitchFamily="18" charset="0"/>
                      </a:rPr>
                      <m:t>(−</m:t>
                    </m:r>
                    <m:r>
                      <a:rPr lang="en-US" i="1" dirty="0" smtClean="0">
                        <a:latin typeface="Cambria Math" panose="02040503050406030204" pitchFamily="18" charset="0"/>
                      </a:rPr>
                      <m:t>1</m:t>
                    </m:r>
                    <m:r>
                      <a:rPr lang="en-US" i="1" dirty="0" smtClean="0">
                        <a:latin typeface="Cambria Math" panose="02040503050406030204" pitchFamily="18" charset="0"/>
                      </a:rPr>
                      <m:t>, </m:t>
                    </m:r>
                    <m:r>
                      <a:rPr lang="en-US" i="1" dirty="0" smtClean="0">
                        <a:latin typeface="Cambria Math" panose="02040503050406030204" pitchFamily="18" charset="0"/>
                      </a:rPr>
                      <m:t>5</m:t>
                    </m:r>
                    <m:r>
                      <a:rPr lang="en-US" i="1" dirty="0" smtClean="0">
                        <a:latin typeface="Cambria Math" panose="02040503050406030204" pitchFamily="18" charset="0"/>
                      </a:rPr>
                      <m:t>) </m:t>
                    </m:r>
                  </m:oMath>
                </a14:m>
                <a:r>
                  <a:rPr lang="en-US" dirty="0"/>
                  <a:t>are points on the line.</a:t>
                </a:r>
              </a:p>
              <a:p>
                <a:r>
                  <a:rPr lang="en-US" dirty="0"/>
                  <a:t>Next, we find the slope of the line as follows.</a:t>
                </a:r>
              </a:p>
              <a:p>
                <a:pPr/>
                <a14:m>
                  <m:oMathPara xmlns:m="http://schemas.openxmlformats.org/officeDocument/2006/math">
                    <m:oMathParaPr>
                      <m:jc m:val="centerGroup"/>
                    </m:oMathParaPr>
                    <m:oMath xmlns:m="http://schemas.openxmlformats.org/officeDocument/2006/math">
                      <m:r>
                        <a:rPr lang="en-US" b="0" i="1" smtClean="0">
                          <a:latin typeface="Cambria Math" panose="02040503050406030204" pitchFamily="18" charset="0"/>
                        </a:rPr>
                        <m:t>𝑚</m:t>
                      </m:r>
                      <m:r>
                        <a:rPr lang="en-US" b="0" i="1" smtClean="0">
                          <a:latin typeface="Cambria Math" panose="02040503050406030204" pitchFamily="18" charset="0"/>
                        </a:rPr>
                        <m:t>=</m:t>
                      </m:r>
                      <m:f>
                        <m:fPr>
                          <m:ctrlPr>
                            <a:rPr lang="en-US" b="0" i="1" smtClean="0">
                              <a:latin typeface="Cambria Math" panose="02040503050406030204" pitchFamily="18" charset="0"/>
                            </a:rPr>
                          </m:ctrlPr>
                        </m:fPr>
                        <m:num>
                          <m:r>
                            <a:rPr lang="en-US" b="0" i="1" smtClean="0">
                              <a:latin typeface="Cambria Math" panose="02040503050406030204" pitchFamily="18" charset="0"/>
                            </a:rPr>
                            <m:t>9</m:t>
                          </m:r>
                          <m:r>
                            <a:rPr lang="en-US" b="0" i="1" smtClean="0">
                              <a:latin typeface="Cambria Math" panose="02040503050406030204" pitchFamily="18" charset="0"/>
                            </a:rPr>
                            <m:t>−</m:t>
                          </m:r>
                          <m:r>
                            <a:rPr lang="en-US" b="0" i="1" smtClean="0">
                              <a:latin typeface="Cambria Math" panose="02040503050406030204" pitchFamily="18" charset="0"/>
                            </a:rPr>
                            <m:t>5</m:t>
                          </m:r>
                        </m:num>
                        <m:den>
                          <m:r>
                            <a:rPr lang="en-US" b="0" i="1" smtClean="0">
                              <a:latin typeface="Cambria Math" panose="02040503050406030204" pitchFamily="18" charset="0"/>
                            </a:rPr>
                            <m:t>2</m:t>
                          </m:r>
                          <m:r>
                            <a:rPr lang="en-US" b="0" i="1" smtClean="0">
                              <a:latin typeface="Cambria Math" panose="02040503050406030204" pitchFamily="18" charset="0"/>
                            </a:rPr>
                            <m:t>−(−</m:t>
                          </m:r>
                          <m:r>
                            <a:rPr lang="en-US" b="0" i="1" smtClean="0">
                              <a:latin typeface="Cambria Math" panose="02040503050406030204" pitchFamily="18" charset="0"/>
                            </a:rPr>
                            <m:t>1</m:t>
                          </m:r>
                          <m:r>
                            <a:rPr lang="en-US" b="0" i="1" smtClean="0">
                              <a:latin typeface="Cambria Math" panose="02040503050406030204" pitchFamily="18" charset="0"/>
                            </a:rPr>
                            <m:t>)</m:t>
                          </m:r>
                        </m:den>
                      </m:f>
                      <m:r>
                        <a:rPr lang="en-US" b="0" i="1" smtClean="0">
                          <a:latin typeface="Cambria Math" panose="02040503050406030204" pitchFamily="18" charset="0"/>
                        </a:rPr>
                        <m:t>=</m:t>
                      </m:r>
                      <m:f>
                        <m:fPr>
                          <m:ctrlPr>
                            <a:rPr lang="en-US" b="0" i="1" smtClean="0">
                              <a:latin typeface="Cambria Math" panose="02040503050406030204" pitchFamily="18" charset="0"/>
                            </a:rPr>
                          </m:ctrlPr>
                        </m:fPr>
                        <m:num>
                          <m:r>
                            <a:rPr lang="en-US" b="0" i="1" smtClean="0">
                              <a:latin typeface="Cambria Math" panose="02040503050406030204" pitchFamily="18" charset="0"/>
                            </a:rPr>
                            <m:t>4</m:t>
                          </m:r>
                        </m:num>
                        <m:den>
                          <m:r>
                            <a:rPr lang="en-US" b="0" i="1" smtClean="0">
                              <a:latin typeface="Cambria Math" panose="02040503050406030204" pitchFamily="18" charset="0"/>
                            </a:rPr>
                            <m:t>3</m:t>
                          </m:r>
                        </m:den>
                      </m:f>
                    </m:oMath>
                  </m:oMathPara>
                </a14:m>
                <a:endParaRPr lang="en-US" dirty="0"/>
              </a:p>
            </p:txBody>
          </p:sp>
        </mc:Choice>
        <mc:Fallback xmlns="">
          <p:sp>
            <p:nvSpPr>
              <p:cNvPr id="7" name="Text Placeholder 2">
                <a:extLst>
                  <a:ext uri="{FF2B5EF4-FFF2-40B4-BE49-F238E27FC236}">
                    <a16:creationId xmlns:a16="http://schemas.microsoft.com/office/drawing/2014/main" id="{AD49F82E-1C2A-F810-6AF3-E05503367138}"/>
                  </a:ext>
                </a:extLst>
              </p:cNvPr>
              <p:cNvSpPr txBox="1">
                <a:spLocks noRot="1" noChangeAspect="1" noMove="1" noResize="1" noEditPoints="1" noAdjustHandles="1" noChangeArrowheads="1" noChangeShapeType="1" noTextEdit="1"/>
              </p:cNvSpPr>
              <p:nvPr/>
            </p:nvSpPr>
            <p:spPr>
              <a:xfrm>
                <a:off x="479501" y="2414954"/>
                <a:ext cx="4879345" cy="3581400"/>
              </a:xfrm>
              <a:prstGeom prst="rect">
                <a:avLst/>
              </a:prstGeom>
              <a:blipFill>
                <a:blip r:embed="rId3"/>
                <a:stretch>
                  <a:fillRect l="-2250" t="-1361" r="-2375"/>
                </a:stretch>
              </a:blipFill>
            </p:spPr>
            <p:txBody>
              <a:bodyPr/>
              <a:lstStyle/>
              <a:p>
                <a:r>
                  <a:rPr lang="en-IN">
                    <a:noFill/>
                  </a:rPr>
                  <a:t> </a:t>
                </a:r>
              </a:p>
            </p:txBody>
          </p:sp>
        </mc:Fallback>
      </mc:AlternateContent>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Example 4: Finding Equations of Lines Using a Graph</a:t>
            </a:r>
            <a:r>
              <a:rPr lang="en-US" dirty="0"/>
              <a:t> (cont.)</a:t>
            </a:r>
            <a:endParaRPr dirty="0"/>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a:bodyPr>
              <a:lstStyle/>
              <a:p>
                <a:r>
                  <a:rPr lang="en-US" sz="2800" dirty="0"/>
                  <a:t>Now, we substitute the values into point-slope form and then rewrite the equation in standard form.</a:t>
                </a:r>
              </a:p>
              <a:p>
                <a:pPr/>
                <a14:m>
                  <m:oMathPara xmlns:m="http://schemas.openxmlformats.org/officeDocument/2006/math">
                    <m:oMathParaPr>
                      <m:jc m:val="left"/>
                    </m:oMathParaPr>
                    <m:oMath xmlns:m="http://schemas.openxmlformats.org/officeDocument/2006/math">
                      <m:r>
                        <a:rPr lang="en-US" sz="2800" b="0" i="1" smtClean="0">
                          <a:latin typeface="Cambria Math" panose="02040503050406030204" pitchFamily="18" charset="0"/>
                        </a:rPr>
                        <m:t>           </m:t>
                      </m:r>
                      <m:r>
                        <a:rPr lang="en-US" sz="2800" b="0" i="1" smtClean="0">
                          <a:latin typeface="Cambria Math" panose="02040503050406030204" pitchFamily="18" charset="0"/>
                        </a:rPr>
                        <m:t>𝑦</m:t>
                      </m:r>
                      <m:r>
                        <a:rPr lang="en-US" sz="2800" b="0" i="1" smtClean="0">
                          <a:latin typeface="Cambria Math" panose="02040503050406030204" pitchFamily="18" charset="0"/>
                        </a:rPr>
                        <m:t>−</m:t>
                      </m:r>
                      <m:sSub>
                        <m:sSubPr>
                          <m:ctrlPr>
                            <a:rPr lang="en-US" sz="2800" b="0" i="1" smtClean="0">
                              <a:latin typeface="Cambria Math" panose="02040503050406030204" pitchFamily="18" charset="0"/>
                            </a:rPr>
                          </m:ctrlPr>
                        </m:sSubPr>
                        <m:e>
                          <m:r>
                            <a:rPr lang="en-US" sz="2800" b="0" i="1" smtClean="0">
                              <a:latin typeface="Cambria Math" panose="02040503050406030204" pitchFamily="18" charset="0"/>
                            </a:rPr>
                            <m:t>𝑦</m:t>
                          </m:r>
                        </m:e>
                        <m:sub>
                          <m:r>
                            <a:rPr lang="en-US" sz="2800" b="0" i="1" smtClean="0">
                              <a:latin typeface="Cambria Math" panose="02040503050406030204" pitchFamily="18" charset="0"/>
                            </a:rPr>
                            <m:t>1</m:t>
                          </m:r>
                        </m:sub>
                      </m:sSub>
                      <m:r>
                        <a:rPr lang="en-US" sz="2800" b="0" i="1" smtClean="0">
                          <a:latin typeface="Cambria Math" panose="02040503050406030204" pitchFamily="18" charset="0"/>
                        </a:rPr>
                        <m:t>=</m:t>
                      </m:r>
                      <m:r>
                        <a:rPr lang="en-US" sz="2800" b="0" i="1" smtClean="0">
                          <a:latin typeface="Cambria Math" panose="02040503050406030204" pitchFamily="18" charset="0"/>
                        </a:rPr>
                        <m:t>𝑚</m:t>
                      </m:r>
                      <m:d>
                        <m:dPr>
                          <m:ctrlPr>
                            <a:rPr lang="en-US" sz="2800" b="0" i="1" smtClean="0">
                              <a:latin typeface="Cambria Math" panose="02040503050406030204" pitchFamily="18" charset="0"/>
                            </a:rPr>
                          </m:ctrlPr>
                        </m:dPr>
                        <m:e>
                          <m:r>
                            <a:rPr lang="en-US" sz="2800" b="0" i="1" smtClean="0">
                              <a:latin typeface="Cambria Math" panose="02040503050406030204" pitchFamily="18" charset="0"/>
                            </a:rPr>
                            <m:t>𝑥</m:t>
                          </m:r>
                          <m:r>
                            <a:rPr lang="en-US" sz="2800" b="0" i="1" smtClean="0">
                              <a:latin typeface="Cambria Math" panose="02040503050406030204" pitchFamily="18" charset="0"/>
                            </a:rPr>
                            <m:t>−</m:t>
                          </m:r>
                          <m:sSub>
                            <m:sSubPr>
                              <m:ctrlPr>
                                <a:rPr lang="en-US" sz="2800" b="0" i="1" smtClean="0">
                                  <a:latin typeface="Cambria Math" panose="02040503050406030204" pitchFamily="18" charset="0"/>
                                </a:rPr>
                              </m:ctrlPr>
                            </m:sSubPr>
                            <m:e>
                              <m:r>
                                <a:rPr lang="en-US" sz="2800" b="0" i="1" smtClean="0">
                                  <a:latin typeface="Cambria Math" panose="02040503050406030204" pitchFamily="18" charset="0"/>
                                </a:rPr>
                                <m:t>𝑥</m:t>
                              </m:r>
                            </m:e>
                            <m:sub>
                              <m:r>
                                <a:rPr lang="en-US" sz="2800" b="0" i="1" smtClean="0">
                                  <a:latin typeface="Cambria Math" panose="02040503050406030204" pitchFamily="18" charset="0"/>
                                </a:rPr>
                                <m:t>1</m:t>
                              </m:r>
                            </m:sub>
                          </m:sSub>
                        </m:e>
                      </m:d>
                    </m:oMath>
                  </m:oMathPara>
                </a14:m>
                <a:endParaRPr lang="en-US" sz="2800" dirty="0"/>
              </a:p>
              <a:p>
                <a:pPr/>
                <a14:m>
                  <m:oMathPara xmlns:m="http://schemas.openxmlformats.org/officeDocument/2006/math">
                    <m:oMathParaPr>
                      <m:jc m:val="left"/>
                    </m:oMathParaPr>
                    <m:oMath xmlns:m="http://schemas.openxmlformats.org/officeDocument/2006/math">
                      <m:r>
                        <a:rPr lang="en-US" sz="2800" b="0" i="1" smtClean="0">
                          <a:latin typeface="Cambria Math" panose="02040503050406030204" pitchFamily="18" charset="0"/>
                        </a:rPr>
                        <m:t>             </m:t>
                      </m:r>
                      <m:r>
                        <a:rPr lang="en-US" sz="2800" b="0" i="1" smtClean="0">
                          <a:latin typeface="Cambria Math" panose="02040503050406030204" pitchFamily="18" charset="0"/>
                        </a:rPr>
                        <m:t>𝑦</m:t>
                      </m:r>
                      <m:r>
                        <a:rPr lang="en-US" sz="2800" b="0" i="1" smtClean="0">
                          <a:latin typeface="Cambria Math" panose="02040503050406030204" pitchFamily="18" charset="0"/>
                        </a:rPr>
                        <m:t>−</m:t>
                      </m:r>
                      <m:r>
                        <a:rPr lang="en-US" sz="2800" b="0" i="1" smtClean="0">
                          <a:latin typeface="Cambria Math" panose="02040503050406030204" pitchFamily="18" charset="0"/>
                        </a:rPr>
                        <m:t>5</m:t>
                      </m:r>
                      <m:r>
                        <a:rPr lang="en-US" sz="2800" b="0" i="1" smtClean="0">
                          <a:latin typeface="Cambria Math" panose="02040503050406030204" pitchFamily="18" charset="0"/>
                        </a:rPr>
                        <m:t>=</m:t>
                      </m:r>
                      <m:f>
                        <m:fPr>
                          <m:ctrlPr>
                            <a:rPr lang="en-US" sz="2800" b="0" i="1" smtClean="0">
                              <a:latin typeface="Cambria Math" panose="02040503050406030204" pitchFamily="18" charset="0"/>
                            </a:rPr>
                          </m:ctrlPr>
                        </m:fPr>
                        <m:num>
                          <m:r>
                            <a:rPr lang="en-US" sz="2800" b="0" i="1" smtClean="0">
                              <a:latin typeface="Cambria Math" panose="02040503050406030204" pitchFamily="18" charset="0"/>
                            </a:rPr>
                            <m:t>4</m:t>
                          </m:r>
                        </m:num>
                        <m:den>
                          <m:r>
                            <a:rPr lang="en-US" sz="2800" b="0" i="1" smtClean="0">
                              <a:latin typeface="Cambria Math" panose="02040503050406030204" pitchFamily="18" charset="0"/>
                            </a:rPr>
                            <m:t>3</m:t>
                          </m:r>
                        </m:den>
                      </m:f>
                      <m:d>
                        <m:dPr>
                          <m:begChr m:val="["/>
                          <m:endChr m:val="]"/>
                          <m:ctrlPr>
                            <a:rPr lang="en-US" sz="2800" b="0" i="1" smtClean="0">
                              <a:latin typeface="Cambria Math" panose="02040503050406030204" pitchFamily="18" charset="0"/>
                            </a:rPr>
                          </m:ctrlPr>
                        </m:dPr>
                        <m:e>
                          <m:r>
                            <a:rPr lang="en-US" sz="2800" b="0" i="1" smtClean="0">
                              <a:latin typeface="Cambria Math" panose="02040503050406030204" pitchFamily="18" charset="0"/>
                            </a:rPr>
                            <m:t>𝑥</m:t>
                          </m:r>
                          <m:r>
                            <a:rPr lang="en-US" sz="2800" b="0" i="1" smtClean="0">
                              <a:latin typeface="Cambria Math" panose="02040503050406030204" pitchFamily="18" charset="0"/>
                            </a:rPr>
                            <m:t>−</m:t>
                          </m:r>
                          <m:d>
                            <m:dPr>
                              <m:ctrlPr>
                                <a:rPr lang="en-US" sz="2800" b="0" i="1" smtClean="0">
                                  <a:latin typeface="Cambria Math" panose="02040503050406030204" pitchFamily="18" charset="0"/>
                                </a:rPr>
                              </m:ctrlPr>
                            </m:dPr>
                            <m:e>
                              <m:r>
                                <a:rPr lang="en-US" sz="2800" b="0" i="1" smtClean="0">
                                  <a:latin typeface="Cambria Math" panose="02040503050406030204" pitchFamily="18" charset="0"/>
                                </a:rPr>
                                <m:t>−</m:t>
                              </m:r>
                              <m:r>
                                <a:rPr lang="en-US" sz="2800" b="0" i="1" smtClean="0">
                                  <a:latin typeface="Cambria Math" panose="02040503050406030204" pitchFamily="18" charset="0"/>
                                </a:rPr>
                                <m:t>1</m:t>
                              </m:r>
                            </m:e>
                          </m:d>
                        </m:e>
                      </m:d>
                    </m:oMath>
                  </m:oMathPara>
                </a14:m>
                <a:endParaRPr lang="en-US" sz="2800" dirty="0"/>
              </a:p>
              <a:p>
                <a:pPr/>
                <a14:m>
                  <m:oMathPara xmlns:m="http://schemas.openxmlformats.org/officeDocument/2006/math">
                    <m:oMathParaPr>
                      <m:jc m:val="left"/>
                    </m:oMathParaPr>
                    <m:oMath xmlns:m="http://schemas.openxmlformats.org/officeDocument/2006/math">
                      <m:r>
                        <a:rPr lang="en-US" sz="2800" b="0" i="1" smtClean="0">
                          <a:latin typeface="Cambria Math" panose="02040503050406030204" pitchFamily="18" charset="0"/>
                        </a:rPr>
                        <m:t>             </m:t>
                      </m:r>
                      <m:r>
                        <a:rPr lang="en-US" sz="2800" b="0" i="1" smtClean="0">
                          <a:latin typeface="Cambria Math" panose="02040503050406030204" pitchFamily="18" charset="0"/>
                        </a:rPr>
                        <m:t>𝑦</m:t>
                      </m:r>
                      <m:r>
                        <a:rPr lang="en-US" sz="2800" b="0" i="1" smtClean="0">
                          <a:latin typeface="Cambria Math" panose="02040503050406030204" pitchFamily="18" charset="0"/>
                        </a:rPr>
                        <m:t>−</m:t>
                      </m:r>
                      <m:r>
                        <a:rPr lang="en-US" sz="2800" b="0" i="1" smtClean="0">
                          <a:latin typeface="Cambria Math" panose="02040503050406030204" pitchFamily="18" charset="0"/>
                        </a:rPr>
                        <m:t>5</m:t>
                      </m:r>
                      <m:r>
                        <a:rPr lang="en-US" sz="2800" b="0" i="1" smtClean="0">
                          <a:latin typeface="Cambria Math" panose="02040503050406030204" pitchFamily="18" charset="0"/>
                        </a:rPr>
                        <m:t>=</m:t>
                      </m:r>
                      <m:f>
                        <m:fPr>
                          <m:ctrlPr>
                            <a:rPr lang="en-US" sz="2800" b="0" i="1" smtClean="0">
                              <a:latin typeface="Cambria Math" panose="02040503050406030204" pitchFamily="18" charset="0"/>
                            </a:rPr>
                          </m:ctrlPr>
                        </m:fPr>
                        <m:num>
                          <m:r>
                            <a:rPr lang="en-US" sz="2800" b="0" i="1" smtClean="0">
                              <a:latin typeface="Cambria Math" panose="02040503050406030204" pitchFamily="18" charset="0"/>
                            </a:rPr>
                            <m:t>4</m:t>
                          </m:r>
                        </m:num>
                        <m:den>
                          <m:r>
                            <a:rPr lang="en-US" sz="2800" b="0" i="1" smtClean="0">
                              <a:latin typeface="Cambria Math" panose="02040503050406030204" pitchFamily="18" charset="0"/>
                            </a:rPr>
                            <m:t>3</m:t>
                          </m:r>
                        </m:den>
                      </m:f>
                      <m:r>
                        <a:rPr lang="en-US" sz="2800" b="0" i="1" smtClean="0">
                          <a:latin typeface="Cambria Math" panose="02040503050406030204" pitchFamily="18" charset="0"/>
                        </a:rPr>
                        <m:t>𝑥</m:t>
                      </m:r>
                      <m:r>
                        <a:rPr lang="en-US" sz="2800" b="0" i="1" smtClean="0">
                          <a:latin typeface="Cambria Math" panose="02040503050406030204" pitchFamily="18" charset="0"/>
                        </a:rPr>
                        <m:t>+</m:t>
                      </m:r>
                      <m:f>
                        <m:fPr>
                          <m:ctrlPr>
                            <a:rPr lang="en-US" sz="2800" b="0" i="1" smtClean="0">
                              <a:latin typeface="Cambria Math" panose="02040503050406030204" pitchFamily="18" charset="0"/>
                            </a:rPr>
                          </m:ctrlPr>
                        </m:fPr>
                        <m:num>
                          <m:r>
                            <a:rPr lang="en-US" sz="2800" b="0" i="1" smtClean="0">
                              <a:latin typeface="Cambria Math" panose="02040503050406030204" pitchFamily="18" charset="0"/>
                            </a:rPr>
                            <m:t>4</m:t>
                          </m:r>
                        </m:num>
                        <m:den>
                          <m:r>
                            <a:rPr lang="en-US" sz="2800" b="0" i="1" smtClean="0">
                              <a:latin typeface="Cambria Math" panose="02040503050406030204" pitchFamily="18" charset="0"/>
                            </a:rPr>
                            <m:t>3</m:t>
                          </m:r>
                        </m:den>
                      </m:f>
                    </m:oMath>
                  </m:oMathPara>
                </a14:m>
                <a:endParaRPr lang="en-US" sz="2800" dirty="0"/>
              </a:p>
              <a:p>
                <a:pPr/>
                <a14:m>
                  <m:oMathPara xmlns:m="http://schemas.openxmlformats.org/officeDocument/2006/math">
                    <m:oMathParaPr>
                      <m:jc m:val="left"/>
                    </m:oMathParaPr>
                    <m:oMath xmlns:m="http://schemas.openxmlformats.org/officeDocument/2006/math">
                      <m:r>
                        <a:rPr lang="en-US" sz="2800" b="0" i="1" smtClean="0">
                          <a:latin typeface="Cambria Math" panose="02040503050406030204" pitchFamily="18" charset="0"/>
                        </a:rPr>
                        <m:t>                     </m:t>
                      </m:r>
                      <m:r>
                        <a:rPr lang="en-US" sz="2800" b="0" i="1" smtClean="0">
                          <a:latin typeface="Cambria Math" panose="02040503050406030204" pitchFamily="18" charset="0"/>
                        </a:rPr>
                        <m:t>𝑦</m:t>
                      </m:r>
                      <m:r>
                        <a:rPr lang="en-US" sz="2800" b="0" i="1" smtClean="0">
                          <a:latin typeface="Cambria Math" panose="02040503050406030204" pitchFamily="18" charset="0"/>
                        </a:rPr>
                        <m:t>=</m:t>
                      </m:r>
                      <m:f>
                        <m:fPr>
                          <m:ctrlPr>
                            <a:rPr lang="en-US" i="1">
                              <a:latin typeface="Cambria Math" panose="02040503050406030204" pitchFamily="18" charset="0"/>
                            </a:rPr>
                          </m:ctrlPr>
                        </m:fPr>
                        <m:num>
                          <m:r>
                            <a:rPr lang="en-US" i="1">
                              <a:latin typeface="Cambria Math" panose="02040503050406030204" pitchFamily="18" charset="0"/>
                            </a:rPr>
                            <m:t>4</m:t>
                          </m:r>
                        </m:num>
                        <m:den>
                          <m:r>
                            <a:rPr lang="en-US" i="1">
                              <a:latin typeface="Cambria Math" panose="02040503050406030204" pitchFamily="18" charset="0"/>
                            </a:rPr>
                            <m:t>3</m:t>
                          </m:r>
                        </m:den>
                      </m:f>
                      <m:r>
                        <a:rPr lang="en-US" i="1">
                          <a:latin typeface="Cambria Math" panose="02040503050406030204" pitchFamily="18" charset="0"/>
                        </a:rPr>
                        <m:t>𝑥</m:t>
                      </m:r>
                      <m:r>
                        <a:rPr lang="en-US" i="1">
                          <a:latin typeface="Cambria Math" panose="02040503050406030204" pitchFamily="18" charset="0"/>
                        </a:rPr>
                        <m:t>+</m:t>
                      </m:r>
                      <m:f>
                        <m:fPr>
                          <m:ctrlPr>
                            <a:rPr lang="en-US" i="1">
                              <a:latin typeface="Cambria Math" panose="02040503050406030204" pitchFamily="18" charset="0"/>
                            </a:rPr>
                          </m:ctrlPr>
                        </m:fPr>
                        <m:num>
                          <m:r>
                            <a:rPr lang="en-US" b="0" i="1" smtClean="0">
                              <a:latin typeface="Cambria Math" panose="02040503050406030204" pitchFamily="18" charset="0"/>
                            </a:rPr>
                            <m:t>19</m:t>
                          </m:r>
                        </m:num>
                        <m:den>
                          <m:r>
                            <a:rPr lang="en-US" i="1">
                              <a:latin typeface="Cambria Math" panose="02040503050406030204" pitchFamily="18" charset="0"/>
                            </a:rPr>
                            <m:t>3</m:t>
                          </m:r>
                        </m:den>
                      </m:f>
                    </m:oMath>
                  </m:oMathPara>
                </a14:m>
                <a:endParaRPr lang="en-US" sz="2800" dirty="0"/>
              </a:p>
              <a:p>
                <a:pPr/>
                <a14:m>
                  <m:oMathPara xmlns:m="http://schemas.openxmlformats.org/officeDocument/2006/math">
                    <m:oMathParaPr>
                      <m:jc m:val="left"/>
                    </m:oMathParaPr>
                    <m:oMath xmlns:m="http://schemas.openxmlformats.org/officeDocument/2006/math">
                      <m:r>
                        <a:rPr lang="en-US" sz="2800" b="0" i="1" smtClean="0">
                          <a:latin typeface="Cambria Math" panose="02040503050406030204" pitchFamily="18" charset="0"/>
                        </a:rPr>
                        <m:t>                   </m:t>
                      </m:r>
                      <m:r>
                        <a:rPr lang="en-US" sz="2800" b="0" i="1" smtClean="0">
                          <a:latin typeface="Cambria Math" panose="02040503050406030204" pitchFamily="18" charset="0"/>
                        </a:rPr>
                        <m:t>3</m:t>
                      </m:r>
                      <m:r>
                        <a:rPr lang="en-US" sz="2800" b="0" i="1" smtClean="0">
                          <a:latin typeface="Cambria Math" panose="02040503050406030204" pitchFamily="18" charset="0"/>
                        </a:rPr>
                        <m:t>𝑦</m:t>
                      </m:r>
                      <m:r>
                        <a:rPr lang="en-US" sz="2800" b="0" i="1" smtClean="0">
                          <a:latin typeface="Cambria Math" panose="02040503050406030204" pitchFamily="18" charset="0"/>
                        </a:rPr>
                        <m:t>=</m:t>
                      </m:r>
                      <m:r>
                        <a:rPr lang="en-US" sz="2800" b="0" i="1" smtClean="0">
                          <a:latin typeface="Cambria Math" panose="02040503050406030204" pitchFamily="18" charset="0"/>
                        </a:rPr>
                        <m:t>4</m:t>
                      </m:r>
                      <m:r>
                        <a:rPr lang="en-US" sz="2800" b="0" i="1" smtClean="0">
                          <a:latin typeface="Cambria Math" panose="02040503050406030204" pitchFamily="18" charset="0"/>
                        </a:rPr>
                        <m:t>𝑥</m:t>
                      </m:r>
                      <m:r>
                        <a:rPr lang="en-US" sz="2800" b="0" i="1" smtClean="0">
                          <a:latin typeface="Cambria Math" panose="02040503050406030204" pitchFamily="18" charset="0"/>
                        </a:rPr>
                        <m:t>+</m:t>
                      </m:r>
                      <m:r>
                        <a:rPr lang="en-US" sz="2800" b="0" i="1" smtClean="0">
                          <a:latin typeface="Cambria Math" panose="02040503050406030204" pitchFamily="18" charset="0"/>
                        </a:rPr>
                        <m:t>19</m:t>
                      </m:r>
                    </m:oMath>
                  </m:oMathPara>
                </a14:m>
                <a:endParaRPr lang="en-US" sz="2800" b="0" dirty="0"/>
              </a:p>
              <a:p>
                <a:pPr/>
                <a14:m>
                  <m:oMathPara xmlns:m="http://schemas.openxmlformats.org/officeDocument/2006/math">
                    <m:oMathParaPr>
                      <m:jc m:val="left"/>
                    </m:oMathParaPr>
                    <m:oMath xmlns:m="http://schemas.openxmlformats.org/officeDocument/2006/math">
                      <m:r>
                        <a:rPr lang="en-US" sz="2800" b="0" i="1" smtClean="0">
                          <a:latin typeface="Cambria Math" panose="02040503050406030204" pitchFamily="18" charset="0"/>
                        </a:rPr>
                        <m:t>     −</m:t>
                      </m:r>
                      <m:r>
                        <a:rPr lang="en-US" sz="2800" b="0" i="1" smtClean="0">
                          <a:latin typeface="Cambria Math" panose="02040503050406030204" pitchFamily="18" charset="0"/>
                        </a:rPr>
                        <m:t>4</m:t>
                      </m:r>
                      <m:r>
                        <a:rPr lang="en-US" sz="2800" b="0" i="1" smtClean="0">
                          <a:latin typeface="Cambria Math" panose="02040503050406030204" pitchFamily="18" charset="0"/>
                        </a:rPr>
                        <m:t>𝑥</m:t>
                      </m:r>
                      <m:r>
                        <a:rPr lang="en-US" sz="2800" b="0" i="1" smtClean="0">
                          <a:latin typeface="Cambria Math" panose="02040503050406030204" pitchFamily="18" charset="0"/>
                        </a:rPr>
                        <m:t>+</m:t>
                      </m:r>
                      <m:r>
                        <a:rPr lang="en-US" sz="2800" b="0" i="1" smtClean="0">
                          <a:latin typeface="Cambria Math" panose="02040503050406030204" pitchFamily="18" charset="0"/>
                        </a:rPr>
                        <m:t>3</m:t>
                      </m:r>
                      <m:r>
                        <a:rPr lang="en-US" sz="2800" b="0" i="1" smtClean="0">
                          <a:latin typeface="Cambria Math" panose="02040503050406030204" pitchFamily="18" charset="0"/>
                        </a:rPr>
                        <m:t>𝑦</m:t>
                      </m:r>
                      <m:r>
                        <a:rPr lang="en-US" sz="2800" b="0" i="1" smtClean="0">
                          <a:latin typeface="Cambria Math" panose="02040503050406030204" pitchFamily="18" charset="0"/>
                        </a:rPr>
                        <m:t>=</m:t>
                      </m:r>
                      <m:r>
                        <a:rPr lang="en-US" sz="2800" b="0" i="1" smtClean="0">
                          <a:latin typeface="Cambria Math" panose="02040503050406030204" pitchFamily="18" charset="0"/>
                        </a:rPr>
                        <m:t>19</m:t>
                      </m:r>
                    </m:oMath>
                  </m:oMathPara>
                </a14:m>
                <a:endParaRPr lang="en-US" sz="2800" dirty="0"/>
              </a:p>
              <a:p>
                <a:endParaRPr sz="2800" dirty="0"/>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481" t="-1227"/>
                </a:stretch>
              </a:blipFill>
            </p:spPr>
            <p:txBody>
              <a:bodyPr/>
              <a:lstStyle/>
              <a:p>
                <a:r>
                  <a:rPr lang="en-IN">
                    <a:noFill/>
                  </a:rPr>
                  <a:t> </a:t>
                </a:r>
              </a:p>
            </p:txBody>
          </p:sp>
        </mc:Fallback>
      </mc:AlternateContent>
      <p:sp>
        <p:nvSpPr>
          <p:cNvPr id="4" name="TextBox 3">
            <a:extLst>
              <a:ext uri="{FF2B5EF4-FFF2-40B4-BE49-F238E27FC236}">
                <a16:creationId xmlns:a16="http://schemas.microsoft.com/office/drawing/2014/main" id="{D7F8505B-A458-C656-9BD5-B4A91406F982}"/>
              </a:ext>
            </a:extLst>
          </p:cNvPr>
          <p:cNvSpPr txBox="1"/>
          <p:nvPr/>
        </p:nvSpPr>
        <p:spPr>
          <a:xfrm>
            <a:off x="5027340" y="1975625"/>
            <a:ext cx="2667000" cy="369332"/>
          </a:xfrm>
          <a:prstGeom prst="rect">
            <a:avLst/>
          </a:prstGeom>
          <a:noFill/>
        </p:spPr>
        <p:txBody>
          <a:bodyPr wrap="square" rtlCol="0">
            <a:spAutoFit/>
          </a:bodyPr>
          <a:lstStyle/>
          <a:p>
            <a:r>
              <a:rPr lang="en-IN" dirty="0"/>
              <a:t>Point-slope form</a:t>
            </a:r>
          </a:p>
        </p:txBody>
      </p:sp>
      <p:sp>
        <p:nvSpPr>
          <p:cNvPr id="5" name="TextBox 4">
            <a:extLst>
              <a:ext uri="{FF2B5EF4-FFF2-40B4-BE49-F238E27FC236}">
                <a16:creationId xmlns:a16="http://schemas.microsoft.com/office/drawing/2014/main" id="{23CC1504-45A7-F240-21ED-554AC1147FB8}"/>
              </a:ext>
            </a:extLst>
          </p:cNvPr>
          <p:cNvSpPr txBox="1"/>
          <p:nvPr/>
        </p:nvSpPr>
        <p:spPr>
          <a:xfrm>
            <a:off x="5027340" y="2606786"/>
            <a:ext cx="2667000" cy="369332"/>
          </a:xfrm>
          <a:prstGeom prst="rect">
            <a:avLst/>
          </a:prstGeom>
          <a:noFill/>
        </p:spPr>
        <p:txBody>
          <a:bodyPr wrap="square" rtlCol="0">
            <a:spAutoFit/>
          </a:bodyPr>
          <a:lstStyle/>
          <a:p>
            <a:r>
              <a:rPr lang="en-IN" dirty="0"/>
              <a:t>Substitute.</a:t>
            </a:r>
          </a:p>
        </p:txBody>
      </p:sp>
      <p:sp>
        <p:nvSpPr>
          <p:cNvPr id="6" name="TextBox 5">
            <a:extLst>
              <a:ext uri="{FF2B5EF4-FFF2-40B4-BE49-F238E27FC236}">
                <a16:creationId xmlns:a16="http://schemas.microsoft.com/office/drawing/2014/main" id="{046626F0-F506-D47B-9A66-6CFBB9D580A3}"/>
              </a:ext>
            </a:extLst>
          </p:cNvPr>
          <p:cNvSpPr txBox="1"/>
          <p:nvPr/>
        </p:nvSpPr>
        <p:spPr>
          <a:xfrm>
            <a:off x="5027340" y="3336706"/>
            <a:ext cx="2667000" cy="369332"/>
          </a:xfrm>
          <a:prstGeom prst="rect">
            <a:avLst/>
          </a:prstGeom>
          <a:noFill/>
        </p:spPr>
        <p:txBody>
          <a:bodyPr wrap="square" rtlCol="0">
            <a:spAutoFit/>
          </a:bodyPr>
          <a:lstStyle/>
          <a:p>
            <a:r>
              <a:rPr lang="en-IN" dirty="0"/>
              <a:t>Distributive property</a:t>
            </a:r>
          </a:p>
        </p:txBody>
      </p:sp>
      <mc:AlternateContent xmlns:mc="http://schemas.openxmlformats.org/markup-compatibility/2006">
        <mc:Choice xmlns:a14="http://schemas.microsoft.com/office/drawing/2010/main" Requires="a14">
          <p:sp>
            <p:nvSpPr>
              <p:cNvPr id="7" name="TextBox 6">
                <a:extLst>
                  <a:ext uri="{FF2B5EF4-FFF2-40B4-BE49-F238E27FC236}">
                    <a16:creationId xmlns:a16="http://schemas.microsoft.com/office/drawing/2014/main" id="{98798000-E498-94B8-F35A-D474576C3F01}"/>
                  </a:ext>
                </a:extLst>
              </p:cNvPr>
              <p:cNvSpPr txBox="1"/>
              <p:nvPr/>
            </p:nvSpPr>
            <p:spPr>
              <a:xfrm>
                <a:off x="5027340" y="4184285"/>
                <a:ext cx="3343507" cy="369332"/>
              </a:xfrm>
              <a:prstGeom prst="rect">
                <a:avLst/>
              </a:prstGeom>
              <a:noFill/>
            </p:spPr>
            <p:txBody>
              <a:bodyPr wrap="square" rtlCol="0">
                <a:spAutoFit/>
              </a:bodyPr>
              <a:lstStyle/>
              <a:p>
                <a:r>
                  <a:rPr lang="en-IN" dirty="0"/>
                  <a:t>Add </a:t>
                </a:r>
                <a14:m>
                  <m:oMath xmlns:m="http://schemas.openxmlformats.org/officeDocument/2006/math">
                    <m:r>
                      <a:rPr lang="en-IN" i="1" dirty="0" smtClean="0">
                        <a:latin typeface="Cambria Math" panose="02040503050406030204" pitchFamily="18" charset="0"/>
                      </a:rPr>
                      <m:t>5</m:t>
                    </m:r>
                  </m:oMath>
                </a14:m>
                <a:r>
                  <a:rPr lang="en-IN" dirty="0"/>
                  <a:t> to both sides and simplify.</a:t>
                </a:r>
              </a:p>
            </p:txBody>
          </p:sp>
        </mc:Choice>
        <mc:Fallback>
          <p:sp>
            <p:nvSpPr>
              <p:cNvPr id="7" name="TextBox 6">
                <a:extLst>
                  <a:ext uri="{FF2B5EF4-FFF2-40B4-BE49-F238E27FC236}">
                    <a16:creationId xmlns:a16="http://schemas.microsoft.com/office/drawing/2014/main" id="{98798000-E498-94B8-F35A-D474576C3F01}"/>
                  </a:ext>
                </a:extLst>
              </p:cNvPr>
              <p:cNvSpPr txBox="1">
                <a:spLocks noRot="1" noChangeAspect="1" noMove="1" noResize="1" noEditPoints="1" noAdjustHandles="1" noChangeArrowheads="1" noChangeShapeType="1" noTextEdit="1"/>
              </p:cNvSpPr>
              <p:nvPr/>
            </p:nvSpPr>
            <p:spPr>
              <a:xfrm>
                <a:off x="5027340" y="4184285"/>
                <a:ext cx="3343507" cy="369332"/>
              </a:xfrm>
              <a:prstGeom prst="rect">
                <a:avLst/>
              </a:prstGeom>
              <a:blipFill>
                <a:blip r:embed="rId3"/>
                <a:stretch>
                  <a:fillRect l="-1642" t="-8197" b="-24590"/>
                </a:stretch>
              </a:blipFill>
            </p:spPr>
            <p:txBody>
              <a:bodyPr/>
              <a:lstStyle/>
              <a:p>
                <a:r>
                  <a:rPr lang="en-US">
                    <a:noFill/>
                  </a:rPr>
                  <a:t> </a:t>
                </a:r>
              </a:p>
            </p:txBody>
          </p:sp>
        </mc:Fallback>
      </mc:AlternateContent>
      <mc:AlternateContent xmlns:mc="http://schemas.openxmlformats.org/markup-compatibility/2006">
        <mc:Choice xmlns:a14="http://schemas.microsoft.com/office/drawing/2010/main" Requires="a14">
          <p:sp>
            <p:nvSpPr>
              <p:cNvPr id="8" name="TextBox 7">
                <a:extLst>
                  <a:ext uri="{FF2B5EF4-FFF2-40B4-BE49-F238E27FC236}">
                    <a16:creationId xmlns:a16="http://schemas.microsoft.com/office/drawing/2014/main" id="{E7FF224F-8CB4-5892-5377-EA0BFC69EC8B}"/>
                  </a:ext>
                </a:extLst>
              </p:cNvPr>
              <p:cNvSpPr txBox="1"/>
              <p:nvPr/>
            </p:nvSpPr>
            <p:spPr>
              <a:xfrm>
                <a:off x="5027340" y="4748538"/>
                <a:ext cx="3343507" cy="369332"/>
              </a:xfrm>
              <a:prstGeom prst="rect">
                <a:avLst/>
              </a:prstGeom>
              <a:noFill/>
            </p:spPr>
            <p:txBody>
              <a:bodyPr wrap="square" rtlCol="0">
                <a:spAutoFit/>
              </a:bodyPr>
              <a:lstStyle/>
              <a:p>
                <a:r>
                  <a:rPr lang="en-IN" dirty="0"/>
                  <a:t>Multiply both sides by the LCD, </a:t>
                </a:r>
                <a14:m>
                  <m:oMath xmlns:m="http://schemas.openxmlformats.org/officeDocument/2006/math">
                    <m:r>
                      <a:rPr lang="en-IN" i="1" dirty="0" smtClean="0">
                        <a:latin typeface="Cambria Math" panose="02040503050406030204" pitchFamily="18" charset="0"/>
                      </a:rPr>
                      <m:t>3</m:t>
                    </m:r>
                  </m:oMath>
                </a14:m>
                <a:r>
                  <a:rPr lang="en-IN" dirty="0"/>
                  <a:t>.</a:t>
                </a:r>
              </a:p>
            </p:txBody>
          </p:sp>
        </mc:Choice>
        <mc:Fallback>
          <p:sp>
            <p:nvSpPr>
              <p:cNvPr id="8" name="TextBox 7">
                <a:extLst>
                  <a:ext uri="{FF2B5EF4-FFF2-40B4-BE49-F238E27FC236}">
                    <a16:creationId xmlns:a16="http://schemas.microsoft.com/office/drawing/2014/main" id="{E7FF224F-8CB4-5892-5377-EA0BFC69EC8B}"/>
                  </a:ext>
                </a:extLst>
              </p:cNvPr>
              <p:cNvSpPr txBox="1">
                <a:spLocks noRot="1" noChangeAspect="1" noMove="1" noResize="1" noEditPoints="1" noAdjustHandles="1" noChangeArrowheads="1" noChangeShapeType="1" noTextEdit="1"/>
              </p:cNvSpPr>
              <p:nvPr/>
            </p:nvSpPr>
            <p:spPr>
              <a:xfrm>
                <a:off x="5027340" y="4748538"/>
                <a:ext cx="3343507" cy="369332"/>
              </a:xfrm>
              <a:prstGeom prst="rect">
                <a:avLst/>
              </a:prstGeom>
              <a:blipFill>
                <a:blip r:embed="rId4"/>
                <a:stretch>
                  <a:fillRect l="-1642" t="-9836" r="-365" b="-24590"/>
                </a:stretch>
              </a:blipFill>
            </p:spPr>
            <p:txBody>
              <a:bodyPr/>
              <a:lstStyle/>
              <a:p>
                <a:r>
                  <a:rPr lang="en-US">
                    <a:noFill/>
                  </a:rPr>
                  <a:t> </a:t>
                </a:r>
              </a:p>
            </p:txBody>
          </p:sp>
        </mc:Fallback>
      </mc:AlternateContent>
      <p:sp>
        <p:nvSpPr>
          <p:cNvPr id="9" name="TextBox 8">
            <a:extLst>
              <a:ext uri="{FF2B5EF4-FFF2-40B4-BE49-F238E27FC236}">
                <a16:creationId xmlns:a16="http://schemas.microsoft.com/office/drawing/2014/main" id="{AF4D69A5-6A20-1B09-08F9-A76F89EAE1A0}"/>
              </a:ext>
            </a:extLst>
          </p:cNvPr>
          <p:cNvSpPr txBox="1"/>
          <p:nvPr/>
        </p:nvSpPr>
        <p:spPr>
          <a:xfrm>
            <a:off x="5027340" y="5180300"/>
            <a:ext cx="3343507" cy="369332"/>
          </a:xfrm>
          <a:prstGeom prst="rect">
            <a:avLst/>
          </a:prstGeom>
          <a:noFill/>
        </p:spPr>
        <p:txBody>
          <a:bodyPr wrap="square" rtlCol="0">
            <a:spAutoFit/>
          </a:bodyPr>
          <a:lstStyle/>
          <a:p>
            <a:r>
              <a:rPr lang="en-IN" dirty="0"/>
              <a:t>Standard form</a:t>
            </a:r>
          </a:p>
        </p:txBody>
      </p:sp>
    </p:spTree>
    <p:extLst>
      <p:ext uri="{BB962C8B-B14F-4D97-AF65-F5344CB8AC3E}">
        <p14:creationId xmlns:p14="http://schemas.microsoft.com/office/powerpoint/2010/main" val="343077765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sz="3200"/>
            </a:pPr>
            <a:r>
              <a:rPr lang="en-US" dirty="0"/>
              <a:t>Definition: </a:t>
            </a:r>
            <a:r>
              <a:rPr dirty="0"/>
              <a:t>Parallel and Perpendicular Lines</a:t>
            </a:r>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a:xfrm>
                <a:off x="457200" y="1082078"/>
                <a:ext cx="8229600" cy="2763834"/>
              </a:xfrm>
            </p:spPr>
            <p:txBody>
              <a:bodyPr>
                <a:spAutoFit/>
              </a:bodyPr>
              <a:lstStyle/>
              <a:p>
                <a:r>
                  <a:rPr sz="2800" b="1" dirty="0"/>
                  <a:t>Parallel lines</a:t>
                </a:r>
                <a:r>
                  <a:rPr sz="2800" dirty="0"/>
                  <a:t> are lines that never intersect and </a:t>
                </a:r>
                <a:r>
                  <a:rPr lang="en-US" sz="2800" dirty="0"/>
                  <a:t>who have the </a:t>
                </a:r>
                <a:r>
                  <a:rPr lang="en-US" sz="2800" b="1" dirty="0"/>
                  <a:t>same slope</a:t>
                </a:r>
                <a:r>
                  <a:rPr sz="2800" dirty="0"/>
                  <a:t>.</a:t>
                </a:r>
                <a:endParaRPr lang="en-US" dirty="0"/>
              </a:p>
              <a:p>
                <a:pPr>
                  <a:defRPr sz="2800"/>
                </a:pPr>
                <a:r>
                  <a:rPr sz="2800" b="1" dirty="0"/>
                  <a:t>Perpendicular lines</a:t>
                </a:r>
                <a:r>
                  <a:rPr sz="2800" dirty="0"/>
                  <a:t> are lines that intersect at </a:t>
                </a:r>
                <a14:m>
                  <m:oMath xmlns:m="http://schemas.openxmlformats.org/officeDocument/2006/math">
                    <m:r>
                      <a:rPr>
                        <a:latin typeface="Cambria Math" panose="02040503050406030204" pitchFamily="18" charset="0"/>
                      </a:rPr>
                      <m:t>90</m:t>
                    </m:r>
                    <m:r>
                      <a:rPr>
                        <a:latin typeface="Cambria Math" panose="02040503050406030204" pitchFamily="18" charset="0"/>
                      </a:rPr>
                      <m:t>°</m:t>
                    </m:r>
                  </m:oMath>
                </a14:m>
                <a:r>
                  <a:rPr sz="2800" dirty="0"/>
                  <a:t> (right) angles and whose slopes are </a:t>
                </a:r>
                <a:r>
                  <a:rPr sz="2800" b="1" dirty="0"/>
                  <a:t>negative reciprocals</a:t>
                </a:r>
                <a:r>
                  <a:rPr sz="2800" dirty="0"/>
                  <a:t> of each other. Horizontal lines are perpendicular to vertical lines.</a:t>
                </a:r>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xfrm>
                <a:off x="457200" y="1082078"/>
                <a:ext cx="8229600" cy="2763834"/>
              </a:xfrm>
              <a:blipFill>
                <a:blip r:embed="rId2"/>
                <a:stretch>
                  <a:fillRect l="-1328" t="-1747" b="-4803"/>
                </a:stretch>
              </a:blipFill>
            </p:spPr>
            <p:txBody>
              <a:bodyPr/>
              <a:lstStyle/>
              <a:p>
                <a:r>
                  <a:rPr lang="en-IN">
                    <a:noFill/>
                  </a:rPr>
                  <a:t> </a:t>
                </a:r>
              </a:p>
            </p:txBody>
          </p:sp>
        </mc:Fallback>
      </mc:AlternateContent>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sz="3200"/>
            </a:pPr>
            <a:r>
              <a:rPr lang="en-US" dirty="0"/>
              <a:t>Note</a:t>
            </a:r>
            <a:endParaRPr dirty="0"/>
          </a:p>
        </p:txBody>
      </p:sp>
      <p:sp>
        <p:nvSpPr>
          <p:cNvPr id="3" name="Text Placeholder 2"/>
          <p:cNvSpPr>
            <a:spLocks noGrp="1"/>
          </p:cNvSpPr>
          <p:nvPr>
            <p:ph type="body" sz="quarter" idx="10"/>
          </p:nvPr>
        </p:nvSpPr>
        <p:spPr>
          <a:xfrm>
            <a:off x="457200" y="1082078"/>
            <a:ext cx="8229600" cy="1384995"/>
          </a:xfrm>
        </p:spPr>
        <p:txBody>
          <a:bodyPr>
            <a:spAutoFit/>
          </a:bodyPr>
          <a:lstStyle/>
          <a:p>
            <a:r>
              <a:rPr lang="en-US" dirty="0"/>
              <a:t>All vertical lines (undefined slopes) are parallel to one another. All horizontal lines (zero slopes) are also parallel to one another.</a:t>
            </a:r>
            <a:endParaRPr sz="2800" dirty="0"/>
          </a:p>
        </p:txBody>
      </p:sp>
    </p:spTree>
    <p:extLst>
      <p:ext uri="{BB962C8B-B14F-4D97-AF65-F5344CB8AC3E}">
        <p14:creationId xmlns:p14="http://schemas.microsoft.com/office/powerpoint/2010/main" val="88310015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Example 5: Finding Equations of Parallel Lines</a:t>
            </a:r>
          </a:p>
        </p:txBody>
      </p:sp>
      <mc:AlternateContent xmlns:mc="http://schemas.openxmlformats.org/markup-compatibility/2006">
        <mc:Choice xmlns:a14="http://schemas.microsoft.com/office/drawing/2010/main" Requires="a14">
          <p:sp>
            <p:nvSpPr>
              <p:cNvPr id="3" name="Text Placeholder 2"/>
              <p:cNvSpPr>
                <a:spLocks noGrp="1"/>
              </p:cNvSpPr>
              <p:nvPr>
                <p:ph type="body" sz="quarter" idx="10"/>
              </p:nvPr>
            </p:nvSpPr>
            <p:spPr/>
            <p:txBody>
              <a:bodyPr>
                <a:normAutofit/>
              </a:bodyPr>
              <a:lstStyle/>
              <a:p>
                <a:pPr>
                  <a:defRPr sz="2800"/>
                </a:pPr>
                <a:r>
                  <a:rPr lang="en-US" sz="2800" dirty="0"/>
                  <a:t>Find the equation of the line through the point </a:t>
                </a:r>
                <a14:m>
                  <m:oMath xmlns:m="http://schemas.openxmlformats.org/officeDocument/2006/math">
                    <m:r>
                      <a:rPr lang="en-US" sz="2800" b="0" i="1" smtClean="0">
                        <a:latin typeface="Cambria Math" panose="02040503050406030204" pitchFamily="18" charset="0"/>
                      </a:rPr>
                      <m:t>(</m:t>
                    </m:r>
                    <m:r>
                      <a:rPr lang="en-US" sz="2800" b="0" i="1" smtClean="0">
                        <a:latin typeface="Cambria Math" panose="02040503050406030204" pitchFamily="18" charset="0"/>
                      </a:rPr>
                      <m:t>3</m:t>
                    </m:r>
                    <m:r>
                      <a:rPr lang="en-US" sz="2800" b="0" i="1" smtClean="0">
                        <a:latin typeface="Cambria Math" panose="02040503050406030204" pitchFamily="18" charset="0"/>
                      </a:rPr>
                      <m:t>, </m:t>
                    </m:r>
                    <m:r>
                      <a:rPr lang="en-US" sz="2800" b="0" i="1" smtClean="0">
                        <a:latin typeface="Cambria Math" panose="02040503050406030204" pitchFamily="18" charset="0"/>
                      </a:rPr>
                      <m:t>2</m:t>
                    </m:r>
                    <m:r>
                      <a:rPr lang="en-US" sz="2800" b="0" i="1" smtClean="0">
                        <a:latin typeface="Cambria Math" panose="02040503050406030204" pitchFamily="18" charset="0"/>
                      </a:rPr>
                      <m:t>)</m:t>
                    </m:r>
                  </m:oMath>
                </a14:m>
                <a:r>
                  <a:rPr lang="en-US" sz="2800" dirty="0"/>
                  <a:t> and parallel to the line </a:t>
                </a:r>
                <a14:m>
                  <m:oMath xmlns:m="http://schemas.openxmlformats.org/officeDocument/2006/math">
                    <m:r>
                      <a:rPr lang="en-US">
                        <a:latin typeface="Cambria Math" panose="02040503050406030204" pitchFamily="18" charset="0"/>
                      </a:rPr>
                      <m:t>5</m:t>
                    </m:r>
                    <m:r>
                      <a:rPr lang="en-US">
                        <a:latin typeface="Cambria Math" panose="02040503050406030204" pitchFamily="18" charset="0"/>
                      </a:rPr>
                      <m:t>𝑥</m:t>
                    </m:r>
                    <m:r>
                      <a:rPr lang="en-US">
                        <a:latin typeface="Cambria Math" panose="02040503050406030204" pitchFamily="18" charset="0"/>
                      </a:rPr>
                      <m:t>+</m:t>
                    </m:r>
                    <m:r>
                      <a:rPr lang="en-US">
                        <a:latin typeface="Cambria Math" panose="02040503050406030204" pitchFamily="18" charset="0"/>
                      </a:rPr>
                      <m:t>3</m:t>
                    </m:r>
                    <m:r>
                      <a:rPr lang="en-US">
                        <a:latin typeface="Cambria Math" panose="02040503050406030204" pitchFamily="18" charset="0"/>
                      </a:rPr>
                      <m:t>𝑦</m:t>
                    </m:r>
                    <m:r>
                      <a:rPr lang="en-US">
                        <a:latin typeface="Cambria Math" panose="02040503050406030204" pitchFamily="18" charset="0"/>
                      </a:rPr>
                      <m:t>=</m:t>
                    </m:r>
                    <m:r>
                      <a:rPr lang="en-US">
                        <a:latin typeface="Cambria Math" panose="02040503050406030204" pitchFamily="18" charset="0"/>
                      </a:rPr>
                      <m:t>1</m:t>
                    </m:r>
                  </m:oMath>
                </a14:m>
                <a:r>
                  <a:rPr lang="en-US" sz="2800" dirty="0"/>
                  <a:t>. Graph both lines.</a:t>
                </a:r>
              </a:p>
              <a:p>
                <a:pPr>
                  <a:defRPr sz="2800"/>
                </a:pPr>
                <a:r>
                  <a:rPr lang="en-US" b="1" dirty="0"/>
                  <a:t>Solution</a:t>
                </a:r>
              </a:p>
              <a:p>
                <a:pPr>
                  <a:defRPr sz="2800"/>
                </a:pPr>
                <a:r>
                  <a:rPr lang="en-US" sz="2800" dirty="0"/>
                  <a:t>F</a:t>
                </a:r>
                <a:r>
                  <a:rPr lang="en-US" dirty="0"/>
                  <a:t>irst, solve for </a:t>
                </a:r>
                <a14:m>
                  <m:oMath xmlns:m="http://schemas.openxmlformats.org/officeDocument/2006/math">
                    <m:r>
                      <a:rPr lang="en-US" smtClean="0">
                        <a:latin typeface="Cambria Math" panose="02040503050406030204" pitchFamily="18" charset="0"/>
                      </a:rPr>
                      <m:t>𝑦</m:t>
                    </m:r>
                  </m:oMath>
                </a14:m>
                <a:r>
                  <a:rPr lang="en-US" sz="2800" dirty="0"/>
                  <a:t> to find the slope of the given line.</a:t>
                </a:r>
              </a:p>
              <a:p>
                <a:pPr>
                  <a:defRPr sz="2800"/>
                </a:pPr>
                <a14:m>
                  <m:oMathPara xmlns:m="http://schemas.openxmlformats.org/officeDocument/2006/math">
                    <m:oMathParaPr>
                      <m:jc m:val="left"/>
                    </m:oMathParaPr>
                    <m:oMath xmlns:m="http://schemas.openxmlformats.org/officeDocument/2006/math">
                      <m:r>
                        <a:rPr lang="en-US" sz="2800" b="0" i="1" smtClean="0">
                          <a:latin typeface="Cambria Math" panose="02040503050406030204" pitchFamily="18" charset="0"/>
                        </a:rPr>
                        <m:t>      </m:t>
                      </m:r>
                      <m:r>
                        <a:rPr lang="en-US" sz="2800" b="0" i="1" smtClean="0">
                          <a:latin typeface="Cambria Math" panose="02040503050406030204" pitchFamily="18" charset="0"/>
                        </a:rPr>
                        <m:t>5</m:t>
                      </m:r>
                      <m:r>
                        <a:rPr lang="en-US" sz="2800" b="0" i="1" smtClean="0">
                          <a:latin typeface="Cambria Math" panose="02040503050406030204" pitchFamily="18" charset="0"/>
                        </a:rPr>
                        <m:t>𝑥</m:t>
                      </m:r>
                      <m:r>
                        <a:rPr lang="en-US" sz="2800" b="0" i="1" smtClean="0">
                          <a:latin typeface="Cambria Math" panose="02040503050406030204" pitchFamily="18" charset="0"/>
                        </a:rPr>
                        <m:t>+</m:t>
                      </m:r>
                      <m:r>
                        <a:rPr lang="en-US" sz="2800" b="0" i="1" smtClean="0">
                          <a:latin typeface="Cambria Math" panose="02040503050406030204" pitchFamily="18" charset="0"/>
                        </a:rPr>
                        <m:t>3</m:t>
                      </m:r>
                      <m:r>
                        <a:rPr lang="en-US" sz="2800" b="0" i="1" smtClean="0">
                          <a:latin typeface="Cambria Math" panose="02040503050406030204" pitchFamily="18" charset="0"/>
                        </a:rPr>
                        <m:t>𝑦</m:t>
                      </m:r>
                      <m:r>
                        <a:rPr lang="en-US" sz="2800" b="0" i="1" smtClean="0">
                          <a:latin typeface="Cambria Math" panose="02040503050406030204" pitchFamily="18" charset="0"/>
                        </a:rPr>
                        <m:t>=</m:t>
                      </m:r>
                      <m:r>
                        <a:rPr lang="en-US" sz="2800" b="0" i="1" smtClean="0">
                          <a:latin typeface="Cambria Math" panose="02040503050406030204" pitchFamily="18" charset="0"/>
                        </a:rPr>
                        <m:t>1</m:t>
                      </m:r>
                    </m:oMath>
                  </m:oMathPara>
                </a14:m>
                <a:endParaRPr lang="en-US" sz="2800" dirty="0"/>
              </a:p>
              <a:p>
                <a:pPr>
                  <a:defRPr sz="2800"/>
                </a:pPr>
                <a14:m>
                  <m:oMathPara xmlns:m="http://schemas.openxmlformats.org/officeDocument/2006/math">
                    <m:oMathParaPr>
                      <m:jc m:val="left"/>
                    </m:oMathParaPr>
                    <m:oMath xmlns:m="http://schemas.openxmlformats.org/officeDocument/2006/math">
                      <m:r>
                        <a:rPr lang="en-US" sz="2800" b="0" i="1" smtClean="0">
                          <a:latin typeface="Cambria Math" panose="02040503050406030204" pitchFamily="18" charset="0"/>
                        </a:rPr>
                        <m:t>                 </m:t>
                      </m:r>
                      <m:r>
                        <a:rPr lang="en-US" sz="2800" b="0" i="1" smtClean="0">
                          <a:latin typeface="Cambria Math" panose="02040503050406030204" pitchFamily="18" charset="0"/>
                        </a:rPr>
                        <m:t>3</m:t>
                      </m:r>
                      <m:r>
                        <a:rPr lang="en-US" sz="2800" b="0" i="1" smtClean="0">
                          <a:latin typeface="Cambria Math" panose="02040503050406030204" pitchFamily="18" charset="0"/>
                        </a:rPr>
                        <m:t>𝑦</m:t>
                      </m:r>
                      <m:r>
                        <a:rPr lang="en-US" sz="2800" b="0" i="1" smtClean="0">
                          <a:latin typeface="Cambria Math" panose="02040503050406030204" pitchFamily="18" charset="0"/>
                        </a:rPr>
                        <m:t>=−</m:t>
                      </m:r>
                      <m:r>
                        <a:rPr lang="en-US" sz="2800" b="0" i="1" smtClean="0">
                          <a:latin typeface="Cambria Math" panose="02040503050406030204" pitchFamily="18" charset="0"/>
                        </a:rPr>
                        <m:t>5</m:t>
                      </m:r>
                      <m:r>
                        <a:rPr lang="en-US" sz="2800" b="0" i="1" smtClean="0">
                          <a:latin typeface="Cambria Math" panose="02040503050406030204" pitchFamily="18" charset="0"/>
                        </a:rPr>
                        <m:t>𝑥</m:t>
                      </m:r>
                      <m:r>
                        <a:rPr lang="en-US" sz="2800" b="0" i="1" smtClean="0">
                          <a:latin typeface="Cambria Math" panose="02040503050406030204" pitchFamily="18" charset="0"/>
                        </a:rPr>
                        <m:t>+</m:t>
                      </m:r>
                      <m:r>
                        <a:rPr lang="en-US" sz="2800" b="0" i="1" smtClean="0">
                          <a:latin typeface="Cambria Math" panose="02040503050406030204" pitchFamily="18" charset="0"/>
                        </a:rPr>
                        <m:t>1</m:t>
                      </m:r>
                    </m:oMath>
                  </m:oMathPara>
                </a14:m>
                <a:endParaRPr lang="en-US" sz="2800" b="0" dirty="0"/>
              </a:p>
              <a:p>
                <a:pPr>
                  <a:defRPr sz="2800"/>
                </a:pPr>
                <a14:m>
                  <m:oMathPara xmlns:m="http://schemas.openxmlformats.org/officeDocument/2006/math">
                    <m:oMathParaPr>
                      <m:jc m:val="left"/>
                    </m:oMathParaPr>
                    <m:oMath xmlns:m="http://schemas.openxmlformats.org/officeDocument/2006/math">
                      <m:r>
                        <a:rPr lang="en-US" sz="2800" b="0" i="1" smtClean="0">
                          <a:latin typeface="Cambria Math" panose="02040503050406030204" pitchFamily="18" charset="0"/>
                        </a:rPr>
                        <m:t>                    </m:t>
                      </m:r>
                      <m:r>
                        <a:rPr lang="en-US" sz="2800" b="0" i="1" smtClean="0">
                          <a:latin typeface="Cambria Math" panose="02040503050406030204" pitchFamily="18" charset="0"/>
                        </a:rPr>
                        <m:t>𝑦</m:t>
                      </m:r>
                      <m:r>
                        <a:rPr lang="en-US" sz="2800" b="0" i="1" smtClean="0">
                          <a:latin typeface="Cambria Math" panose="02040503050406030204" pitchFamily="18" charset="0"/>
                        </a:rPr>
                        <m:t>=−</m:t>
                      </m:r>
                      <m:f>
                        <m:fPr>
                          <m:ctrlPr>
                            <a:rPr lang="en-US" sz="2800" b="0" i="1" smtClean="0">
                              <a:latin typeface="Cambria Math" panose="02040503050406030204" pitchFamily="18" charset="0"/>
                            </a:rPr>
                          </m:ctrlPr>
                        </m:fPr>
                        <m:num>
                          <m:r>
                            <a:rPr lang="en-US" sz="2800" b="0" i="1" smtClean="0">
                              <a:latin typeface="Cambria Math" panose="02040503050406030204" pitchFamily="18" charset="0"/>
                            </a:rPr>
                            <m:t>5</m:t>
                          </m:r>
                        </m:num>
                        <m:den>
                          <m:r>
                            <a:rPr lang="en-US" sz="2800" b="0" i="1" smtClean="0">
                              <a:latin typeface="Cambria Math" panose="02040503050406030204" pitchFamily="18" charset="0"/>
                            </a:rPr>
                            <m:t>3</m:t>
                          </m:r>
                        </m:den>
                      </m:f>
                      <m:r>
                        <a:rPr lang="en-US" sz="2800" b="0" i="1" smtClean="0">
                          <a:latin typeface="Cambria Math" panose="02040503050406030204" pitchFamily="18" charset="0"/>
                        </a:rPr>
                        <m:t>𝑥</m:t>
                      </m:r>
                      <m:r>
                        <a:rPr lang="en-US" sz="2800" b="0" i="1" smtClean="0">
                          <a:latin typeface="Cambria Math" panose="02040503050406030204" pitchFamily="18" charset="0"/>
                        </a:rPr>
                        <m:t>+</m:t>
                      </m:r>
                      <m:f>
                        <m:fPr>
                          <m:ctrlPr>
                            <a:rPr lang="en-US" sz="2800" b="0" i="1" smtClean="0">
                              <a:latin typeface="Cambria Math" panose="02040503050406030204" pitchFamily="18" charset="0"/>
                            </a:rPr>
                          </m:ctrlPr>
                        </m:fPr>
                        <m:num>
                          <m:r>
                            <a:rPr lang="en-US" sz="2800" b="0" i="1" smtClean="0">
                              <a:latin typeface="Cambria Math" panose="02040503050406030204" pitchFamily="18" charset="0"/>
                            </a:rPr>
                            <m:t>1</m:t>
                          </m:r>
                        </m:num>
                        <m:den>
                          <m:r>
                            <a:rPr lang="en-US" sz="2800" b="0" i="1" smtClean="0">
                              <a:latin typeface="Cambria Math" panose="02040503050406030204" pitchFamily="18" charset="0"/>
                            </a:rPr>
                            <m:t>3</m:t>
                          </m:r>
                        </m:den>
                      </m:f>
                    </m:oMath>
                  </m:oMathPara>
                </a14:m>
                <a:endParaRPr sz="2800" dirty="0"/>
              </a:p>
            </p:txBody>
          </p:sp>
        </mc:Choice>
        <mc:Fallback>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481" t="-1227"/>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4" name="TextBox 3">
                <a:extLst>
                  <a:ext uri="{FF2B5EF4-FFF2-40B4-BE49-F238E27FC236}">
                    <a16:creationId xmlns:a16="http://schemas.microsoft.com/office/drawing/2014/main" id="{547794F5-655E-F071-AD24-B41F49424C29}"/>
                  </a:ext>
                </a:extLst>
              </p:cNvPr>
              <p:cNvSpPr txBox="1"/>
              <p:nvPr/>
            </p:nvSpPr>
            <p:spPr>
              <a:xfrm>
                <a:off x="4300654" y="4010722"/>
                <a:ext cx="4648200" cy="489365"/>
              </a:xfrm>
              <a:prstGeom prst="rect">
                <a:avLst/>
              </a:prstGeom>
              <a:noFill/>
            </p:spPr>
            <p:txBody>
              <a:bodyPr wrap="square" rtlCol="0">
                <a:spAutoFit/>
              </a:bodyPr>
              <a:lstStyle/>
              <a:p>
                <a:r>
                  <a:rPr lang="en-US" dirty="0"/>
                  <a:t>Thus, any line parallel to this line has slope </a:t>
                </a:r>
                <a14:m>
                  <m:oMath xmlns:m="http://schemas.openxmlformats.org/officeDocument/2006/math">
                    <m:r>
                      <a:rPr lang="en-US" b="0" i="1" smtClean="0">
                        <a:latin typeface="Cambria Math" panose="02040503050406030204" pitchFamily="18" charset="0"/>
                      </a:rPr>
                      <m:t>−</m:t>
                    </m:r>
                    <m:f>
                      <m:fPr>
                        <m:ctrlPr>
                          <a:rPr lang="en-US" b="0" i="1" smtClean="0">
                            <a:latin typeface="Cambria Math" panose="02040503050406030204" pitchFamily="18" charset="0"/>
                          </a:rPr>
                        </m:ctrlPr>
                      </m:fPr>
                      <m:num>
                        <m:r>
                          <a:rPr lang="en-US" b="0" i="1" smtClean="0">
                            <a:latin typeface="Cambria Math" panose="02040503050406030204" pitchFamily="18" charset="0"/>
                          </a:rPr>
                          <m:t>5</m:t>
                        </m:r>
                      </m:num>
                      <m:den>
                        <m:r>
                          <a:rPr lang="en-US" b="0" i="1" smtClean="0">
                            <a:latin typeface="Cambria Math" panose="02040503050406030204" pitchFamily="18" charset="0"/>
                          </a:rPr>
                          <m:t>3</m:t>
                        </m:r>
                      </m:den>
                    </m:f>
                    <m:r>
                      <a:rPr lang="en-US" b="0" i="1" smtClean="0">
                        <a:latin typeface="Cambria Math" panose="02040503050406030204" pitchFamily="18" charset="0"/>
                      </a:rPr>
                      <m:t>.</m:t>
                    </m:r>
                  </m:oMath>
                </a14:m>
                <a:endParaRPr lang="en-IN" dirty="0"/>
              </a:p>
            </p:txBody>
          </p:sp>
        </mc:Choice>
        <mc:Fallback xmlns="">
          <p:sp>
            <p:nvSpPr>
              <p:cNvPr id="4" name="TextBox 3">
                <a:extLst>
                  <a:ext uri="{FF2B5EF4-FFF2-40B4-BE49-F238E27FC236}">
                    <a16:creationId xmlns:a16="http://schemas.microsoft.com/office/drawing/2014/main" id="{547794F5-655E-F071-AD24-B41F49424C29}"/>
                  </a:ext>
                </a:extLst>
              </p:cNvPr>
              <p:cNvSpPr txBox="1">
                <a:spLocks noRot="1" noChangeAspect="1" noMove="1" noResize="1" noEditPoints="1" noAdjustHandles="1" noChangeArrowheads="1" noChangeShapeType="1" noTextEdit="1"/>
              </p:cNvSpPr>
              <p:nvPr/>
            </p:nvSpPr>
            <p:spPr>
              <a:xfrm>
                <a:off x="4300654" y="4010722"/>
                <a:ext cx="4648200" cy="489365"/>
              </a:xfrm>
              <a:prstGeom prst="rect">
                <a:avLst/>
              </a:prstGeom>
              <a:blipFill>
                <a:blip r:embed="rId3"/>
                <a:stretch>
                  <a:fillRect l="-1048" b="-7500"/>
                </a:stretch>
              </a:blipFill>
            </p:spPr>
            <p:txBody>
              <a:bodyPr/>
              <a:lstStyle/>
              <a:p>
                <a:r>
                  <a:rPr lang="en-IN">
                    <a:noFill/>
                  </a:rPr>
                  <a:t> </a:t>
                </a:r>
              </a:p>
            </p:txBody>
          </p:sp>
        </mc:Fallback>
      </mc:AlternateContent>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Example 5: Finding Equations of Parallel Lines</a:t>
            </a:r>
            <a:r>
              <a:rPr lang="en-US" dirty="0"/>
              <a:t> (cont.)</a:t>
            </a:r>
            <a:endParaRPr dirty="0"/>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a:bodyPr>
              <a:lstStyle/>
              <a:p>
                <a:pPr>
                  <a:defRPr sz="2800"/>
                </a:pPr>
                <a:r>
                  <a:rPr lang="en-US" sz="2800" dirty="0"/>
                  <a:t>Now use the point-slope form </a:t>
                </a:r>
                <a14:m>
                  <m:oMath xmlns:m="http://schemas.openxmlformats.org/officeDocument/2006/math">
                    <m:r>
                      <a:rPr lang="en-US" sz="2800" b="0" i="1" smtClean="0">
                        <a:latin typeface="Cambria Math" panose="02040503050406030204" pitchFamily="18" charset="0"/>
                      </a:rPr>
                      <m:t>𝑦</m:t>
                    </m:r>
                    <m:r>
                      <a:rPr lang="en-US" sz="2800" b="0" i="1" smtClean="0">
                        <a:latin typeface="Cambria Math" panose="02040503050406030204" pitchFamily="18" charset="0"/>
                      </a:rPr>
                      <m:t>−</m:t>
                    </m:r>
                    <m:sSub>
                      <m:sSubPr>
                        <m:ctrlPr>
                          <a:rPr lang="en-US" sz="2800" b="0" i="1" smtClean="0">
                            <a:latin typeface="Cambria Math" panose="02040503050406030204" pitchFamily="18" charset="0"/>
                          </a:rPr>
                        </m:ctrlPr>
                      </m:sSubPr>
                      <m:e>
                        <m:r>
                          <a:rPr lang="en-US" sz="2800" b="0" i="1" smtClean="0">
                            <a:latin typeface="Cambria Math" panose="02040503050406030204" pitchFamily="18" charset="0"/>
                          </a:rPr>
                          <m:t>𝑦</m:t>
                        </m:r>
                      </m:e>
                      <m:sub>
                        <m:r>
                          <a:rPr lang="en-US" sz="2800" b="0" i="1" smtClean="0">
                            <a:latin typeface="Cambria Math" panose="02040503050406030204" pitchFamily="18" charset="0"/>
                          </a:rPr>
                          <m:t>1</m:t>
                        </m:r>
                      </m:sub>
                    </m:sSub>
                    <m:r>
                      <a:rPr lang="en-US" sz="2800" b="0" i="1" smtClean="0">
                        <a:latin typeface="Cambria Math" panose="02040503050406030204" pitchFamily="18" charset="0"/>
                      </a:rPr>
                      <m:t>=</m:t>
                    </m:r>
                    <m:r>
                      <a:rPr lang="en-US" sz="2800" b="0" i="1" smtClean="0">
                        <a:latin typeface="Cambria Math" panose="02040503050406030204" pitchFamily="18" charset="0"/>
                      </a:rPr>
                      <m:t>𝑚</m:t>
                    </m:r>
                    <m:r>
                      <a:rPr lang="en-US" sz="2800" b="0" i="1" smtClean="0">
                        <a:latin typeface="Cambria Math" panose="02040503050406030204" pitchFamily="18" charset="0"/>
                      </a:rPr>
                      <m:t>(</m:t>
                    </m:r>
                    <m:r>
                      <a:rPr lang="en-US" sz="2800" b="0" i="1" smtClean="0">
                        <a:latin typeface="Cambria Math" panose="02040503050406030204" pitchFamily="18" charset="0"/>
                      </a:rPr>
                      <m:t>𝑥</m:t>
                    </m:r>
                    <m:r>
                      <a:rPr lang="en-US" sz="2800" b="0" i="1" smtClean="0">
                        <a:latin typeface="Cambria Math" panose="02040503050406030204" pitchFamily="18" charset="0"/>
                      </a:rPr>
                      <m:t>−</m:t>
                    </m:r>
                    <m:sSub>
                      <m:sSubPr>
                        <m:ctrlPr>
                          <a:rPr lang="en-US" sz="2800" b="0" i="1" smtClean="0">
                            <a:latin typeface="Cambria Math" panose="02040503050406030204" pitchFamily="18" charset="0"/>
                          </a:rPr>
                        </m:ctrlPr>
                      </m:sSubPr>
                      <m:e>
                        <m:r>
                          <a:rPr lang="en-US" sz="2800" b="0" i="1" smtClean="0">
                            <a:latin typeface="Cambria Math" panose="02040503050406030204" pitchFamily="18" charset="0"/>
                          </a:rPr>
                          <m:t>𝑥</m:t>
                        </m:r>
                      </m:e>
                      <m:sub>
                        <m:r>
                          <a:rPr lang="en-US" sz="2800" b="0" i="1" smtClean="0">
                            <a:latin typeface="Cambria Math" panose="02040503050406030204" pitchFamily="18" charset="0"/>
                          </a:rPr>
                          <m:t>1</m:t>
                        </m:r>
                      </m:sub>
                    </m:sSub>
                    <m:r>
                      <a:rPr lang="en-US" sz="2800" b="0" i="1" smtClean="0">
                        <a:latin typeface="Cambria Math" panose="02040503050406030204" pitchFamily="18" charset="0"/>
                      </a:rPr>
                      <m:t>)</m:t>
                    </m:r>
                  </m:oMath>
                </a14:m>
                <a:r>
                  <a:rPr lang="en-US" sz="2800" dirty="0"/>
                  <a:t> with </a:t>
                </a:r>
                <a14:m>
                  <m:oMath xmlns:m="http://schemas.openxmlformats.org/officeDocument/2006/math">
                    <m:r>
                      <a:rPr lang="en-US" sz="2800" b="0" i="1" smtClean="0">
                        <a:latin typeface="Cambria Math" panose="02040503050406030204" pitchFamily="18" charset="0"/>
                      </a:rPr>
                      <m:t>𝑚</m:t>
                    </m:r>
                    <m:r>
                      <a:rPr lang="en-US" sz="2800" b="0" i="1" smtClean="0">
                        <a:latin typeface="Cambria Math" panose="02040503050406030204" pitchFamily="18" charset="0"/>
                      </a:rPr>
                      <m:t>=−</m:t>
                    </m:r>
                    <m:f>
                      <m:fPr>
                        <m:ctrlPr>
                          <a:rPr lang="en-US" sz="2800" b="0" i="1" smtClean="0">
                            <a:latin typeface="Cambria Math" panose="02040503050406030204" pitchFamily="18" charset="0"/>
                          </a:rPr>
                        </m:ctrlPr>
                      </m:fPr>
                      <m:num>
                        <m:r>
                          <a:rPr lang="en-US" sz="2800" b="0" i="1" smtClean="0">
                            <a:latin typeface="Cambria Math" panose="02040503050406030204" pitchFamily="18" charset="0"/>
                          </a:rPr>
                          <m:t>5</m:t>
                        </m:r>
                      </m:num>
                      <m:den>
                        <m:r>
                          <a:rPr lang="en-US" sz="2800" b="0" i="1" smtClean="0">
                            <a:latin typeface="Cambria Math" panose="02040503050406030204" pitchFamily="18" charset="0"/>
                          </a:rPr>
                          <m:t>3</m:t>
                        </m:r>
                      </m:den>
                    </m:f>
                  </m:oMath>
                </a14:m>
                <a:r>
                  <a:rPr lang="en-US" sz="2800" dirty="0"/>
                  <a:t> and </a:t>
                </a:r>
                <a14:m>
                  <m:oMath xmlns:m="http://schemas.openxmlformats.org/officeDocument/2006/math">
                    <m:d>
                      <m:dPr>
                        <m:ctrlPr>
                          <a:rPr lang="en-US" sz="2800" i="1" smtClean="0">
                            <a:latin typeface="Cambria Math" panose="02040503050406030204" pitchFamily="18" charset="0"/>
                          </a:rPr>
                        </m:ctrlPr>
                      </m:dPr>
                      <m:e>
                        <m:sSub>
                          <m:sSubPr>
                            <m:ctrlPr>
                              <a:rPr lang="en-US" sz="2800" i="1" smtClean="0">
                                <a:latin typeface="Cambria Math" panose="02040503050406030204" pitchFamily="18" charset="0"/>
                              </a:rPr>
                            </m:ctrlPr>
                          </m:sSubPr>
                          <m:e>
                            <m:r>
                              <a:rPr lang="en-US" sz="2800" b="0" i="1" smtClean="0">
                                <a:latin typeface="Cambria Math" panose="02040503050406030204" pitchFamily="18" charset="0"/>
                              </a:rPr>
                              <m:t>𝑥</m:t>
                            </m:r>
                          </m:e>
                          <m:sub>
                            <m:r>
                              <a:rPr lang="en-US" sz="2800" b="0" i="1" smtClean="0">
                                <a:latin typeface="Cambria Math" panose="02040503050406030204" pitchFamily="18" charset="0"/>
                              </a:rPr>
                              <m:t>1</m:t>
                            </m:r>
                          </m:sub>
                        </m:sSub>
                        <m:r>
                          <a:rPr lang="en-US" sz="2800" b="0" i="1" smtClean="0">
                            <a:latin typeface="Cambria Math" panose="02040503050406030204" pitchFamily="18" charset="0"/>
                          </a:rPr>
                          <m:t>,</m:t>
                        </m:r>
                        <m:sSub>
                          <m:sSubPr>
                            <m:ctrlPr>
                              <a:rPr lang="en-US" sz="2800" b="0" i="1" smtClean="0">
                                <a:latin typeface="Cambria Math" panose="02040503050406030204" pitchFamily="18" charset="0"/>
                              </a:rPr>
                            </m:ctrlPr>
                          </m:sSubPr>
                          <m:e>
                            <m:r>
                              <a:rPr lang="en-US" sz="2800" b="0" i="1" smtClean="0">
                                <a:latin typeface="Cambria Math" panose="02040503050406030204" pitchFamily="18" charset="0"/>
                              </a:rPr>
                              <m:t>𝑦</m:t>
                            </m:r>
                          </m:e>
                          <m:sub>
                            <m:r>
                              <a:rPr lang="en-US" sz="2800" b="0" i="1" smtClean="0">
                                <a:latin typeface="Cambria Math" panose="02040503050406030204" pitchFamily="18" charset="0"/>
                              </a:rPr>
                              <m:t>1</m:t>
                            </m:r>
                          </m:sub>
                        </m:sSub>
                      </m:e>
                    </m:d>
                    <m:r>
                      <a:rPr lang="en-US" sz="2800" b="0" i="1" smtClean="0">
                        <a:latin typeface="Cambria Math" panose="02040503050406030204" pitchFamily="18" charset="0"/>
                      </a:rPr>
                      <m:t>=</m:t>
                    </m:r>
                    <m:d>
                      <m:dPr>
                        <m:ctrlPr>
                          <a:rPr lang="en-US" sz="2800" b="0" i="1" smtClean="0">
                            <a:latin typeface="Cambria Math" panose="02040503050406030204" pitchFamily="18" charset="0"/>
                          </a:rPr>
                        </m:ctrlPr>
                      </m:dPr>
                      <m:e>
                        <m:r>
                          <a:rPr lang="en-US" sz="2800" b="0" i="1" smtClean="0">
                            <a:latin typeface="Cambria Math" panose="02040503050406030204" pitchFamily="18" charset="0"/>
                          </a:rPr>
                          <m:t>3</m:t>
                        </m:r>
                        <m:r>
                          <a:rPr lang="en-US" sz="2800" b="0" i="1" smtClean="0">
                            <a:latin typeface="Cambria Math" panose="02040503050406030204" pitchFamily="18" charset="0"/>
                          </a:rPr>
                          <m:t>, </m:t>
                        </m:r>
                        <m:r>
                          <a:rPr lang="en-US" sz="2800" b="0" i="1" smtClean="0">
                            <a:latin typeface="Cambria Math" panose="02040503050406030204" pitchFamily="18" charset="0"/>
                          </a:rPr>
                          <m:t>2</m:t>
                        </m:r>
                      </m:e>
                    </m:d>
                    <m:r>
                      <a:rPr lang="en-US" sz="2800" b="0" i="1" smtClean="0">
                        <a:latin typeface="Cambria Math" panose="02040503050406030204" pitchFamily="18" charset="0"/>
                      </a:rPr>
                      <m:t>.</m:t>
                    </m:r>
                  </m:oMath>
                </a14:m>
                <a:endParaRPr lang="en-US" sz="2800" dirty="0"/>
              </a:p>
              <a:p>
                <a:pPr>
                  <a:defRPr sz="2800"/>
                </a:pPr>
                <a14:m>
                  <m:oMathPara xmlns:m="http://schemas.openxmlformats.org/officeDocument/2006/math">
                    <m:oMathParaPr>
                      <m:jc m:val="left"/>
                    </m:oMathParaPr>
                    <m:oMath xmlns:m="http://schemas.openxmlformats.org/officeDocument/2006/math">
                      <m:r>
                        <a:rPr lang="en-US" sz="2800" b="0" i="1" smtClean="0">
                          <a:latin typeface="Cambria Math" panose="02040503050406030204" pitchFamily="18" charset="0"/>
                        </a:rPr>
                        <m:t>          </m:t>
                      </m:r>
                      <m:r>
                        <a:rPr lang="en-US" sz="2800" b="0" i="1" smtClean="0">
                          <a:latin typeface="Cambria Math" panose="02040503050406030204" pitchFamily="18" charset="0"/>
                        </a:rPr>
                        <m:t>𝑦</m:t>
                      </m:r>
                      <m:r>
                        <a:rPr lang="en-US" sz="2800" b="0" i="1" smtClean="0">
                          <a:latin typeface="Cambria Math" panose="02040503050406030204" pitchFamily="18" charset="0"/>
                        </a:rPr>
                        <m:t>−</m:t>
                      </m:r>
                      <m:r>
                        <a:rPr lang="en-US" sz="2800" b="0" i="1" smtClean="0">
                          <a:latin typeface="Cambria Math" panose="02040503050406030204" pitchFamily="18" charset="0"/>
                        </a:rPr>
                        <m:t>2</m:t>
                      </m:r>
                      <m:r>
                        <a:rPr lang="en-US" sz="2800" b="0" i="1" smtClean="0">
                          <a:latin typeface="Cambria Math" panose="02040503050406030204" pitchFamily="18" charset="0"/>
                        </a:rPr>
                        <m:t>=−</m:t>
                      </m:r>
                      <m:f>
                        <m:fPr>
                          <m:ctrlPr>
                            <a:rPr lang="en-US" i="1">
                              <a:latin typeface="Cambria Math" panose="02040503050406030204" pitchFamily="18" charset="0"/>
                            </a:rPr>
                          </m:ctrlPr>
                        </m:fPr>
                        <m:num>
                          <m:r>
                            <a:rPr lang="en-US" i="1">
                              <a:latin typeface="Cambria Math" panose="02040503050406030204" pitchFamily="18" charset="0"/>
                            </a:rPr>
                            <m:t>5</m:t>
                          </m:r>
                        </m:num>
                        <m:den>
                          <m:r>
                            <a:rPr lang="en-US" i="1">
                              <a:latin typeface="Cambria Math" panose="02040503050406030204" pitchFamily="18" charset="0"/>
                            </a:rPr>
                            <m:t>3</m:t>
                          </m:r>
                        </m:den>
                      </m:f>
                      <m:r>
                        <a:rPr lang="en-US" b="0" i="1" smtClean="0">
                          <a:latin typeface="Cambria Math" panose="02040503050406030204" pitchFamily="18" charset="0"/>
                        </a:rPr>
                        <m:t>(</m:t>
                      </m:r>
                      <m:r>
                        <a:rPr lang="en-US" b="0" i="1" smtClean="0">
                          <a:latin typeface="Cambria Math" panose="02040503050406030204" pitchFamily="18" charset="0"/>
                        </a:rPr>
                        <m:t>𝑥</m:t>
                      </m:r>
                      <m:r>
                        <a:rPr lang="en-US" b="0" i="1" smtClean="0">
                          <a:latin typeface="Cambria Math" panose="02040503050406030204" pitchFamily="18" charset="0"/>
                        </a:rPr>
                        <m:t>−</m:t>
                      </m:r>
                      <m:r>
                        <a:rPr lang="en-US" b="0" i="1" smtClean="0">
                          <a:latin typeface="Cambria Math" panose="02040503050406030204" pitchFamily="18" charset="0"/>
                        </a:rPr>
                        <m:t>3</m:t>
                      </m:r>
                      <m:r>
                        <a:rPr lang="en-US" b="0" i="1" smtClean="0">
                          <a:latin typeface="Cambria Math" panose="02040503050406030204" pitchFamily="18" charset="0"/>
                        </a:rPr>
                        <m:t>)</m:t>
                      </m:r>
                    </m:oMath>
                  </m:oMathPara>
                </a14:m>
                <a:endParaRPr lang="en-US" sz="2800" dirty="0"/>
              </a:p>
              <a:p>
                <a:pPr>
                  <a:defRPr sz="2800"/>
                </a:pPr>
                <a14:m>
                  <m:oMathPara xmlns:m="http://schemas.openxmlformats.org/officeDocument/2006/math">
                    <m:oMathParaPr>
                      <m:jc m:val="left"/>
                    </m:oMathParaPr>
                    <m:oMath xmlns:m="http://schemas.openxmlformats.org/officeDocument/2006/math">
                      <m:r>
                        <a:rPr lang="en-US" sz="2800" b="0" i="1" smtClean="0">
                          <a:latin typeface="Cambria Math" panose="02040503050406030204" pitchFamily="18" charset="0"/>
                        </a:rPr>
                        <m:t>    </m:t>
                      </m:r>
                      <m:r>
                        <a:rPr lang="en-US" sz="2800" b="0" i="1" smtClean="0">
                          <a:latin typeface="Cambria Math" panose="02040503050406030204" pitchFamily="18" charset="0"/>
                        </a:rPr>
                        <m:t>3</m:t>
                      </m:r>
                      <m:r>
                        <a:rPr lang="en-US" sz="2800" b="0" i="1" smtClean="0">
                          <a:latin typeface="Cambria Math" panose="02040503050406030204" pitchFamily="18" charset="0"/>
                        </a:rPr>
                        <m:t>(</m:t>
                      </m:r>
                      <m:r>
                        <a:rPr lang="en-US" sz="2800" b="0" i="1" smtClean="0">
                          <a:latin typeface="Cambria Math" panose="02040503050406030204" pitchFamily="18" charset="0"/>
                        </a:rPr>
                        <m:t>𝑦</m:t>
                      </m:r>
                      <m:r>
                        <a:rPr lang="en-US" sz="2800" b="0" i="1" smtClean="0">
                          <a:latin typeface="Cambria Math" panose="02040503050406030204" pitchFamily="18" charset="0"/>
                        </a:rPr>
                        <m:t>−</m:t>
                      </m:r>
                      <m:r>
                        <a:rPr lang="en-US" sz="2800" b="0" i="1" smtClean="0">
                          <a:latin typeface="Cambria Math" panose="02040503050406030204" pitchFamily="18" charset="0"/>
                        </a:rPr>
                        <m:t>2</m:t>
                      </m:r>
                      <m:r>
                        <a:rPr lang="en-US" sz="2800" b="0" i="1" smtClean="0">
                          <a:latin typeface="Cambria Math" panose="02040503050406030204" pitchFamily="18" charset="0"/>
                        </a:rPr>
                        <m:t>)=−</m:t>
                      </m:r>
                      <m:r>
                        <a:rPr lang="en-US" sz="2800" b="0" i="1" smtClean="0">
                          <a:latin typeface="Cambria Math" panose="02040503050406030204" pitchFamily="18" charset="0"/>
                        </a:rPr>
                        <m:t>5</m:t>
                      </m:r>
                      <m:r>
                        <a:rPr lang="en-US" sz="2800" b="0" i="1" smtClean="0">
                          <a:latin typeface="Cambria Math" panose="02040503050406030204" pitchFamily="18" charset="0"/>
                        </a:rPr>
                        <m:t>(</m:t>
                      </m:r>
                      <m:r>
                        <a:rPr lang="en-US" sz="2800" b="0" i="1" smtClean="0">
                          <a:latin typeface="Cambria Math" panose="02040503050406030204" pitchFamily="18" charset="0"/>
                        </a:rPr>
                        <m:t>𝑥</m:t>
                      </m:r>
                      <m:r>
                        <a:rPr lang="en-US" sz="2800" b="0" i="1" smtClean="0">
                          <a:latin typeface="Cambria Math" panose="02040503050406030204" pitchFamily="18" charset="0"/>
                        </a:rPr>
                        <m:t>−</m:t>
                      </m:r>
                      <m:r>
                        <a:rPr lang="en-US" sz="2800" b="0" i="1" smtClean="0">
                          <a:latin typeface="Cambria Math" panose="02040503050406030204" pitchFamily="18" charset="0"/>
                        </a:rPr>
                        <m:t>3</m:t>
                      </m:r>
                      <m:r>
                        <a:rPr lang="en-US" sz="2800" b="0" i="1" smtClean="0">
                          <a:latin typeface="Cambria Math" panose="02040503050406030204" pitchFamily="18" charset="0"/>
                        </a:rPr>
                        <m:t>)</m:t>
                      </m:r>
                    </m:oMath>
                  </m:oMathPara>
                </a14:m>
                <a:endParaRPr lang="en-US" sz="2800" b="0" dirty="0"/>
              </a:p>
              <a:p>
                <a:pPr>
                  <a:defRPr sz="2800"/>
                </a:pPr>
                <a14:m>
                  <m:oMathPara xmlns:m="http://schemas.openxmlformats.org/officeDocument/2006/math">
                    <m:oMathParaPr>
                      <m:jc m:val="left"/>
                    </m:oMathParaPr>
                    <m:oMath xmlns:m="http://schemas.openxmlformats.org/officeDocument/2006/math">
                      <m:r>
                        <a:rPr lang="en-US" sz="2800" b="0" i="1" smtClean="0">
                          <a:latin typeface="Cambria Math" panose="02040503050406030204" pitchFamily="18" charset="0"/>
                        </a:rPr>
                        <m:t>        </m:t>
                      </m:r>
                      <m:r>
                        <a:rPr lang="en-US" sz="2800" b="0" i="1" smtClean="0">
                          <a:latin typeface="Cambria Math" panose="02040503050406030204" pitchFamily="18" charset="0"/>
                        </a:rPr>
                        <m:t>3</m:t>
                      </m:r>
                      <m:r>
                        <a:rPr lang="en-US" sz="2800" b="0" i="1" smtClean="0">
                          <a:latin typeface="Cambria Math" panose="02040503050406030204" pitchFamily="18" charset="0"/>
                        </a:rPr>
                        <m:t>𝑦</m:t>
                      </m:r>
                      <m:r>
                        <a:rPr lang="en-US" sz="2800" b="0" i="1" smtClean="0">
                          <a:latin typeface="Cambria Math" panose="02040503050406030204" pitchFamily="18" charset="0"/>
                        </a:rPr>
                        <m:t>−</m:t>
                      </m:r>
                      <m:r>
                        <a:rPr lang="en-US" sz="2800" b="0" i="1" smtClean="0">
                          <a:latin typeface="Cambria Math" panose="02040503050406030204" pitchFamily="18" charset="0"/>
                        </a:rPr>
                        <m:t>6</m:t>
                      </m:r>
                      <m:r>
                        <a:rPr lang="en-US" sz="2800" b="0" i="1" smtClean="0">
                          <a:latin typeface="Cambria Math" panose="02040503050406030204" pitchFamily="18" charset="0"/>
                        </a:rPr>
                        <m:t>=−</m:t>
                      </m:r>
                      <m:r>
                        <a:rPr lang="en-US" sz="2800" b="0" i="1" smtClean="0">
                          <a:latin typeface="Cambria Math" panose="02040503050406030204" pitchFamily="18" charset="0"/>
                        </a:rPr>
                        <m:t>5</m:t>
                      </m:r>
                      <m:r>
                        <a:rPr lang="en-US" sz="2800" b="0" i="1" smtClean="0">
                          <a:latin typeface="Cambria Math" panose="02040503050406030204" pitchFamily="18" charset="0"/>
                        </a:rPr>
                        <m:t>𝑥</m:t>
                      </m:r>
                      <m:r>
                        <a:rPr lang="en-US" sz="2800" b="0" i="1" smtClean="0">
                          <a:latin typeface="Cambria Math" panose="02040503050406030204" pitchFamily="18" charset="0"/>
                        </a:rPr>
                        <m:t>+</m:t>
                      </m:r>
                      <m:r>
                        <a:rPr lang="en-US" sz="2800" b="0" i="1" smtClean="0">
                          <a:latin typeface="Cambria Math" panose="02040503050406030204" pitchFamily="18" charset="0"/>
                        </a:rPr>
                        <m:t>15</m:t>
                      </m:r>
                    </m:oMath>
                  </m:oMathPara>
                </a14:m>
                <a:endParaRPr lang="en-US" sz="2800" dirty="0"/>
              </a:p>
              <a:p>
                <a:pPr>
                  <a:defRPr sz="2800"/>
                </a:pPr>
                <a14:m>
                  <m:oMathPara xmlns:m="http://schemas.openxmlformats.org/officeDocument/2006/math">
                    <m:oMathParaPr>
                      <m:jc m:val="left"/>
                    </m:oMathParaPr>
                    <m:oMath xmlns:m="http://schemas.openxmlformats.org/officeDocument/2006/math">
                      <m:r>
                        <a:rPr lang="en-US" sz="2800" b="0" i="1" smtClean="0">
                          <a:latin typeface="Cambria Math" panose="02040503050406030204" pitchFamily="18" charset="0"/>
                        </a:rPr>
                        <m:t>      </m:t>
                      </m:r>
                      <m:r>
                        <a:rPr lang="en-US" sz="2800" b="0" i="1" smtClean="0">
                          <a:latin typeface="Cambria Math" panose="02040503050406030204" pitchFamily="18" charset="0"/>
                        </a:rPr>
                        <m:t>5</m:t>
                      </m:r>
                      <m:r>
                        <a:rPr lang="en-US" sz="2800" b="0" i="1" smtClean="0">
                          <a:latin typeface="Cambria Math" panose="02040503050406030204" pitchFamily="18" charset="0"/>
                        </a:rPr>
                        <m:t>𝑥</m:t>
                      </m:r>
                      <m:r>
                        <a:rPr lang="en-US" sz="2800" b="0" i="1" smtClean="0">
                          <a:latin typeface="Cambria Math" panose="02040503050406030204" pitchFamily="18" charset="0"/>
                        </a:rPr>
                        <m:t>+</m:t>
                      </m:r>
                      <m:r>
                        <a:rPr lang="en-US" sz="2800" b="0" i="1" smtClean="0">
                          <a:latin typeface="Cambria Math" panose="02040503050406030204" pitchFamily="18" charset="0"/>
                        </a:rPr>
                        <m:t>3</m:t>
                      </m:r>
                      <m:r>
                        <a:rPr lang="en-US" sz="2800" b="0" i="1" smtClean="0">
                          <a:latin typeface="Cambria Math" panose="02040503050406030204" pitchFamily="18" charset="0"/>
                        </a:rPr>
                        <m:t>𝑦</m:t>
                      </m:r>
                      <m:r>
                        <a:rPr lang="en-US" sz="2800" b="0" i="1" smtClean="0">
                          <a:latin typeface="Cambria Math" panose="02040503050406030204" pitchFamily="18" charset="0"/>
                        </a:rPr>
                        <m:t>=</m:t>
                      </m:r>
                      <m:r>
                        <a:rPr lang="en-US" sz="2800" b="0" i="1" smtClean="0">
                          <a:latin typeface="Cambria Math" panose="02040503050406030204" pitchFamily="18" charset="0"/>
                        </a:rPr>
                        <m:t>21</m:t>
                      </m:r>
                      <m:r>
                        <a:rPr lang="en-US" sz="2800" b="0" i="1" smtClean="0">
                          <a:latin typeface="Cambria Math" panose="02040503050406030204" pitchFamily="18" charset="0"/>
                        </a:rPr>
                        <m:t> </m:t>
                      </m:r>
                    </m:oMath>
                  </m:oMathPara>
                </a14:m>
                <a:endParaRPr lang="en-US" sz="2800" b="0" dirty="0"/>
              </a:p>
              <a:p>
                <a:pPr>
                  <a:defRPr sz="2800"/>
                </a:pPr>
                <a14:m>
                  <m:oMathPara xmlns:m="http://schemas.openxmlformats.org/officeDocument/2006/math">
                    <m:oMathParaPr>
                      <m:jc m:val="left"/>
                    </m:oMathParaPr>
                    <m:oMath xmlns:m="http://schemas.openxmlformats.org/officeDocument/2006/math">
                      <m:r>
                        <m:rPr>
                          <m:sty m:val="p"/>
                        </m:rPr>
                        <a:rPr lang="en-US" sz="2800" b="0" i="0" smtClean="0">
                          <a:latin typeface="Cambria Math" panose="02040503050406030204" pitchFamily="18" charset="0"/>
                        </a:rPr>
                        <m:t>or</m:t>
                      </m:r>
                      <m:r>
                        <a:rPr lang="en-US" sz="2800" b="0" i="1" smtClean="0">
                          <a:latin typeface="Cambria Math" panose="02040503050406030204" pitchFamily="18" charset="0"/>
                        </a:rPr>
                        <m:t>               </m:t>
                      </m:r>
                      <m:r>
                        <a:rPr lang="en-US" sz="2800" b="0" i="1" smtClean="0">
                          <a:latin typeface="Cambria Math" panose="02040503050406030204" pitchFamily="18" charset="0"/>
                        </a:rPr>
                        <m:t>𝑦</m:t>
                      </m:r>
                      <m:r>
                        <a:rPr lang="en-US" sz="2800" b="0" i="1" smtClean="0">
                          <a:latin typeface="Cambria Math" panose="02040503050406030204" pitchFamily="18" charset="0"/>
                        </a:rPr>
                        <m:t>=−</m:t>
                      </m:r>
                      <m:f>
                        <m:fPr>
                          <m:ctrlPr>
                            <a:rPr lang="en-US" sz="2800" b="0" i="1" smtClean="0">
                              <a:latin typeface="Cambria Math" panose="02040503050406030204" pitchFamily="18" charset="0"/>
                            </a:rPr>
                          </m:ctrlPr>
                        </m:fPr>
                        <m:num>
                          <m:r>
                            <a:rPr lang="en-US" sz="2800" b="0" i="1" smtClean="0">
                              <a:latin typeface="Cambria Math" panose="02040503050406030204" pitchFamily="18" charset="0"/>
                            </a:rPr>
                            <m:t>5</m:t>
                          </m:r>
                        </m:num>
                        <m:den>
                          <m:r>
                            <a:rPr lang="en-US" sz="2800" b="0" i="1" smtClean="0">
                              <a:latin typeface="Cambria Math" panose="02040503050406030204" pitchFamily="18" charset="0"/>
                            </a:rPr>
                            <m:t>3</m:t>
                          </m:r>
                        </m:den>
                      </m:f>
                      <m:r>
                        <a:rPr lang="en-US" sz="2800" b="0" i="1" smtClean="0">
                          <a:latin typeface="Cambria Math" panose="02040503050406030204" pitchFamily="18" charset="0"/>
                        </a:rPr>
                        <m:t>𝑥</m:t>
                      </m:r>
                      <m:r>
                        <a:rPr lang="en-US" sz="2800" b="0" i="1" smtClean="0">
                          <a:latin typeface="Cambria Math" panose="02040503050406030204" pitchFamily="18" charset="0"/>
                        </a:rPr>
                        <m:t>+</m:t>
                      </m:r>
                      <m:r>
                        <a:rPr lang="en-US" sz="2800" b="0" i="1" smtClean="0">
                          <a:latin typeface="Cambria Math" panose="02040503050406030204" pitchFamily="18" charset="0"/>
                        </a:rPr>
                        <m:t>7</m:t>
                      </m:r>
                    </m:oMath>
                  </m:oMathPara>
                </a14:m>
                <a:endParaRPr lang="en-US" sz="2800" b="0" dirty="0"/>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481" t="-1227"/>
                </a:stretch>
              </a:blipFill>
            </p:spPr>
            <p:txBody>
              <a:bodyPr/>
              <a:lstStyle/>
              <a:p>
                <a:r>
                  <a:rPr lang="en-IN">
                    <a:noFill/>
                  </a:rPr>
                  <a:t> </a:t>
                </a:r>
              </a:p>
            </p:txBody>
          </p:sp>
        </mc:Fallback>
      </mc:AlternateContent>
      <p:sp>
        <p:nvSpPr>
          <p:cNvPr id="5" name="TextBox 4">
            <a:extLst>
              <a:ext uri="{FF2B5EF4-FFF2-40B4-BE49-F238E27FC236}">
                <a16:creationId xmlns:a16="http://schemas.microsoft.com/office/drawing/2014/main" id="{84235AA1-017F-A992-32D2-A7015ACDD387}"/>
              </a:ext>
            </a:extLst>
          </p:cNvPr>
          <p:cNvSpPr txBox="1"/>
          <p:nvPr/>
        </p:nvSpPr>
        <p:spPr>
          <a:xfrm>
            <a:off x="4899103" y="2392581"/>
            <a:ext cx="2546195" cy="369332"/>
          </a:xfrm>
          <a:prstGeom prst="rect">
            <a:avLst/>
          </a:prstGeom>
          <a:noFill/>
        </p:spPr>
        <p:txBody>
          <a:bodyPr wrap="square" rtlCol="0">
            <a:spAutoFit/>
          </a:bodyPr>
          <a:lstStyle/>
          <a:p>
            <a:r>
              <a:rPr lang="en-US" dirty="0"/>
              <a:t>Point-slope form</a:t>
            </a:r>
            <a:endParaRPr lang="en-IN" dirty="0"/>
          </a:p>
        </p:txBody>
      </p:sp>
      <mc:AlternateContent xmlns:mc="http://schemas.openxmlformats.org/markup-compatibility/2006" xmlns:a14="http://schemas.microsoft.com/office/drawing/2010/main">
        <mc:Choice Requires="a14">
          <p:sp>
            <p:nvSpPr>
              <p:cNvPr id="6" name="TextBox 5">
                <a:extLst>
                  <a:ext uri="{FF2B5EF4-FFF2-40B4-BE49-F238E27FC236}">
                    <a16:creationId xmlns:a16="http://schemas.microsoft.com/office/drawing/2014/main" id="{5AAE32EC-B943-106B-1B45-69BD6F63F312}"/>
                  </a:ext>
                </a:extLst>
              </p:cNvPr>
              <p:cNvSpPr txBox="1"/>
              <p:nvPr/>
            </p:nvSpPr>
            <p:spPr>
              <a:xfrm>
                <a:off x="4899103" y="2958822"/>
                <a:ext cx="3787697" cy="369332"/>
              </a:xfrm>
              <a:prstGeom prst="rect">
                <a:avLst/>
              </a:prstGeom>
              <a:noFill/>
            </p:spPr>
            <p:txBody>
              <a:bodyPr wrap="square" rtlCol="0">
                <a:spAutoFit/>
              </a:bodyPr>
              <a:lstStyle/>
              <a:p>
                <a:r>
                  <a:rPr lang="en-US" dirty="0"/>
                  <a:t>Multiply both sides by the LCD, </a:t>
                </a:r>
                <a14:m>
                  <m:oMath xmlns:m="http://schemas.openxmlformats.org/officeDocument/2006/math">
                    <m:r>
                      <a:rPr lang="en-US" i="1" dirty="0" smtClean="0">
                        <a:latin typeface="Cambria Math" panose="02040503050406030204" pitchFamily="18" charset="0"/>
                      </a:rPr>
                      <m:t>3</m:t>
                    </m:r>
                  </m:oMath>
                </a14:m>
                <a:endParaRPr lang="en-IN" dirty="0"/>
              </a:p>
            </p:txBody>
          </p:sp>
        </mc:Choice>
        <mc:Fallback xmlns="">
          <p:sp>
            <p:nvSpPr>
              <p:cNvPr id="6" name="TextBox 5">
                <a:extLst>
                  <a:ext uri="{FF2B5EF4-FFF2-40B4-BE49-F238E27FC236}">
                    <a16:creationId xmlns:a16="http://schemas.microsoft.com/office/drawing/2014/main" id="{5AAE32EC-B943-106B-1B45-69BD6F63F312}"/>
                  </a:ext>
                </a:extLst>
              </p:cNvPr>
              <p:cNvSpPr txBox="1">
                <a:spLocks noRot="1" noChangeAspect="1" noMove="1" noResize="1" noEditPoints="1" noAdjustHandles="1" noChangeArrowheads="1" noChangeShapeType="1" noTextEdit="1"/>
              </p:cNvSpPr>
              <p:nvPr/>
            </p:nvSpPr>
            <p:spPr>
              <a:xfrm>
                <a:off x="4899103" y="2958822"/>
                <a:ext cx="3787697" cy="369332"/>
              </a:xfrm>
              <a:prstGeom prst="rect">
                <a:avLst/>
              </a:prstGeom>
              <a:blipFill>
                <a:blip r:embed="rId3"/>
                <a:stretch>
                  <a:fillRect l="-1449" t="-8197" b="-24590"/>
                </a:stretch>
              </a:blipFill>
            </p:spPr>
            <p:txBody>
              <a:bodyPr/>
              <a:lstStyle/>
              <a:p>
                <a:r>
                  <a:rPr lang="en-IN">
                    <a:noFill/>
                  </a:rPr>
                  <a:t> </a:t>
                </a:r>
              </a:p>
            </p:txBody>
          </p:sp>
        </mc:Fallback>
      </mc:AlternateContent>
      <p:sp>
        <p:nvSpPr>
          <p:cNvPr id="7" name="TextBox 6">
            <a:extLst>
              <a:ext uri="{FF2B5EF4-FFF2-40B4-BE49-F238E27FC236}">
                <a16:creationId xmlns:a16="http://schemas.microsoft.com/office/drawing/2014/main" id="{F47CB40B-7113-D381-787A-C7AB54BAAC36}"/>
              </a:ext>
            </a:extLst>
          </p:cNvPr>
          <p:cNvSpPr txBox="1"/>
          <p:nvPr/>
        </p:nvSpPr>
        <p:spPr>
          <a:xfrm>
            <a:off x="4915830" y="3373321"/>
            <a:ext cx="2546195" cy="369332"/>
          </a:xfrm>
          <a:prstGeom prst="rect">
            <a:avLst/>
          </a:prstGeom>
          <a:noFill/>
        </p:spPr>
        <p:txBody>
          <a:bodyPr wrap="square" rtlCol="0">
            <a:spAutoFit/>
          </a:bodyPr>
          <a:lstStyle/>
          <a:p>
            <a:r>
              <a:rPr lang="en-US" dirty="0"/>
              <a:t>Simplify.</a:t>
            </a:r>
            <a:endParaRPr lang="en-IN" dirty="0"/>
          </a:p>
        </p:txBody>
      </p:sp>
      <p:sp>
        <p:nvSpPr>
          <p:cNvPr id="8" name="TextBox 7">
            <a:extLst>
              <a:ext uri="{FF2B5EF4-FFF2-40B4-BE49-F238E27FC236}">
                <a16:creationId xmlns:a16="http://schemas.microsoft.com/office/drawing/2014/main" id="{087877D5-E6E4-FEA8-8E40-A6BE402CC4F4}"/>
              </a:ext>
            </a:extLst>
          </p:cNvPr>
          <p:cNvSpPr txBox="1"/>
          <p:nvPr/>
        </p:nvSpPr>
        <p:spPr>
          <a:xfrm>
            <a:off x="4917689" y="3873222"/>
            <a:ext cx="2546195" cy="369332"/>
          </a:xfrm>
          <a:prstGeom prst="rect">
            <a:avLst/>
          </a:prstGeom>
          <a:noFill/>
        </p:spPr>
        <p:txBody>
          <a:bodyPr wrap="square" rtlCol="0">
            <a:spAutoFit/>
          </a:bodyPr>
          <a:lstStyle/>
          <a:p>
            <a:r>
              <a:rPr lang="en-US" dirty="0"/>
              <a:t>Standard form</a:t>
            </a:r>
            <a:endParaRPr lang="en-IN" dirty="0"/>
          </a:p>
        </p:txBody>
      </p:sp>
      <p:sp>
        <p:nvSpPr>
          <p:cNvPr id="9" name="TextBox 8">
            <a:extLst>
              <a:ext uri="{FF2B5EF4-FFF2-40B4-BE49-F238E27FC236}">
                <a16:creationId xmlns:a16="http://schemas.microsoft.com/office/drawing/2014/main" id="{BB3BB588-CE61-B581-D13C-7AD904B5BEAA}"/>
              </a:ext>
            </a:extLst>
          </p:cNvPr>
          <p:cNvSpPr txBox="1"/>
          <p:nvPr/>
        </p:nvSpPr>
        <p:spPr>
          <a:xfrm>
            <a:off x="4915830" y="4484636"/>
            <a:ext cx="2546195" cy="369332"/>
          </a:xfrm>
          <a:prstGeom prst="rect">
            <a:avLst/>
          </a:prstGeom>
          <a:noFill/>
        </p:spPr>
        <p:txBody>
          <a:bodyPr wrap="square" rtlCol="0">
            <a:spAutoFit/>
          </a:bodyPr>
          <a:lstStyle/>
          <a:p>
            <a:r>
              <a:rPr lang="en-US" dirty="0"/>
              <a:t>Slope-intercept form</a:t>
            </a:r>
            <a:endParaRPr lang="en-IN" dirty="0"/>
          </a:p>
        </p:txBody>
      </p:sp>
    </p:spTree>
    <p:extLst>
      <p:ext uri="{BB962C8B-B14F-4D97-AF65-F5344CB8AC3E}">
        <p14:creationId xmlns:p14="http://schemas.microsoft.com/office/powerpoint/2010/main" val="110620238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Example 5: Finding Equations of Parallel Lines</a:t>
            </a:r>
            <a:r>
              <a:rPr lang="en-US" dirty="0"/>
              <a:t> (cont.)</a:t>
            </a:r>
            <a:endParaRPr dirty="0"/>
          </a:p>
        </p:txBody>
      </p:sp>
      <p:sp>
        <p:nvSpPr>
          <p:cNvPr id="3" name="Text Placeholder 2"/>
          <p:cNvSpPr>
            <a:spLocks noGrp="1"/>
          </p:cNvSpPr>
          <p:nvPr>
            <p:ph type="body" sz="quarter" idx="10"/>
          </p:nvPr>
        </p:nvSpPr>
        <p:spPr/>
        <p:txBody>
          <a:bodyPr>
            <a:normAutofit/>
          </a:bodyPr>
          <a:lstStyle/>
          <a:p>
            <a:pPr>
              <a:defRPr sz="2800"/>
            </a:pPr>
            <a:r>
              <a:rPr lang="en-US" sz="2800" dirty="0"/>
              <a:t> </a:t>
            </a:r>
            <a:endParaRPr sz="2800" dirty="0"/>
          </a:p>
        </p:txBody>
      </p:sp>
      <p:pic>
        <p:nvPicPr>
          <p:cNvPr id="10" name="Picture 9">
            <a:extLst>
              <a:ext uri="{FF2B5EF4-FFF2-40B4-BE49-F238E27FC236}">
                <a16:creationId xmlns:a16="http://schemas.microsoft.com/office/drawing/2014/main" id="{7FA6F44F-9502-AD7F-584B-F95EF7A0BE27}"/>
              </a:ext>
            </a:extLst>
          </p:cNvPr>
          <p:cNvPicPr>
            <a:picLocks noChangeAspect="1"/>
          </p:cNvPicPr>
          <p:nvPr/>
        </p:nvPicPr>
        <p:blipFill>
          <a:blip r:embed="rId2"/>
          <a:stretch>
            <a:fillRect/>
          </a:stretch>
        </p:blipFill>
        <p:spPr>
          <a:xfrm>
            <a:off x="2476500" y="1600200"/>
            <a:ext cx="4191000" cy="3920197"/>
          </a:xfrm>
          <a:prstGeom prst="rect">
            <a:avLst/>
          </a:prstGeom>
        </p:spPr>
      </p:pic>
    </p:spTree>
    <p:extLst>
      <p:ext uri="{BB962C8B-B14F-4D97-AF65-F5344CB8AC3E}">
        <p14:creationId xmlns:p14="http://schemas.microsoft.com/office/powerpoint/2010/main" val="228043347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Example 1: Graphing a Line Given a Point and the Slope</a:t>
            </a:r>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a:bodyPr>
              <a:lstStyle/>
              <a:p>
                <a:pPr>
                  <a:defRPr sz="2800"/>
                </a:pPr>
                <a:r>
                  <a:rPr lang="en-US" sz="2800" dirty="0"/>
                  <a:t>Graph the line with slope </a:t>
                </a:r>
                <a14:m>
                  <m:oMath xmlns:m="http://schemas.openxmlformats.org/officeDocument/2006/math">
                    <m:r>
                      <a:rPr lang="en-US">
                        <a:latin typeface="Cambria Math" panose="02040503050406030204" pitchFamily="18" charset="0"/>
                      </a:rPr>
                      <m:t>𝑚</m:t>
                    </m:r>
                    <m:r>
                      <a:rPr lang="en-US">
                        <a:latin typeface="Cambria Math" panose="02040503050406030204" pitchFamily="18" charset="0"/>
                      </a:rPr>
                      <m:t>=−</m:t>
                    </m:r>
                    <m:f>
                      <m:fPr>
                        <m:ctrlPr>
                          <a:rPr lang="ar-AE" i="1">
                            <a:latin typeface="Cambria Math" panose="02040503050406030204" pitchFamily="18" charset="0"/>
                          </a:rPr>
                        </m:ctrlPr>
                      </m:fPr>
                      <m:num>
                        <m:r>
                          <a:rPr lang="ar-AE">
                            <a:latin typeface="Cambria Math" panose="02040503050406030204" pitchFamily="18" charset="0"/>
                          </a:rPr>
                          <m:t>3</m:t>
                        </m:r>
                      </m:num>
                      <m:den>
                        <m:r>
                          <a:rPr lang="ar-AE">
                            <a:latin typeface="Cambria Math" panose="02040503050406030204" pitchFamily="18" charset="0"/>
                          </a:rPr>
                          <m:t>4</m:t>
                        </m:r>
                      </m:den>
                    </m:f>
                  </m:oMath>
                </a14:m>
                <a:r>
                  <a:rPr lang="ar-AE" sz="2800" dirty="0"/>
                  <a:t> </a:t>
                </a:r>
                <a:r>
                  <a:rPr lang="en-US" sz="2800" dirty="0"/>
                  <a:t>and which passes through the point </a:t>
                </a:r>
                <a14:m>
                  <m:oMath xmlns:m="http://schemas.openxmlformats.org/officeDocument/2006/math">
                    <m:r>
                      <a:rPr lang="en-US" sz="2800" b="0" i="1" smtClean="0">
                        <a:latin typeface="Cambria Math" panose="02040503050406030204" pitchFamily="18" charset="0"/>
                      </a:rPr>
                      <m:t>(</m:t>
                    </m:r>
                    <m:r>
                      <a:rPr lang="en-US" sz="2800" b="0" i="1" smtClean="0">
                        <a:latin typeface="Cambria Math" panose="02040503050406030204" pitchFamily="18" charset="0"/>
                      </a:rPr>
                      <m:t>2</m:t>
                    </m:r>
                    <m:r>
                      <a:rPr lang="en-US" sz="2800" b="0" i="1" smtClean="0">
                        <a:latin typeface="Cambria Math" panose="02040503050406030204" pitchFamily="18" charset="0"/>
                      </a:rPr>
                      <m:t>, </m:t>
                    </m:r>
                    <m:r>
                      <a:rPr lang="en-US" sz="2800" b="0" i="1" smtClean="0">
                        <a:latin typeface="Cambria Math" panose="02040503050406030204" pitchFamily="18" charset="0"/>
                      </a:rPr>
                      <m:t>5</m:t>
                    </m:r>
                    <m:r>
                      <a:rPr lang="en-US" sz="2800" b="0" i="1" smtClean="0">
                        <a:latin typeface="Cambria Math" panose="02040503050406030204" pitchFamily="18" charset="0"/>
                      </a:rPr>
                      <m:t>)</m:t>
                    </m:r>
                  </m:oMath>
                </a14:m>
                <a:r>
                  <a:rPr lang="en-US" sz="2800" dirty="0"/>
                  <a:t>.</a:t>
                </a:r>
              </a:p>
              <a:p>
                <a:pPr>
                  <a:defRPr sz="2800"/>
                </a:pPr>
                <a:r>
                  <a:rPr lang="en-US" b="1" dirty="0"/>
                  <a:t>Solution</a:t>
                </a:r>
              </a:p>
              <a:p>
                <a:pPr>
                  <a:defRPr sz="2800"/>
                </a:pPr>
                <a:r>
                  <a:rPr lang="en-US" sz="2800" dirty="0"/>
                  <a:t>Start from the point </a:t>
                </a:r>
                <a14:m>
                  <m:oMath xmlns:m="http://schemas.openxmlformats.org/officeDocument/2006/math">
                    <m:r>
                      <a:rPr lang="en-US" sz="2800" b="0" i="1" smtClean="0">
                        <a:latin typeface="Cambria Math" panose="02040503050406030204" pitchFamily="18" charset="0"/>
                      </a:rPr>
                      <m:t>(</m:t>
                    </m:r>
                    <m:r>
                      <a:rPr lang="en-US" sz="2800" b="0" i="1" smtClean="0">
                        <a:latin typeface="Cambria Math" panose="02040503050406030204" pitchFamily="18" charset="0"/>
                      </a:rPr>
                      <m:t>2</m:t>
                    </m:r>
                    <m:r>
                      <a:rPr lang="en-US" sz="2800" b="0" i="1" smtClean="0">
                        <a:latin typeface="Cambria Math" panose="02040503050406030204" pitchFamily="18" charset="0"/>
                      </a:rPr>
                      <m:t>, </m:t>
                    </m:r>
                    <m:r>
                      <a:rPr lang="en-US" sz="2800" b="0" i="1" smtClean="0">
                        <a:latin typeface="Cambria Math" panose="02040503050406030204" pitchFamily="18" charset="0"/>
                      </a:rPr>
                      <m:t>5</m:t>
                    </m:r>
                    <m:r>
                      <a:rPr lang="en-US" sz="2800" b="0" i="1" smtClean="0">
                        <a:latin typeface="Cambria Math" panose="02040503050406030204" pitchFamily="18" charset="0"/>
                      </a:rPr>
                      <m:t>)</m:t>
                    </m:r>
                  </m:oMath>
                </a14:m>
                <a:r>
                  <a:rPr lang="en-US" sz="2800" dirty="0"/>
                  <a:t> and locate another point on the line using the slope as </a:t>
                </a:r>
                <a14:m>
                  <m:oMath xmlns:m="http://schemas.openxmlformats.org/officeDocument/2006/math">
                    <m:f>
                      <m:fPr>
                        <m:ctrlPr>
                          <a:rPr lang="en-US" sz="2800" i="1" smtClean="0">
                            <a:latin typeface="Cambria Math" panose="02040503050406030204" pitchFamily="18" charset="0"/>
                          </a:rPr>
                        </m:ctrlPr>
                      </m:fPr>
                      <m:num>
                        <m:r>
                          <a:rPr lang="en-US" sz="2800" b="0" i="1" smtClean="0">
                            <a:latin typeface="Cambria Math" panose="02040503050406030204" pitchFamily="18" charset="0"/>
                          </a:rPr>
                          <m:t>𝑟𝑖𝑠𝑒</m:t>
                        </m:r>
                      </m:num>
                      <m:den>
                        <m:r>
                          <a:rPr lang="en-US" sz="2800" b="0" i="1" smtClean="0">
                            <a:latin typeface="Cambria Math" panose="02040503050406030204" pitchFamily="18" charset="0"/>
                          </a:rPr>
                          <m:t>𝑟𝑢𝑛</m:t>
                        </m:r>
                      </m:den>
                    </m:f>
                    <m:r>
                      <a:rPr lang="en-US" sz="2800" b="0" i="1" smtClean="0">
                        <a:latin typeface="Cambria Math" panose="02040503050406030204" pitchFamily="18" charset="0"/>
                      </a:rPr>
                      <m:t>=</m:t>
                    </m:r>
                    <m:f>
                      <m:fPr>
                        <m:ctrlPr>
                          <a:rPr lang="en-US" sz="2800" b="0" i="1" smtClean="0">
                            <a:latin typeface="Cambria Math" panose="02040503050406030204" pitchFamily="18" charset="0"/>
                          </a:rPr>
                        </m:ctrlPr>
                      </m:fPr>
                      <m:num>
                        <m:r>
                          <a:rPr lang="en-US" sz="2800" b="0" i="1" smtClean="0">
                            <a:latin typeface="Cambria Math" panose="02040503050406030204" pitchFamily="18" charset="0"/>
                          </a:rPr>
                          <m:t>−</m:t>
                        </m:r>
                        <m:r>
                          <a:rPr lang="en-US" sz="2800" b="0" i="1" smtClean="0">
                            <a:latin typeface="Cambria Math" panose="02040503050406030204" pitchFamily="18" charset="0"/>
                          </a:rPr>
                          <m:t>3</m:t>
                        </m:r>
                      </m:num>
                      <m:den>
                        <m:r>
                          <a:rPr lang="en-US" sz="2800" b="0" i="1" smtClean="0">
                            <a:latin typeface="Cambria Math" panose="02040503050406030204" pitchFamily="18" charset="0"/>
                          </a:rPr>
                          <m:t>4</m:t>
                        </m:r>
                      </m:den>
                    </m:f>
                  </m:oMath>
                </a14:m>
                <a:r>
                  <a:rPr lang="en-US" sz="2800" dirty="0"/>
                  <a:t> or </a:t>
                </a:r>
                <a14:m>
                  <m:oMath xmlns:m="http://schemas.openxmlformats.org/officeDocument/2006/math">
                    <m:f>
                      <m:fPr>
                        <m:ctrlPr>
                          <a:rPr lang="en-US" i="1">
                            <a:latin typeface="Cambria Math" panose="02040503050406030204" pitchFamily="18" charset="0"/>
                          </a:rPr>
                        </m:ctrlPr>
                      </m:fPr>
                      <m:num>
                        <m:r>
                          <a:rPr lang="en-US" i="1">
                            <a:latin typeface="Cambria Math" panose="02040503050406030204" pitchFamily="18" charset="0"/>
                          </a:rPr>
                          <m:t>3</m:t>
                        </m:r>
                      </m:num>
                      <m:den>
                        <m:r>
                          <a:rPr lang="en-US" b="0" i="1" smtClean="0">
                            <a:latin typeface="Cambria Math" panose="02040503050406030204" pitchFamily="18" charset="0"/>
                          </a:rPr>
                          <m:t>−</m:t>
                        </m:r>
                        <m:r>
                          <a:rPr lang="en-US" i="1">
                            <a:latin typeface="Cambria Math" panose="02040503050406030204" pitchFamily="18" charset="0"/>
                          </a:rPr>
                          <m:t>4</m:t>
                        </m:r>
                      </m:den>
                    </m:f>
                  </m:oMath>
                </a14:m>
                <a:r>
                  <a:rPr lang="en-US" dirty="0"/>
                  <a:t>. There are many ways to proceed.</a:t>
                </a:r>
              </a:p>
              <a:p>
                <a:pPr>
                  <a:defRPr sz="2800"/>
                </a:pPr>
                <a:r>
                  <a:rPr lang="en-US" dirty="0"/>
                  <a:t>Here are two:</a:t>
                </a:r>
              </a:p>
              <a:p>
                <a:pPr marL="514350" indent="-514350">
                  <a:buAutoNum type="arabicPeriod"/>
                  <a:defRPr sz="2800"/>
                </a:pPr>
                <a:r>
                  <a:rPr lang="en-US" dirty="0"/>
                  <a:t>Move </a:t>
                </a:r>
                <a14:m>
                  <m:oMath xmlns:m="http://schemas.openxmlformats.org/officeDocument/2006/math">
                    <m:r>
                      <a:rPr lang="en-US" i="1" dirty="0" smtClean="0">
                        <a:latin typeface="Cambria Math" panose="02040503050406030204" pitchFamily="18" charset="0"/>
                      </a:rPr>
                      <m:t>4</m:t>
                    </m:r>
                  </m:oMath>
                </a14:m>
                <a:r>
                  <a:rPr lang="en-US" dirty="0"/>
                  <a:t> units right and </a:t>
                </a:r>
                <a14:m>
                  <m:oMath xmlns:m="http://schemas.openxmlformats.org/officeDocument/2006/math">
                    <m:r>
                      <a:rPr lang="en-US" i="1" dirty="0" smtClean="0">
                        <a:latin typeface="Cambria Math" panose="02040503050406030204" pitchFamily="18" charset="0"/>
                      </a:rPr>
                      <m:t>3</m:t>
                    </m:r>
                  </m:oMath>
                </a14:m>
                <a:r>
                  <a:rPr lang="en-US" dirty="0"/>
                  <a:t> units down or</a:t>
                </a:r>
              </a:p>
              <a:p>
                <a:pPr marL="514350" indent="-514350">
                  <a:buAutoNum type="arabicPeriod"/>
                  <a:defRPr sz="2800"/>
                </a:pPr>
                <a:r>
                  <a:rPr lang="en-US" dirty="0"/>
                  <a:t>Move </a:t>
                </a:r>
                <a14:m>
                  <m:oMath xmlns:m="http://schemas.openxmlformats.org/officeDocument/2006/math">
                    <m:r>
                      <a:rPr lang="en-US" i="1" dirty="0" smtClean="0">
                        <a:latin typeface="Cambria Math" panose="02040503050406030204" pitchFamily="18" charset="0"/>
                      </a:rPr>
                      <m:t>3</m:t>
                    </m:r>
                    <m:r>
                      <a:rPr lang="en-US" i="1" dirty="0" smtClean="0">
                        <a:latin typeface="Cambria Math" panose="02040503050406030204" pitchFamily="18" charset="0"/>
                      </a:rPr>
                      <m:t> </m:t>
                    </m:r>
                  </m:oMath>
                </a14:m>
                <a:r>
                  <a:rPr lang="en-US" dirty="0"/>
                  <a:t>units down and </a:t>
                </a:r>
                <a14:m>
                  <m:oMath xmlns:m="http://schemas.openxmlformats.org/officeDocument/2006/math">
                    <m:r>
                      <a:rPr lang="en-US" i="1" dirty="0" smtClean="0">
                        <a:latin typeface="Cambria Math" panose="02040503050406030204" pitchFamily="18" charset="0"/>
                      </a:rPr>
                      <m:t>4</m:t>
                    </m:r>
                  </m:oMath>
                </a14:m>
                <a:r>
                  <a:rPr lang="en-US" dirty="0"/>
                  <a:t> units right. </a:t>
                </a:r>
                <a:endParaRPr sz="2800" dirty="0"/>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556" r="-519"/>
                </a:stretch>
              </a:blipFill>
            </p:spPr>
            <p:txBody>
              <a:bodyPr/>
              <a:lstStyle/>
              <a:p>
                <a:r>
                  <a:rPr lang="en-IN">
                    <a:noFill/>
                  </a:rPr>
                  <a:t> </a:t>
                </a:r>
              </a:p>
            </p:txBody>
          </p:sp>
        </mc:Fallback>
      </mc:AlternateContent>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Example 6: Finding Equations of Perpendicular Lines</a:t>
            </a:r>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a:bodyPr>
              <a:lstStyle/>
              <a:p>
                <a:pPr>
                  <a:defRPr sz="2800"/>
                </a:pPr>
                <a:r>
                  <a:rPr lang="en-US" sz="2800" dirty="0"/>
                  <a:t>Find the equation of the line through the point </a:t>
                </a:r>
                <a14:m>
                  <m:oMath xmlns:m="http://schemas.openxmlformats.org/officeDocument/2006/math">
                    <m:d>
                      <m:dPr>
                        <m:ctrlPr>
                          <a:rPr lang="en-US" sz="2800" b="0" i="1" smtClean="0">
                            <a:latin typeface="Cambria Math" panose="02040503050406030204" pitchFamily="18" charset="0"/>
                          </a:rPr>
                        </m:ctrlPr>
                      </m:dPr>
                      <m:e>
                        <m:r>
                          <a:rPr lang="en-US" sz="2800" b="0" i="1" smtClean="0">
                            <a:latin typeface="Cambria Math" panose="02040503050406030204" pitchFamily="18" charset="0"/>
                          </a:rPr>
                          <m:t>3</m:t>
                        </m:r>
                        <m:r>
                          <a:rPr lang="en-US" sz="2800" b="0" i="1" smtClean="0">
                            <a:latin typeface="Cambria Math" panose="02040503050406030204" pitchFamily="18" charset="0"/>
                          </a:rPr>
                          <m:t>, </m:t>
                        </m:r>
                        <m:r>
                          <a:rPr lang="en-US" sz="2800" b="0" i="1" smtClean="0">
                            <a:latin typeface="Cambria Math" panose="02040503050406030204" pitchFamily="18" charset="0"/>
                          </a:rPr>
                          <m:t>2</m:t>
                        </m:r>
                      </m:e>
                    </m:d>
                  </m:oMath>
                </a14:m>
                <a:r>
                  <a:rPr lang="en-US" sz="2800" dirty="0"/>
                  <a:t> and perpendicular to the line </a:t>
                </a:r>
                <a14:m>
                  <m:oMath xmlns:m="http://schemas.openxmlformats.org/officeDocument/2006/math">
                    <m:r>
                      <a:rPr lang="en-US">
                        <a:latin typeface="Cambria Math" panose="02040503050406030204" pitchFamily="18" charset="0"/>
                      </a:rPr>
                      <m:t>5</m:t>
                    </m:r>
                    <m:r>
                      <a:rPr lang="en-US">
                        <a:latin typeface="Cambria Math" panose="02040503050406030204" pitchFamily="18" charset="0"/>
                      </a:rPr>
                      <m:t>𝑥</m:t>
                    </m:r>
                    <m:r>
                      <a:rPr lang="en-US">
                        <a:latin typeface="Cambria Math" panose="02040503050406030204" pitchFamily="18" charset="0"/>
                      </a:rPr>
                      <m:t>+</m:t>
                    </m:r>
                    <m:r>
                      <a:rPr lang="en-US">
                        <a:latin typeface="Cambria Math" panose="02040503050406030204" pitchFamily="18" charset="0"/>
                      </a:rPr>
                      <m:t>3</m:t>
                    </m:r>
                    <m:r>
                      <a:rPr lang="en-US">
                        <a:latin typeface="Cambria Math" panose="02040503050406030204" pitchFamily="18" charset="0"/>
                      </a:rPr>
                      <m:t>𝑦</m:t>
                    </m:r>
                    <m:r>
                      <a:rPr lang="en-US">
                        <a:latin typeface="Cambria Math" panose="02040503050406030204" pitchFamily="18" charset="0"/>
                      </a:rPr>
                      <m:t>=</m:t>
                    </m:r>
                    <m:r>
                      <a:rPr lang="en-US">
                        <a:latin typeface="Cambria Math" panose="02040503050406030204" pitchFamily="18" charset="0"/>
                      </a:rPr>
                      <m:t>1</m:t>
                    </m:r>
                  </m:oMath>
                </a14:m>
                <a:r>
                  <a:rPr lang="en-US" sz="2800" dirty="0"/>
                  <a:t>. Graph both lines.</a:t>
                </a:r>
              </a:p>
              <a:p>
                <a:pPr>
                  <a:defRPr sz="2800"/>
                </a:pPr>
                <a:r>
                  <a:rPr lang="en-US" b="1" dirty="0"/>
                  <a:t>Solution</a:t>
                </a:r>
              </a:p>
              <a:p>
                <a:pPr>
                  <a:defRPr sz="2800"/>
                </a:pPr>
                <a:r>
                  <a:rPr lang="en-US" sz="2800" dirty="0"/>
                  <a:t>We k</a:t>
                </a:r>
                <a:r>
                  <a:rPr lang="en-US" dirty="0"/>
                  <a:t>now from Example </a:t>
                </a:r>
                <a14:m>
                  <m:oMath xmlns:m="http://schemas.openxmlformats.org/officeDocument/2006/math">
                    <m:r>
                      <a:rPr lang="en-US" i="1" dirty="0" smtClean="0">
                        <a:latin typeface="Cambria Math" panose="02040503050406030204" pitchFamily="18" charset="0"/>
                      </a:rPr>
                      <m:t>5</m:t>
                    </m:r>
                  </m:oMath>
                </a14:m>
                <a:r>
                  <a:rPr lang="en-US" dirty="0"/>
                  <a:t> that the slope of the line     </a:t>
                </a:r>
                <a14:m>
                  <m:oMath xmlns:m="http://schemas.openxmlformats.org/officeDocument/2006/math">
                    <m:r>
                      <a:rPr lang="en-US" b="0" i="1" smtClean="0">
                        <a:latin typeface="Cambria Math" panose="02040503050406030204" pitchFamily="18" charset="0"/>
                      </a:rPr>
                      <m:t>5</m:t>
                    </m:r>
                    <m:r>
                      <a:rPr lang="en-US" b="0" i="1" smtClean="0">
                        <a:latin typeface="Cambria Math" panose="02040503050406030204" pitchFamily="18" charset="0"/>
                      </a:rPr>
                      <m:t>𝑥</m:t>
                    </m:r>
                    <m:r>
                      <a:rPr lang="en-US" b="0" i="1" smtClean="0">
                        <a:latin typeface="Cambria Math" panose="02040503050406030204" pitchFamily="18" charset="0"/>
                      </a:rPr>
                      <m:t>+</m:t>
                    </m:r>
                    <m:r>
                      <a:rPr lang="en-US" b="0" i="1" smtClean="0">
                        <a:latin typeface="Cambria Math" panose="02040503050406030204" pitchFamily="18" charset="0"/>
                      </a:rPr>
                      <m:t>3</m:t>
                    </m:r>
                    <m:r>
                      <a:rPr lang="en-US" b="0" i="1" smtClean="0">
                        <a:latin typeface="Cambria Math" panose="02040503050406030204" pitchFamily="18" charset="0"/>
                      </a:rPr>
                      <m:t>𝑦</m:t>
                    </m:r>
                    <m:r>
                      <a:rPr lang="en-US" b="0" i="1" smtClean="0">
                        <a:latin typeface="Cambria Math" panose="02040503050406030204" pitchFamily="18" charset="0"/>
                      </a:rPr>
                      <m:t>=</m:t>
                    </m:r>
                    <m:r>
                      <a:rPr lang="en-US" b="0" i="1" smtClean="0">
                        <a:latin typeface="Cambria Math" panose="02040503050406030204" pitchFamily="18" charset="0"/>
                      </a:rPr>
                      <m:t>1</m:t>
                    </m:r>
                  </m:oMath>
                </a14:m>
                <a:r>
                  <a:rPr lang="en-US" sz="2800" dirty="0"/>
                  <a:t> is </a:t>
                </a:r>
                <a14:m>
                  <m:oMath xmlns:m="http://schemas.openxmlformats.org/officeDocument/2006/math">
                    <m:r>
                      <a:rPr lang="en-US" sz="2800" b="0" i="1" smtClean="0">
                        <a:latin typeface="Cambria Math" panose="02040503050406030204" pitchFamily="18" charset="0"/>
                      </a:rPr>
                      <m:t>−</m:t>
                    </m:r>
                    <m:f>
                      <m:fPr>
                        <m:ctrlPr>
                          <a:rPr lang="en-US" sz="2800" b="0" i="1" smtClean="0">
                            <a:latin typeface="Cambria Math" panose="02040503050406030204" pitchFamily="18" charset="0"/>
                          </a:rPr>
                        </m:ctrlPr>
                      </m:fPr>
                      <m:num>
                        <m:r>
                          <a:rPr lang="en-US" sz="2800" b="0" i="1" smtClean="0">
                            <a:latin typeface="Cambria Math" panose="02040503050406030204" pitchFamily="18" charset="0"/>
                          </a:rPr>
                          <m:t>5</m:t>
                        </m:r>
                      </m:num>
                      <m:den>
                        <m:r>
                          <a:rPr lang="en-US" sz="2800" b="0" i="1" smtClean="0">
                            <a:latin typeface="Cambria Math" panose="02040503050406030204" pitchFamily="18" charset="0"/>
                          </a:rPr>
                          <m:t>3</m:t>
                        </m:r>
                      </m:den>
                    </m:f>
                    <m:r>
                      <a:rPr lang="en-US" sz="2800" b="0" i="1" smtClean="0">
                        <a:latin typeface="Cambria Math" panose="02040503050406030204" pitchFamily="18" charset="0"/>
                      </a:rPr>
                      <m:t>.</m:t>
                    </m:r>
                  </m:oMath>
                </a14:m>
                <a:r>
                  <a:rPr lang="en-US" sz="2800" dirty="0"/>
                  <a:t> Thus, any line perpendicular to this line must have slope </a:t>
                </a:r>
                <a14:m>
                  <m:oMath xmlns:m="http://schemas.openxmlformats.org/officeDocument/2006/math">
                    <m:r>
                      <a:rPr lang="en-US" sz="2800" b="0" i="1" smtClean="0">
                        <a:latin typeface="Cambria Math" panose="02040503050406030204" pitchFamily="18" charset="0"/>
                      </a:rPr>
                      <m:t>𝑚</m:t>
                    </m:r>
                    <m:r>
                      <a:rPr lang="en-US" sz="2800" b="0" i="1" smtClean="0">
                        <a:latin typeface="Cambria Math" panose="02040503050406030204" pitchFamily="18" charset="0"/>
                      </a:rPr>
                      <m:t>=</m:t>
                    </m:r>
                    <m:f>
                      <m:fPr>
                        <m:ctrlPr>
                          <a:rPr lang="en-US" sz="2800" b="0" i="1" smtClean="0">
                            <a:latin typeface="Cambria Math" panose="02040503050406030204" pitchFamily="18" charset="0"/>
                          </a:rPr>
                        </m:ctrlPr>
                      </m:fPr>
                      <m:num>
                        <m:r>
                          <a:rPr lang="en-US" sz="2800" b="0" i="1" smtClean="0">
                            <a:latin typeface="Cambria Math" panose="02040503050406030204" pitchFamily="18" charset="0"/>
                          </a:rPr>
                          <m:t>3</m:t>
                        </m:r>
                      </m:num>
                      <m:den>
                        <m:r>
                          <a:rPr lang="en-US" sz="2800" b="0" i="1" smtClean="0">
                            <a:latin typeface="Cambria Math" panose="02040503050406030204" pitchFamily="18" charset="0"/>
                          </a:rPr>
                          <m:t>5</m:t>
                        </m:r>
                      </m:den>
                    </m:f>
                  </m:oMath>
                </a14:m>
                <a:r>
                  <a:rPr lang="en-US" sz="2800" dirty="0"/>
                  <a:t> (the negative reciprocal of </a:t>
                </a:r>
                <a14:m>
                  <m:oMath xmlns:m="http://schemas.openxmlformats.org/officeDocument/2006/math">
                    <m:r>
                      <a:rPr lang="en-US" sz="2800" b="0" i="1" smtClean="0">
                        <a:latin typeface="Cambria Math" panose="02040503050406030204" pitchFamily="18" charset="0"/>
                      </a:rPr>
                      <m:t>−</m:t>
                    </m:r>
                    <m:d>
                      <m:dPr>
                        <m:begChr m:val=""/>
                        <m:ctrlPr>
                          <a:rPr lang="en-US" sz="2800" b="0" i="1" smtClean="0">
                            <a:latin typeface="Cambria Math" panose="02040503050406030204" pitchFamily="18" charset="0"/>
                          </a:rPr>
                        </m:ctrlPr>
                      </m:dPr>
                      <m:e>
                        <m:f>
                          <m:fPr>
                            <m:ctrlPr>
                              <a:rPr lang="en-US" sz="2800" b="0" i="1" smtClean="0">
                                <a:latin typeface="Cambria Math" panose="02040503050406030204" pitchFamily="18" charset="0"/>
                              </a:rPr>
                            </m:ctrlPr>
                          </m:fPr>
                          <m:num>
                            <m:r>
                              <a:rPr lang="en-US" sz="2800" b="0" i="1" smtClean="0">
                                <a:latin typeface="Cambria Math" panose="02040503050406030204" pitchFamily="18" charset="0"/>
                              </a:rPr>
                              <m:t>5</m:t>
                            </m:r>
                          </m:num>
                          <m:den>
                            <m:r>
                              <a:rPr lang="en-US" sz="2800" b="0" i="1" smtClean="0">
                                <a:latin typeface="Cambria Math" panose="02040503050406030204" pitchFamily="18" charset="0"/>
                              </a:rPr>
                              <m:t>3</m:t>
                            </m:r>
                          </m:den>
                        </m:f>
                      </m:e>
                    </m:d>
                    <m:r>
                      <a:rPr lang="en-US" sz="2800" b="0" i="1" smtClean="0">
                        <a:latin typeface="Cambria Math" panose="02040503050406030204" pitchFamily="18" charset="0"/>
                      </a:rPr>
                      <m:t>.</m:t>
                    </m:r>
                  </m:oMath>
                </a14:m>
                <a:endParaRPr sz="2800" dirty="0"/>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481" t="-1227" r="-2148"/>
                </a:stretch>
              </a:blipFill>
            </p:spPr>
            <p:txBody>
              <a:bodyPr/>
              <a:lstStyle/>
              <a:p>
                <a:r>
                  <a:rPr lang="en-IN">
                    <a:noFill/>
                  </a:rPr>
                  <a:t> </a:t>
                </a:r>
              </a:p>
            </p:txBody>
          </p:sp>
        </mc:Fallback>
      </mc:AlternateContent>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Example 6: Finding Equations of Perpendicular Lines</a:t>
            </a:r>
            <a:r>
              <a:rPr lang="en-US" dirty="0"/>
              <a:t> (cont.)</a:t>
            </a:r>
            <a:endParaRPr dirty="0"/>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a:bodyPr>
              <a:lstStyle/>
              <a:p>
                <a:pPr>
                  <a:defRPr sz="2800"/>
                </a:pPr>
                <a:r>
                  <a:rPr lang="en-US" sz="2800" dirty="0"/>
                  <a:t>Now, using the point-slope form </a:t>
                </a:r>
                <a14:m>
                  <m:oMath xmlns:m="http://schemas.openxmlformats.org/officeDocument/2006/math">
                    <m:r>
                      <a:rPr lang="en-US" sz="2800" b="0" i="1" smtClean="0">
                        <a:latin typeface="Cambria Math" panose="02040503050406030204" pitchFamily="18" charset="0"/>
                      </a:rPr>
                      <m:t>𝑦</m:t>
                    </m:r>
                    <m:r>
                      <a:rPr lang="en-US" sz="2800" b="0" i="1" smtClean="0">
                        <a:latin typeface="Cambria Math" panose="02040503050406030204" pitchFamily="18" charset="0"/>
                      </a:rPr>
                      <m:t>−</m:t>
                    </m:r>
                    <m:sSub>
                      <m:sSubPr>
                        <m:ctrlPr>
                          <a:rPr lang="en-US" sz="2800" b="0" i="1" smtClean="0">
                            <a:latin typeface="Cambria Math" panose="02040503050406030204" pitchFamily="18" charset="0"/>
                          </a:rPr>
                        </m:ctrlPr>
                      </m:sSubPr>
                      <m:e>
                        <m:r>
                          <a:rPr lang="en-US" sz="2800" b="0" i="1" smtClean="0">
                            <a:latin typeface="Cambria Math" panose="02040503050406030204" pitchFamily="18" charset="0"/>
                          </a:rPr>
                          <m:t>𝑦</m:t>
                        </m:r>
                      </m:e>
                      <m:sub>
                        <m:r>
                          <a:rPr lang="en-US" sz="2800" b="0" i="1" smtClean="0">
                            <a:latin typeface="Cambria Math" panose="02040503050406030204" pitchFamily="18" charset="0"/>
                          </a:rPr>
                          <m:t>1</m:t>
                        </m:r>
                      </m:sub>
                    </m:sSub>
                    <m:r>
                      <a:rPr lang="en-US" sz="2800" b="0" i="1" smtClean="0">
                        <a:latin typeface="Cambria Math" panose="02040503050406030204" pitchFamily="18" charset="0"/>
                      </a:rPr>
                      <m:t>=</m:t>
                    </m:r>
                    <m:r>
                      <a:rPr lang="en-US" sz="2800" b="0" i="1" smtClean="0">
                        <a:latin typeface="Cambria Math" panose="02040503050406030204" pitchFamily="18" charset="0"/>
                      </a:rPr>
                      <m:t>𝑚</m:t>
                    </m:r>
                    <m:d>
                      <m:dPr>
                        <m:ctrlPr>
                          <a:rPr lang="en-US" sz="2800" b="0" i="1" smtClean="0">
                            <a:latin typeface="Cambria Math" panose="02040503050406030204" pitchFamily="18" charset="0"/>
                          </a:rPr>
                        </m:ctrlPr>
                      </m:dPr>
                      <m:e>
                        <m:r>
                          <a:rPr lang="en-US" sz="2800" b="0" i="1" smtClean="0">
                            <a:latin typeface="Cambria Math" panose="02040503050406030204" pitchFamily="18" charset="0"/>
                          </a:rPr>
                          <m:t>𝑥</m:t>
                        </m:r>
                        <m:r>
                          <a:rPr lang="en-US" sz="2800" b="0" i="1" smtClean="0">
                            <a:latin typeface="Cambria Math" panose="02040503050406030204" pitchFamily="18" charset="0"/>
                          </a:rPr>
                          <m:t>−</m:t>
                        </m:r>
                        <m:sSub>
                          <m:sSubPr>
                            <m:ctrlPr>
                              <a:rPr lang="en-US" sz="2800" b="0" i="1" smtClean="0">
                                <a:latin typeface="Cambria Math" panose="02040503050406030204" pitchFamily="18" charset="0"/>
                              </a:rPr>
                            </m:ctrlPr>
                          </m:sSubPr>
                          <m:e>
                            <m:r>
                              <a:rPr lang="en-US" sz="2800" b="0" i="1" smtClean="0">
                                <a:latin typeface="Cambria Math" panose="02040503050406030204" pitchFamily="18" charset="0"/>
                              </a:rPr>
                              <m:t>𝑥</m:t>
                            </m:r>
                          </m:e>
                          <m:sub>
                            <m:r>
                              <a:rPr lang="en-US" sz="2800" b="0" i="1" smtClean="0">
                                <a:latin typeface="Cambria Math" panose="02040503050406030204" pitchFamily="18" charset="0"/>
                              </a:rPr>
                              <m:t>1</m:t>
                            </m:r>
                          </m:sub>
                        </m:sSub>
                      </m:e>
                    </m:d>
                  </m:oMath>
                </a14:m>
                <a:r>
                  <a:rPr lang="en-US" sz="2800" dirty="0"/>
                  <a:t> with </a:t>
                </a:r>
                <a14:m>
                  <m:oMath xmlns:m="http://schemas.openxmlformats.org/officeDocument/2006/math">
                    <m:r>
                      <a:rPr lang="en-US" sz="2800" b="0" i="1" smtClean="0">
                        <a:latin typeface="Cambria Math" panose="02040503050406030204" pitchFamily="18" charset="0"/>
                      </a:rPr>
                      <m:t>𝑚</m:t>
                    </m:r>
                    <m:r>
                      <a:rPr lang="en-US" sz="2800" b="0" i="1" smtClean="0">
                        <a:latin typeface="Cambria Math" panose="02040503050406030204" pitchFamily="18" charset="0"/>
                      </a:rPr>
                      <m:t>=</m:t>
                    </m:r>
                    <m:f>
                      <m:fPr>
                        <m:ctrlPr>
                          <a:rPr lang="en-US" sz="2800" b="0" i="1" smtClean="0">
                            <a:latin typeface="Cambria Math" panose="02040503050406030204" pitchFamily="18" charset="0"/>
                          </a:rPr>
                        </m:ctrlPr>
                      </m:fPr>
                      <m:num>
                        <m:r>
                          <a:rPr lang="en-US" sz="2800" b="0" i="1" smtClean="0">
                            <a:latin typeface="Cambria Math" panose="02040503050406030204" pitchFamily="18" charset="0"/>
                          </a:rPr>
                          <m:t>3</m:t>
                        </m:r>
                      </m:num>
                      <m:den>
                        <m:r>
                          <a:rPr lang="en-US" sz="2800" b="0" i="1" smtClean="0">
                            <a:latin typeface="Cambria Math" panose="02040503050406030204" pitchFamily="18" charset="0"/>
                          </a:rPr>
                          <m:t>5</m:t>
                        </m:r>
                      </m:den>
                    </m:f>
                    <m:r>
                      <a:rPr lang="en-US" sz="2800" b="0" i="1" smtClean="0">
                        <a:latin typeface="Cambria Math" panose="02040503050406030204" pitchFamily="18" charset="0"/>
                      </a:rPr>
                      <m:t>,</m:t>
                    </m:r>
                  </m:oMath>
                </a14:m>
                <a:r>
                  <a:rPr lang="en-US" sz="2800" dirty="0"/>
                  <a:t> and </a:t>
                </a:r>
                <a14:m>
                  <m:oMath xmlns:m="http://schemas.openxmlformats.org/officeDocument/2006/math">
                    <m:d>
                      <m:dPr>
                        <m:ctrlPr>
                          <a:rPr lang="en-US" sz="2800" i="1" smtClean="0">
                            <a:latin typeface="Cambria Math" panose="02040503050406030204" pitchFamily="18" charset="0"/>
                          </a:rPr>
                        </m:ctrlPr>
                      </m:dPr>
                      <m:e>
                        <m:sSub>
                          <m:sSubPr>
                            <m:ctrlPr>
                              <a:rPr lang="en-US" sz="2800" i="1" smtClean="0">
                                <a:latin typeface="Cambria Math" panose="02040503050406030204" pitchFamily="18" charset="0"/>
                              </a:rPr>
                            </m:ctrlPr>
                          </m:sSubPr>
                          <m:e>
                            <m:r>
                              <a:rPr lang="en-US" sz="2800" b="0" i="1" smtClean="0">
                                <a:latin typeface="Cambria Math" panose="02040503050406030204" pitchFamily="18" charset="0"/>
                              </a:rPr>
                              <m:t>𝑥</m:t>
                            </m:r>
                          </m:e>
                          <m:sub>
                            <m:r>
                              <a:rPr lang="en-US" sz="2800" b="0" i="1" smtClean="0">
                                <a:latin typeface="Cambria Math" panose="02040503050406030204" pitchFamily="18" charset="0"/>
                              </a:rPr>
                              <m:t>1</m:t>
                            </m:r>
                          </m:sub>
                        </m:sSub>
                        <m:r>
                          <a:rPr lang="en-US" sz="2800" b="0" i="1" smtClean="0">
                            <a:latin typeface="Cambria Math" panose="02040503050406030204" pitchFamily="18" charset="0"/>
                          </a:rPr>
                          <m:t>,</m:t>
                        </m:r>
                        <m:sSub>
                          <m:sSubPr>
                            <m:ctrlPr>
                              <a:rPr lang="en-US" sz="2800" b="0" i="1" smtClean="0">
                                <a:latin typeface="Cambria Math" panose="02040503050406030204" pitchFamily="18" charset="0"/>
                              </a:rPr>
                            </m:ctrlPr>
                          </m:sSubPr>
                          <m:e>
                            <m:r>
                              <a:rPr lang="en-US" sz="2800" b="0" i="1" smtClean="0">
                                <a:latin typeface="Cambria Math" panose="02040503050406030204" pitchFamily="18" charset="0"/>
                              </a:rPr>
                              <m:t>𝑦</m:t>
                            </m:r>
                          </m:e>
                          <m:sub>
                            <m:r>
                              <a:rPr lang="en-US" sz="2800" b="0" i="1" smtClean="0">
                                <a:latin typeface="Cambria Math" panose="02040503050406030204" pitchFamily="18" charset="0"/>
                              </a:rPr>
                              <m:t>1</m:t>
                            </m:r>
                          </m:sub>
                        </m:sSub>
                      </m:e>
                    </m:d>
                    <m:r>
                      <a:rPr lang="en-US" sz="2800" b="0" i="1" smtClean="0">
                        <a:latin typeface="Cambria Math" panose="02040503050406030204" pitchFamily="18" charset="0"/>
                      </a:rPr>
                      <m:t>=</m:t>
                    </m:r>
                    <m:d>
                      <m:dPr>
                        <m:ctrlPr>
                          <a:rPr lang="en-US" sz="2800" b="0" i="1" smtClean="0">
                            <a:latin typeface="Cambria Math" panose="02040503050406030204" pitchFamily="18" charset="0"/>
                          </a:rPr>
                        </m:ctrlPr>
                      </m:dPr>
                      <m:e>
                        <m:r>
                          <a:rPr lang="en-US" sz="2800" b="0" i="1" smtClean="0">
                            <a:latin typeface="Cambria Math" panose="02040503050406030204" pitchFamily="18" charset="0"/>
                          </a:rPr>
                          <m:t>3</m:t>
                        </m:r>
                        <m:r>
                          <a:rPr lang="en-US" sz="2800" b="0" i="1" smtClean="0">
                            <a:latin typeface="Cambria Math" panose="02040503050406030204" pitchFamily="18" charset="0"/>
                          </a:rPr>
                          <m:t>, </m:t>
                        </m:r>
                        <m:r>
                          <a:rPr lang="en-US" sz="2800" b="0" i="1" smtClean="0">
                            <a:latin typeface="Cambria Math" panose="02040503050406030204" pitchFamily="18" charset="0"/>
                          </a:rPr>
                          <m:t>2</m:t>
                        </m:r>
                      </m:e>
                    </m:d>
                    <m:r>
                      <a:rPr lang="en-US" sz="2800" b="0" i="1" smtClean="0">
                        <a:latin typeface="Cambria Math" panose="02040503050406030204" pitchFamily="18" charset="0"/>
                      </a:rPr>
                      <m:t>,</m:t>
                    </m:r>
                  </m:oMath>
                </a14:m>
                <a:r>
                  <a:rPr lang="en-US" sz="2800" dirty="0"/>
                  <a:t> we have the following.</a:t>
                </a:r>
              </a:p>
              <a:p>
                <a:pPr>
                  <a:defRPr sz="2800"/>
                </a:pPr>
                <a14:m>
                  <m:oMathPara xmlns:m="http://schemas.openxmlformats.org/officeDocument/2006/math">
                    <m:oMathParaPr>
                      <m:jc m:val="left"/>
                    </m:oMathParaPr>
                    <m:oMath xmlns:m="http://schemas.openxmlformats.org/officeDocument/2006/math">
                      <m:r>
                        <a:rPr lang="en-US" sz="2800" b="0" i="1" smtClean="0">
                          <a:latin typeface="Cambria Math" panose="02040503050406030204" pitchFamily="18" charset="0"/>
                        </a:rPr>
                        <m:t>                  </m:t>
                      </m:r>
                      <m:r>
                        <a:rPr lang="en-US" sz="2800" b="0" i="1" smtClean="0">
                          <a:latin typeface="Cambria Math" panose="02040503050406030204" pitchFamily="18" charset="0"/>
                        </a:rPr>
                        <m:t>𝑦</m:t>
                      </m:r>
                      <m:r>
                        <a:rPr lang="en-US" sz="2800" b="0" i="1" smtClean="0">
                          <a:latin typeface="Cambria Math" panose="02040503050406030204" pitchFamily="18" charset="0"/>
                        </a:rPr>
                        <m:t>−</m:t>
                      </m:r>
                      <m:r>
                        <a:rPr lang="en-US" sz="2800" b="0" i="1" smtClean="0">
                          <a:latin typeface="Cambria Math" panose="02040503050406030204" pitchFamily="18" charset="0"/>
                        </a:rPr>
                        <m:t>2</m:t>
                      </m:r>
                      <m:r>
                        <a:rPr lang="en-US" sz="2800" b="0" i="1" smtClean="0">
                          <a:latin typeface="Cambria Math" panose="02040503050406030204" pitchFamily="18" charset="0"/>
                        </a:rPr>
                        <m:t>=</m:t>
                      </m:r>
                      <m:f>
                        <m:fPr>
                          <m:ctrlPr>
                            <a:rPr lang="en-US" sz="2800" b="0" i="1" smtClean="0">
                              <a:latin typeface="Cambria Math" panose="02040503050406030204" pitchFamily="18" charset="0"/>
                            </a:rPr>
                          </m:ctrlPr>
                        </m:fPr>
                        <m:num>
                          <m:r>
                            <a:rPr lang="en-US" sz="2800" b="0" i="1" smtClean="0">
                              <a:latin typeface="Cambria Math" panose="02040503050406030204" pitchFamily="18" charset="0"/>
                            </a:rPr>
                            <m:t>3</m:t>
                          </m:r>
                        </m:num>
                        <m:den>
                          <m:r>
                            <a:rPr lang="en-US" sz="2800" b="0" i="1" smtClean="0">
                              <a:latin typeface="Cambria Math" panose="02040503050406030204" pitchFamily="18" charset="0"/>
                            </a:rPr>
                            <m:t>5</m:t>
                          </m:r>
                        </m:den>
                      </m:f>
                      <m:d>
                        <m:dPr>
                          <m:ctrlPr>
                            <a:rPr lang="en-US" sz="2800" b="0" i="1" smtClean="0">
                              <a:latin typeface="Cambria Math" panose="02040503050406030204" pitchFamily="18" charset="0"/>
                            </a:rPr>
                          </m:ctrlPr>
                        </m:dPr>
                        <m:e>
                          <m:r>
                            <a:rPr lang="en-US" sz="2800" b="0" i="1" smtClean="0">
                              <a:latin typeface="Cambria Math" panose="02040503050406030204" pitchFamily="18" charset="0"/>
                            </a:rPr>
                            <m:t>𝑥</m:t>
                          </m:r>
                          <m:r>
                            <a:rPr lang="en-US" sz="2800" b="0" i="1" smtClean="0">
                              <a:latin typeface="Cambria Math" panose="02040503050406030204" pitchFamily="18" charset="0"/>
                            </a:rPr>
                            <m:t>−</m:t>
                          </m:r>
                          <m:r>
                            <a:rPr lang="en-US" sz="2800" b="0" i="1" smtClean="0">
                              <a:latin typeface="Cambria Math" panose="02040503050406030204" pitchFamily="18" charset="0"/>
                            </a:rPr>
                            <m:t>3</m:t>
                          </m:r>
                        </m:e>
                      </m:d>
                    </m:oMath>
                  </m:oMathPara>
                </a14:m>
                <a:endParaRPr lang="en-US" sz="2800" dirty="0"/>
              </a:p>
              <a:p>
                <a:pPr>
                  <a:defRPr sz="2800"/>
                </a:pPr>
                <a14:m>
                  <m:oMathPara xmlns:m="http://schemas.openxmlformats.org/officeDocument/2006/math">
                    <m:oMathParaPr>
                      <m:jc m:val="left"/>
                    </m:oMathParaPr>
                    <m:oMath xmlns:m="http://schemas.openxmlformats.org/officeDocument/2006/math">
                      <m:r>
                        <a:rPr lang="en-US" sz="2800" b="0" i="1" smtClean="0">
                          <a:latin typeface="Cambria Math" panose="02040503050406030204" pitchFamily="18" charset="0"/>
                        </a:rPr>
                        <m:t>            </m:t>
                      </m:r>
                      <m:r>
                        <a:rPr lang="en-US" sz="2800" b="0" i="1" smtClean="0">
                          <a:latin typeface="Cambria Math" panose="02040503050406030204" pitchFamily="18" charset="0"/>
                        </a:rPr>
                        <m:t>5</m:t>
                      </m:r>
                      <m:d>
                        <m:dPr>
                          <m:ctrlPr>
                            <a:rPr lang="en-US" sz="2800" b="0" i="1" smtClean="0">
                              <a:latin typeface="Cambria Math" panose="02040503050406030204" pitchFamily="18" charset="0"/>
                            </a:rPr>
                          </m:ctrlPr>
                        </m:dPr>
                        <m:e>
                          <m:r>
                            <a:rPr lang="en-US" sz="2800" b="0" i="1" smtClean="0">
                              <a:latin typeface="Cambria Math" panose="02040503050406030204" pitchFamily="18" charset="0"/>
                            </a:rPr>
                            <m:t>𝑦</m:t>
                          </m:r>
                          <m:r>
                            <a:rPr lang="en-US" sz="2800" b="0" i="1" smtClean="0">
                              <a:latin typeface="Cambria Math" panose="02040503050406030204" pitchFamily="18" charset="0"/>
                            </a:rPr>
                            <m:t>−</m:t>
                          </m:r>
                          <m:r>
                            <a:rPr lang="en-US" sz="2800" b="0" i="1" smtClean="0">
                              <a:latin typeface="Cambria Math" panose="02040503050406030204" pitchFamily="18" charset="0"/>
                            </a:rPr>
                            <m:t>2</m:t>
                          </m:r>
                        </m:e>
                      </m:d>
                      <m:r>
                        <a:rPr lang="en-US" sz="2800" b="0" i="1" smtClean="0">
                          <a:latin typeface="Cambria Math" panose="02040503050406030204" pitchFamily="18" charset="0"/>
                        </a:rPr>
                        <m:t>=</m:t>
                      </m:r>
                      <m:r>
                        <a:rPr lang="en-US" sz="2800" b="0" i="1" smtClean="0">
                          <a:latin typeface="Cambria Math" panose="02040503050406030204" pitchFamily="18" charset="0"/>
                        </a:rPr>
                        <m:t>3</m:t>
                      </m:r>
                      <m:d>
                        <m:dPr>
                          <m:ctrlPr>
                            <a:rPr lang="en-US" sz="2800" b="0" i="1" smtClean="0">
                              <a:latin typeface="Cambria Math" panose="02040503050406030204" pitchFamily="18" charset="0"/>
                            </a:rPr>
                          </m:ctrlPr>
                        </m:dPr>
                        <m:e>
                          <m:r>
                            <a:rPr lang="en-US" sz="2800" b="0" i="1" smtClean="0">
                              <a:latin typeface="Cambria Math" panose="02040503050406030204" pitchFamily="18" charset="0"/>
                            </a:rPr>
                            <m:t>𝑥</m:t>
                          </m:r>
                          <m:r>
                            <a:rPr lang="en-US" sz="2800" b="0" i="1" smtClean="0">
                              <a:latin typeface="Cambria Math" panose="02040503050406030204" pitchFamily="18" charset="0"/>
                            </a:rPr>
                            <m:t>−</m:t>
                          </m:r>
                          <m:r>
                            <a:rPr lang="en-US" sz="2800" b="0" i="1" smtClean="0">
                              <a:latin typeface="Cambria Math" panose="02040503050406030204" pitchFamily="18" charset="0"/>
                            </a:rPr>
                            <m:t>3</m:t>
                          </m:r>
                        </m:e>
                      </m:d>
                    </m:oMath>
                  </m:oMathPara>
                </a14:m>
                <a:endParaRPr lang="en-US" sz="2800" b="0" dirty="0"/>
              </a:p>
              <a:p>
                <a:pPr>
                  <a:defRPr sz="2800"/>
                </a:pPr>
                <a14:m>
                  <m:oMathPara xmlns:m="http://schemas.openxmlformats.org/officeDocument/2006/math">
                    <m:oMathParaPr>
                      <m:jc m:val="left"/>
                    </m:oMathParaPr>
                    <m:oMath xmlns:m="http://schemas.openxmlformats.org/officeDocument/2006/math">
                      <m:r>
                        <a:rPr lang="en-US" sz="2800" b="0" i="1" smtClean="0">
                          <a:latin typeface="Cambria Math" panose="02040503050406030204" pitchFamily="18" charset="0"/>
                        </a:rPr>
                        <m:t>             </m:t>
                      </m:r>
                      <m:r>
                        <a:rPr lang="en-US" sz="2800" b="0" i="1" smtClean="0">
                          <a:latin typeface="Cambria Math" panose="02040503050406030204" pitchFamily="18" charset="0"/>
                        </a:rPr>
                        <m:t>5</m:t>
                      </m:r>
                      <m:r>
                        <a:rPr lang="en-US" sz="2800" b="0" i="1" smtClean="0">
                          <a:latin typeface="Cambria Math" panose="02040503050406030204" pitchFamily="18" charset="0"/>
                        </a:rPr>
                        <m:t>𝑦</m:t>
                      </m:r>
                      <m:r>
                        <a:rPr lang="en-US" sz="2800" b="0" i="1" smtClean="0">
                          <a:latin typeface="Cambria Math" panose="02040503050406030204" pitchFamily="18" charset="0"/>
                        </a:rPr>
                        <m:t>−</m:t>
                      </m:r>
                      <m:r>
                        <a:rPr lang="en-US" sz="2800" b="0" i="1" smtClean="0">
                          <a:latin typeface="Cambria Math" panose="02040503050406030204" pitchFamily="18" charset="0"/>
                        </a:rPr>
                        <m:t>10</m:t>
                      </m:r>
                      <m:r>
                        <a:rPr lang="en-US" sz="2800" b="0" i="1" smtClean="0">
                          <a:latin typeface="Cambria Math" panose="02040503050406030204" pitchFamily="18" charset="0"/>
                        </a:rPr>
                        <m:t>=</m:t>
                      </m:r>
                      <m:r>
                        <a:rPr lang="en-US" sz="2800" b="0" i="1" smtClean="0">
                          <a:latin typeface="Cambria Math" panose="02040503050406030204" pitchFamily="18" charset="0"/>
                        </a:rPr>
                        <m:t>3</m:t>
                      </m:r>
                      <m:r>
                        <a:rPr lang="en-US" sz="2800" b="0" i="1" smtClean="0">
                          <a:latin typeface="Cambria Math" panose="02040503050406030204" pitchFamily="18" charset="0"/>
                        </a:rPr>
                        <m:t>𝑥</m:t>
                      </m:r>
                      <m:r>
                        <a:rPr lang="en-US" sz="2800" b="0" i="1" smtClean="0">
                          <a:latin typeface="Cambria Math" panose="02040503050406030204" pitchFamily="18" charset="0"/>
                        </a:rPr>
                        <m:t>−</m:t>
                      </m:r>
                      <m:r>
                        <a:rPr lang="en-US" sz="2800" b="0" i="1" smtClean="0">
                          <a:latin typeface="Cambria Math" panose="02040503050406030204" pitchFamily="18" charset="0"/>
                        </a:rPr>
                        <m:t>9</m:t>
                      </m:r>
                    </m:oMath>
                  </m:oMathPara>
                </a14:m>
                <a:endParaRPr lang="en-US" sz="2800" dirty="0"/>
              </a:p>
              <a:p>
                <a:pPr>
                  <a:defRPr sz="2800"/>
                </a:pPr>
                <a14:m>
                  <m:oMathPara xmlns:m="http://schemas.openxmlformats.org/officeDocument/2006/math">
                    <m:oMathParaPr>
                      <m:jc m:val="left"/>
                    </m:oMathParaPr>
                    <m:oMath xmlns:m="http://schemas.openxmlformats.org/officeDocument/2006/math">
                      <m:r>
                        <a:rPr lang="en-US" sz="2800" b="0" i="1" smtClean="0">
                          <a:latin typeface="Cambria Math" panose="02040503050406030204" pitchFamily="18" charset="0"/>
                        </a:rPr>
                        <m:t>          −</m:t>
                      </m:r>
                      <m:r>
                        <a:rPr lang="en-US" sz="2800" b="0" i="1" smtClean="0">
                          <a:latin typeface="Cambria Math" panose="02040503050406030204" pitchFamily="18" charset="0"/>
                        </a:rPr>
                        <m:t>3</m:t>
                      </m:r>
                      <m:r>
                        <a:rPr lang="en-US" sz="2800" b="0" i="1" smtClean="0">
                          <a:latin typeface="Cambria Math" panose="02040503050406030204" pitchFamily="18" charset="0"/>
                        </a:rPr>
                        <m:t>𝑥</m:t>
                      </m:r>
                      <m:r>
                        <a:rPr lang="en-US" sz="2800" b="0" i="1" smtClean="0">
                          <a:latin typeface="Cambria Math" panose="02040503050406030204" pitchFamily="18" charset="0"/>
                        </a:rPr>
                        <m:t>+</m:t>
                      </m:r>
                      <m:r>
                        <a:rPr lang="en-US" sz="2800" b="0" i="1" smtClean="0">
                          <a:latin typeface="Cambria Math" panose="02040503050406030204" pitchFamily="18" charset="0"/>
                        </a:rPr>
                        <m:t>5</m:t>
                      </m:r>
                      <m:r>
                        <a:rPr lang="en-US" sz="2800" b="0" i="1" smtClean="0">
                          <a:latin typeface="Cambria Math" panose="02040503050406030204" pitchFamily="18" charset="0"/>
                        </a:rPr>
                        <m:t>𝑦</m:t>
                      </m:r>
                      <m:r>
                        <a:rPr lang="en-US" sz="2800" b="0" i="1" smtClean="0">
                          <a:latin typeface="Cambria Math" panose="02040503050406030204" pitchFamily="18" charset="0"/>
                        </a:rPr>
                        <m:t>=</m:t>
                      </m:r>
                      <m:r>
                        <a:rPr lang="en-US" sz="2800" b="0" i="1" smtClean="0">
                          <a:latin typeface="Cambria Math" panose="02040503050406030204" pitchFamily="18" charset="0"/>
                        </a:rPr>
                        <m:t>1</m:t>
                      </m:r>
                    </m:oMath>
                  </m:oMathPara>
                </a14:m>
                <a:endParaRPr lang="en-US" sz="2800" b="0" dirty="0"/>
              </a:p>
              <a:p>
                <a:pPr>
                  <a:defRPr sz="2800"/>
                </a:pPr>
                <a14:m>
                  <m:oMathPara xmlns:m="http://schemas.openxmlformats.org/officeDocument/2006/math">
                    <m:oMathParaPr>
                      <m:jc m:val="left"/>
                    </m:oMathParaPr>
                    <m:oMath xmlns:m="http://schemas.openxmlformats.org/officeDocument/2006/math">
                      <m:r>
                        <a:rPr lang="en-US" sz="2800" b="0" i="1" smtClean="0">
                          <a:latin typeface="Cambria Math" panose="02040503050406030204" pitchFamily="18" charset="0"/>
                        </a:rPr>
                        <m:t>  </m:t>
                      </m:r>
                      <m:r>
                        <m:rPr>
                          <m:sty m:val="p"/>
                        </m:rPr>
                        <a:rPr lang="en-US" sz="2800" b="0" i="0" smtClean="0">
                          <a:latin typeface="Cambria Math" panose="02040503050406030204" pitchFamily="18" charset="0"/>
                        </a:rPr>
                        <m:t>or</m:t>
                      </m:r>
                      <m:r>
                        <a:rPr lang="en-US" sz="2800" b="0" i="1" smtClean="0">
                          <a:latin typeface="Cambria Math" panose="02040503050406030204" pitchFamily="18" charset="0"/>
                        </a:rPr>
                        <m:t>                    </m:t>
                      </m:r>
                      <m:r>
                        <a:rPr lang="en-US" sz="2800" b="0" i="1" smtClean="0">
                          <a:latin typeface="Cambria Math" panose="02040503050406030204" pitchFamily="18" charset="0"/>
                        </a:rPr>
                        <m:t>𝑦</m:t>
                      </m:r>
                      <m:r>
                        <a:rPr lang="en-US" sz="2800" b="0" i="1" smtClean="0">
                          <a:latin typeface="Cambria Math" panose="02040503050406030204" pitchFamily="18" charset="0"/>
                        </a:rPr>
                        <m:t>=</m:t>
                      </m:r>
                      <m:f>
                        <m:fPr>
                          <m:ctrlPr>
                            <a:rPr lang="en-US" sz="2800" b="0" i="1" smtClean="0">
                              <a:latin typeface="Cambria Math" panose="02040503050406030204" pitchFamily="18" charset="0"/>
                            </a:rPr>
                          </m:ctrlPr>
                        </m:fPr>
                        <m:num>
                          <m:r>
                            <a:rPr lang="en-US" sz="2800" b="0" i="1" smtClean="0">
                              <a:latin typeface="Cambria Math" panose="02040503050406030204" pitchFamily="18" charset="0"/>
                            </a:rPr>
                            <m:t>3</m:t>
                          </m:r>
                        </m:num>
                        <m:den>
                          <m:r>
                            <a:rPr lang="en-US" sz="2800" b="0" i="1" smtClean="0">
                              <a:latin typeface="Cambria Math" panose="02040503050406030204" pitchFamily="18" charset="0"/>
                            </a:rPr>
                            <m:t>5</m:t>
                          </m:r>
                        </m:den>
                      </m:f>
                      <m:r>
                        <a:rPr lang="en-US" sz="2800" b="0" i="1" smtClean="0">
                          <a:latin typeface="Cambria Math" panose="02040503050406030204" pitchFamily="18" charset="0"/>
                        </a:rPr>
                        <m:t>𝑥</m:t>
                      </m:r>
                      <m:r>
                        <a:rPr lang="en-US" sz="2800" b="0" i="1" smtClean="0">
                          <a:latin typeface="Cambria Math" panose="02040503050406030204" pitchFamily="18" charset="0"/>
                        </a:rPr>
                        <m:t>+</m:t>
                      </m:r>
                      <m:f>
                        <m:fPr>
                          <m:ctrlPr>
                            <a:rPr lang="en-US" sz="2800" b="0" i="1" smtClean="0">
                              <a:latin typeface="Cambria Math" panose="02040503050406030204" pitchFamily="18" charset="0"/>
                            </a:rPr>
                          </m:ctrlPr>
                        </m:fPr>
                        <m:num>
                          <m:r>
                            <a:rPr lang="en-US" sz="2800" b="0" i="1" smtClean="0">
                              <a:latin typeface="Cambria Math" panose="02040503050406030204" pitchFamily="18" charset="0"/>
                            </a:rPr>
                            <m:t>1</m:t>
                          </m:r>
                        </m:num>
                        <m:den>
                          <m:r>
                            <a:rPr lang="en-US" sz="2800" b="0" i="1" smtClean="0">
                              <a:latin typeface="Cambria Math" panose="02040503050406030204" pitchFamily="18" charset="0"/>
                            </a:rPr>
                            <m:t>5</m:t>
                          </m:r>
                        </m:den>
                      </m:f>
                    </m:oMath>
                  </m:oMathPara>
                </a14:m>
                <a:endParaRPr sz="2800" dirty="0"/>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481" t="-1227"/>
                </a:stretch>
              </a:blipFill>
            </p:spPr>
            <p:txBody>
              <a:bodyPr/>
              <a:lstStyle/>
              <a:p>
                <a:r>
                  <a:rPr lang="en-IN">
                    <a:noFill/>
                  </a:rPr>
                  <a:t> </a:t>
                </a:r>
              </a:p>
            </p:txBody>
          </p:sp>
        </mc:Fallback>
      </mc:AlternateContent>
      <p:sp>
        <p:nvSpPr>
          <p:cNvPr id="4" name="TextBox 3">
            <a:extLst>
              <a:ext uri="{FF2B5EF4-FFF2-40B4-BE49-F238E27FC236}">
                <a16:creationId xmlns:a16="http://schemas.microsoft.com/office/drawing/2014/main" id="{4D037A75-6BB3-86F7-C7DB-91AD409475EB}"/>
              </a:ext>
            </a:extLst>
          </p:cNvPr>
          <p:cNvSpPr txBox="1"/>
          <p:nvPr/>
        </p:nvSpPr>
        <p:spPr>
          <a:xfrm>
            <a:off x="4953000" y="2799582"/>
            <a:ext cx="2514600" cy="369332"/>
          </a:xfrm>
          <a:prstGeom prst="rect">
            <a:avLst/>
          </a:prstGeom>
          <a:noFill/>
        </p:spPr>
        <p:txBody>
          <a:bodyPr wrap="square" rtlCol="0">
            <a:spAutoFit/>
          </a:bodyPr>
          <a:lstStyle/>
          <a:p>
            <a:r>
              <a:rPr lang="en-IN" dirty="0"/>
              <a:t>Point-slope form</a:t>
            </a:r>
          </a:p>
        </p:txBody>
      </p:sp>
      <mc:AlternateContent xmlns:mc="http://schemas.openxmlformats.org/markup-compatibility/2006" xmlns:a14="http://schemas.microsoft.com/office/drawing/2010/main">
        <mc:Choice Requires="a14">
          <p:sp>
            <p:nvSpPr>
              <p:cNvPr id="5" name="TextBox 4">
                <a:extLst>
                  <a:ext uri="{FF2B5EF4-FFF2-40B4-BE49-F238E27FC236}">
                    <a16:creationId xmlns:a16="http://schemas.microsoft.com/office/drawing/2014/main" id="{AB8EE8E9-255B-AF84-B27A-2D838FA87F3F}"/>
                  </a:ext>
                </a:extLst>
              </p:cNvPr>
              <p:cNvSpPr txBox="1"/>
              <p:nvPr/>
            </p:nvSpPr>
            <p:spPr>
              <a:xfrm>
                <a:off x="4919546" y="3362093"/>
                <a:ext cx="3352800" cy="369332"/>
              </a:xfrm>
              <a:prstGeom prst="rect">
                <a:avLst/>
              </a:prstGeom>
              <a:noFill/>
            </p:spPr>
            <p:txBody>
              <a:bodyPr wrap="square" rtlCol="0">
                <a:spAutoFit/>
              </a:bodyPr>
              <a:lstStyle/>
              <a:p>
                <a:r>
                  <a:rPr lang="en-US" dirty="0"/>
                  <a:t>Multiply both sides by the LCD, </a:t>
                </a:r>
                <a14:m>
                  <m:oMath xmlns:m="http://schemas.openxmlformats.org/officeDocument/2006/math">
                    <m:r>
                      <a:rPr lang="en-US" i="1" dirty="0" smtClean="0">
                        <a:latin typeface="Cambria Math" panose="02040503050406030204" pitchFamily="18" charset="0"/>
                      </a:rPr>
                      <m:t>5</m:t>
                    </m:r>
                  </m:oMath>
                </a14:m>
                <a:r>
                  <a:rPr lang="en-US" dirty="0"/>
                  <a:t>.</a:t>
                </a:r>
                <a:endParaRPr lang="en-IN" dirty="0"/>
              </a:p>
            </p:txBody>
          </p:sp>
        </mc:Choice>
        <mc:Fallback xmlns="">
          <p:sp>
            <p:nvSpPr>
              <p:cNvPr id="5" name="TextBox 4">
                <a:extLst>
                  <a:ext uri="{FF2B5EF4-FFF2-40B4-BE49-F238E27FC236}">
                    <a16:creationId xmlns:a16="http://schemas.microsoft.com/office/drawing/2014/main" id="{AB8EE8E9-255B-AF84-B27A-2D838FA87F3F}"/>
                  </a:ext>
                </a:extLst>
              </p:cNvPr>
              <p:cNvSpPr txBox="1">
                <a:spLocks noRot="1" noChangeAspect="1" noMove="1" noResize="1" noEditPoints="1" noAdjustHandles="1" noChangeArrowheads="1" noChangeShapeType="1" noTextEdit="1"/>
              </p:cNvSpPr>
              <p:nvPr/>
            </p:nvSpPr>
            <p:spPr>
              <a:xfrm>
                <a:off x="4919546" y="3362093"/>
                <a:ext cx="3352800" cy="369332"/>
              </a:xfrm>
              <a:prstGeom prst="rect">
                <a:avLst/>
              </a:prstGeom>
              <a:blipFill>
                <a:blip r:embed="rId3"/>
                <a:stretch>
                  <a:fillRect l="-1455" t="-10000" r="-182" b="-26667"/>
                </a:stretch>
              </a:blipFill>
            </p:spPr>
            <p:txBody>
              <a:bodyPr/>
              <a:lstStyle/>
              <a:p>
                <a:r>
                  <a:rPr lang="en-IN">
                    <a:noFill/>
                  </a:rPr>
                  <a:t> </a:t>
                </a:r>
              </a:p>
            </p:txBody>
          </p:sp>
        </mc:Fallback>
      </mc:AlternateContent>
      <p:sp>
        <p:nvSpPr>
          <p:cNvPr id="6" name="TextBox 5">
            <a:extLst>
              <a:ext uri="{FF2B5EF4-FFF2-40B4-BE49-F238E27FC236}">
                <a16:creationId xmlns:a16="http://schemas.microsoft.com/office/drawing/2014/main" id="{B758B1A1-4504-BB29-1770-B4BB521FB1A9}"/>
              </a:ext>
            </a:extLst>
          </p:cNvPr>
          <p:cNvSpPr txBox="1"/>
          <p:nvPr/>
        </p:nvSpPr>
        <p:spPr>
          <a:xfrm>
            <a:off x="4930697" y="3787136"/>
            <a:ext cx="3352800" cy="369332"/>
          </a:xfrm>
          <a:prstGeom prst="rect">
            <a:avLst/>
          </a:prstGeom>
          <a:noFill/>
        </p:spPr>
        <p:txBody>
          <a:bodyPr wrap="square" rtlCol="0">
            <a:spAutoFit/>
          </a:bodyPr>
          <a:lstStyle/>
          <a:p>
            <a:r>
              <a:rPr lang="en-US" dirty="0"/>
              <a:t>Simplify.</a:t>
            </a:r>
            <a:endParaRPr lang="en-IN" dirty="0"/>
          </a:p>
        </p:txBody>
      </p:sp>
      <p:sp>
        <p:nvSpPr>
          <p:cNvPr id="7" name="TextBox 6">
            <a:extLst>
              <a:ext uri="{FF2B5EF4-FFF2-40B4-BE49-F238E27FC236}">
                <a16:creationId xmlns:a16="http://schemas.microsoft.com/office/drawing/2014/main" id="{284C8B87-056E-47FC-134A-4D11BEAE7823}"/>
              </a:ext>
            </a:extLst>
          </p:cNvPr>
          <p:cNvSpPr txBox="1"/>
          <p:nvPr/>
        </p:nvSpPr>
        <p:spPr>
          <a:xfrm>
            <a:off x="4919546" y="4212179"/>
            <a:ext cx="3352800" cy="369332"/>
          </a:xfrm>
          <a:prstGeom prst="rect">
            <a:avLst/>
          </a:prstGeom>
          <a:noFill/>
        </p:spPr>
        <p:txBody>
          <a:bodyPr wrap="square" rtlCol="0">
            <a:spAutoFit/>
          </a:bodyPr>
          <a:lstStyle/>
          <a:p>
            <a:r>
              <a:rPr lang="en-US" dirty="0"/>
              <a:t>Standard form</a:t>
            </a:r>
            <a:endParaRPr lang="en-IN" dirty="0"/>
          </a:p>
        </p:txBody>
      </p:sp>
      <p:sp>
        <p:nvSpPr>
          <p:cNvPr id="8" name="TextBox 7">
            <a:extLst>
              <a:ext uri="{FF2B5EF4-FFF2-40B4-BE49-F238E27FC236}">
                <a16:creationId xmlns:a16="http://schemas.microsoft.com/office/drawing/2014/main" id="{031CE641-9D05-02D4-4377-281E592A121C}"/>
              </a:ext>
            </a:extLst>
          </p:cNvPr>
          <p:cNvSpPr txBox="1"/>
          <p:nvPr/>
        </p:nvSpPr>
        <p:spPr>
          <a:xfrm>
            <a:off x="4919546" y="4919600"/>
            <a:ext cx="3352800" cy="369332"/>
          </a:xfrm>
          <a:prstGeom prst="rect">
            <a:avLst/>
          </a:prstGeom>
          <a:noFill/>
        </p:spPr>
        <p:txBody>
          <a:bodyPr wrap="square" rtlCol="0">
            <a:spAutoFit/>
          </a:bodyPr>
          <a:lstStyle/>
          <a:p>
            <a:r>
              <a:rPr lang="en-US" dirty="0"/>
              <a:t>Slope-intercept form</a:t>
            </a:r>
            <a:endParaRPr lang="en-IN" dirty="0"/>
          </a:p>
        </p:txBody>
      </p:sp>
    </p:spTree>
    <p:extLst>
      <p:ext uri="{BB962C8B-B14F-4D97-AF65-F5344CB8AC3E}">
        <p14:creationId xmlns:p14="http://schemas.microsoft.com/office/powerpoint/2010/main" val="422388690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Example 6: Finding Equations of Perpendicular Lines</a:t>
            </a:r>
            <a:r>
              <a:rPr lang="en-US" dirty="0"/>
              <a:t> (cont.)</a:t>
            </a:r>
            <a:endParaRPr dirty="0"/>
          </a:p>
        </p:txBody>
      </p:sp>
      <p:sp>
        <p:nvSpPr>
          <p:cNvPr id="3" name="Text Placeholder 2"/>
          <p:cNvSpPr>
            <a:spLocks noGrp="1"/>
          </p:cNvSpPr>
          <p:nvPr>
            <p:ph type="body" sz="quarter" idx="10"/>
          </p:nvPr>
        </p:nvSpPr>
        <p:spPr/>
        <p:txBody>
          <a:bodyPr>
            <a:normAutofit/>
          </a:bodyPr>
          <a:lstStyle/>
          <a:p>
            <a:pPr>
              <a:defRPr sz="2800"/>
            </a:pPr>
            <a:r>
              <a:rPr lang="en-US" sz="2800" dirty="0"/>
              <a:t> </a:t>
            </a:r>
            <a:endParaRPr sz="2800" dirty="0"/>
          </a:p>
        </p:txBody>
      </p:sp>
      <p:pic>
        <p:nvPicPr>
          <p:cNvPr id="10" name="Picture 9">
            <a:extLst>
              <a:ext uri="{FF2B5EF4-FFF2-40B4-BE49-F238E27FC236}">
                <a16:creationId xmlns:a16="http://schemas.microsoft.com/office/drawing/2014/main" id="{0B5E3396-0BC2-FAA7-2466-0D3F9D0F995E}"/>
              </a:ext>
            </a:extLst>
          </p:cNvPr>
          <p:cNvPicPr>
            <a:picLocks noChangeAspect="1"/>
          </p:cNvPicPr>
          <p:nvPr/>
        </p:nvPicPr>
        <p:blipFill>
          <a:blip r:embed="rId2"/>
          <a:stretch>
            <a:fillRect/>
          </a:stretch>
        </p:blipFill>
        <p:spPr>
          <a:xfrm>
            <a:off x="2362200" y="1524000"/>
            <a:ext cx="3655110" cy="3124200"/>
          </a:xfrm>
          <a:prstGeom prst="rect">
            <a:avLst/>
          </a:prstGeom>
        </p:spPr>
      </p:pic>
    </p:spTree>
    <p:extLst>
      <p:ext uri="{BB962C8B-B14F-4D97-AF65-F5344CB8AC3E}">
        <p14:creationId xmlns:p14="http://schemas.microsoft.com/office/powerpoint/2010/main" val="72368759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sz="3200"/>
            </a:pPr>
            <a:r>
              <a:rPr lang="en-US" dirty="0"/>
              <a:t>Properties: Summary of Formulas and Properties of Lines</a:t>
            </a:r>
            <a:endParaRPr dirty="0"/>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a:xfrm>
                <a:off x="457200" y="1082078"/>
                <a:ext cx="8229600" cy="4895827"/>
              </a:xfrm>
            </p:spPr>
            <p:txBody>
              <a:bodyPr>
                <a:spAutoFit/>
              </a:bodyPr>
              <a:lstStyle/>
              <a:p>
                <a:r>
                  <a:rPr lang="en-US" dirty="0"/>
                  <a:t>1.  </a:t>
                </a:r>
                <a14:m>
                  <m:oMath xmlns:m="http://schemas.openxmlformats.org/officeDocument/2006/math">
                    <m:r>
                      <a:rPr lang="en-US" sz="2800" b="0" i="1" smtClean="0">
                        <a:latin typeface="Cambria Math" panose="02040503050406030204" pitchFamily="18" charset="0"/>
                      </a:rPr>
                      <m:t>𝐴𝑥</m:t>
                    </m:r>
                    <m:r>
                      <a:rPr lang="en-US" sz="2800" b="0" i="1" smtClean="0">
                        <a:latin typeface="Cambria Math" panose="02040503050406030204" pitchFamily="18" charset="0"/>
                      </a:rPr>
                      <m:t>+</m:t>
                    </m:r>
                    <m:r>
                      <a:rPr lang="en-US" sz="2800" b="0" i="1" smtClean="0">
                        <a:latin typeface="Cambria Math" panose="02040503050406030204" pitchFamily="18" charset="0"/>
                      </a:rPr>
                      <m:t>𝐵𝑦</m:t>
                    </m:r>
                    <m:r>
                      <a:rPr lang="en-US" sz="2800" b="0" i="1" smtClean="0">
                        <a:latin typeface="Cambria Math" panose="02040503050406030204" pitchFamily="18" charset="0"/>
                      </a:rPr>
                      <m:t>=</m:t>
                    </m:r>
                    <m:r>
                      <a:rPr lang="en-US" sz="2800" b="0" i="1" smtClean="0">
                        <a:latin typeface="Cambria Math" panose="02040503050406030204" pitchFamily="18" charset="0"/>
                      </a:rPr>
                      <m:t>𝐶</m:t>
                    </m:r>
                  </m:oMath>
                </a14:m>
                <a:endParaRPr lang="en-US" sz="2800" dirty="0"/>
              </a:p>
              <a:p>
                <a:r>
                  <a:rPr lang="en-US" sz="2800" dirty="0"/>
                  <a:t>2.  </a:t>
                </a:r>
                <a14:m>
                  <m:oMath xmlns:m="http://schemas.openxmlformats.org/officeDocument/2006/math">
                    <m:r>
                      <a:rPr lang="en-US" sz="2800" b="0" i="1" smtClean="0">
                        <a:latin typeface="Cambria Math" panose="02040503050406030204" pitchFamily="18" charset="0"/>
                      </a:rPr>
                      <m:t>𝑚</m:t>
                    </m:r>
                    <m:r>
                      <a:rPr lang="en-US" sz="2800" b="0" i="1" smtClean="0">
                        <a:latin typeface="Cambria Math" panose="02040503050406030204" pitchFamily="18" charset="0"/>
                      </a:rPr>
                      <m:t>=</m:t>
                    </m:r>
                    <m:f>
                      <m:fPr>
                        <m:ctrlPr>
                          <a:rPr lang="en-US" sz="2800" b="0" i="1" smtClean="0">
                            <a:latin typeface="Cambria Math" panose="02040503050406030204" pitchFamily="18" charset="0"/>
                          </a:rPr>
                        </m:ctrlPr>
                      </m:fPr>
                      <m:num>
                        <m:sSub>
                          <m:sSubPr>
                            <m:ctrlPr>
                              <a:rPr lang="en-US" sz="2800" b="0" i="1" smtClean="0">
                                <a:latin typeface="Cambria Math" panose="02040503050406030204" pitchFamily="18" charset="0"/>
                              </a:rPr>
                            </m:ctrlPr>
                          </m:sSubPr>
                          <m:e>
                            <m:r>
                              <a:rPr lang="en-US" sz="2800" b="0" i="1" smtClean="0">
                                <a:latin typeface="Cambria Math" panose="02040503050406030204" pitchFamily="18" charset="0"/>
                              </a:rPr>
                              <m:t>𝑦</m:t>
                            </m:r>
                          </m:e>
                          <m:sub>
                            <m:r>
                              <a:rPr lang="en-US" sz="2800" b="0" i="1" smtClean="0">
                                <a:latin typeface="Cambria Math" panose="02040503050406030204" pitchFamily="18" charset="0"/>
                              </a:rPr>
                              <m:t>2</m:t>
                            </m:r>
                          </m:sub>
                        </m:sSub>
                        <m:r>
                          <a:rPr lang="en-US" sz="2800" b="0" i="1" smtClean="0">
                            <a:latin typeface="Cambria Math" panose="02040503050406030204" pitchFamily="18" charset="0"/>
                          </a:rPr>
                          <m:t>−</m:t>
                        </m:r>
                        <m:sSub>
                          <m:sSubPr>
                            <m:ctrlPr>
                              <a:rPr lang="en-US" sz="2800" b="0" i="1" smtClean="0">
                                <a:latin typeface="Cambria Math" panose="02040503050406030204" pitchFamily="18" charset="0"/>
                              </a:rPr>
                            </m:ctrlPr>
                          </m:sSubPr>
                          <m:e>
                            <m:r>
                              <a:rPr lang="en-US" sz="2800" b="0" i="1" smtClean="0">
                                <a:latin typeface="Cambria Math" panose="02040503050406030204" pitchFamily="18" charset="0"/>
                              </a:rPr>
                              <m:t>𝑦</m:t>
                            </m:r>
                          </m:e>
                          <m:sub>
                            <m:r>
                              <a:rPr lang="en-US" sz="2800" b="0" i="1" smtClean="0">
                                <a:latin typeface="Cambria Math" panose="02040503050406030204" pitchFamily="18" charset="0"/>
                              </a:rPr>
                              <m:t>1</m:t>
                            </m:r>
                          </m:sub>
                        </m:sSub>
                      </m:num>
                      <m:den>
                        <m:sSub>
                          <m:sSubPr>
                            <m:ctrlPr>
                              <a:rPr lang="en-US" sz="2800" b="0" i="1" smtClean="0">
                                <a:latin typeface="Cambria Math" panose="02040503050406030204" pitchFamily="18" charset="0"/>
                              </a:rPr>
                            </m:ctrlPr>
                          </m:sSubPr>
                          <m:e>
                            <m:r>
                              <a:rPr lang="en-US" sz="2800" b="0" i="1" smtClean="0">
                                <a:latin typeface="Cambria Math" panose="02040503050406030204" pitchFamily="18" charset="0"/>
                              </a:rPr>
                              <m:t>𝑥</m:t>
                            </m:r>
                          </m:e>
                          <m:sub>
                            <m:r>
                              <a:rPr lang="en-US" sz="2800" b="0" i="1" smtClean="0">
                                <a:latin typeface="Cambria Math" panose="02040503050406030204" pitchFamily="18" charset="0"/>
                              </a:rPr>
                              <m:t>2</m:t>
                            </m:r>
                          </m:sub>
                        </m:sSub>
                        <m:r>
                          <a:rPr lang="en-US" sz="2800" b="0" i="1" smtClean="0">
                            <a:latin typeface="Cambria Math" panose="02040503050406030204" pitchFamily="18" charset="0"/>
                          </a:rPr>
                          <m:t>−</m:t>
                        </m:r>
                        <m:sSub>
                          <m:sSubPr>
                            <m:ctrlPr>
                              <a:rPr lang="en-US" sz="2800" b="0" i="1" smtClean="0">
                                <a:latin typeface="Cambria Math" panose="02040503050406030204" pitchFamily="18" charset="0"/>
                              </a:rPr>
                            </m:ctrlPr>
                          </m:sSubPr>
                          <m:e>
                            <m:r>
                              <a:rPr lang="en-US" sz="2800" b="0" i="1" smtClean="0">
                                <a:latin typeface="Cambria Math" panose="02040503050406030204" pitchFamily="18" charset="0"/>
                              </a:rPr>
                              <m:t>𝑥</m:t>
                            </m:r>
                          </m:e>
                          <m:sub>
                            <m:r>
                              <a:rPr lang="en-US" sz="2800" b="0" i="1" smtClean="0">
                                <a:latin typeface="Cambria Math" panose="02040503050406030204" pitchFamily="18" charset="0"/>
                              </a:rPr>
                              <m:t>1</m:t>
                            </m:r>
                          </m:sub>
                        </m:sSub>
                      </m:den>
                    </m:f>
                  </m:oMath>
                </a14:m>
                <a:endParaRPr lang="en-US" sz="2800" dirty="0"/>
              </a:p>
              <a:p>
                <a:r>
                  <a:rPr lang="en-US" sz="2800" dirty="0"/>
                  <a:t>3.  </a:t>
                </a:r>
                <a14:m>
                  <m:oMath xmlns:m="http://schemas.openxmlformats.org/officeDocument/2006/math">
                    <m:r>
                      <a:rPr lang="en-US" sz="2800" b="0" i="1" smtClean="0">
                        <a:latin typeface="Cambria Math" panose="02040503050406030204" pitchFamily="18" charset="0"/>
                      </a:rPr>
                      <m:t>𝑦</m:t>
                    </m:r>
                    <m:r>
                      <a:rPr lang="en-US" sz="2800" b="0" i="1" smtClean="0">
                        <a:latin typeface="Cambria Math" panose="02040503050406030204" pitchFamily="18" charset="0"/>
                      </a:rPr>
                      <m:t>=</m:t>
                    </m:r>
                    <m:r>
                      <a:rPr lang="en-US" sz="2800" b="0" i="1" smtClean="0">
                        <a:latin typeface="Cambria Math" panose="02040503050406030204" pitchFamily="18" charset="0"/>
                      </a:rPr>
                      <m:t>𝑚𝑥</m:t>
                    </m:r>
                    <m:r>
                      <a:rPr lang="en-US" sz="2800" b="0" i="1" smtClean="0">
                        <a:latin typeface="Cambria Math" panose="02040503050406030204" pitchFamily="18" charset="0"/>
                      </a:rPr>
                      <m:t>+</m:t>
                    </m:r>
                    <m:r>
                      <a:rPr lang="en-US" sz="2800" b="0" i="1" smtClean="0">
                        <a:latin typeface="Cambria Math" panose="02040503050406030204" pitchFamily="18" charset="0"/>
                      </a:rPr>
                      <m:t>𝑏</m:t>
                    </m:r>
                  </m:oMath>
                </a14:m>
                <a:endParaRPr lang="en-US" sz="2800" dirty="0"/>
              </a:p>
              <a:p>
                <a:r>
                  <a:rPr lang="en-US" sz="2800" dirty="0"/>
                  <a:t>4.  </a:t>
                </a:r>
                <a14:m>
                  <m:oMath xmlns:m="http://schemas.openxmlformats.org/officeDocument/2006/math">
                    <m:r>
                      <a:rPr lang="en-US" sz="2800" b="0" i="1" smtClean="0">
                        <a:latin typeface="Cambria Math" panose="02040503050406030204" pitchFamily="18" charset="0"/>
                      </a:rPr>
                      <m:t>𝑦</m:t>
                    </m:r>
                    <m:r>
                      <a:rPr lang="en-US" sz="2800" b="0" i="1" smtClean="0">
                        <a:latin typeface="Cambria Math" panose="02040503050406030204" pitchFamily="18" charset="0"/>
                      </a:rPr>
                      <m:t>−</m:t>
                    </m:r>
                    <m:sSub>
                      <m:sSubPr>
                        <m:ctrlPr>
                          <a:rPr lang="en-US" sz="2800" b="0" i="1" smtClean="0">
                            <a:latin typeface="Cambria Math" panose="02040503050406030204" pitchFamily="18" charset="0"/>
                          </a:rPr>
                        </m:ctrlPr>
                      </m:sSubPr>
                      <m:e>
                        <m:r>
                          <a:rPr lang="en-US" sz="2800" b="0" i="1" smtClean="0">
                            <a:latin typeface="Cambria Math" panose="02040503050406030204" pitchFamily="18" charset="0"/>
                          </a:rPr>
                          <m:t>𝑦</m:t>
                        </m:r>
                      </m:e>
                      <m:sub>
                        <m:r>
                          <a:rPr lang="en-US" sz="2800" b="0" i="1" smtClean="0">
                            <a:latin typeface="Cambria Math" panose="02040503050406030204" pitchFamily="18" charset="0"/>
                          </a:rPr>
                          <m:t>1</m:t>
                        </m:r>
                      </m:sub>
                    </m:sSub>
                    <m:r>
                      <a:rPr lang="en-US" sz="2800" b="0" i="1" smtClean="0">
                        <a:latin typeface="Cambria Math" panose="02040503050406030204" pitchFamily="18" charset="0"/>
                      </a:rPr>
                      <m:t>=</m:t>
                    </m:r>
                    <m:r>
                      <a:rPr lang="en-US" sz="2800" b="0" i="1" smtClean="0">
                        <a:latin typeface="Cambria Math" panose="02040503050406030204" pitchFamily="18" charset="0"/>
                      </a:rPr>
                      <m:t>𝑚</m:t>
                    </m:r>
                    <m:r>
                      <a:rPr lang="en-US" sz="2800" b="0" i="1" smtClean="0">
                        <a:latin typeface="Cambria Math" panose="02040503050406030204" pitchFamily="18" charset="0"/>
                      </a:rPr>
                      <m:t>(</m:t>
                    </m:r>
                    <m:r>
                      <a:rPr lang="en-US" sz="2800" b="0" i="1" smtClean="0">
                        <a:latin typeface="Cambria Math" panose="02040503050406030204" pitchFamily="18" charset="0"/>
                      </a:rPr>
                      <m:t>𝑥</m:t>
                    </m:r>
                    <m:r>
                      <a:rPr lang="en-US" sz="2800" b="0" i="1" smtClean="0">
                        <a:latin typeface="Cambria Math" panose="02040503050406030204" pitchFamily="18" charset="0"/>
                      </a:rPr>
                      <m:t>−</m:t>
                    </m:r>
                    <m:sSub>
                      <m:sSubPr>
                        <m:ctrlPr>
                          <a:rPr lang="en-US" i="1">
                            <a:latin typeface="Cambria Math" panose="02040503050406030204" pitchFamily="18" charset="0"/>
                          </a:rPr>
                        </m:ctrlPr>
                      </m:sSubPr>
                      <m:e>
                        <m:r>
                          <a:rPr lang="en-US" i="1">
                            <a:latin typeface="Cambria Math" panose="02040503050406030204" pitchFamily="18" charset="0"/>
                          </a:rPr>
                          <m:t>𝑥</m:t>
                        </m:r>
                      </m:e>
                      <m:sub>
                        <m:r>
                          <a:rPr lang="en-US" i="1">
                            <a:latin typeface="Cambria Math" panose="02040503050406030204" pitchFamily="18" charset="0"/>
                          </a:rPr>
                          <m:t>1</m:t>
                        </m:r>
                      </m:sub>
                    </m:sSub>
                    <m:r>
                      <a:rPr lang="en-US" b="0" i="1" smtClean="0">
                        <a:latin typeface="Cambria Math" panose="02040503050406030204" pitchFamily="18" charset="0"/>
                      </a:rPr>
                      <m:t>)</m:t>
                    </m:r>
                  </m:oMath>
                </a14:m>
                <a:endParaRPr lang="en-US" sz="2800" dirty="0"/>
              </a:p>
              <a:p>
                <a:r>
                  <a:rPr lang="en-US" sz="2800" dirty="0"/>
                  <a:t>5.  </a:t>
                </a:r>
                <a14:m>
                  <m:oMath xmlns:m="http://schemas.openxmlformats.org/officeDocument/2006/math">
                    <m:r>
                      <a:rPr lang="en-US" sz="2800" b="0" i="1" smtClean="0">
                        <a:latin typeface="Cambria Math" panose="02040503050406030204" pitchFamily="18" charset="0"/>
                      </a:rPr>
                      <m:t>𝑦</m:t>
                    </m:r>
                    <m:r>
                      <a:rPr lang="en-US" sz="2800" b="0" i="1" smtClean="0">
                        <a:latin typeface="Cambria Math" panose="02040503050406030204" pitchFamily="18" charset="0"/>
                      </a:rPr>
                      <m:t>=</m:t>
                    </m:r>
                    <m:r>
                      <a:rPr lang="en-US" sz="2800" b="0" i="1" smtClean="0">
                        <a:latin typeface="Cambria Math" panose="02040503050406030204" pitchFamily="18" charset="0"/>
                      </a:rPr>
                      <m:t>𝑏</m:t>
                    </m:r>
                  </m:oMath>
                </a14:m>
                <a:endParaRPr lang="en-US" sz="2800" dirty="0"/>
              </a:p>
              <a:p>
                <a:r>
                  <a:rPr lang="en-US" sz="2800" dirty="0"/>
                  <a:t>6.  </a:t>
                </a:r>
                <a14:m>
                  <m:oMath xmlns:m="http://schemas.openxmlformats.org/officeDocument/2006/math">
                    <m:r>
                      <a:rPr lang="en-US" sz="2800" b="0" i="1" smtClean="0">
                        <a:latin typeface="Cambria Math" panose="02040503050406030204" pitchFamily="18" charset="0"/>
                      </a:rPr>
                      <m:t>𝑥</m:t>
                    </m:r>
                    <m:r>
                      <a:rPr lang="en-US" sz="2800" b="0" i="1" smtClean="0">
                        <a:latin typeface="Cambria Math" panose="02040503050406030204" pitchFamily="18" charset="0"/>
                      </a:rPr>
                      <m:t>=</m:t>
                    </m:r>
                    <m:r>
                      <a:rPr lang="en-US" sz="2800" b="0" i="1" smtClean="0">
                        <a:latin typeface="Cambria Math" panose="02040503050406030204" pitchFamily="18" charset="0"/>
                      </a:rPr>
                      <m:t>𝑎</m:t>
                    </m:r>
                  </m:oMath>
                </a14:m>
                <a:endParaRPr lang="en-US" sz="2800" b="0" dirty="0"/>
              </a:p>
              <a:p>
                <a:pPr marL="514350" indent="-514350">
                  <a:buAutoNum type="arabicPeriod" startAt="7"/>
                </a:pPr>
                <a:r>
                  <a:rPr lang="en-US" sz="2800" dirty="0"/>
                  <a:t>parallel lines</a:t>
                </a:r>
              </a:p>
              <a:p>
                <a:pPr marL="514350" indent="-514350">
                  <a:buAutoNum type="arabicPeriod" startAt="7"/>
                </a:pPr>
                <a:r>
                  <a:rPr lang="en-US" dirty="0"/>
                  <a:t>perpendicular lines</a:t>
                </a:r>
                <a:endParaRPr lang="en-US" sz="2800" dirty="0"/>
              </a:p>
              <a:p>
                <a:endParaRPr sz="2800" dirty="0"/>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xfrm>
                <a:off x="457200" y="1082078"/>
                <a:ext cx="8229600" cy="4895827"/>
              </a:xfrm>
              <a:blipFill>
                <a:blip r:embed="rId2"/>
                <a:stretch>
                  <a:fillRect l="-1402" t="-990"/>
                </a:stretch>
              </a:blipFill>
            </p:spPr>
            <p:txBody>
              <a:bodyPr/>
              <a:lstStyle/>
              <a:p>
                <a:r>
                  <a:rPr lang="en-IN">
                    <a:noFill/>
                  </a:rPr>
                  <a:t> </a:t>
                </a:r>
              </a:p>
            </p:txBody>
          </p:sp>
        </mc:Fallback>
      </mc:AlternateContent>
      <p:sp>
        <p:nvSpPr>
          <p:cNvPr id="4" name="TextBox 3">
            <a:extLst>
              <a:ext uri="{FF2B5EF4-FFF2-40B4-BE49-F238E27FC236}">
                <a16:creationId xmlns:a16="http://schemas.microsoft.com/office/drawing/2014/main" id="{6625BA57-68C6-C1FB-0003-E9D1D72AFE35}"/>
              </a:ext>
            </a:extLst>
          </p:cNvPr>
          <p:cNvSpPr txBox="1"/>
          <p:nvPr/>
        </p:nvSpPr>
        <p:spPr>
          <a:xfrm>
            <a:off x="4031166" y="1159726"/>
            <a:ext cx="2286000" cy="369332"/>
          </a:xfrm>
          <a:prstGeom prst="rect">
            <a:avLst/>
          </a:prstGeom>
          <a:noFill/>
        </p:spPr>
        <p:txBody>
          <a:bodyPr wrap="square" rtlCol="0">
            <a:spAutoFit/>
          </a:bodyPr>
          <a:lstStyle/>
          <a:p>
            <a:r>
              <a:rPr lang="en-IN" dirty="0"/>
              <a:t>standard form</a:t>
            </a:r>
          </a:p>
        </p:txBody>
      </p:sp>
      <p:sp>
        <p:nvSpPr>
          <p:cNvPr id="5" name="TextBox 4">
            <a:extLst>
              <a:ext uri="{FF2B5EF4-FFF2-40B4-BE49-F238E27FC236}">
                <a16:creationId xmlns:a16="http://schemas.microsoft.com/office/drawing/2014/main" id="{42A96125-8BDB-31E9-42F4-9A1ED6A8A621}"/>
              </a:ext>
            </a:extLst>
          </p:cNvPr>
          <p:cNvSpPr txBox="1"/>
          <p:nvPr/>
        </p:nvSpPr>
        <p:spPr>
          <a:xfrm>
            <a:off x="4046034" y="1752600"/>
            <a:ext cx="2286000" cy="369332"/>
          </a:xfrm>
          <a:prstGeom prst="rect">
            <a:avLst/>
          </a:prstGeom>
          <a:noFill/>
        </p:spPr>
        <p:txBody>
          <a:bodyPr wrap="square" rtlCol="0">
            <a:spAutoFit/>
          </a:bodyPr>
          <a:lstStyle/>
          <a:p>
            <a:r>
              <a:rPr lang="en-IN" dirty="0"/>
              <a:t>slope of a line</a:t>
            </a:r>
          </a:p>
        </p:txBody>
      </p:sp>
      <p:sp>
        <p:nvSpPr>
          <p:cNvPr id="6" name="TextBox 5">
            <a:extLst>
              <a:ext uri="{FF2B5EF4-FFF2-40B4-BE49-F238E27FC236}">
                <a16:creationId xmlns:a16="http://schemas.microsoft.com/office/drawing/2014/main" id="{D0F1D4B7-757F-FE80-4877-96CA957B97B0}"/>
              </a:ext>
            </a:extLst>
          </p:cNvPr>
          <p:cNvSpPr txBox="1"/>
          <p:nvPr/>
        </p:nvSpPr>
        <p:spPr>
          <a:xfrm>
            <a:off x="4057186" y="2377069"/>
            <a:ext cx="2286000" cy="369332"/>
          </a:xfrm>
          <a:prstGeom prst="rect">
            <a:avLst/>
          </a:prstGeom>
          <a:noFill/>
        </p:spPr>
        <p:txBody>
          <a:bodyPr wrap="square" rtlCol="0">
            <a:spAutoFit/>
          </a:bodyPr>
          <a:lstStyle/>
          <a:p>
            <a:r>
              <a:rPr lang="en-IN" dirty="0"/>
              <a:t>slope-intercept form</a:t>
            </a:r>
          </a:p>
        </p:txBody>
      </p:sp>
      <p:sp>
        <p:nvSpPr>
          <p:cNvPr id="7" name="TextBox 6">
            <a:extLst>
              <a:ext uri="{FF2B5EF4-FFF2-40B4-BE49-F238E27FC236}">
                <a16:creationId xmlns:a16="http://schemas.microsoft.com/office/drawing/2014/main" id="{13C5ACCE-44E3-DBBF-B896-FF47CE775F27}"/>
              </a:ext>
            </a:extLst>
          </p:cNvPr>
          <p:cNvSpPr txBox="1"/>
          <p:nvPr/>
        </p:nvSpPr>
        <p:spPr>
          <a:xfrm>
            <a:off x="4031166" y="2950852"/>
            <a:ext cx="2286000" cy="369332"/>
          </a:xfrm>
          <a:prstGeom prst="rect">
            <a:avLst/>
          </a:prstGeom>
          <a:noFill/>
        </p:spPr>
        <p:txBody>
          <a:bodyPr wrap="square" rtlCol="0">
            <a:spAutoFit/>
          </a:bodyPr>
          <a:lstStyle/>
          <a:p>
            <a:r>
              <a:rPr lang="en-IN" dirty="0"/>
              <a:t>point-slope form</a:t>
            </a:r>
          </a:p>
        </p:txBody>
      </p:sp>
      <mc:AlternateContent xmlns:mc="http://schemas.openxmlformats.org/markup-compatibility/2006" xmlns:a14="http://schemas.microsoft.com/office/drawing/2010/main">
        <mc:Choice Requires="a14">
          <p:sp>
            <p:nvSpPr>
              <p:cNvPr id="8" name="TextBox 7">
                <a:extLst>
                  <a:ext uri="{FF2B5EF4-FFF2-40B4-BE49-F238E27FC236}">
                    <a16:creationId xmlns:a16="http://schemas.microsoft.com/office/drawing/2014/main" id="{252B8460-2246-3EAF-DB01-F8AAA20AC442}"/>
                  </a:ext>
                </a:extLst>
              </p:cNvPr>
              <p:cNvSpPr txBox="1"/>
              <p:nvPr/>
            </p:nvSpPr>
            <p:spPr>
              <a:xfrm>
                <a:off x="4031166" y="3429000"/>
                <a:ext cx="2445834" cy="369332"/>
              </a:xfrm>
              <a:prstGeom prst="rect">
                <a:avLst/>
              </a:prstGeom>
              <a:noFill/>
            </p:spPr>
            <p:txBody>
              <a:bodyPr wrap="square" rtlCol="0">
                <a:spAutoFit/>
              </a:bodyPr>
              <a:lstStyle/>
              <a:p>
                <a:r>
                  <a:rPr lang="en-IN" dirty="0"/>
                  <a:t>horizontal line, slope </a:t>
                </a:r>
                <a14:m>
                  <m:oMath xmlns:m="http://schemas.openxmlformats.org/officeDocument/2006/math">
                    <m:r>
                      <a:rPr lang="en-IN" i="1" dirty="0" smtClean="0">
                        <a:latin typeface="Cambria Math" panose="02040503050406030204" pitchFamily="18" charset="0"/>
                      </a:rPr>
                      <m:t>0</m:t>
                    </m:r>
                  </m:oMath>
                </a14:m>
                <a:endParaRPr lang="en-IN" dirty="0"/>
              </a:p>
            </p:txBody>
          </p:sp>
        </mc:Choice>
        <mc:Fallback xmlns="">
          <p:sp>
            <p:nvSpPr>
              <p:cNvPr id="8" name="TextBox 7">
                <a:extLst>
                  <a:ext uri="{FF2B5EF4-FFF2-40B4-BE49-F238E27FC236}">
                    <a16:creationId xmlns:a16="http://schemas.microsoft.com/office/drawing/2014/main" id="{252B8460-2246-3EAF-DB01-F8AAA20AC442}"/>
                  </a:ext>
                </a:extLst>
              </p:cNvPr>
              <p:cNvSpPr txBox="1">
                <a:spLocks noRot="1" noChangeAspect="1" noMove="1" noResize="1" noEditPoints="1" noAdjustHandles="1" noChangeArrowheads="1" noChangeShapeType="1" noTextEdit="1"/>
              </p:cNvSpPr>
              <p:nvPr/>
            </p:nvSpPr>
            <p:spPr>
              <a:xfrm>
                <a:off x="4031166" y="3429000"/>
                <a:ext cx="2445834" cy="369332"/>
              </a:xfrm>
              <a:prstGeom prst="rect">
                <a:avLst/>
              </a:prstGeom>
              <a:blipFill>
                <a:blip r:embed="rId3"/>
                <a:stretch>
                  <a:fillRect l="-1990" t="-10000" b="-25000"/>
                </a:stretch>
              </a:blipFill>
            </p:spPr>
            <p:txBody>
              <a:bodyPr/>
              <a:lstStyle/>
              <a:p>
                <a:r>
                  <a:rPr lang="en-IN">
                    <a:noFill/>
                  </a:rPr>
                  <a:t> </a:t>
                </a:r>
              </a:p>
            </p:txBody>
          </p:sp>
        </mc:Fallback>
      </mc:AlternateContent>
      <p:sp>
        <p:nvSpPr>
          <p:cNvPr id="9" name="TextBox 8">
            <a:extLst>
              <a:ext uri="{FF2B5EF4-FFF2-40B4-BE49-F238E27FC236}">
                <a16:creationId xmlns:a16="http://schemas.microsoft.com/office/drawing/2014/main" id="{8C9FBEC2-31C2-87EC-5D52-9CC6D5C88777}"/>
              </a:ext>
            </a:extLst>
          </p:cNvPr>
          <p:cNvSpPr txBox="1"/>
          <p:nvPr/>
        </p:nvSpPr>
        <p:spPr>
          <a:xfrm>
            <a:off x="4031166" y="3983529"/>
            <a:ext cx="3207834" cy="369332"/>
          </a:xfrm>
          <a:prstGeom prst="rect">
            <a:avLst/>
          </a:prstGeom>
          <a:noFill/>
        </p:spPr>
        <p:txBody>
          <a:bodyPr wrap="square" rtlCol="0">
            <a:spAutoFit/>
          </a:bodyPr>
          <a:lstStyle/>
          <a:p>
            <a:r>
              <a:rPr lang="en-IN" dirty="0"/>
              <a:t>vertical line, undefined slope</a:t>
            </a:r>
          </a:p>
        </p:txBody>
      </p:sp>
      <p:sp>
        <p:nvSpPr>
          <p:cNvPr id="10" name="TextBox 9">
            <a:extLst>
              <a:ext uri="{FF2B5EF4-FFF2-40B4-BE49-F238E27FC236}">
                <a16:creationId xmlns:a16="http://schemas.microsoft.com/office/drawing/2014/main" id="{2DEB9788-DC95-5B02-B4F6-3E60096AD6D1}"/>
              </a:ext>
            </a:extLst>
          </p:cNvPr>
          <p:cNvSpPr txBox="1"/>
          <p:nvPr/>
        </p:nvSpPr>
        <p:spPr>
          <a:xfrm>
            <a:off x="4047331" y="4480931"/>
            <a:ext cx="3207834" cy="369332"/>
          </a:xfrm>
          <a:prstGeom prst="rect">
            <a:avLst/>
          </a:prstGeom>
          <a:noFill/>
        </p:spPr>
        <p:txBody>
          <a:bodyPr wrap="square" rtlCol="0">
            <a:spAutoFit/>
          </a:bodyPr>
          <a:lstStyle/>
          <a:p>
            <a:r>
              <a:rPr lang="en-IN" dirty="0"/>
              <a:t>have the same slope</a:t>
            </a:r>
          </a:p>
        </p:txBody>
      </p:sp>
      <p:sp>
        <p:nvSpPr>
          <p:cNvPr id="11" name="TextBox 10">
            <a:extLst>
              <a:ext uri="{FF2B5EF4-FFF2-40B4-BE49-F238E27FC236}">
                <a16:creationId xmlns:a16="http://schemas.microsoft.com/office/drawing/2014/main" id="{DADBEB1D-0CAA-65E0-7AE6-5E5661D81CBE}"/>
              </a:ext>
            </a:extLst>
          </p:cNvPr>
          <p:cNvSpPr txBox="1"/>
          <p:nvPr/>
        </p:nvSpPr>
        <p:spPr>
          <a:xfrm>
            <a:off x="4020014" y="5019535"/>
            <a:ext cx="4285786" cy="646331"/>
          </a:xfrm>
          <a:prstGeom prst="rect">
            <a:avLst/>
          </a:prstGeom>
          <a:noFill/>
        </p:spPr>
        <p:txBody>
          <a:bodyPr wrap="square" rtlCol="0">
            <a:spAutoFit/>
          </a:bodyPr>
          <a:lstStyle/>
          <a:p>
            <a:r>
              <a:rPr lang="en-US" dirty="0"/>
              <a:t>have slopes that are negative reciprocals of each other</a:t>
            </a:r>
            <a:endParaRPr lang="en-IN" dirty="0"/>
          </a:p>
        </p:txBody>
      </p:sp>
    </p:spTree>
    <p:extLst>
      <p:ext uri="{BB962C8B-B14F-4D97-AF65-F5344CB8AC3E}">
        <p14:creationId xmlns:p14="http://schemas.microsoft.com/office/powerpoint/2010/main" val="394290702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Example 1: Graphing a Line Given a Point and the Slope</a:t>
            </a:r>
            <a:r>
              <a:rPr lang="en-US" dirty="0"/>
              <a:t> (cont.)</a:t>
            </a:r>
            <a:endParaRPr dirty="0"/>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a:bodyPr>
              <a:lstStyle/>
              <a:p>
                <a:pPr>
                  <a:defRPr sz="2800"/>
                </a:pPr>
                <a:r>
                  <a:rPr lang="en-US" dirty="0"/>
                  <a:t>Either way, you arrive at the same point </a:t>
                </a:r>
                <a14:m>
                  <m:oMath xmlns:m="http://schemas.openxmlformats.org/officeDocument/2006/math">
                    <m:r>
                      <a:rPr lang="en-US" i="1" dirty="0" smtClean="0">
                        <a:latin typeface="Cambria Math" panose="02040503050406030204" pitchFamily="18" charset="0"/>
                      </a:rPr>
                      <m:t>(</m:t>
                    </m:r>
                    <m:r>
                      <a:rPr lang="en-US" i="1" dirty="0" smtClean="0">
                        <a:latin typeface="Cambria Math" panose="02040503050406030204" pitchFamily="18" charset="0"/>
                      </a:rPr>
                      <m:t>6</m:t>
                    </m:r>
                    <m:r>
                      <a:rPr lang="en-US" i="1" dirty="0" smtClean="0">
                        <a:latin typeface="Cambria Math" panose="02040503050406030204" pitchFamily="18" charset="0"/>
                      </a:rPr>
                      <m:t>, </m:t>
                    </m:r>
                    <m:r>
                      <a:rPr lang="en-US" i="1" dirty="0" smtClean="0">
                        <a:latin typeface="Cambria Math" panose="02040503050406030204" pitchFamily="18" charset="0"/>
                      </a:rPr>
                      <m:t>2</m:t>
                    </m:r>
                    <m:r>
                      <a:rPr lang="en-US" i="1" dirty="0" smtClean="0">
                        <a:latin typeface="Cambria Math" panose="02040503050406030204" pitchFamily="18" charset="0"/>
                      </a:rPr>
                      <m:t>).</m:t>
                    </m:r>
                  </m:oMath>
                </a14:m>
                <a:endParaRPr lang="en-US" sz="2800" dirty="0"/>
              </a:p>
              <a:p>
                <a:pPr>
                  <a:defRPr sz="2800"/>
                </a:pPr>
                <a:r>
                  <a:rPr lang="en-US" sz="2800" dirty="0"/>
                  <a:t>This means that we can move from the given point either with the rise first or the run first.</a:t>
                </a:r>
                <a:endParaRPr lang="en-IN" dirty="0"/>
              </a:p>
              <a:p>
                <a:pPr>
                  <a:defRPr sz="2800"/>
                </a:pPr>
                <a:r>
                  <a:rPr lang="en-US" sz="2800" b="1" dirty="0"/>
                  <a:t>Note</a:t>
                </a:r>
                <a:r>
                  <a:rPr lang="en-US" sz="2800" dirty="0"/>
                  <a:t>: Any numbers in the ratio of </a:t>
                </a:r>
                <a14:m>
                  <m:oMath xmlns:m="http://schemas.openxmlformats.org/officeDocument/2006/math">
                    <m:r>
                      <a:rPr lang="en-US" sz="2800" i="1" dirty="0" smtClean="0">
                        <a:latin typeface="Cambria Math" panose="02040503050406030204" pitchFamily="18" charset="0"/>
                      </a:rPr>
                      <m:t>−</m:t>
                    </m:r>
                    <m:r>
                      <a:rPr lang="en-US" sz="2800" i="1" dirty="0" smtClean="0">
                        <a:latin typeface="Cambria Math" panose="02040503050406030204" pitchFamily="18" charset="0"/>
                      </a:rPr>
                      <m:t>3</m:t>
                    </m:r>
                  </m:oMath>
                </a14:m>
                <a:r>
                  <a:rPr lang="en-US" sz="2800" dirty="0"/>
                  <a:t> to </a:t>
                </a:r>
                <a14:m>
                  <m:oMath xmlns:m="http://schemas.openxmlformats.org/officeDocument/2006/math">
                    <m:r>
                      <a:rPr lang="en-US" sz="2800" i="1" dirty="0" smtClean="0">
                        <a:latin typeface="Cambria Math" panose="02040503050406030204" pitchFamily="18" charset="0"/>
                      </a:rPr>
                      <m:t>4</m:t>
                    </m:r>
                  </m:oMath>
                </a14:m>
                <a:r>
                  <a:rPr lang="en-US" sz="2800" dirty="0"/>
                  <a:t> can be used for the moves, such as </a:t>
                </a:r>
                <a14:m>
                  <m:oMath xmlns:m="http://schemas.openxmlformats.org/officeDocument/2006/math">
                    <m:r>
                      <a:rPr lang="en-US" sz="2800" i="1" dirty="0" smtClean="0">
                        <a:latin typeface="Cambria Math" panose="02040503050406030204" pitchFamily="18" charset="0"/>
                      </a:rPr>
                      <m:t>−</m:t>
                    </m:r>
                    <m:r>
                      <a:rPr lang="en-US" sz="2800" i="1" dirty="0" smtClean="0">
                        <a:latin typeface="Cambria Math" panose="02040503050406030204" pitchFamily="18" charset="0"/>
                      </a:rPr>
                      <m:t>6</m:t>
                    </m:r>
                  </m:oMath>
                </a14:m>
                <a:r>
                  <a:rPr lang="en-US" sz="2800" dirty="0"/>
                  <a:t> to </a:t>
                </a:r>
                <a14:m>
                  <m:oMath xmlns:m="http://schemas.openxmlformats.org/officeDocument/2006/math">
                    <m:r>
                      <a:rPr lang="en-US" sz="2800" i="1" dirty="0" smtClean="0">
                        <a:latin typeface="Cambria Math" panose="02040503050406030204" pitchFamily="18" charset="0"/>
                      </a:rPr>
                      <m:t>8</m:t>
                    </m:r>
                  </m:oMath>
                </a14:m>
                <a:r>
                  <a:rPr lang="en-US" sz="2800" dirty="0"/>
                  <a:t> or </a:t>
                </a:r>
                <a14:m>
                  <m:oMath xmlns:m="http://schemas.openxmlformats.org/officeDocument/2006/math">
                    <m:r>
                      <a:rPr lang="en-US" sz="2800" i="1" dirty="0" smtClean="0">
                        <a:latin typeface="Cambria Math" panose="02040503050406030204" pitchFamily="18" charset="0"/>
                      </a:rPr>
                      <m:t>9</m:t>
                    </m:r>
                  </m:oMath>
                </a14:m>
                <a:r>
                  <a:rPr lang="en-US" sz="2800" dirty="0"/>
                  <a:t> to </a:t>
                </a:r>
                <a14:m>
                  <m:oMath xmlns:m="http://schemas.openxmlformats.org/officeDocument/2006/math">
                    <m:r>
                      <a:rPr lang="en-US" sz="2800" i="1" dirty="0" smtClean="0">
                        <a:latin typeface="Cambria Math" panose="02040503050406030204" pitchFamily="18" charset="0"/>
                      </a:rPr>
                      <m:t>−</m:t>
                    </m:r>
                    <m:r>
                      <a:rPr lang="en-US" sz="2800" i="1" dirty="0" smtClean="0">
                        <a:latin typeface="Cambria Math" panose="02040503050406030204" pitchFamily="18" charset="0"/>
                      </a:rPr>
                      <m:t>12</m:t>
                    </m:r>
                  </m:oMath>
                </a14:m>
                <a:r>
                  <a:rPr lang="en-US" sz="2800" dirty="0"/>
                  <a:t>.</a:t>
                </a:r>
                <a:endParaRPr sz="2800" dirty="0"/>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481" t="-1227" r="-148"/>
                </a:stretch>
              </a:blipFill>
            </p:spPr>
            <p:txBody>
              <a:bodyPr/>
              <a:lstStyle/>
              <a:p>
                <a:r>
                  <a:rPr lang="en-IN">
                    <a:noFill/>
                  </a:rPr>
                  <a:t> </a:t>
                </a:r>
              </a:p>
            </p:txBody>
          </p:sp>
        </mc:Fallback>
      </mc:AlternateContent>
      <p:pic>
        <p:nvPicPr>
          <p:cNvPr id="5" name="Picture 4">
            <a:extLst>
              <a:ext uri="{FF2B5EF4-FFF2-40B4-BE49-F238E27FC236}">
                <a16:creationId xmlns:a16="http://schemas.microsoft.com/office/drawing/2014/main" id="{465F09F7-09A8-ABA6-4D77-632125171616}"/>
              </a:ext>
            </a:extLst>
          </p:cNvPr>
          <p:cNvPicPr>
            <a:picLocks noChangeAspect="1"/>
          </p:cNvPicPr>
          <p:nvPr/>
        </p:nvPicPr>
        <p:blipFill>
          <a:blip r:embed="rId3"/>
          <a:stretch>
            <a:fillRect/>
          </a:stretch>
        </p:blipFill>
        <p:spPr>
          <a:xfrm>
            <a:off x="3352800" y="3391619"/>
            <a:ext cx="2438400" cy="2380343"/>
          </a:xfrm>
          <a:prstGeom prst="rect">
            <a:avLst/>
          </a:prstGeom>
        </p:spPr>
      </p:pic>
    </p:spTree>
    <p:extLst>
      <p:ext uri="{BB962C8B-B14F-4D97-AF65-F5344CB8AC3E}">
        <p14:creationId xmlns:p14="http://schemas.microsoft.com/office/powerpoint/2010/main" val="214252131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sz="3200"/>
            </a:pPr>
            <a:r>
              <a:rPr lang="en-US" dirty="0"/>
              <a:t>Formula: </a:t>
            </a:r>
            <a:r>
              <a:rPr dirty="0"/>
              <a:t>Point-Slope Form</a:t>
            </a:r>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a:xfrm>
                <a:off x="457200" y="1082078"/>
                <a:ext cx="8229600" cy="1902059"/>
              </a:xfrm>
            </p:spPr>
            <p:txBody>
              <a:bodyPr>
                <a:spAutoFit/>
              </a:bodyPr>
              <a:lstStyle/>
              <a:p>
                <a:r>
                  <a:rPr lang="en-US" sz="2800" dirty="0"/>
                  <a:t>An equation of the form</a:t>
                </a:r>
              </a:p>
              <a:p>
                <a:pPr algn="ctr">
                  <a:defRPr sz="2800"/>
                </a:pPr>
                <a14:m>
                  <m:oMathPara xmlns:m="http://schemas.openxmlformats.org/officeDocument/2006/math">
                    <m:oMathParaPr>
                      <m:jc m:val="centerGroup"/>
                    </m:oMathParaPr>
                    <m:oMath xmlns:m="http://schemas.openxmlformats.org/officeDocument/2006/math">
                      <m:r>
                        <a:rPr lang="en-US" sz="2800" i="1" dirty="0" smtClean="0">
                          <a:latin typeface="Cambria Math" panose="02040503050406030204" pitchFamily="18" charset="0"/>
                        </a:rPr>
                        <m:t> </m:t>
                      </m:r>
                      <m:r>
                        <a:rPr lang="en-US" b="1" i="1" dirty="0" smtClean="0">
                          <a:latin typeface="Cambria Math" panose="02040503050406030204" pitchFamily="18" charset="0"/>
                        </a:rPr>
                        <m:t>𝒚</m:t>
                      </m:r>
                      <m:r>
                        <a:rPr lang="en-US" i="1" dirty="0" smtClean="0">
                          <a:latin typeface="Cambria Math" panose="02040503050406030204" pitchFamily="18" charset="0"/>
                        </a:rPr>
                        <m:t>−</m:t>
                      </m:r>
                      <m:r>
                        <a:rPr lang="ar-AE" b="1" i="1" dirty="0" smtClean="0">
                          <a:latin typeface="Cambria Math" panose="02040503050406030204" pitchFamily="18" charset="0"/>
                        </a:rPr>
                        <m:t>𝒚</m:t>
                      </m:r>
                      <m:r>
                        <a:rPr lang="ar-AE" b="1" i="1" baseline="-25000" dirty="0" smtClean="0">
                          <a:latin typeface="Cambria Math" panose="02040503050406030204" pitchFamily="18" charset="0"/>
                        </a:rPr>
                        <m:t>𝟏</m:t>
                      </m:r>
                      <m:r>
                        <a:rPr lang="ar-AE" i="1" dirty="0" smtClean="0">
                          <a:latin typeface="Cambria Math" panose="02040503050406030204" pitchFamily="18" charset="0"/>
                        </a:rPr>
                        <m:t>=</m:t>
                      </m:r>
                      <m:r>
                        <a:rPr lang="ar-AE" b="1" i="1" dirty="0" smtClean="0">
                          <a:latin typeface="Cambria Math" panose="02040503050406030204" pitchFamily="18" charset="0"/>
                        </a:rPr>
                        <m:t>𝒎</m:t>
                      </m:r>
                      <m:r>
                        <a:rPr lang="ar-AE" i="1" dirty="0" smtClean="0">
                          <a:latin typeface="Cambria Math" panose="02040503050406030204" pitchFamily="18" charset="0"/>
                        </a:rPr>
                        <m:t>(</m:t>
                      </m:r>
                      <m:r>
                        <a:rPr lang="ar-AE" b="1" i="1" dirty="0">
                          <a:latin typeface="Cambria Math" panose="02040503050406030204" pitchFamily="18" charset="0"/>
                        </a:rPr>
                        <m:t>𝒙</m:t>
                      </m:r>
                      <m:r>
                        <a:rPr lang="ar-AE" b="1" i="1" dirty="0">
                          <a:latin typeface="Cambria Math" panose="02040503050406030204" pitchFamily="18" charset="0"/>
                        </a:rPr>
                        <m:t>−</m:t>
                      </m:r>
                      <m:r>
                        <a:rPr lang="ar-AE" b="1" i="1" dirty="0">
                          <a:latin typeface="Cambria Math" panose="02040503050406030204" pitchFamily="18" charset="0"/>
                        </a:rPr>
                        <m:t>𝒙</m:t>
                      </m:r>
                      <m:r>
                        <a:rPr lang="ar-AE" b="1" i="1" baseline="-25000" dirty="0">
                          <a:latin typeface="Cambria Math" panose="02040503050406030204" pitchFamily="18" charset="0"/>
                        </a:rPr>
                        <m:t>𝟏</m:t>
                      </m:r>
                      <m:r>
                        <a:rPr lang="ar-AE" b="1" i="1" dirty="0">
                          <a:latin typeface="Cambria Math" panose="02040503050406030204" pitchFamily="18" charset="0"/>
                        </a:rPr>
                        <m:t> )</m:t>
                      </m:r>
                    </m:oMath>
                  </m:oMathPara>
                </a14:m>
                <a:endParaRPr lang="ar-AE" sz="2800" dirty="0"/>
              </a:p>
              <a:p>
                <a:pPr>
                  <a:defRPr sz="2800"/>
                </a:pPr>
                <a:r>
                  <a:rPr lang="en-US" sz="2800" dirty="0"/>
                  <a:t>is called the </a:t>
                </a:r>
                <a:r>
                  <a:rPr lang="en-US" sz="2800" b="1" dirty="0"/>
                  <a:t>point-slope form</a:t>
                </a:r>
                <a:r>
                  <a:rPr lang="en-US" sz="2800" dirty="0"/>
                  <a:t> for the equation of a line that contains the point </a:t>
                </a:r>
                <a14:m>
                  <m:oMath xmlns:m="http://schemas.openxmlformats.org/officeDocument/2006/math">
                    <m:r>
                      <a:rPr lang="en-US" sz="2800" b="0" i="1" smtClean="0">
                        <a:latin typeface="Cambria Math" panose="02040503050406030204" pitchFamily="18" charset="0"/>
                      </a:rPr>
                      <m:t>(</m:t>
                    </m:r>
                    <m:sSub>
                      <m:sSubPr>
                        <m:ctrlPr>
                          <a:rPr lang="en-US" sz="2800" b="0" i="1" smtClean="0">
                            <a:latin typeface="Cambria Math" panose="02040503050406030204" pitchFamily="18" charset="0"/>
                          </a:rPr>
                        </m:ctrlPr>
                      </m:sSubPr>
                      <m:e>
                        <m:r>
                          <a:rPr lang="en-US" sz="2800" b="0" i="1" smtClean="0">
                            <a:latin typeface="Cambria Math" panose="02040503050406030204" pitchFamily="18" charset="0"/>
                          </a:rPr>
                          <m:t>𝑥</m:t>
                        </m:r>
                      </m:e>
                      <m:sub>
                        <m:r>
                          <a:rPr lang="en-US" sz="2800" b="0" i="1" smtClean="0">
                            <a:latin typeface="Cambria Math" panose="02040503050406030204" pitchFamily="18" charset="0"/>
                          </a:rPr>
                          <m:t>1</m:t>
                        </m:r>
                      </m:sub>
                    </m:sSub>
                    <m:r>
                      <a:rPr lang="en-US" sz="2800" b="0" i="1" smtClean="0">
                        <a:latin typeface="Cambria Math" panose="02040503050406030204" pitchFamily="18" charset="0"/>
                      </a:rPr>
                      <m:t>, </m:t>
                    </m:r>
                    <m:sSub>
                      <m:sSubPr>
                        <m:ctrlPr>
                          <a:rPr lang="en-US" sz="2800" b="0" i="1" smtClean="0">
                            <a:latin typeface="Cambria Math" panose="02040503050406030204" pitchFamily="18" charset="0"/>
                          </a:rPr>
                        </m:ctrlPr>
                      </m:sSubPr>
                      <m:e>
                        <m:r>
                          <a:rPr lang="en-US" sz="2800" b="0" i="1" smtClean="0">
                            <a:latin typeface="Cambria Math" panose="02040503050406030204" pitchFamily="18" charset="0"/>
                          </a:rPr>
                          <m:t>𝑦</m:t>
                        </m:r>
                      </m:e>
                      <m:sub>
                        <m:r>
                          <a:rPr lang="en-US" sz="2800" b="0" i="1" smtClean="0">
                            <a:latin typeface="Cambria Math" panose="02040503050406030204" pitchFamily="18" charset="0"/>
                          </a:rPr>
                          <m:t>1</m:t>
                        </m:r>
                      </m:sub>
                    </m:sSub>
                    <m:r>
                      <a:rPr lang="en-US" sz="2800" b="0" i="1" smtClean="0">
                        <a:latin typeface="Cambria Math" panose="02040503050406030204" pitchFamily="18" charset="0"/>
                      </a:rPr>
                      <m:t>)</m:t>
                    </m:r>
                  </m:oMath>
                </a14:m>
                <a:r>
                  <a:rPr lang="en-US" sz="2800" dirty="0"/>
                  <a:t>and has slope </a:t>
                </a:r>
                <a14:m>
                  <m:oMath xmlns:m="http://schemas.openxmlformats.org/officeDocument/2006/math">
                    <m:r>
                      <a:rPr lang="en-US" sz="2800" b="0" i="1" smtClean="0">
                        <a:latin typeface="Cambria Math" panose="02040503050406030204" pitchFamily="18" charset="0"/>
                      </a:rPr>
                      <m:t>𝑚</m:t>
                    </m:r>
                  </m:oMath>
                </a14:m>
                <a:r>
                  <a:rPr lang="en-US" sz="2800" dirty="0"/>
                  <a:t>.</a:t>
                </a:r>
                <a:endParaRPr sz="2800" dirty="0"/>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xfrm>
                <a:off x="457200" y="1082078"/>
                <a:ext cx="8229600" cy="1902059"/>
              </a:xfrm>
              <a:blipFill>
                <a:blip r:embed="rId2"/>
                <a:stretch>
                  <a:fillRect l="-1328" t="-2524" r="-738" b="-7256"/>
                </a:stretch>
              </a:blipFill>
            </p:spPr>
            <p:txBody>
              <a:bodyPr/>
              <a:lstStyle/>
              <a:p>
                <a:r>
                  <a:rPr lang="en-IN">
                    <a:noFill/>
                  </a:rPr>
                  <a:t> </a:t>
                </a:r>
              </a:p>
            </p:txBody>
          </p:sp>
        </mc:Fallback>
      </mc:AlternateContent>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Example 2: Finding Equations of Lines Using a Point and Slope</a:t>
            </a:r>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a:bodyPr>
              <a:lstStyle/>
              <a:p>
                <a:pPr>
                  <a:defRPr sz="2800"/>
                </a:pPr>
                <a:r>
                  <a:rPr lang="en-US" sz="2800" dirty="0"/>
                  <a:t>Find the equation of the line with a slope of </a:t>
                </a:r>
                <a14:m>
                  <m:oMath xmlns:m="http://schemas.openxmlformats.org/officeDocument/2006/math">
                    <m:r>
                      <a:rPr lang="en-US">
                        <a:latin typeface="Cambria Math" panose="02040503050406030204" pitchFamily="18" charset="0"/>
                      </a:rPr>
                      <m:t>−</m:t>
                    </m:r>
                    <m:f>
                      <m:fPr>
                        <m:ctrlPr>
                          <a:rPr lang="ar-AE" i="1">
                            <a:latin typeface="Cambria Math" panose="02040503050406030204" pitchFamily="18" charset="0"/>
                          </a:rPr>
                        </m:ctrlPr>
                      </m:fPr>
                      <m:num>
                        <m:r>
                          <a:rPr lang="ar-AE">
                            <a:latin typeface="Cambria Math" panose="02040503050406030204" pitchFamily="18" charset="0"/>
                          </a:rPr>
                          <m:t>1</m:t>
                        </m:r>
                      </m:num>
                      <m:den>
                        <m:r>
                          <a:rPr lang="ar-AE">
                            <a:latin typeface="Cambria Math" panose="02040503050406030204" pitchFamily="18" charset="0"/>
                          </a:rPr>
                          <m:t>2</m:t>
                        </m:r>
                      </m:den>
                    </m:f>
                  </m:oMath>
                </a14:m>
                <a:r>
                  <a:rPr lang="ar-AE" sz="2800" dirty="0"/>
                  <a:t> </a:t>
                </a:r>
                <a:r>
                  <a:rPr lang="en-US" sz="2800" dirty="0"/>
                  <a:t>and which passes through the point </a:t>
                </a:r>
                <a14:m>
                  <m:oMath xmlns:m="http://schemas.openxmlformats.org/officeDocument/2006/math">
                    <m:r>
                      <a:rPr lang="en-US" sz="2800" b="0" i="1" smtClean="0">
                        <a:latin typeface="Cambria Math" panose="02040503050406030204" pitchFamily="18" charset="0"/>
                      </a:rPr>
                      <m:t>(</m:t>
                    </m:r>
                    <m:r>
                      <a:rPr lang="en-US" sz="2800" b="0" i="1" smtClean="0">
                        <a:latin typeface="Cambria Math" panose="02040503050406030204" pitchFamily="18" charset="0"/>
                      </a:rPr>
                      <m:t>2</m:t>
                    </m:r>
                    <m:r>
                      <a:rPr lang="en-US" sz="2800" b="0" i="1" smtClean="0">
                        <a:latin typeface="Cambria Math" panose="02040503050406030204" pitchFamily="18" charset="0"/>
                      </a:rPr>
                      <m:t>, </m:t>
                    </m:r>
                    <m:r>
                      <a:rPr lang="en-US" sz="2800" b="0" i="1" smtClean="0">
                        <a:latin typeface="Cambria Math" panose="02040503050406030204" pitchFamily="18" charset="0"/>
                      </a:rPr>
                      <m:t>3</m:t>
                    </m:r>
                    <m:r>
                      <a:rPr lang="en-US" sz="2800" b="0" i="1" smtClean="0">
                        <a:latin typeface="Cambria Math" panose="02040503050406030204" pitchFamily="18" charset="0"/>
                      </a:rPr>
                      <m:t>)</m:t>
                    </m:r>
                  </m:oMath>
                </a14:m>
                <a:r>
                  <a:rPr lang="en-US" sz="2800" dirty="0"/>
                  <a:t>. Graph the line using the point and slope.</a:t>
                </a:r>
              </a:p>
              <a:p>
                <a:pPr>
                  <a:defRPr sz="2800"/>
                </a:pPr>
                <a:r>
                  <a:rPr lang="en-US" b="1" dirty="0"/>
                  <a:t>Solution</a:t>
                </a:r>
              </a:p>
              <a:p>
                <a:pPr>
                  <a:defRPr sz="2800"/>
                </a:pPr>
                <a:r>
                  <a:rPr lang="en-US" sz="2800" dirty="0"/>
                  <a:t>Substitute the values into the point-slope form.</a:t>
                </a:r>
              </a:p>
              <a:p>
                <a:pPr>
                  <a:defRPr sz="2800"/>
                </a:pPr>
                <a14:m>
                  <m:oMathPara xmlns:m="http://schemas.openxmlformats.org/officeDocument/2006/math">
                    <m:oMathParaPr>
                      <m:jc m:val="left"/>
                    </m:oMathParaPr>
                    <m:oMath xmlns:m="http://schemas.openxmlformats.org/officeDocument/2006/math">
                      <m:r>
                        <a:rPr lang="en-US" sz="2800" b="0" i="1" smtClean="0">
                          <a:latin typeface="Cambria Math" panose="02040503050406030204" pitchFamily="18" charset="0"/>
                        </a:rPr>
                        <m:t>                 </m:t>
                      </m:r>
                      <m:r>
                        <a:rPr lang="en-US" sz="2800" b="0" i="1" smtClean="0">
                          <a:latin typeface="Cambria Math" panose="02040503050406030204" pitchFamily="18" charset="0"/>
                        </a:rPr>
                        <m:t>𝑦</m:t>
                      </m:r>
                      <m:r>
                        <a:rPr lang="en-US" sz="2800" b="0" i="1" smtClean="0">
                          <a:latin typeface="Cambria Math" panose="02040503050406030204" pitchFamily="18" charset="0"/>
                        </a:rPr>
                        <m:t>−</m:t>
                      </m:r>
                      <m:sSub>
                        <m:sSubPr>
                          <m:ctrlPr>
                            <a:rPr lang="en-US" sz="2800" b="0" i="1" smtClean="0">
                              <a:latin typeface="Cambria Math" panose="02040503050406030204" pitchFamily="18" charset="0"/>
                            </a:rPr>
                          </m:ctrlPr>
                        </m:sSubPr>
                        <m:e>
                          <m:r>
                            <a:rPr lang="en-US" sz="2800" b="0" i="1" smtClean="0">
                              <a:latin typeface="Cambria Math" panose="02040503050406030204" pitchFamily="18" charset="0"/>
                            </a:rPr>
                            <m:t>𝑦</m:t>
                          </m:r>
                        </m:e>
                        <m:sub>
                          <m:r>
                            <a:rPr lang="en-US" sz="2800" b="0" i="1" smtClean="0">
                              <a:latin typeface="Cambria Math" panose="02040503050406030204" pitchFamily="18" charset="0"/>
                            </a:rPr>
                            <m:t>1</m:t>
                          </m:r>
                        </m:sub>
                      </m:sSub>
                      <m:r>
                        <a:rPr lang="en-US" sz="2800" b="0" i="1" smtClean="0">
                          <a:latin typeface="Cambria Math" panose="02040503050406030204" pitchFamily="18" charset="0"/>
                        </a:rPr>
                        <m:t>=</m:t>
                      </m:r>
                      <m:r>
                        <a:rPr lang="en-US" sz="2800" b="0" i="1" smtClean="0">
                          <a:latin typeface="Cambria Math" panose="02040503050406030204" pitchFamily="18" charset="0"/>
                        </a:rPr>
                        <m:t>𝑚</m:t>
                      </m:r>
                      <m:d>
                        <m:dPr>
                          <m:ctrlPr>
                            <a:rPr lang="en-US" sz="2800" b="0" i="1" smtClean="0">
                              <a:latin typeface="Cambria Math" panose="02040503050406030204" pitchFamily="18" charset="0"/>
                            </a:rPr>
                          </m:ctrlPr>
                        </m:dPr>
                        <m:e>
                          <m:r>
                            <a:rPr lang="en-US" sz="2800" b="0" i="1" smtClean="0">
                              <a:latin typeface="Cambria Math" panose="02040503050406030204" pitchFamily="18" charset="0"/>
                            </a:rPr>
                            <m:t>𝑥</m:t>
                          </m:r>
                          <m:r>
                            <a:rPr lang="en-US" sz="2800" b="0" i="1" smtClean="0">
                              <a:latin typeface="Cambria Math" panose="02040503050406030204" pitchFamily="18" charset="0"/>
                            </a:rPr>
                            <m:t>−</m:t>
                          </m:r>
                          <m:sSub>
                            <m:sSubPr>
                              <m:ctrlPr>
                                <a:rPr lang="en-US" i="1">
                                  <a:latin typeface="Cambria Math" panose="02040503050406030204" pitchFamily="18" charset="0"/>
                                </a:rPr>
                              </m:ctrlPr>
                            </m:sSubPr>
                            <m:e>
                              <m:r>
                                <a:rPr lang="en-US" b="0" i="1" smtClean="0">
                                  <a:latin typeface="Cambria Math" panose="02040503050406030204" pitchFamily="18" charset="0"/>
                                </a:rPr>
                                <m:t>𝑥</m:t>
                              </m:r>
                            </m:e>
                            <m:sub>
                              <m:r>
                                <a:rPr lang="en-US" i="1">
                                  <a:latin typeface="Cambria Math" panose="02040503050406030204" pitchFamily="18" charset="0"/>
                                </a:rPr>
                                <m:t>1</m:t>
                              </m:r>
                            </m:sub>
                          </m:sSub>
                        </m:e>
                      </m:d>
                    </m:oMath>
                  </m:oMathPara>
                </a14:m>
                <a:endParaRPr lang="en-US" b="0" dirty="0"/>
              </a:p>
              <a:p>
                <a:pPr>
                  <a:defRPr sz="2800"/>
                </a:pPr>
                <a14:m>
                  <m:oMathPara xmlns:m="http://schemas.openxmlformats.org/officeDocument/2006/math">
                    <m:oMathParaPr>
                      <m:jc m:val="left"/>
                    </m:oMathParaPr>
                    <m:oMath xmlns:m="http://schemas.openxmlformats.org/officeDocument/2006/math">
                      <m:r>
                        <a:rPr lang="en-US" sz="2800" b="0" i="1" smtClean="0">
                          <a:latin typeface="Cambria Math" panose="02040503050406030204" pitchFamily="18" charset="0"/>
                        </a:rPr>
                        <m:t>                   </m:t>
                      </m:r>
                      <m:r>
                        <a:rPr lang="en-US" sz="2800" b="0" i="1" smtClean="0">
                          <a:latin typeface="Cambria Math" panose="02040503050406030204" pitchFamily="18" charset="0"/>
                        </a:rPr>
                        <m:t>𝑦</m:t>
                      </m:r>
                      <m:r>
                        <a:rPr lang="en-US" sz="2800" b="0" i="1" smtClean="0">
                          <a:latin typeface="Cambria Math" panose="02040503050406030204" pitchFamily="18" charset="0"/>
                        </a:rPr>
                        <m:t>−</m:t>
                      </m:r>
                      <m:r>
                        <a:rPr lang="en-US" sz="2800" b="0" i="1" smtClean="0">
                          <a:latin typeface="Cambria Math" panose="02040503050406030204" pitchFamily="18" charset="0"/>
                        </a:rPr>
                        <m:t>3</m:t>
                      </m:r>
                      <m:r>
                        <a:rPr lang="en-US" sz="2800" b="0" i="1" smtClean="0">
                          <a:latin typeface="Cambria Math" panose="02040503050406030204" pitchFamily="18" charset="0"/>
                        </a:rPr>
                        <m:t>=−</m:t>
                      </m:r>
                      <m:f>
                        <m:fPr>
                          <m:ctrlPr>
                            <a:rPr lang="en-US" sz="2800" b="0" i="1" smtClean="0">
                              <a:latin typeface="Cambria Math" panose="02040503050406030204" pitchFamily="18" charset="0"/>
                            </a:rPr>
                          </m:ctrlPr>
                        </m:fPr>
                        <m:num>
                          <m:r>
                            <a:rPr lang="en-US" sz="2800" b="0" i="1" smtClean="0">
                              <a:latin typeface="Cambria Math" panose="02040503050406030204" pitchFamily="18" charset="0"/>
                            </a:rPr>
                            <m:t>1</m:t>
                          </m:r>
                        </m:num>
                        <m:den>
                          <m:r>
                            <a:rPr lang="en-US" sz="2800" b="0" i="1" smtClean="0">
                              <a:latin typeface="Cambria Math" panose="02040503050406030204" pitchFamily="18" charset="0"/>
                            </a:rPr>
                            <m:t>2</m:t>
                          </m:r>
                        </m:den>
                      </m:f>
                      <m:r>
                        <a:rPr lang="en-US" sz="2800" b="0" i="1" smtClean="0">
                          <a:latin typeface="Cambria Math" panose="02040503050406030204" pitchFamily="18" charset="0"/>
                        </a:rPr>
                        <m:t>(</m:t>
                      </m:r>
                      <m:r>
                        <a:rPr lang="en-US" sz="2800" b="0" i="1" smtClean="0">
                          <a:latin typeface="Cambria Math" panose="02040503050406030204" pitchFamily="18" charset="0"/>
                        </a:rPr>
                        <m:t>𝑥</m:t>
                      </m:r>
                      <m:r>
                        <a:rPr lang="en-US" sz="2800" b="0" i="1" smtClean="0">
                          <a:latin typeface="Cambria Math" panose="02040503050406030204" pitchFamily="18" charset="0"/>
                        </a:rPr>
                        <m:t>−</m:t>
                      </m:r>
                      <m:r>
                        <a:rPr lang="en-US" sz="2800" b="0" i="1" smtClean="0">
                          <a:latin typeface="Cambria Math" panose="02040503050406030204" pitchFamily="18" charset="0"/>
                        </a:rPr>
                        <m:t>2</m:t>
                      </m:r>
                      <m:r>
                        <a:rPr lang="en-US" sz="2800" b="0" i="1" smtClean="0">
                          <a:latin typeface="Cambria Math" panose="02040503050406030204" pitchFamily="18" charset="0"/>
                        </a:rPr>
                        <m:t>)</m:t>
                      </m:r>
                    </m:oMath>
                  </m:oMathPara>
                </a14:m>
                <a:endParaRPr lang="en-US" sz="2800" dirty="0"/>
              </a:p>
              <a:p>
                <a:pPr>
                  <a:defRPr sz="2800"/>
                </a:pPr>
                <a14:m>
                  <m:oMathPara xmlns:m="http://schemas.openxmlformats.org/officeDocument/2006/math">
                    <m:oMathParaPr>
                      <m:jc m:val="left"/>
                    </m:oMathParaPr>
                    <m:oMath xmlns:m="http://schemas.openxmlformats.org/officeDocument/2006/math">
                      <m:r>
                        <a:rPr lang="en-US" sz="2800" b="0" i="1" smtClean="0">
                          <a:latin typeface="Cambria Math" panose="02040503050406030204" pitchFamily="18" charset="0"/>
                        </a:rPr>
                        <m:t>                   </m:t>
                      </m:r>
                      <m:r>
                        <a:rPr lang="en-US" sz="2800" b="0" i="1" smtClean="0">
                          <a:latin typeface="Cambria Math" panose="02040503050406030204" pitchFamily="18" charset="0"/>
                        </a:rPr>
                        <m:t>𝑦</m:t>
                      </m:r>
                      <m:r>
                        <a:rPr lang="en-US" sz="2800" b="0" i="1" smtClean="0">
                          <a:latin typeface="Cambria Math" panose="02040503050406030204" pitchFamily="18" charset="0"/>
                        </a:rPr>
                        <m:t>−</m:t>
                      </m:r>
                      <m:r>
                        <a:rPr lang="en-US" sz="2800" b="0" i="1" smtClean="0">
                          <a:latin typeface="Cambria Math" panose="02040503050406030204" pitchFamily="18" charset="0"/>
                        </a:rPr>
                        <m:t>3</m:t>
                      </m:r>
                      <m:r>
                        <a:rPr lang="en-US" sz="2800" b="0" i="1" smtClean="0">
                          <a:latin typeface="Cambria Math" panose="02040503050406030204" pitchFamily="18" charset="0"/>
                        </a:rPr>
                        <m:t>=−</m:t>
                      </m:r>
                      <m:f>
                        <m:fPr>
                          <m:ctrlPr>
                            <a:rPr lang="en-US" sz="2800" b="0" i="1" smtClean="0">
                              <a:latin typeface="Cambria Math" panose="02040503050406030204" pitchFamily="18" charset="0"/>
                            </a:rPr>
                          </m:ctrlPr>
                        </m:fPr>
                        <m:num>
                          <m:r>
                            <a:rPr lang="en-US" sz="2800" b="0" i="1" smtClean="0">
                              <a:latin typeface="Cambria Math" panose="02040503050406030204" pitchFamily="18" charset="0"/>
                            </a:rPr>
                            <m:t>1</m:t>
                          </m:r>
                        </m:num>
                        <m:den>
                          <m:r>
                            <a:rPr lang="en-US" sz="2800" b="0" i="1" smtClean="0">
                              <a:latin typeface="Cambria Math" panose="02040503050406030204" pitchFamily="18" charset="0"/>
                            </a:rPr>
                            <m:t>2</m:t>
                          </m:r>
                        </m:den>
                      </m:f>
                      <m:r>
                        <a:rPr lang="en-US" sz="2800" b="0" i="1" smtClean="0">
                          <a:latin typeface="Cambria Math" panose="02040503050406030204" pitchFamily="18" charset="0"/>
                        </a:rPr>
                        <m:t>𝑥</m:t>
                      </m:r>
                      <m:r>
                        <a:rPr lang="en-US" sz="2800" b="0" i="1" smtClean="0">
                          <a:latin typeface="Cambria Math" panose="02040503050406030204" pitchFamily="18" charset="0"/>
                        </a:rPr>
                        <m:t>+</m:t>
                      </m:r>
                      <m:r>
                        <a:rPr lang="en-US" sz="2800" b="0" i="1" smtClean="0">
                          <a:latin typeface="Cambria Math" panose="02040503050406030204" pitchFamily="18" charset="0"/>
                        </a:rPr>
                        <m:t>1</m:t>
                      </m:r>
                    </m:oMath>
                  </m:oMathPara>
                </a14:m>
                <a:endParaRPr lang="en-US" sz="2800" dirty="0"/>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481"/>
                </a:stretch>
              </a:blipFill>
            </p:spPr>
            <p:txBody>
              <a:bodyPr/>
              <a:lstStyle/>
              <a:p>
                <a:r>
                  <a:rPr lang="en-IN">
                    <a:noFill/>
                  </a:rPr>
                  <a:t> </a:t>
                </a:r>
              </a:p>
            </p:txBody>
          </p:sp>
        </mc:Fallback>
      </mc:AlternateContent>
      <p:sp>
        <p:nvSpPr>
          <p:cNvPr id="4" name="TextBox 3">
            <a:extLst>
              <a:ext uri="{FF2B5EF4-FFF2-40B4-BE49-F238E27FC236}">
                <a16:creationId xmlns:a16="http://schemas.microsoft.com/office/drawing/2014/main" id="{26EE1428-3568-08C1-B7FE-51288ED3BA6E}"/>
              </a:ext>
            </a:extLst>
          </p:cNvPr>
          <p:cNvSpPr txBox="1"/>
          <p:nvPr/>
        </p:nvSpPr>
        <p:spPr>
          <a:xfrm>
            <a:off x="5399049" y="4215160"/>
            <a:ext cx="1905000" cy="369332"/>
          </a:xfrm>
          <a:prstGeom prst="rect">
            <a:avLst/>
          </a:prstGeom>
          <a:noFill/>
        </p:spPr>
        <p:txBody>
          <a:bodyPr wrap="square" rtlCol="0">
            <a:spAutoFit/>
          </a:bodyPr>
          <a:lstStyle/>
          <a:p>
            <a:r>
              <a:rPr lang="en-US" dirty="0"/>
              <a:t>Point-slope form</a:t>
            </a:r>
            <a:endParaRPr lang="en-IN"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Example 2: Finding Equations of Lines Using a Point and Slope</a:t>
            </a:r>
            <a:r>
              <a:rPr lang="en-US" dirty="0"/>
              <a:t> (cont.)</a:t>
            </a:r>
            <a:endParaRPr dirty="0"/>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a:bodyPr>
              <a:lstStyle/>
              <a:p>
                <a:pPr>
                  <a:defRPr sz="2800"/>
                </a:pPr>
                <a14:m>
                  <m:oMathPara xmlns:m="http://schemas.openxmlformats.org/officeDocument/2006/math">
                    <m:oMathParaPr>
                      <m:jc m:val="left"/>
                    </m:oMathParaPr>
                    <m:oMath xmlns:m="http://schemas.openxmlformats.org/officeDocument/2006/math">
                      <m:r>
                        <a:rPr lang="en-US" sz="2800" b="0" i="1" smtClean="0">
                          <a:latin typeface="Cambria Math" panose="02040503050406030204" pitchFamily="18" charset="0"/>
                        </a:rPr>
                        <m:t>               </m:t>
                      </m:r>
                      <m:r>
                        <a:rPr lang="en-US" sz="2800" b="0" i="1" smtClean="0">
                          <a:latin typeface="Cambria Math" panose="02040503050406030204" pitchFamily="18" charset="0"/>
                        </a:rPr>
                        <m:t>𝑦</m:t>
                      </m:r>
                      <m:r>
                        <a:rPr lang="en-US" sz="2800" b="0" i="1" smtClean="0">
                          <a:latin typeface="Cambria Math" panose="02040503050406030204" pitchFamily="18" charset="0"/>
                        </a:rPr>
                        <m:t>=−</m:t>
                      </m:r>
                      <m:f>
                        <m:fPr>
                          <m:ctrlPr>
                            <a:rPr lang="en-US" sz="2800" b="0" i="1" smtClean="0">
                              <a:latin typeface="Cambria Math" panose="02040503050406030204" pitchFamily="18" charset="0"/>
                            </a:rPr>
                          </m:ctrlPr>
                        </m:fPr>
                        <m:num>
                          <m:r>
                            <a:rPr lang="en-US" sz="2800" b="0" i="1" smtClean="0">
                              <a:latin typeface="Cambria Math" panose="02040503050406030204" pitchFamily="18" charset="0"/>
                            </a:rPr>
                            <m:t>1</m:t>
                          </m:r>
                        </m:num>
                        <m:den>
                          <m:r>
                            <a:rPr lang="en-US" sz="2800" b="0" i="1" smtClean="0">
                              <a:latin typeface="Cambria Math" panose="02040503050406030204" pitchFamily="18" charset="0"/>
                            </a:rPr>
                            <m:t>2</m:t>
                          </m:r>
                        </m:den>
                      </m:f>
                      <m:r>
                        <a:rPr lang="en-US" sz="2800" b="0" i="1" smtClean="0">
                          <a:latin typeface="Cambria Math" panose="02040503050406030204" pitchFamily="18" charset="0"/>
                        </a:rPr>
                        <m:t>𝑥</m:t>
                      </m:r>
                      <m:r>
                        <a:rPr lang="en-US" sz="2800" b="0" i="1" smtClean="0">
                          <a:latin typeface="Cambria Math" panose="02040503050406030204" pitchFamily="18" charset="0"/>
                        </a:rPr>
                        <m:t>+</m:t>
                      </m:r>
                      <m:r>
                        <a:rPr lang="en-US" sz="2800" b="0" i="1" smtClean="0">
                          <a:latin typeface="Cambria Math" panose="02040503050406030204" pitchFamily="18" charset="0"/>
                        </a:rPr>
                        <m:t>4</m:t>
                      </m:r>
                    </m:oMath>
                  </m:oMathPara>
                </a14:m>
                <a:endParaRPr lang="en-US" sz="2800" dirty="0"/>
              </a:p>
              <a:p>
                <a:pPr>
                  <a:defRPr sz="2800"/>
                </a:pPr>
                <a:r>
                  <a:rPr lang="en-IN" sz="2800" dirty="0"/>
                  <a:t>or </a:t>
                </a:r>
                <a14:m>
                  <m:oMath xmlns:m="http://schemas.openxmlformats.org/officeDocument/2006/math">
                    <m:r>
                      <a:rPr lang="en-US" sz="2800" b="0" i="1" smtClean="0">
                        <a:latin typeface="Cambria Math" panose="02040503050406030204" pitchFamily="18" charset="0"/>
                      </a:rPr>
                      <m:t>        </m:t>
                    </m:r>
                    <m:r>
                      <a:rPr lang="en-US" sz="2800" b="0" i="1" smtClean="0">
                        <a:latin typeface="Cambria Math" panose="02040503050406030204" pitchFamily="18" charset="0"/>
                      </a:rPr>
                      <m:t>2</m:t>
                    </m:r>
                    <m:r>
                      <a:rPr lang="en-US" sz="2800" b="0" i="1" smtClean="0">
                        <a:latin typeface="Cambria Math" panose="02040503050406030204" pitchFamily="18" charset="0"/>
                      </a:rPr>
                      <m:t>𝑦</m:t>
                    </m:r>
                    <m:r>
                      <a:rPr lang="en-US" sz="2800" b="0" i="1" smtClean="0">
                        <a:latin typeface="Cambria Math" panose="02040503050406030204" pitchFamily="18" charset="0"/>
                      </a:rPr>
                      <m:t>=−</m:t>
                    </m:r>
                    <m:r>
                      <a:rPr lang="en-US" sz="2800" b="0" i="1" smtClean="0">
                        <a:latin typeface="Cambria Math" panose="02040503050406030204" pitchFamily="18" charset="0"/>
                      </a:rPr>
                      <m:t>𝑥</m:t>
                    </m:r>
                    <m:r>
                      <a:rPr lang="en-US" sz="2800" b="0" i="1" smtClean="0">
                        <a:latin typeface="Cambria Math" panose="02040503050406030204" pitchFamily="18" charset="0"/>
                      </a:rPr>
                      <m:t>+</m:t>
                    </m:r>
                    <m:r>
                      <a:rPr lang="en-US" sz="2800" b="0" i="1" smtClean="0">
                        <a:latin typeface="Cambria Math" panose="02040503050406030204" pitchFamily="18" charset="0"/>
                      </a:rPr>
                      <m:t>8</m:t>
                    </m:r>
                  </m:oMath>
                </a14:m>
                <a:endParaRPr lang="en-US" sz="2800" dirty="0"/>
              </a:p>
              <a:p>
                <a:pPr>
                  <a:defRPr sz="2800"/>
                </a:pPr>
                <a14:m>
                  <m:oMathPara xmlns:m="http://schemas.openxmlformats.org/officeDocument/2006/math">
                    <m:oMathParaPr>
                      <m:jc m:val="left"/>
                    </m:oMathParaPr>
                    <m:oMath xmlns:m="http://schemas.openxmlformats.org/officeDocument/2006/math">
                      <m:r>
                        <a:rPr lang="en-US" sz="2800" b="0" i="1" smtClean="0">
                          <a:latin typeface="Cambria Math" panose="02040503050406030204" pitchFamily="18" charset="0"/>
                        </a:rPr>
                        <m:t>     </m:t>
                      </m:r>
                      <m:r>
                        <a:rPr lang="en-US" sz="2800" b="0" i="1" smtClean="0">
                          <a:latin typeface="Cambria Math" panose="02040503050406030204" pitchFamily="18" charset="0"/>
                        </a:rPr>
                        <m:t>𝑥</m:t>
                      </m:r>
                      <m:r>
                        <a:rPr lang="en-US" sz="2800" b="0" i="1" smtClean="0">
                          <a:latin typeface="Cambria Math" panose="02040503050406030204" pitchFamily="18" charset="0"/>
                        </a:rPr>
                        <m:t>+</m:t>
                      </m:r>
                      <m:r>
                        <a:rPr lang="en-US" sz="2800" b="0" i="1" smtClean="0">
                          <a:latin typeface="Cambria Math" panose="02040503050406030204" pitchFamily="18" charset="0"/>
                        </a:rPr>
                        <m:t>2</m:t>
                      </m:r>
                      <m:r>
                        <a:rPr lang="en-US" sz="2800" b="0" i="1" smtClean="0">
                          <a:latin typeface="Cambria Math" panose="02040503050406030204" pitchFamily="18" charset="0"/>
                        </a:rPr>
                        <m:t>𝑦</m:t>
                      </m:r>
                      <m:r>
                        <a:rPr lang="en-US" sz="2800" b="0" i="1" smtClean="0">
                          <a:latin typeface="Cambria Math" panose="02040503050406030204" pitchFamily="18" charset="0"/>
                        </a:rPr>
                        <m:t>=</m:t>
                      </m:r>
                      <m:r>
                        <a:rPr lang="en-US" sz="2800" b="0" i="1" smtClean="0">
                          <a:latin typeface="Cambria Math" panose="02040503050406030204" pitchFamily="18" charset="0"/>
                        </a:rPr>
                        <m:t>8</m:t>
                      </m:r>
                    </m:oMath>
                  </m:oMathPara>
                </a14:m>
                <a:endParaRPr sz="2800" dirty="0"/>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481"/>
                </a:stretch>
              </a:blipFill>
            </p:spPr>
            <p:txBody>
              <a:bodyPr/>
              <a:lstStyle/>
              <a:p>
                <a:r>
                  <a:rPr lang="en-IN">
                    <a:noFill/>
                  </a:rPr>
                  <a:t> </a:t>
                </a:r>
              </a:p>
            </p:txBody>
          </p:sp>
        </mc:Fallback>
      </mc:AlternateContent>
      <p:sp>
        <p:nvSpPr>
          <p:cNvPr id="4" name="TextBox 3">
            <a:extLst>
              <a:ext uri="{FF2B5EF4-FFF2-40B4-BE49-F238E27FC236}">
                <a16:creationId xmlns:a16="http://schemas.microsoft.com/office/drawing/2014/main" id="{26EE1428-3568-08C1-B7FE-51288ED3BA6E}"/>
              </a:ext>
            </a:extLst>
          </p:cNvPr>
          <p:cNvSpPr txBox="1"/>
          <p:nvPr/>
        </p:nvSpPr>
        <p:spPr>
          <a:xfrm>
            <a:off x="4834054" y="2397049"/>
            <a:ext cx="1905000" cy="369332"/>
          </a:xfrm>
          <a:prstGeom prst="rect">
            <a:avLst/>
          </a:prstGeom>
          <a:noFill/>
        </p:spPr>
        <p:txBody>
          <a:bodyPr wrap="square" rtlCol="0">
            <a:spAutoFit/>
          </a:bodyPr>
          <a:lstStyle/>
          <a:p>
            <a:r>
              <a:rPr lang="en-US" dirty="0"/>
              <a:t>Standard form</a:t>
            </a:r>
            <a:endParaRPr lang="en-IN" dirty="0"/>
          </a:p>
        </p:txBody>
      </p:sp>
      <p:sp>
        <p:nvSpPr>
          <p:cNvPr id="5" name="TextBox 4">
            <a:extLst>
              <a:ext uri="{FF2B5EF4-FFF2-40B4-BE49-F238E27FC236}">
                <a16:creationId xmlns:a16="http://schemas.microsoft.com/office/drawing/2014/main" id="{772DC663-66E9-CB13-9807-2F01799B34EA}"/>
              </a:ext>
            </a:extLst>
          </p:cNvPr>
          <p:cNvSpPr txBox="1"/>
          <p:nvPr/>
        </p:nvSpPr>
        <p:spPr>
          <a:xfrm>
            <a:off x="4834054" y="1354873"/>
            <a:ext cx="2362200" cy="369332"/>
          </a:xfrm>
          <a:prstGeom prst="rect">
            <a:avLst/>
          </a:prstGeom>
          <a:noFill/>
        </p:spPr>
        <p:txBody>
          <a:bodyPr wrap="square" rtlCol="0">
            <a:spAutoFit/>
          </a:bodyPr>
          <a:lstStyle/>
          <a:p>
            <a:r>
              <a:rPr lang="en-US" dirty="0"/>
              <a:t>Slope-intercept form</a:t>
            </a:r>
            <a:endParaRPr lang="en-IN" dirty="0"/>
          </a:p>
        </p:txBody>
      </p:sp>
      <p:pic>
        <p:nvPicPr>
          <p:cNvPr id="8" name="Picture 7">
            <a:extLst>
              <a:ext uri="{FF2B5EF4-FFF2-40B4-BE49-F238E27FC236}">
                <a16:creationId xmlns:a16="http://schemas.microsoft.com/office/drawing/2014/main" id="{4FDCFEF5-DC13-96B6-142B-0200B0836911}"/>
              </a:ext>
            </a:extLst>
          </p:cNvPr>
          <p:cNvPicPr>
            <a:picLocks noChangeAspect="1"/>
          </p:cNvPicPr>
          <p:nvPr/>
        </p:nvPicPr>
        <p:blipFill>
          <a:blip r:embed="rId3"/>
          <a:stretch>
            <a:fillRect/>
          </a:stretch>
        </p:blipFill>
        <p:spPr>
          <a:xfrm>
            <a:off x="597768" y="2974969"/>
            <a:ext cx="3086531" cy="2848373"/>
          </a:xfrm>
          <a:prstGeom prst="rect">
            <a:avLst/>
          </a:prstGeom>
        </p:spPr>
      </p:pic>
      <mc:AlternateContent xmlns:mc="http://schemas.openxmlformats.org/markup-compatibility/2006" xmlns:a14="http://schemas.microsoft.com/office/drawing/2010/main">
        <mc:Choice Requires="a14">
          <p:sp>
            <p:nvSpPr>
              <p:cNvPr id="9" name="TextBox 8">
                <a:extLst>
                  <a:ext uri="{FF2B5EF4-FFF2-40B4-BE49-F238E27FC236}">
                    <a16:creationId xmlns:a16="http://schemas.microsoft.com/office/drawing/2014/main" id="{89BD378A-2231-D1A5-7E27-BE3D0CD952F4}"/>
                  </a:ext>
                </a:extLst>
              </p:cNvPr>
              <p:cNvSpPr txBox="1"/>
              <p:nvPr/>
            </p:nvSpPr>
            <p:spPr>
              <a:xfrm>
                <a:off x="4114800" y="2955073"/>
                <a:ext cx="2971800" cy="1326261"/>
              </a:xfrm>
              <a:prstGeom prst="rect">
                <a:avLst/>
              </a:prstGeom>
              <a:noFill/>
            </p:spPr>
            <p:txBody>
              <a:bodyPr wrap="square" rtlCol="0">
                <a:spAutoFit/>
              </a:bodyPr>
              <a:lstStyle/>
              <a:p>
                <a:r>
                  <a:rPr lang="en-US" dirty="0"/>
                  <a:t>The point one unit down and two units right from </a:t>
                </a:r>
                <a14:m>
                  <m:oMath xmlns:m="http://schemas.openxmlformats.org/officeDocument/2006/math">
                    <m:r>
                      <a:rPr lang="en-US" i="1" dirty="0" smtClean="0">
                        <a:latin typeface="Cambria Math" panose="02040503050406030204" pitchFamily="18" charset="0"/>
                      </a:rPr>
                      <m:t>(</m:t>
                    </m:r>
                    <m:r>
                      <a:rPr lang="en-US" i="1" dirty="0" smtClean="0">
                        <a:latin typeface="Cambria Math" panose="02040503050406030204" pitchFamily="18" charset="0"/>
                      </a:rPr>
                      <m:t>2</m:t>
                    </m:r>
                    <m:r>
                      <a:rPr lang="en-US" i="1" dirty="0" smtClean="0">
                        <a:latin typeface="Cambria Math" panose="02040503050406030204" pitchFamily="18" charset="0"/>
                      </a:rPr>
                      <m:t>,</m:t>
                    </m:r>
                    <m:r>
                      <a:rPr lang="en-US" i="1" dirty="0" smtClean="0">
                        <a:latin typeface="Cambria Math" panose="02040503050406030204" pitchFamily="18" charset="0"/>
                      </a:rPr>
                      <m:t>3</m:t>
                    </m:r>
                    <m:r>
                      <a:rPr lang="en-US" i="1" dirty="0" smtClean="0">
                        <a:latin typeface="Cambria Math" panose="02040503050406030204" pitchFamily="18" charset="0"/>
                      </a:rPr>
                      <m:t>)</m:t>
                    </m:r>
                  </m:oMath>
                </a14:m>
                <a:r>
                  <a:rPr lang="en-IN" dirty="0"/>
                  <a:t> will be on the line because the slope is </a:t>
                </a:r>
                <a14:m>
                  <m:oMath xmlns:m="http://schemas.openxmlformats.org/officeDocument/2006/math">
                    <m:r>
                      <a:rPr lang="en-US" b="0" i="1" smtClean="0">
                        <a:latin typeface="Cambria Math" panose="02040503050406030204" pitchFamily="18" charset="0"/>
                      </a:rPr>
                      <m:t>𝑚</m:t>
                    </m:r>
                    <m:r>
                      <a:rPr lang="en-US" b="0" i="1" smtClean="0">
                        <a:latin typeface="Cambria Math" panose="02040503050406030204" pitchFamily="18" charset="0"/>
                      </a:rPr>
                      <m:t>=</m:t>
                    </m:r>
                    <m:f>
                      <m:fPr>
                        <m:ctrlPr>
                          <a:rPr lang="en-US" b="0" i="1" smtClean="0">
                            <a:latin typeface="Cambria Math" panose="02040503050406030204" pitchFamily="18" charset="0"/>
                          </a:rPr>
                        </m:ctrlPr>
                      </m:fPr>
                      <m:num>
                        <m:r>
                          <a:rPr lang="en-US" b="0" i="1" smtClean="0">
                            <a:latin typeface="Cambria Math" panose="02040503050406030204" pitchFamily="18" charset="0"/>
                          </a:rPr>
                          <m:t>𝑟𝑖𝑠𝑒</m:t>
                        </m:r>
                      </m:num>
                      <m:den>
                        <m:r>
                          <a:rPr lang="en-US" b="0" i="1" smtClean="0">
                            <a:latin typeface="Cambria Math" panose="02040503050406030204" pitchFamily="18" charset="0"/>
                          </a:rPr>
                          <m:t>𝑟𝑢𝑛</m:t>
                        </m:r>
                      </m:den>
                    </m:f>
                    <m:r>
                      <a:rPr lang="en-US" b="0" i="1" smtClean="0">
                        <a:latin typeface="Cambria Math" panose="02040503050406030204" pitchFamily="18" charset="0"/>
                      </a:rPr>
                      <m:t>=</m:t>
                    </m:r>
                    <m:f>
                      <m:fPr>
                        <m:ctrlPr>
                          <a:rPr lang="en-US" b="0" i="1" smtClean="0">
                            <a:latin typeface="Cambria Math" panose="02040503050406030204" pitchFamily="18" charset="0"/>
                          </a:rPr>
                        </m:ctrlPr>
                      </m:fPr>
                      <m:num>
                        <m:r>
                          <a:rPr lang="en-US" b="0" i="1" smtClean="0">
                            <a:latin typeface="Cambria Math" panose="02040503050406030204" pitchFamily="18" charset="0"/>
                          </a:rPr>
                          <m:t>−</m:t>
                        </m:r>
                        <m:r>
                          <a:rPr lang="en-US" b="0" i="1" smtClean="0">
                            <a:latin typeface="Cambria Math" panose="02040503050406030204" pitchFamily="18" charset="0"/>
                          </a:rPr>
                          <m:t>1</m:t>
                        </m:r>
                      </m:num>
                      <m:den>
                        <m:r>
                          <a:rPr lang="en-US" b="0" i="1" smtClean="0">
                            <a:latin typeface="Cambria Math" panose="02040503050406030204" pitchFamily="18" charset="0"/>
                          </a:rPr>
                          <m:t>2</m:t>
                        </m:r>
                      </m:den>
                    </m:f>
                    <m:r>
                      <a:rPr lang="en-US" b="0" i="1" smtClean="0">
                        <a:latin typeface="Cambria Math" panose="02040503050406030204" pitchFamily="18" charset="0"/>
                      </a:rPr>
                      <m:t>=−</m:t>
                    </m:r>
                    <m:f>
                      <m:fPr>
                        <m:ctrlPr>
                          <a:rPr lang="en-US" b="0" i="1" smtClean="0">
                            <a:latin typeface="Cambria Math" panose="02040503050406030204" pitchFamily="18" charset="0"/>
                          </a:rPr>
                        </m:ctrlPr>
                      </m:fPr>
                      <m:num>
                        <m:r>
                          <a:rPr lang="en-US" b="0" i="1" smtClean="0">
                            <a:latin typeface="Cambria Math" panose="02040503050406030204" pitchFamily="18" charset="0"/>
                          </a:rPr>
                          <m:t>1</m:t>
                        </m:r>
                      </m:num>
                      <m:den>
                        <m:r>
                          <a:rPr lang="en-US" b="0" i="1" smtClean="0">
                            <a:latin typeface="Cambria Math" panose="02040503050406030204" pitchFamily="18" charset="0"/>
                          </a:rPr>
                          <m:t>2</m:t>
                        </m:r>
                      </m:den>
                    </m:f>
                    <m:r>
                      <a:rPr lang="en-US" b="0" i="1" smtClean="0">
                        <a:latin typeface="Cambria Math" panose="02040503050406030204" pitchFamily="18" charset="0"/>
                      </a:rPr>
                      <m:t>.</m:t>
                    </m:r>
                  </m:oMath>
                </a14:m>
                <a:endParaRPr lang="en-IN" dirty="0"/>
              </a:p>
            </p:txBody>
          </p:sp>
        </mc:Choice>
        <mc:Fallback xmlns="">
          <p:sp>
            <p:nvSpPr>
              <p:cNvPr id="9" name="TextBox 8">
                <a:extLst>
                  <a:ext uri="{FF2B5EF4-FFF2-40B4-BE49-F238E27FC236}">
                    <a16:creationId xmlns:a16="http://schemas.microsoft.com/office/drawing/2014/main" id="{89BD378A-2231-D1A5-7E27-BE3D0CD952F4}"/>
                  </a:ext>
                </a:extLst>
              </p:cNvPr>
              <p:cNvSpPr txBox="1">
                <a:spLocks noRot="1" noChangeAspect="1" noMove="1" noResize="1" noEditPoints="1" noAdjustHandles="1" noChangeArrowheads="1" noChangeShapeType="1" noTextEdit="1"/>
              </p:cNvSpPr>
              <p:nvPr/>
            </p:nvSpPr>
            <p:spPr>
              <a:xfrm>
                <a:off x="4114800" y="2955073"/>
                <a:ext cx="2971800" cy="1326261"/>
              </a:xfrm>
              <a:prstGeom prst="rect">
                <a:avLst/>
              </a:prstGeom>
              <a:blipFill>
                <a:blip r:embed="rId4"/>
                <a:stretch>
                  <a:fillRect l="-1639" t="-2765" r="-2869" b="-2304"/>
                </a:stretch>
              </a:blipFill>
            </p:spPr>
            <p:txBody>
              <a:bodyPr/>
              <a:lstStyle/>
              <a:p>
                <a:r>
                  <a:rPr lang="en-IN">
                    <a:noFill/>
                  </a:rPr>
                  <a:t> </a:t>
                </a:r>
              </a:p>
            </p:txBody>
          </p:sp>
        </mc:Fallback>
      </mc:AlternateContent>
    </p:spTree>
    <p:extLst>
      <p:ext uri="{BB962C8B-B14F-4D97-AF65-F5344CB8AC3E}">
        <p14:creationId xmlns:p14="http://schemas.microsoft.com/office/powerpoint/2010/main" val="79068580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Example 2: Finding Equations of Lines Using a Point and Slope</a:t>
            </a:r>
            <a:r>
              <a:rPr lang="en-US" dirty="0"/>
              <a:t> (cont.)</a:t>
            </a:r>
            <a:endParaRPr dirty="0"/>
          </a:p>
        </p:txBody>
      </p:sp>
      <p:sp>
        <p:nvSpPr>
          <p:cNvPr id="3" name="Text Placeholder 2"/>
          <p:cNvSpPr>
            <a:spLocks noGrp="1"/>
          </p:cNvSpPr>
          <p:nvPr>
            <p:ph type="body" sz="quarter" idx="10"/>
          </p:nvPr>
        </p:nvSpPr>
        <p:spPr/>
        <p:txBody>
          <a:bodyPr>
            <a:normAutofit/>
          </a:bodyPr>
          <a:lstStyle/>
          <a:p>
            <a:pPr>
              <a:defRPr sz="2800"/>
            </a:pPr>
            <a:r>
              <a:rPr lang="en-US" sz="2800" dirty="0"/>
              <a:t>With a negative slope, either the rise is negative and the run is positive, or the rise is positive and the run is negative. In either case, as the previous figure and the following figure illustrate, the line is the same.</a:t>
            </a:r>
            <a:endParaRPr sz="2800" dirty="0"/>
          </a:p>
        </p:txBody>
      </p:sp>
      <p:pic>
        <p:nvPicPr>
          <p:cNvPr id="7" name="Picture 6">
            <a:extLst>
              <a:ext uri="{FF2B5EF4-FFF2-40B4-BE49-F238E27FC236}">
                <a16:creationId xmlns:a16="http://schemas.microsoft.com/office/drawing/2014/main" id="{5510BEB8-C547-2920-7225-A9D7CEDC2BB4}"/>
              </a:ext>
            </a:extLst>
          </p:cNvPr>
          <p:cNvPicPr>
            <a:picLocks noChangeAspect="1"/>
          </p:cNvPicPr>
          <p:nvPr/>
        </p:nvPicPr>
        <p:blipFill>
          <a:blip r:embed="rId2"/>
          <a:stretch>
            <a:fillRect/>
          </a:stretch>
        </p:blipFill>
        <p:spPr>
          <a:xfrm>
            <a:off x="1121207" y="3016325"/>
            <a:ext cx="2686425" cy="2810267"/>
          </a:xfrm>
          <a:prstGeom prst="rect">
            <a:avLst/>
          </a:prstGeom>
        </p:spPr>
      </p:pic>
      <mc:AlternateContent xmlns:mc="http://schemas.openxmlformats.org/markup-compatibility/2006" xmlns:a14="http://schemas.microsoft.com/office/drawing/2010/main">
        <mc:Choice Requires="a14">
          <p:sp>
            <p:nvSpPr>
              <p:cNvPr id="10" name="TextBox 9">
                <a:extLst>
                  <a:ext uri="{FF2B5EF4-FFF2-40B4-BE49-F238E27FC236}">
                    <a16:creationId xmlns:a16="http://schemas.microsoft.com/office/drawing/2014/main" id="{5B85B3C2-6E4B-6086-81E7-B4F32102DE33}"/>
                  </a:ext>
                </a:extLst>
              </p:cNvPr>
              <p:cNvSpPr txBox="1"/>
              <p:nvPr/>
            </p:nvSpPr>
            <p:spPr>
              <a:xfrm>
                <a:off x="4343400" y="3167600"/>
                <a:ext cx="3048000" cy="1326261"/>
              </a:xfrm>
              <a:prstGeom prst="rect">
                <a:avLst/>
              </a:prstGeom>
              <a:noFill/>
            </p:spPr>
            <p:txBody>
              <a:bodyPr wrap="square" rtlCol="0">
                <a:spAutoFit/>
              </a:bodyPr>
              <a:lstStyle/>
              <a:p>
                <a:r>
                  <a:rPr lang="en-US" dirty="0"/>
                  <a:t>The point one unit up and two units to the left from </a:t>
                </a:r>
                <a14:m>
                  <m:oMath xmlns:m="http://schemas.openxmlformats.org/officeDocument/2006/math">
                    <m:r>
                      <a:rPr lang="en-US" i="1" dirty="0" smtClean="0">
                        <a:latin typeface="Cambria Math" panose="02040503050406030204" pitchFamily="18" charset="0"/>
                      </a:rPr>
                      <m:t>(</m:t>
                    </m:r>
                    <m:r>
                      <a:rPr lang="en-US" i="1" dirty="0" smtClean="0">
                        <a:latin typeface="Cambria Math" panose="02040503050406030204" pitchFamily="18" charset="0"/>
                      </a:rPr>
                      <m:t>2</m:t>
                    </m:r>
                    <m:r>
                      <a:rPr lang="en-US" i="1" dirty="0" smtClean="0">
                        <a:latin typeface="Cambria Math" panose="02040503050406030204" pitchFamily="18" charset="0"/>
                      </a:rPr>
                      <m:t>,</m:t>
                    </m:r>
                    <m:r>
                      <a:rPr lang="en-US" i="1" dirty="0" smtClean="0">
                        <a:latin typeface="Cambria Math" panose="02040503050406030204" pitchFamily="18" charset="0"/>
                      </a:rPr>
                      <m:t>3</m:t>
                    </m:r>
                    <m:r>
                      <a:rPr lang="en-US" i="1" dirty="0" smtClean="0">
                        <a:latin typeface="Cambria Math" panose="02040503050406030204" pitchFamily="18" charset="0"/>
                      </a:rPr>
                      <m:t>)</m:t>
                    </m:r>
                  </m:oMath>
                </a14:m>
                <a:r>
                  <a:rPr lang="en-IN" dirty="0"/>
                  <a:t> is on the line because the slope is </a:t>
                </a:r>
                <a14:m>
                  <m:oMath xmlns:m="http://schemas.openxmlformats.org/officeDocument/2006/math">
                    <m:r>
                      <a:rPr lang="en-US" b="0" i="1" smtClean="0">
                        <a:latin typeface="Cambria Math" panose="02040503050406030204" pitchFamily="18" charset="0"/>
                      </a:rPr>
                      <m:t>𝑚</m:t>
                    </m:r>
                    <m:r>
                      <a:rPr lang="en-US" b="0" i="1" smtClean="0">
                        <a:latin typeface="Cambria Math" panose="02040503050406030204" pitchFamily="18" charset="0"/>
                      </a:rPr>
                      <m:t>=</m:t>
                    </m:r>
                    <m:f>
                      <m:fPr>
                        <m:ctrlPr>
                          <a:rPr lang="en-US" b="0" i="1" smtClean="0">
                            <a:latin typeface="Cambria Math" panose="02040503050406030204" pitchFamily="18" charset="0"/>
                          </a:rPr>
                        </m:ctrlPr>
                      </m:fPr>
                      <m:num>
                        <m:r>
                          <a:rPr lang="en-US" b="0" i="1" smtClean="0">
                            <a:latin typeface="Cambria Math" panose="02040503050406030204" pitchFamily="18" charset="0"/>
                          </a:rPr>
                          <m:t>𝑟𝑖𝑠𝑒</m:t>
                        </m:r>
                      </m:num>
                      <m:den>
                        <m:r>
                          <a:rPr lang="en-US" b="0" i="1" smtClean="0">
                            <a:latin typeface="Cambria Math" panose="02040503050406030204" pitchFamily="18" charset="0"/>
                          </a:rPr>
                          <m:t>𝑟𝑢𝑛</m:t>
                        </m:r>
                      </m:den>
                    </m:f>
                    <m:r>
                      <a:rPr lang="en-US" b="0" i="1" smtClean="0">
                        <a:latin typeface="Cambria Math" panose="02040503050406030204" pitchFamily="18" charset="0"/>
                      </a:rPr>
                      <m:t>=</m:t>
                    </m:r>
                    <m:f>
                      <m:fPr>
                        <m:ctrlPr>
                          <a:rPr lang="en-US" b="0" i="1" smtClean="0">
                            <a:latin typeface="Cambria Math" panose="02040503050406030204" pitchFamily="18" charset="0"/>
                          </a:rPr>
                        </m:ctrlPr>
                      </m:fPr>
                      <m:num>
                        <m:r>
                          <a:rPr lang="en-US" b="0" i="1" smtClean="0">
                            <a:latin typeface="Cambria Math" panose="02040503050406030204" pitchFamily="18" charset="0"/>
                          </a:rPr>
                          <m:t>1</m:t>
                        </m:r>
                      </m:num>
                      <m:den>
                        <m:r>
                          <a:rPr lang="en-US" b="0" i="1" smtClean="0">
                            <a:latin typeface="Cambria Math" panose="02040503050406030204" pitchFamily="18" charset="0"/>
                          </a:rPr>
                          <m:t>−</m:t>
                        </m:r>
                        <m:r>
                          <a:rPr lang="en-US" b="0" i="1" smtClean="0">
                            <a:latin typeface="Cambria Math" panose="02040503050406030204" pitchFamily="18" charset="0"/>
                          </a:rPr>
                          <m:t>2</m:t>
                        </m:r>
                      </m:den>
                    </m:f>
                    <m:r>
                      <a:rPr lang="en-US" b="0" i="1" smtClean="0">
                        <a:latin typeface="Cambria Math" panose="02040503050406030204" pitchFamily="18" charset="0"/>
                      </a:rPr>
                      <m:t>=−</m:t>
                    </m:r>
                    <m:f>
                      <m:fPr>
                        <m:ctrlPr>
                          <a:rPr lang="en-US" b="0" i="1" smtClean="0">
                            <a:latin typeface="Cambria Math" panose="02040503050406030204" pitchFamily="18" charset="0"/>
                          </a:rPr>
                        </m:ctrlPr>
                      </m:fPr>
                      <m:num>
                        <m:r>
                          <a:rPr lang="en-US" b="0" i="1" smtClean="0">
                            <a:latin typeface="Cambria Math" panose="02040503050406030204" pitchFamily="18" charset="0"/>
                          </a:rPr>
                          <m:t>1</m:t>
                        </m:r>
                      </m:num>
                      <m:den>
                        <m:r>
                          <a:rPr lang="en-US" b="0" i="1" smtClean="0">
                            <a:latin typeface="Cambria Math" panose="02040503050406030204" pitchFamily="18" charset="0"/>
                          </a:rPr>
                          <m:t>2</m:t>
                        </m:r>
                      </m:den>
                    </m:f>
                    <m:r>
                      <a:rPr lang="en-US" b="0" i="1" smtClean="0">
                        <a:latin typeface="Cambria Math" panose="02040503050406030204" pitchFamily="18" charset="0"/>
                      </a:rPr>
                      <m:t>.</m:t>
                    </m:r>
                  </m:oMath>
                </a14:m>
                <a:endParaRPr lang="en-IN" dirty="0"/>
              </a:p>
            </p:txBody>
          </p:sp>
        </mc:Choice>
        <mc:Fallback xmlns="">
          <p:sp>
            <p:nvSpPr>
              <p:cNvPr id="10" name="TextBox 9">
                <a:extLst>
                  <a:ext uri="{FF2B5EF4-FFF2-40B4-BE49-F238E27FC236}">
                    <a16:creationId xmlns:a16="http://schemas.microsoft.com/office/drawing/2014/main" id="{5B85B3C2-6E4B-6086-81E7-B4F32102DE33}"/>
                  </a:ext>
                </a:extLst>
              </p:cNvPr>
              <p:cNvSpPr txBox="1">
                <a:spLocks noRot="1" noChangeAspect="1" noMove="1" noResize="1" noEditPoints="1" noAdjustHandles="1" noChangeArrowheads="1" noChangeShapeType="1" noTextEdit="1"/>
              </p:cNvSpPr>
              <p:nvPr/>
            </p:nvSpPr>
            <p:spPr>
              <a:xfrm>
                <a:off x="4343400" y="3167600"/>
                <a:ext cx="3048000" cy="1326261"/>
              </a:xfrm>
              <a:prstGeom prst="rect">
                <a:avLst/>
              </a:prstGeom>
              <a:blipFill>
                <a:blip r:embed="rId3"/>
                <a:stretch>
                  <a:fillRect l="-1800" t="-2765" r="-2000" b="-2304"/>
                </a:stretch>
              </a:blipFill>
            </p:spPr>
            <p:txBody>
              <a:bodyPr/>
              <a:lstStyle/>
              <a:p>
                <a:r>
                  <a:rPr lang="en-IN">
                    <a:noFill/>
                  </a:rPr>
                  <a:t> </a:t>
                </a:r>
              </a:p>
            </p:txBody>
          </p:sp>
        </mc:Fallback>
      </mc:AlternateContent>
    </p:spTree>
    <p:extLst>
      <p:ext uri="{BB962C8B-B14F-4D97-AF65-F5344CB8AC3E}">
        <p14:creationId xmlns:p14="http://schemas.microsoft.com/office/powerpoint/2010/main" val="285919783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sz="3200"/>
            </a:pPr>
            <a:r>
              <a:rPr lang="en-US" dirty="0"/>
              <a:t>Procedure: </a:t>
            </a:r>
            <a:r>
              <a:rPr dirty="0"/>
              <a:t>Finding the Equation of a Line Given Two Points</a:t>
            </a:r>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a:xfrm>
                <a:off x="457200" y="1082078"/>
                <a:ext cx="8229600" cy="3086101"/>
              </a:xfrm>
            </p:spPr>
            <p:txBody>
              <a:bodyPr>
                <a:spAutoFit/>
              </a:bodyPr>
              <a:lstStyle/>
              <a:p>
                <a:r>
                  <a:rPr lang="en-US" sz="2800" dirty="0"/>
                  <a:t>To find the equation of a line given two points on the line:</a:t>
                </a:r>
              </a:p>
              <a:p>
                <a:pPr marL="514350" indent="-514350">
                  <a:buFont typeface="+mj-lt"/>
                  <a:buAutoNum type="arabicPeriod"/>
                  <a:defRPr sz="2800"/>
                </a:pPr>
                <a:r>
                  <a:rPr lang="en-US" dirty="0"/>
                  <a:t>​</a:t>
                </a:r>
                <a:r>
                  <a:rPr lang="en-US" sz="2800" dirty="0"/>
                  <a:t>Use the formula </a:t>
                </a:r>
                <a14:m>
                  <m:oMath xmlns:m="http://schemas.openxmlformats.org/officeDocument/2006/math">
                    <m:r>
                      <a:rPr lang="en-US">
                        <a:latin typeface="Cambria Math" panose="02040503050406030204" pitchFamily="18" charset="0"/>
                      </a:rPr>
                      <m:t>𝑚</m:t>
                    </m:r>
                    <m:r>
                      <a:rPr lang="en-US">
                        <a:latin typeface="Cambria Math" panose="02040503050406030204" pitchFamily="18" charset="0"/>
                      </a:rPr>
                      <m:t>=</m:t>
                    </m:r>
                    <m:f>
                      <m:fPr>
                        <m:ctrlPr>
                          <a:rPr lang="ar-AE" i="1">
                            <a:latin typeface="Cambria Math" panose="02040503050406030204" pitchFamily="18" charset="0"/>
                          </a:rPr>
                        </m:ctrlPr>
                      </m:fPr>
                      <m:num>
                        <m:sSub>
                          <m:sSubPr>
                            <m:ctrlPr>
                              <a:rPr lang="ar-AE" i="1">
                                <a:latin typeface="Cambria Math" panose="02040503050406030204" pitchFamily="18" charset="0"/>
                              </a:rPr>
                            </m:ctrlPr>
                          </m:sSubPr>
                          <m:e>
                            <m:r>
                              <a:rPr lang="ar-AE">
                                <a:latin typeface="Cambria Math" panose="02040503050406030204" pitchFamily="18" charset="0"/>
                              </a:rPr>
                              <m:t>𝑦</m:t>
                            </m:r>
                          </m:e>
                          <m:sub>
                            <m:r>
                              <a:rPr lang="ar-AE">
                                <a:latin typeface="Cambria Math" panose="02040503050406030204" pitchFamily="18" charset="0"/>
                              </a:rPr>
                              <m:t>2</m:t>
                            </m:r>
                          </m:sub>
                        </m:sSub>
                        <m:r>
                          <a:rPr lang="en-US" b="0" i="0" smtClean="0">
                            <a:latin typeface="Cambria Math" panose="02040503050406030204" pitchFamily="18" charset="0"/>
                          </a:rPr>
                          <m:t> </m:t>
                        </m:r>
                        <m:r>
                          <a:rPr lang="ar-AE">
                            <a:latin typeface="Cambria Math" panose="02040503050406030204" pitchFamily="18" charset="0"/>
                          </a:rPr>
                          <m:t>−</m:t>
                        </m:r>
                        <m:r>
                          <a:rPr lang="en-US" b="0" i="0" smtClean="0">
                            <a:latin typeface="Cambria Math" panose="02040503050406030204" pitchFamily="18" charset="0"/>
                          </a:rPr>
                          <m:t> </m:t>
                        </m:r>
                        <m:sSub>
                          <m:sSubPr>
                            <m:ctrlPr>
                              <a:rPr lang="ar-AE" i="1">
                                <a:latin typeface="Cambria Math" panose="02040503050406030204" pitchFamily="18" charset="0"/>
                              </a:rPr>
                            </m:ctrlPr>
                          </m:sSubPr>
                          <m:e>
                            <m:r>
                              <a:rPr lang="ar-AE">
                                <a:latin typeface="Cambria Math" panose="02040503050406030204" pitchFamily="18" charset="0"/>
                              </a:rPr>
                              <m:t>𝑦</m:t>
                            </m:r>
                          </m:e>
                          <m:sub>
                            <m:r>
                              <a:rPr lang="ar-AE">
                                <a:latin typeface="Cambria Math" panose="02040503050406030204" pitchFamily="18" charset="0"/>
                              </a:rPr>
                              <m:t>1</m:t>
                            </m:r>
                          </m:sub>
                        </m:sSub>
                      </m:num>
                      <m:den>
                        <m:sSub>
                          <m:sSubPr>
                            <m:ctrlPr>
                              <a:rPr lang="ar-AE" i="1">
                                <a:latin typeface="Cambria Math" panose="02040503050406030204" pitchFamily="18" charset="0"/>
                              </a:rPr>
                            </m:ctrlPr>
                          </m:sSubPr>
                          <m:e>
                            <m:r>
                              <a:rPr lang="ar-AE">
                                <a:latin typeface="Cambria Math" panose="02040503050406030204" pitchFamily="18" charset="0"/>
                              </a:rPr>
                              <m:t>𝑥</m:t>
                            </m:r>
                          </m:e>
                          <m:sub>
                            <m:r>
                              <a:rPr lang="ar-AE">
                                <a:latin typeface="Cambria Math" panose="02040503050406030204" pitchFamily="18" charset="0"/>
                              </a:rPr>
                              <m:t>2</m:t>
                            </m:r>
                          </m:sub>
                        </m:sSub>
                        <m:r>
                          <a:rPr lang="en-US" b="0" i="1" smtClean="0">
                            <a:latin typeface="Cambria Math" panose="02040503050406030204" pitchFamily="18" charset="0"/>
                          </a:rPr>
                          <m:t> </m:t>
                        </m:r>
                        <m:r>
                          <a:rPr lang="ar-AE">
                            <a:latin typeface="Cambria Math" panose="02040503050406030204" pitchFamily="18" charset="0"/>
                          </a:rPr>
                          <m:t>−</m:t>
                        </m:r>
                        <m:r>
                          <a:rPr lang="en-US" b="0" i="0" smtClean="0">
                            <a:latin typeface="Cambria Math" panose="02040503050406030204" pitchFamily="18" charset="0"/>
                          </a:rPr>
                          <m:t> </m:t>
                        </m:r>
                        <m:sSub>
                          <m:sSubPr>
                            <m:ctrlPr>
                              <a:rPr lang="ar-AE" i="1">
                                <a:latin typeface="Cambria Math" panose="02040503050406030204" pitchFamily="18" charset="0"/>
                              </a:rPr>
                            </m:ctrlPr>
                          </m:sSubPr>
                          <m:e>
                            <m:r>
                              <a:rPr lang="ar-AE">
                                <a:latin typeface="Cambria Math" panose="02040503050406030204" pitchFamily="18" charset="0"/>
                              </a:rPr>
                              <m:t>𝑥</m:t>
                            </m:r>
                          </m:e>
                          <m:sub>
                            <m:r>
                              <a:rPr lang="ar-AE">
                                <a:latin typeface="Cambria Math" panose="02040503050406030204" pitchFamily="18" charset="0"/>
                              </a:rPr>
                              <m:t>1</m:t>
                            </m:r>
                          </m:sub>
                        </m:sSub>
                      </m:den>
                    </m:f>
                  </m:oMath>
                </a14:m>
                <a:r>
                  <a:rPr lang="ar-AE" sz="2800" dirty="0"/>
                  <a:t> </a:t>
                </a:r>
                <a:r>
                  <a:rPr lang="en-US" dirty="0"/>
                  <a:t>(</a:t>
                </a:r>
                <a:r>
                  <a:rPr lang="en-US" sz="2800" dirty="0"/>
                  <a:t>where </a:t>
                </a:r>
                <a14:m>
                  <m:oMath xmlns:m="http://schemas.openxmlformats.org/officeDocument/2006/math">
                    <m:sSub>
                      <m:sSubPr>
                        <m:ctrlPr>
                          <a:rPr lang="ar-AE" i="1">
                            <a:latin typeface="Cambria Math" panose="02040503050406030204" pitchFamily="18" charset="0"/>
                          </a:rPr>
                        </m:ctrlPr>
                      </m:sSubPr>
                      <m:e>
                        <m:r>
                          <a:rPr lang="ar-AE">
                            <a:latin typeface="Cambria Math" panose="02040503050406030204" pitchFamily="18" charset="0"/>
                          </a:rPr>
                          <m:t>𝑥</m:t>
                        </m:r>
                      </m:e>
                      <m:sub>
                        <m:r>
                          <a:rPr lang="ar-AE">
                            <a:latin typeface="Cambria Math" panose="02040503050406030204" pitchFamily="18" charset="0"/>
                          </a:rPr>
                          <m:t>2</m:t>
                        </m:r>
                      </m:sub>
                    </m:sSub>
                    <m:r>
                      <a:rPr lang="ar-AE">
                        <a:latin typeface="Cambria Math" panose="02040503050406030204" pitchFamily="18" charset="0"/>
                      </a:rPr>
                      <m:t>≠</m:t>
                    </m:r>
                    <m:sSub>
                      <m:sSubPr>
                        <m:ctrlPr>
                          <a:rPr lang="ar-AE" i="1">
                            <a:latin typeface="Cambria Math" panose="02040503050406030204" pitchFamily="18" charset="0"/>
                          </a:rPr>
                        </m:ctrlPr>
                      </m:sSubPr>
                      <m:e>
                        <m:r>
                          <a:rPr lang="ar-AE">
                            <a:latin typeface="Cambria Math" panose="02040503050406030204" pitchFamily="18" charset="0"/>
                          </a:rPr>
                          <m:t>𝑥</m:t>
                        </m:r>
                      </m:e>
                      <m:sub>
                        <m:r>
                          <a:rPr lang="ar-AE">
                            <a:latin typeface="Cambria Math" panose="02040503050406030204" pitchFamily="18" charset="0"/>
                          </a:rPr>
                          <m:t>1</m:t>
                        </m:r>
                      </m:sub>
                    </m:sSub>
                  </m:oMath>
                </a14:m>
                <a:r>
                  <a:rPr lang="en-US" sz="2800" dirty="0"/>
                  <a:t>) to find the slope.</a:t>
                </a:r>
              </a:p>
              <a:p>
                <a:pPr marL="514350" indent="-514350">
                  <a:buFont typeface="+mj-lt"/>
                  <a:buAutoNum type="arabicPeriod" startAt="2"/>
                  <a:defRPr sz="2800"/>
                </a:pPr>
                <a:r>
                  <a:rPr lang="en-US" dirty="0"/>
                  <a:t>​</a:t>
                </a:r>
                <a:r>
                  <a:rPr lang="en-US" sz="2800" dirty="0"/>
                  <a:t>Use this slope </a:t>
                </a:r>
                <a14:m>
                  <m:oMath xmlns:m="http://schemas.openxmlformats.org/officeDocument/2006/math">
                    <m:r>
                      <a:rPr lang="en-US">
                        <a:latin typeface="Cambria Math" panose="02040503050406030204" pitchFamily="18" charset="0"/>
                      </a:rPr>
                      <m:t>𝑚</m:t>
                    </m:r>
                  </m:oMath>
                </a14:m>
                <a:r>
                  <a:rPr lang="en-US" sz="2800" dirty="0"/>
                  <a:t> and either point in the point-slope formula </a:t>
                </a:r>
                <a14:m>
                  <m:oMath xmlns:m="http://schemas.openxmlformats.org/officeDocument/2006/math">
                    <m:r>
                      <a:rPr lang="en-US">
                        <a:latin typeface="Cambria Math" panose="02040503050406030204" pitchFamily="18" charset="0"/>
                      </a:rPr>
                      <m:t>𝑦</m:t>
                    </m:r>
                    <m:r>
                      <a:rPr lang="en-US">
                        <a:latin typeface="Cambria Math" panose="02040503050406030204" pitchFamily="18" charset="0"/>
                      </a:rPr>
                      <m:t>−</m:t>
                    </m:r>
                    <m:sSub>
                      <m:sSubPr>
                        <m:ctrlPr>
                          <a:rPr lang="ar-AE" i="1">
                            <a:latin typeface="Cambria Math" panose="02040503050406030204" pitchFamily="18" charset="0"/>
                          </a:rPr>
                        </m:ctrlPr>
                      </m:sSubPr>
                      <m:e>
                        <m:r>
                          <a:rPr lang="ar-AE">
                            <a:latin typeface="Cambria Math" panose="02040503050406030204" pitchFamily="18" charset="0"/>
                          </a:rPr>
                          <m:t>𝑦</m:t>
                        </m:r>
                      </m:e>
                      <m:sub>
                        <m:r>
                          <a:rPr lang="ar-AE">
                            <a:latin typeface="Cambria Math" panose="02040503050406030204" pitchFamily="18" charset="0"/>
                          </a:rPr>
                          <m:t>1</m:t>
                        </m:r>
                      </m:sub>
                    </m:sSub>
                    <m:r>
                      <a:rPr lang="ar-AE">
                        <a:latin typeface="Cambria Math" panose="02040503050406030204" pitchFamily="18" charset="0"/>
                      </a:rPr>
                      <m:t>=</m:t>
                    </m:r>
                    <m:r>
                      <a:rPr lang="ar-AE">
                        <a:latin typeface="Cambria Math" panose="02040503050406030204" pitchFamily="18" charset="0"/>
                      </a:rPr>
                      <m:t>𝑚</m:t>
                    </m:r>
                    <m:d>
                      <m:dPr>
                        <m:ctrlPr>
                          <a:rPr lang="ar-AE" i="1">
                            <a:latin typeface="Cambria Math" panose="02040503050406030204" pitchFamily="18" charset="0"/>
                          </a:rPr>
                        </m:ctrlPr>
                      </m:dPr>
                      <m:e>
                        <m:r>
                          <a:rPr lang="ar-AE">
                            <a:latin typeface="Cambria Math" panose="02040503050406030204" pitchFamily="18" charset="0"/>
                          </a:rPr>
                          <m:t>𝑥</m:t>
                        </m:r>
                        <m:r>
                          <a:rPr lang="ar-AE">
                            <a:latin typeface="Cambria Math" panose="02040503050406030204" pitchFamily="18" charset="0"/>
                          </a:rPr>
                          <m:t>−</m:t>
                        </m:r>
                        <m:sSub>
                          <m:sSubPr>
                            <m:ctrlPr>
                              <a:rPr lang="ar-AE" i="1">
                                <a:latin typeface="Cambria Math" panose="02040503050406030204" pitchFamily="18" charset="0"/>
                              </a:rPr>
                            </m:ctrlPr>
                          </m:sSubPr>
                          <m:e>
                            <m:r>
                              <a:rPr lang="ar-AE">
                                <a:latin typeface="Cambria Math" panose="02040503050406030204" pitchFamily="18" charset="0"/>
                              </a:rPr>
                              <m:t>𝑥</m:t>
                            </m:r>
                          </m:e>
                          <m:sub>
                            <m:r>
                              <a:rPr lang="ar-AE">
                                <a:latin typeface="Cambria Math" panose="02040503050406030204" pitchFamily="18" charset="0"/>
                              </a:rPr>
                              <m:t>1</m:t>
                            </m:r>
                          </m:sub>
                        </m:sSub>
                      </m:e>
                    </m:d>
                  </m:oMath>
                </a14:m>
                <a:r>
                  <a:rPr lang="ar-AE" sz="2800" dirty="0"/>
                  <a:t> </a:t>
                </a:r>
                <a:r>
                  <a:rPr lang="en-US" sz="2800" dirty="0"/>
                  <a:t>to find the equation.</a:t>
                </a:r>
                <a:endParaRPr sz="2800" dirty="0"/>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xfrm>
                <a:off x="457200" y="1082078"/>
                <a:ext cx="8229600" cy="3086101"/>
              </a:xfrm>
              <a:blipFill>
                <a:blip r:embed="rId2"/>
                <a:stretch>
                  <a:fillRect l="-1402" t="-1566" r="-1033" b="-4110"/>
                </a:stretch>
              </a:blipFill>
            </p:spPr>
            <p:txBody>
              <a:bodyPr/>
              <a:lstStyle/>
              <a:p>
                <a:r>
                  <a:rPr lang="en-IN">
                    <a:noFill/>
                  </a:rPr>
                  <a:t> </a:t>
                </a:r>
              </a:p>
            </p:txBody>
          </p:sp>
        </mc:Fallback>
      </mc:AlternateContent>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Example 3: Finding Equations Given Two Points</a:t>
            </a:r>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fontScale="92500"/>
              </a:bodyPr>
              <a:lstStyle/>
              <a:p>
                <a:pPr>
                  <a:defRPr sz="2800"/>
                </a:pPr>
                <a:r>
                  <a:rPr lang="en-US" sz="2800" dirty="0"/>
                  <a:t>Find the equation of the line containing the two points </a:t>
                </a:r>
                <a14:m>
                  <m:oMath xmlns:m="http://schemas.openxmlformats.org/officeDocument/2006/math">
                    <m:r>
                      <a:rPr lang="en-US" sz="2800" b="0" i="1" smtClean="0">
                        <a:latin typeface="Cambria Math" panose="02040503050406030204" pitchFamily="18" charset="0"/>
                      </a:rPr>
                      <m:t>(−</m:t>
                    </m:r>
                    <m:r>
                      <a:rPr lang="en-US" sz="2800" b="0" i="1" smtClean="0">
                        <a:latin typeface="Cambria Math" panose="02040503050406030204" pitchFamily="18" charset="0"/>
                      </a:rPr>
                      <m:t>1</m:t>
                    </m:r>
                    <m:r>
                      <a:rPr lang="en-US" sz="2800" b="0" i="1" smtClean="0">
                        <a:latin typeface="Cambria Math" panose="02040503050406030204" pitchFamily="18" charset="0"/>
                      </a:rPr>
                      <m:t>, </m:t>
                    </m:r>
                    <m:r>
                      <a:rPr lang="en-US" sz="2800" b="0" i="1" smtClean="0">
                        <a:latin typeface="Cambria Math" panose="02040503050406030204" pitchFamily="18" charset="0"/>
                      </a:rPr>
                      <m:t>2</m:t>
                    </m:r>
                    <m:r>
                      <a:rPr lang="en-US" sz="2800" b="0" i="1" smtClean="0">
                        <a:latin typeface="Cambria Math" panose="02040503050406030204" pitchFamily="18" charset="0"/>
                      </a:rPr>
                      <m:t>)</m:t>
                    </m:r>
                  </m:oMath>
                </a14:m>
                <a:r>
                  <a:rPr lang="en-US" sz="2800" dirty="0"/>
                  <a:t> and</a:t>
                </a:r>
                <a:r>
                  <a:rPr lang="en-US" dirty="0"/>
                  <a:t> </a:t>
                </a:r>
                <a14:m>
                  <m:oMath xmlns:m="http://schemas.openxmlformats.org/officeDocument/2006/math">
                    <m:r>
                      <a:rPr lang="en-US" i="1">
                        <a:latin typeface="Cambria Math" panose="02040503050406030204" pitchFamily="18" charset="0"/>
                      </a:rPr>
                      <m:t>(</m:t>
                    </m:r>
                    <m:r>
                      <a:rPr lang="en-US" b="0" i="1" smtClean="0">
                        <a:latin typeface="Cambria Math" panose="02040503050406030204" pitchFamily="18" charset="0"/>
                      </a:rPr>
                      <m:t>4</m:t>
                    </m:r>
                    <m:r>
                      <a:rPr lang="en-US" b="0" i="1" smtClean="0">
                        <a:latin typeface="Cambria Math" panose="02040503050406030204" pitchFamily="18" charset="0"/>
                      </a:rPr>
                      <m:t>,−</m:t>
                    </m:r>
                    <m:r>
                      <a:rPr lang="en-US" i="1">
                        <a:latin typeface="Cambria Math" panose="02040503050406030204" pitchFamily="18" charset="0"/>
                      </a:rPr>
                      <m:t>2</m:t>
                    </m:r>
                    <m:r>
                      <a:rPr lang="en-US" i="1">
                        <a:latin typeface="Cambria Math" panose="02040503050406030204" pitchFamily="18" charset="0"/>
                      </a:rPr>
                      <m:t>)</m:t>
                    </m:r>
                  </m:oMath>
                </a14:m>
                <a:r>
                  <a:rPr lang="ar-AE" sz="2800" dirty="0"/>
                  <a:t>.</a:t>
                </a:r>
                <a:endParaRPr lang="en-US" sz="2800" dirty="0"/>
              </a:p>
              <a:p>
                <a:pPr>
                  <a:defRPr sz="2800"/>
                </a:pPr>
                <a:r>
                  <a:rPr lang="en-US" b="1" dirty="0"/>
                  <a:t>Solution</a:t>
                </a:r>
              </a:p>
              <a:p>
                <a:pPr>
                  <a:defRPr sz="2800"/>
                </a:pPr>
                <a:r>
                  <a:rPr lang="en-US" sz="2800" dirty="0"/>
                  <a:t>First, find the slope.</a:t>
                </a:r>
              </a:p>
              <a:p>
                <a:pPr>
                  <a:defRPr sz="2800"/>
                </a:pPr>
                <a14:m>
                  <m:oMathPara xmlns:m="http://schemas.openxmlformats.org/officeDocument/2006/math">
                    <m:oMathParaPr>
                      <m:jc m:val="centerGroup"/>
                    </m:oMathParaPr>
                    <m:oMath xmlns:m="http://schemas.openxmlformats.org/officeDocument/2006/math">
                      <m:r>
                        <a:rPr lang="en-US" sz="2800" b="0" i="1" smtClean="0">
                          <a:latin typeface="Cambria Math" panose="02040503050406030204" pitchFamily="18" charset="0"/>
                        </a:rPr>
                        <m:t> </m:t>
                      </m:r>
                      <m:r>
                        <a:rPr lang="en-US" sz="2800" b="0" i="1" smtClean="0">
                          <a:latin typeface="Cambria Math" panose="02040503050406030204" pitchFamily="18" charset="0"/>
                        </a:rPr>
                        <m:t>𝑚</m:t>
                      </m:r>
                      <m:r>
                        <a:rPr lang="en-US" sz="2800" b="0" i="1" smtClean="0">
                          <a:latin typeface="Cambria Math" panose="02040503050406030204" pitchFamily="18" charset="0"/>
                        </a:rPr>
                        <m:t>=</m:t>
                      </m:r>
                      <m:f>
                        <m:fPr>
                          <m:ctrlPr>
                            <a:rPr lang="en-US" sz="2800" b="0" i="1" smtClean="0">
                              <a:latin typeface="Cambria Math" panose="02040503050406030204" pitchFamily="18" charset="0"/>
                            </a:rPr>
                          </m:ctrlPr>
                        </m:fPr>
                        <m:num>
                          <m:sSub>
                            <m:sSubPr>
                              <m:ctrlPr>
                                <a:rPr lang="en-US" sz="2800" b="0" i="1" smtClean="0">
                                  <a:latin typeface="Cambria Math" panose="02040503050406030204" pitchFamily="18" charset="0"/>
                                </a:rPr>
                              </m:ctrlPr>
                            </m:sSubPr>
                            <m:e>
                              <m:r>
                                <a:rPr lang="en-US" sz="2800" b="0" i="1" smtClean="0">
                                  <a:latin typeface="Cambria Math" panose="02040503050406030204" pitchFamily="18" charset="0"/>
                                </a:rPr>
                                <m:t>𝑦</m:t>
                              </m:r>
                            </m:e>
                            <m:sub>
                              <m:r>
                                <a:rPr lang="en-US" sz="2800" b="0" i="1" smtClean="0">
                                  <a:latin typeface="Cambria Math" panose="02040503050406030204" pitchFamily="18" charset="0"/>
                                </a:rPr>
                                <m:t>2</m:t>
                              </m:r>
                            </m:sub>
                          </m:sSub>
                          <m:r>
                            <a:rPr lang="en-US" sz="2800" b="0" i="1" smtClean="0">
                              <a:latin typeface="Cambria Math" panose="02040503050406030204" pitchFamily="18" charset="0"/>
                            </a:rPr>
                            <m:t>−</m:t>
                          </m:r>
                          <m:sSub>
                            <m:sSubPr>
                              <m:ctrlPr>
                                <a:rPr lang="en-US" sz="2800" b="0" i="1" smtClean="0">
                                  <a:latin typeface="Cambria Math" panose="02040503050406030204" pitchFamily="18" charset="0"/>
                                </a:rPr>
                              </m:ctrlPr>
                            </m:sSubPr>
                            <m:e>
                              <m:r>
                                <a:rPr lang="en-US" sz="2800" b="0" i="1" smtClean="0">
                                  <a:latin typeface="Cambria Math" panose="02040503050406030204" pitchFamily="18" charset="0"/>
                                </a:rPr>
                                <m:t>𝑦</m:t>
                              </m:r>
                            </m:e>
                            <m:sub>
                              <m:r>
                                <a:rPr lang="en-US" sz="2800" b="0" i="1" smtClean="0">
                                  <a:latin typeface="Cambria Math" panose="02040503050406030204" pitchFamily="18" charset="0"/>
                                </a:rPr>
                                <m:t>1</m:t>
                              </m:r>
                            </m:sub>
                          </m:sSub>
                        </m:num>
                        <m:den>
                          <m:sSub>
                            <m:sSubPr>
                              <m:ctrlPr>
                                <a:rPr lang="en-US" sz="2800" b="0" i="1" smtClean="0">
                                  <a:latin typeface="Cambria Math" panose="02040503050406030204" pitchFamily="18" charset="0"/>
                                </a:rPr>
                              </m:ctrlPr>
                            </m:sSubPr>
                            <m:e>
                              <m:r>
                                <a:rPr lang="en-US" sz="2800" b="0" i="1" smtClean="0">
                                  <a:latin typeface="Cambria Math" panose="02040503050406030204" pitchFamily="18" charset="0"/>
                                </a:rPr>
                                <m:t>𝑥</m:t>
                              </m:r>
                            </m:e>
                            <m:sub>
                              <m:r>
                                <a:rPr lang="en-US" sz="2800" b="0" i="1" smtClean="0">
                                  <a:latin typeface="Cambria Math" panose="02040503050406030204" pitchFamily="18" charset="0"/>
                                </a:rPr>
                                <m:t>2</m:t>
                              </m:r>
                            </m:sub>
                          </m:sSub>
                          <m:r>
                            <a:rPr lang="en-US" sz="2800" b="0" i="1" smtClean="0">
                              <a:latin typeface="Cambria Math" panose="02040503050406030204" pitchFamily="18" charset="0"/>
                            </a:rPr>
                            <m:t>−</m:t>
                          </m:r>
                          <m:sSub>
                            <m:sSubPr>
                              <m:ctrlPr>
                                <a:rPr lang="en-US" sz="2800" b="0" i="1" smtClean="0">
                                  <a:latin typeface="Cambria Math" panose="02040503050406030204" pitchFamily="18" charset="0"/>
                                </a:rPr>
                              </m:ctrlPr>
                            </m:sSubPr>
                            <m:e>
                              <m:r>
                                <a:rPr lang="en-US" sz="2800" b="0" i="1" smtClean="0">
                                  <a:latin typeface="Cambria Math" panose="02040503050406030204" pitchFamily="18" charset="0"/>
                                </a:rPr>
                                <m:t>𝑥</m:t>
                              </m:r>
                            </m:e>
                            <m:sub>
                              <m:r>
                                <a:rPr lang="en-US" sz="2800" b="0" i="1" smtClean="0">
                                  <a:latin typeface="Cambria Math" panose="02040503050406030204" pitchFamily="18" charset="0"/>
                                </a:rPr>
                                <m:t>1</m:t>
                              </m:r>
                            </m:sub>
                          </m:sSub>
                        </m:den>
                      </m:f>
                    </m:oMath>
                  </m:oMathPara>
                </a14:m>
                <a:endParaRPr lang="en-US" sz="2800" dirty="0"/>
              </a:p>
              <a:p>
                <a:pPr>
                  <a:defRPr sz="2800"/>
                </a:pPr>
                <a14:m>
                  <m:oMathPara xmlns:m="http://schemas.openxmlformats.org/officeDocument/2006/math">
                    <m:oMathParaPr>
                      <m:jc m:val="centerGroup"/>
                    </m:oMathParaPr>
                    <m:oMath xmlns:m="http://schemas.openxmlformats.org/officeDocument/2006/math">
                      <m:r>
                        <a:rPr lang="en-US" sz="2800" b="0" i="1" smtClean="0">
                          <a:latin typeface="Cambria Math" panose="02040503050406030204" pitchFamily="18" charset="0"/>
                        </a:rPr>
                        <m:t>          =</m:t>
                      </m:r>
                      <m:f>
                        <m:fPr>
                          <m:ctrlPr>
                            <a:rPr lang="en-US" sz="2800" b="0" i="1" smtClean="0">
                              <a:latin typeface="Cambria Math" panose="02040503050406030204" pitchFamily="18" charset="0"/>
                            </a:rPr>
                          </m:ctrlPr>
                        </m:fPr>
                        <m:num>
                          <m:r>
                            <a:rPr lang="en-US" sz="2800" b="0" i="1" smtClean="0">
                              <a:latin typeface="Cambria Math" panose="02040503050406030204" pitchFamily="18" charset="0"/>
                            </a:rPr>
                            <m:t>−</m:t>
                          </m:r>
                          <m:r>
                            <a:rPr lang="en-US" sz="2800" b="0" i="1" smtClean="0">
                              <a:latin typeface="Cambria Math" panose="02040503050406030204" pitchFamily="18" charset="0"/>
                            </a:rPr>
                            <m:t>2</m:t>
                          </m:r>
                          <m:r>
                            <a:rPr lang="en-US" sz="2800" b="0" i="1" smtClean="0">
                              <a:latin typeface="Cambria Math" panose="02040503050406030204" pitchFamily="18" charset="0"/>
                            </a:rPr>
                            <m:t>−</m:t>
                          </m:r>
                          <m:r>
                            <a:rPr lang="en-US" sz="2800" b="0" i="1" smtClean="0">
                              <a:latin typeface="Cambria Math" panose="02040503050406030204" pitchFamily="18" charset="0"/>
                            </a:rPr>
                            <m:t>2</m:t>
                          </m:r>
                        </m:num>
                        <m:den>
                          <m:r>
                            <a:rPr lang="en-US" sz="2800" b="0" i="1" smtClean="0">
                              <a:latin typeface="Cambria Math" panose="02040503050406030204" pitchFamily="18" charset="0"/>
                            </a:rPr>
                            <m:t>4</m:t>
                          </m:r>
                          <m:r>
                            <a:rPr lang="en-US" sz="2800" b="0" i="1" smtClean="0">
                              <a:latin typeface="Cambria Math" panose="02040503050406030204" pitchFamily="18" charset="0"/>
                            </a:rPr>
                            <m:t>−(−</m:t>
                          </m:r>
                          <m:r>
                            <a:rPr lang="en-US" sz="2800" b="0" i="1" smtClean="0">
                              <a:latin typeface="Cambria Math" panose="02040503050406030204" pitchFamily="18" charset="0"/>
                            </a:rPr>
                            <m:t>1</m:t>
                          </m:r>
                          <m:r>
                            <a:rPr lang="en-US" sz="2800" b="0" i="1" smtClean="0">
                              <a:latin typeface="Cambria Math" panose="02040503050406030204" pitchFamily="18" charset="0"/>
                            </a:rPr>
                            <m:t>)</m:t>
                          </m:r>
                        </m:den>
                      </m:f>
                    </m:oMath>
                  </m:oMathPara>
                </a14:m>
                <a:endParaRPr lang="en-US" sz="2800" dirty="0"/>
              </a:p>
              <a:p>
                <a:pPr>
                  <a:defRPr sz="2800"/>
                </a:pPr>
                <a14:m>
                  <m:oMathPara xmlns:m="http://schemas.openxmlformats.org/officeDocument/2006/math">
                    <m:oMathParaPr>
                      <m:jc m:val="centerGroup"/>
                    </m:oMathParaPr>
                    <m:oMath xmlns:m="http://schemas.openxmlformats.org/officeDocument/2006/math">
                      <m:r>
                        <a:rPr lang="en-US" sz="2800" b="0" i="1" smtClean="0">
                          <a:latin typeface="Cambria Math" panose="02040503050406030204" pitchFamily="18" charset="0"/>
                        </a:rPr>
                        <m:t>=</m:t>
                      </m:r>
                      <m:f>
                        <m:fPr>
                          <m:ctrlPr>
                            <a:rPr lang="en-US" sz="2800" b="0" i="1" smtClean="0">
                              <a:latin typeface="Cambria Math" panose="02040503050406030204" pitchFamily="18" charset="0"/>
                            </a:rPr>
                          </m:ctrlPr>
                        </m:fPr>
                        <m:num>
                          <m:r>
                            <a:rPr lang="en-US" sz="2800" b="0" i="1" smtClean="0">
                              <a:latin typeface="Cambria Math" panose="02040503050406030204" pitchFamily="18" charset="0"/>
                            </a:rPr>
                            <m:t>−</m:t>
                          </m:r>
                          <m:r>
                            <a:rPr lang="en-US" sz="2800" b="0" i="1" smtClean="0">
                              <a:latin typeface="Cambria Math" panose="02040503050406030204" pitchFamily="18" charset="0"/>
                            </a:rPr>
                            <m:t>4</m:t>
                          </m:r>
                        </m:num>
                        <m:den>
                          <m:r>
                            <a:rPr lang="en-US" sz="2800" b="0" i="1" smtClean="0">
                              <a:latin typeface="Cambria Math" panose="02040503050406030204" pitchFamily="18" charset="0"/>
                            </a:rPr>
                            <m:t>5</m:t>
                          </m:r>
                        </m:den>
                      </m:f>
                    </m:oMath>
                  </m:oMathPara>
                </a14:m>
                <a:endParaRPr lang="en-US" sz="2800" dirty="0"/>
              </a:p>
              <a:p>
                <a:pPr>
                  <a:defRPr sz="2800"/>
                </a:pPr>
                <a14:m>
                  <m:oMathPara xmlns:m="http://schemas.openxmlformats.org/officeDocument/2006/math">
                    <m:oMathParaPr>
                      <m:jc m:val="centerGroup"/>
                    </m:oMathParaPr>
                    <m:oMath xmlns:m="http://schemas.openxmlformats.org/officeDocument/2006/math">
                      <m:r>
                        <a:rPr lang="en-US" sz="2800" b="0" i="1" smtClean="0">
                          <a:latin typeface="Cambria Math" panose="02040503050406030204" pitchFamily="18" charset="0"/>
                        </a:rPr>
                        <m:t> =−</m:t>
                      </m:r>
                      <m:f>
                        <m:fPr>
                          <m:ctrlPr>
                            <a:rPr lang="en-US" sz="2800" b="0" i="1" smtClean="0">
                              <a:latin typeface="Cambria Math" panose="02040503050406030204" pitchFamily="18" charset="0"/>
                            </a:rPr>
                          </m:ctrlPr>
                        </m:fPr>
                        <m:num>
                          <m:r>
                            <a:rPr lang="en-US" sz="2800" b="0" i="1" smtClean="0">
                              <a:latin typeface="Cambria Math" panose="02040503050406030204" pitchFamily="18" charset="0"/>
                            </a:rPr>
                            <m:t>4</m:t>
                          </m:r>
                        </m:num>
                        <m:den>
                          <m:r>
                            <a:rPr lang="en-US" sz="2800" b="0" i="1" smtClean="0">
                              <a:latin typeface="Cambria Math" panose="02040503050406030204" pitchFamily="18" charset="0"/>
                            </a:rPr>
                            <m:t>5</m:t>
                          </m:r>
                        </m:den>
                      </m:f>
                    </m:oMath>
                  </m:oMathPara>
                </a14:m>
                <a:endParaRPr sz="2800" dirty="0"/>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333" t="-982"/>
                </a:stretch>
              </a:blipFill>
            </p:spPr>
            <p:txBody>
              <a:bodyPr/>
              <a:lstStyle/>
              <a:p>
                <a:r>
                  <a:rPr lang="en-IN">
                    <a:noFill/>
                  </a:rPr>
                  <a:t> </a:t>
                </a:r>
              </a:p>
            </p:txBody>
          </p:sp>
        </mc:Fallback>
      </mc:AlternateContent>
    </p:spTree>
  </p:cSld>
  <p:clrMapOvr>
    <a:masterClrMapping/>
  </p:clrMapOvr>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823</TotalTime>
  <Words>1561</Words>
  <Application>Microsoft Office PowerPoint</Application>
  <PresentationFormat>On-screen Show (4:3)</PresentationFormat>
  <Paragraphs>160</Paragraphs>
  <Slides>23</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23</vt:i4>
      </vt:variant>
    </vt:vector>
  </HeadingPairs>
  <TitlesOfParts>
    <vt:vector size="28" baseType="lpstr">
      <vt:lpstr>Arial</vt:lpstr>
      <vt:lpstr>Calibri</vt:lpstr>
      <vt:lpstr>Cambria Math</vt:lpstr>
      <vt:lpstr>Courier New</vt:lpstr>
      <vt:lpstr>Office Theme</vt:lpstr>
      <vt:lpstr>Section 3.3</vt:lpstr>
      <vt:lpstr>Example 1: Graphing a Line Given a Point and the Slope</vt:lpstr>
      <vt:lpstr>Example 1: Graphing a Line Given a Point and the Slope (cont.)</vt:lpstr>
      <vt:lpstr>Formula: Point-Slope Form</vt:lpstr>
      <vt:lpstr>Example 2: Finding Equations of Lines Using a Point and Slope</vt:lpstr>
      <vt:lpstr>Example 2: Finding Equations of Lines Using a Point and Slope (cont.)</vt:lpstr>
      <vt:lpstr>Example 2: Finding Equations of Lines Using a Point and Slope (cont.)</vt:lpstr>
      <vt:lpstr>Procedure: Finding the Equation of a Line Given Two Points</vt:lpstr>
      <vt:lpstr>Example 3: Finding Equations Given Two Points</vt:lpstr>
      <vt:lpstr>Example 3: Finding Equations Given Two Points (cont.)</vt:lpstr>
      <vt:lpstr>Example 3: Finding Equations Given Two Points (cont.)</vt:lpstr>
      <vt:lpstr>Example 3: Finding Equations Given Two Points (cont.)</vt:lpstr>
      <vt:lpstr>Example 4: Finding Equations of Lines Using a Graph</vt:lpstr>
      <vt:lpstr>Example 4: Finding Equations of Lines Using a Graph (cont.)</vt:lpstr>
      <vt:lpstr>Definition: Parallel and Perpendicular Lines</vt:lpstr>
      <vt:lpstr>Note</vt:lpstr>
      <vt:lpstr>Example 5: Finding Equations of Parallel Lines</vt:lpstr>
      <vt:lpstr>Example 5: Finding Equations of Parallel Lines (cont.)</vt:lpstr>
      <vt:lpstr>Example 5: Finding Equations of Parallel Lines (cont.)</vt:lpstr>
      <vt:lpstr>Example 6: Finding Equations of Perpendicular Lines</vt:lpstr>
      <vt:lpstr>Example 6: Finding Equations of Perpendicular Lines (cont.)</vt:lpstr>
      <vt:lpstr>Example 6: Finding Equations of Perpendicular Lines (cont.)</vt:lpstr>
      <vt:lpstr>Properties: Summary of Formulas and Properties of Lines</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Pathways to College Mathematics</dc:title>
  <dc:creator>Hawkes Learning</dc:creator>
  <cp:lastModifiedBy>Jolie Even</cp:lastModifiedBy>
  <cp:revision>131</cp:revision>
  <dcterms:created xsi:type="dcterms:W3CDTF">2013-04-26T14:43:13Z</dcterms:created>
  <dcterms:modified xsi:type="dcterms:W3CDTF">2024-08-14T19:29:50Z</dcterms:modified>
</cp:coreProperties>
</file>