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81" r:id="rId4"/>
    <p:sldId id="258" r:id="rId5"/>
    <p:sldId id="282" r:id="rId6"/>
    <p:sldId id="260" r:id="rId7"/>
    <p:sldId id="283" r:id="rId8"/>
    <p:sldId id="284" r:id="rId9"/>
    <p:sldId id="285" r:id="rId10"/>
    <p:sldId id="262" r:id="rId11"/>
    <p:sldId id="263" r:id="rId12"/>
    <p:sldId id="286" r:id="rId13"/>
    <p:sldId id="287" r:id="rId14"/>
    <p:sldId id="264" r:id="rId15"/>
    <p:sldId id="265" r:id="rId16"/>
    <p:sldId id="288" r:id="rId17"/>
    <p:sldId id="289" r:id="rId18"/>
    <p:sldId id="290" r:id="rId19"/>
    <p:sldId id="291" r:id="rId20"/>
    <p:sldId id="292" r:id="rId21"/>
    <p:sldId id="293" r:id="rId22"/>
    <p:sldId id="294" r:id="rId23"/>
    <p:sldId id="267" r:id="rId24"/>
    <p:sldId id="268" r:id="rId25"/>
    <p:sldId id="270" r:id="rId26"/>
    <p:sldId id="272" r:id="rId27"/>
    <p:sldId id="274" r:id="rId28"/>
    <p:sldId id="295" r:id="rId29"/>
    <p:sldId id="299" r:id="rId30"/>
    <p:sldId id="297" r:id="rId31"/>
    <p:sldId id="298" r:id="rId32"/>
    <p:sldId id="300" r:id="rId33"/>
    <p:sldId id="301" r:id="rId34"/>
    <p:sldId id="302" r:id="rId35"/>
    <p:sldId id="303" r:id="rId36"/>
  </p:sldIdLst>
  <p:sldSz cx="9144000" cy="6858000" type="screen4x3"/>
  <p:notesSz cx="6858000" cy="9144000"/>
  <p:embeddedFontLs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yamprasad" initials="s" lastIdx="1" clrIdx="1">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1" d="100"/>
          <a:sy n="111" d="100"/>
        </p:scale>
        <p:origin x="17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61483"/>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Introduction to Functions and Function Notation</a:t>
            </a:r>
          </a:p>
        </p:txBody>
      </p:sp>
      <p:sp>
        <p:nvSpPr>
          <p:cNvPr id="3" name="Title 2"/>
          <p:cNvSpPr>
            <a:spLocks noGrp="1"/>
          </p:cNvSpPr>
          <p:nvPr>
            <p:ph type="title"/>
          </p:nvPr>
        </p:nvSpPr>
        <p:spPr/>
        <p:txBody>
          <a:bodyPr/>
          <a:lstStyle/>
          <a:p>
            <a:r>
              <a:rPr dirty="0"/>
              <a:t>Section 3.4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Functions</a:t>
            </a:r>
          </a:p>
        </p:txBody>
      </p:sp>
      <p:sp>
        <p:nvSpPr>
          <p:cNvPr id="3" name="Text Placeholder 2"/>
          <p:cNvSpPr>
            <a:spLocks noGrp="1"/>
          </p:cNvSpPr>
          <p:nvPr>
            <p:ph type="body" sz="quarter" idx="10"/>
          </p:nvPr>
        </p:nvSpPr>
        <p:spPr>
          <a:xfrm>
            <a:off x="457200" y="1082078"/>
            <a:ext cx="8229600" cy="954107"/>
          </a:xfrm>
        </p:spPr>
        <p:txBody>
          <a:bodyPr>
            <a:spAutoFit/>
          </a:bodyPr>
          <a:lstStyle/>
          <a:p>
            <a:r>
              <a:rPr sz="2800" dirty="0"/>
              <a:t>A </a:t>
            </a:r>
            <a:r>
              <a:rPr sz="2800" b="1" dirty="0"/>
              <a:t>function</a:t>
            </a:r>
            <a:r>
              <a:rPr sz="2800" dirty="0"/>
              <a:t> is a relation in which each domain element has exactly one corresponding range element.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Determining </a:t>
            </a:r>
            <a:r>
              <a:rPr lang="en-US" dirty="0"/>
              <a:t>If</a:t>
            </a:r>
            <a:r>
              <a:rPr dirty="0"/>
              <a:t> a Relation </a:t>
            </a:r>
            <a:r>
              <a:rPr lang="en-US" dirty="0"/>
              <a:t>I</a:t>
            </a:r>
            <a:r>
              <a:rPr dirty="0"/>
              <a:t>s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Determine whether each of the following relations is a function.</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r>
                      <a:rPr lang="ar-AE"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 </m:t>
                        </m:r>
                        <m:r>
                          <a:rPr lang="en-US" i="1">
                            <a:latin typeface="Cambria Math" panose="02040503050406030204" pitchFamily="18" charset="0"/>
                          </a:rPr>
                          <m:t>3</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6</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 </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oMath>
                </a14:m>
                <a:endParaRPr lang="ar-AE" dirty="0"/>
              </a:p>
              <a:p>
                <a:pPr marL="514350" indent="-514350">
                  <a:buFont typeface="+mj-lt"/>
                  <a:buAutoNum type="alphaLcPeriod"/>
                  <a:defRPr sz="2800"/>
                </a:pPr>
                <a14:m>
                  <m:oMath xmlns:m="http://schemas.openxmlformats.org/officeDocument/2006/math">
                    <m:r>
                      <a:rPr lang="ar-AE">
                        <a:latin typeface="Cambria Math" panose="02040503050406030204" pitchFamily="18" charset="0"/>
                      </a:rPr>
                      <m:t>𝑡</m:t>
                    </m:r>
                    <m:r>
                      <a:rPr lang="ar-AE">
                        <a:latin typeface="Cambria Math" panose="02040503050406030204" pitchFamily="18" charset="0"/>
                      </a:rPr>
                      <m:t>=</m:t>
                    </m:r>
                    <m:r>
                      <a:rPr lang="ar-AE"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5</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rPr>
                          <m:t>, </m:t>
                        </m:r>
                        <m:r>
                          <a:rPr lang="en-US" i="1">
                            <a:latin typeface="Cambria Math" panose="02040503050406030204" pitchFamily="18" charset="0"/>
                          </a:rPr>
                          <m:t>5</m:t>
                        </m:r>
                      </m:e>
                    </m:d>
                    <m:r>
                      <a:rPr lang="en-US" i="1">
                        <a:latin typeface="Cambria Math" panose="02040503050406030204" pitchFamily="18" charset="0"/>
                      </a:rPr>
                      <m:t>, </m:t>
                    </m:r>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 </m:t>
                        </m:r>
                        <m:r>
                          <a:rPr lang="en-US" i="1">
                            <a:latin typeface="Cambria Math" panose="02040503050406030204" pitchFamily="18" charset="0"/>
                          </a:rPr>
                          <m:t>5</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5</m:t>
                        </m:r>
                      </m:e>
                    </m:d>
                    <m:r>
                      <a:rPr lang="en-US" i="1">
                        <a:latin typeface="Cambria Math" panose="02040503050406030204" pitchFamily="18" charset="0"/>
                      </a:rPr>
                      <m:t>, (−</m:t>
                    </m:r>
                    <m:r>
                      <a:rPr lang="en-US" i="1">
                        <a:latin typeface="Cambria Math" panose="02040503050406030204" pitchFamily="18" charset="0"/>
                      </a:rPr>
                      <m:t>4</m:t>
                    </m:r>
                    <m:r>
                      <a:rPr lang="en-US" i="1">
                        <a:latin typeface="Cambria Math" panose="02040503050406030204" pitchFamily="18" charset="0"/>
                      </a:rPr>
                      <m:t>, </m:t>
                    </m:r>
                    <m:r>
                      <a:rPr lang="en-US" i="1">
                        <a:latin typeface="Cambria Math" panose="02040503050406030204" pitchFamily="18" charset="0"/>
                      </a:rPr>
                      <m:t>5</m:t>
                    </m:r>
                    <m:r>
                      <a:rPr lang="en-US" i="1">
                        <a:latin typeface="Cambria Math" panose="02040503050406030204" pitchFamily="18" charset="0"/>
                      </a:rPr>
                      <m:t>)}</m:t>
                    </m:r>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Determining </a:t>
            </a:r>
            <a:r>
              <a:rPr lang="en-US" dirty="0"/>
              <a:t>if</a:t>
            </a:r>
            <a:r>
              <a:rPr dirty="0"/>
              <a:t> a Relation is a Function</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34898" y="1029287"/>
                <a:ext cx="8229600" cy="4967067"/>
              </a:xfrm>
            </p:spPr>
            <p:txBody>
              <a:bodyPr>
                <a:normAutofit/>
              </a:bodyPr>
              <a:lstStyle/>
              <a:p>
                <a:pPr>
                  <a:defRPr sz="2800"/>
                </a:pPr>
                <a:r>
                  <a:rPr lang="en-US" b="1" dirty="0"/>
                  <a:t>Solution</a:t>
                </a:r>
              </a:p>
              <a:p>
                <a:pPr>
                  <a:defRPr sz="2800"/>
                </a:pPr>
                <a:r>
                  <a:rPr lang="en-US" dirty="0"/>
                  <a:t>a. </a:t>
                </a:r>
                <a14:m>
                  <m:oMath xmlns:m="http://schemas.openxmlformats.org/officeDocument/2006/math">
                    <m:r>
                      <a:rPr lang="en-US" b="0" i="1" dirty="0" smtClean="0">
                        <a:latin typeface="Cambria Math" panose="02040503050406030204" pitchFamily="18" charset="0"/>
                      </a:rPr>
                      <m:t>𝑠</m:t>
                    </m:r>
                  </m:oMath>
                </a14:m>
                <a:r>
                  <a:rPr lang="en-US" dirty="0"/>
                  <a:t> is not a function. The number </a:t>
                </a:r>
                <a14:m>
                  <m:oMath xmlns:m="http://schemas.openxmlformats.org/officeDocument/2006/math">
                    <m:r>
                      <a:rPr lang="en-US" i="1" dirty="0" smtClean="0">
                        <a:latin typeface="Cambria Math" panose="02040503050406030204" pitchFamily="18" charset="0"/>
                      </a:rPr>
                      <m:t>2</m:t>
                    </m:r>
                  </m:oMath>
                </a14:m>
                <a:r>
                  <a:rPr lang="en-US" dirty="0"/>
                  <a:t> appears as a first coordinate more than once.</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ar-AE" dirty="0"/>
              </a:p>
              <a:p>
                <a:pPr>
                  <a:defRPr sz="2800"/>
                </a:pPr>
                <a:endParaRPr lang="ar-AE"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34898" y="1029287"/>
                <a:ext cx="8229600" cy="4967067"/>
              </a:xfrm>
              <a:blipFill>
                <a:blip r:embed="rId2"/>
                <a:stretch>
                  <a:fillRect l="-1481" t="-1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4021A89-AD19-A337-014C-02D0FDC16449}"/>
              </a:ext>
            </a:extLst>
          </p:cNvPr>
          <p:cNvPicPr>
            <a:picLocks noChangeAspect="1"/>
          </p:cNvPicPr>
          <p:nvPr/>
        </p:nvPicPr>
        <p:blipFill>
          <a:blip r:embed="rId3"/>
          <a:stretch>
            <a:fillRect/>
          </a:stretch>
        </p:blipFill>
        <p:spPr>
          <a:xfrm>
            <a:off x="2933700" y="2743200"/>
            <a:ext cx="3276600" cy="2853813"/>
          </a:xfrm>
          <a:prstGeom prst="rect">
            <a:avLst/>
          </a:prstGeom>
        </p:spPr>
      </p:pic>
    </p:spTree>
    <p:extLst>
      <p:ext uri="{BB962C8B-B14F-4D97-AF65-F5344CB8AC3E}">
        <p14:creationId xmlns:p14="http://schemas.microsoft.com/office/powerpoint/2010/main" val="46311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Determining </a:t>
            </a:r>
            <a:r>
              <a:rPr lang="en-US" dirty="0"/>
              <a:t>if</a:t>
            </a:r>
            <a:r>
              <a:rPr dirty="0"/>
              <a:t> a Relation is a Function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b. </a:t>
                </a:r>
                <a14:m>
                  <m:oMath xmlns:m="http://schemas.openxmlformats.org/officeDocument/2006/math">
                    <m:r>
                      <a:rPr lang="en-US" i="1" dirty="0" smtClean="0">
                        <a:latin typeface="Cambria Math" panose="02040503050406030204" pitchFamily="18" charset="0"/>
                      </a:rPr>
                      <m:t>𝑡</m:t>
                    </m:r>
                  </m:oMath>
                </a14:m>
                <a:r>
                  <a:rPr lang="en-US" dirty="0"/>
                  <a:t> is a function. Each first coordinate appears only once. The fact that the second coordinates are all the same has no effect on the concept of a function.</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ar-AE" dirty="0"/>
              </a:p>
              <a:p>
                <a:pPr>
                  <a:defRPr sz="2800"/>
                </a:pPr>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5CAD1A5F-8DD6-61C4-053A-FA306F4DAB64}"/>
              </a:ext>
            </a:extLst>
          </p:cNvPr>
          <p:cNvPicPr>
            <a:picLocks noChangeAspect="1"/>
          </p:cNvPicPr>
          <p:nvPr/>
        </p:nvPicPr>
        <p:blipFill>
          <a:blip r:embed="rId3"/>
          <a:stretch>
            <a:fillRect/>
          </a:stretch>
        </p:blipFill>
        <p:spPr>
          <a:xfrm>
            <a:off x="3014284" y="2667000"/>
            <a:ext cx="3115432" cy="2790600"/>
          </a:xfrm>
          <a:prstGeom prst="rect">
            <a:avLst/>
          </a:prstGeom>
        </p:spPr>
      </p:pic>
    </p:spTree>
    <p:extLst>
      <p:ext uri="{BB962C8B-B14F-4D97-AF65-F5344CB8AC3E}">
        <p14:creationId xmlns:p14="http://schemas.microsoft.com/office/powerpoint/2010/main" val="421035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Procedure: </a:t>
            </a:r>
            <a:r>
              <a:rPr dirty="0"/>
              <a:t>Vertical Line Test</a:t>
            </a:r>
          </a:p>
        </p:txBody>
      </p:sp>
      <p:sp>
        <p:nvSpPr>
          <p:cNvPr id="3" name="Text Placeholder 2"/>
          <p:cNvSpPr>
            <a:spLocks noGrp="1"/>
          </p:cNvSpPr>
          <p:nvPr>
            <p:ph type="body" sz="quarter" idx="10"/>
          </p:nvPr>
        </p:nvSpPr>
        <p:spPr>
          <a:xfrm>
            <a:off x="457200" y="1082078"/>
            <a:ext cx="8229600" cy="1384995"/>
          </a:xfrm>
        </p:spPr>
        <p:txBody>
          <a:bodyPr>
            <a:spAutoFit/>
          </a:bodyPr>
          <a:lstStyle/>
          <a:p>
            <a:r>
              <a:rPr sz="2800" dirty="0"/>
              <a:t>If </a:t>
            </a:r>
            <a:r>
              <a:rPr sz="2800" b="1" dirty="0"/>
              <a:t>any</a:t>
            </a:r>
            <a:r>
              <a:rPr sz="2800" dirty="0"/>
              <a:t> vertical line intersects the graph of a relation at more than one point, then the relation is </a:t>
            </a:r>
            <a:r>
              <a:rPr sz="2800" b="1" dirty="0"/>
              <a:t>not</a:t>
            </a:r>
            <a:r>
              <a:rPr sz="2800" dirty="0"/>
              <a:t> a function.</a:t>
            </a:r>
          </a:p>
        </p:txBody>
      </p:sp>
      <p:pic>
        <p:nvPicPr>
          <p:cNvPr id="5" name="Picture 4">
            <a:extLst>
              <a:ext uri="{FF2B5EF4-FFF2-40B4-BE49-F238E27FC236}">
                <a16:creationId xmlns:a16="http://schemas.microsoft.com/office/drawing/2014/main" id="{1496BC69-3B65-242D-276C-FE60392A8288}"/>
              </a:ext>
            </a:extLst>
          </p:cNvPr>
          <p:cNvPicPr>
            <a:picLocks noChangeAspect="1"/>
          </p:cNvPicPr>
          <p:nvPr/>
        </p:nvPicPr>
        <p:blipFill>
          <a:blip r:embed="rId2"/>
          <a:stretch>
            <a:fillRect/>
          </a:stretch>
        </p:blipFill>
        <p:spPr>
          <a:xfrm>
            <a:off x="814854" y="2590800"/>
            <a:ext cx="3680946" cy="3276600"/>
          </a:xfrm>
          <a:prstGeom prst="rect">
            <a:avLst/>
          </a:prstGeom>
        </p:spPr>
      </p:pic>
      <p:pic>
        <p:nvPicPr>
          <p:cNvPr id="7" name="Picture 6">
            <a:extLst>
              <a:ext uri="{FF2B5EF4-FFF2-40B4-BE49-F238E27FC236}">
                <a16:creationId xmlns:a16="http://schemas.microsoft.com/office/drawing/2014/main" id="{E443802F-CC3E-0341-8462-ECDDCA0261B8}"/>
              </a:ext>
            </a:extLst>
          </p:cNvPr>
          <p:cNvPicPr>
            <a:picLocks noChangeAspect="1"/>
          </p:cNvPicPr>
          <p:nvPr/>
        </p:nvPicPr>
        <p:blipFill>
          <a:blip r:embed="rId3"/>
          <a:stretch>
            <a:fillRect/>
          </a:stretch>
        </p:blipFill>
        <p:spPr>
          <a:xfrm>
            <a:off x="4800600" y="2519864"/>
            <a:ext cx="3590619" cy="34648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p>
        </p:txBody>
      </p:sp>
      <p:sp>
        <p:nvSpPr>
          <p:cNvPr id="3" name="Text Placeholder 2"/>
          <p:cNvSpPr>
            <a:spLocks noGrp="1"/>
          </p:cNvSpPr>
          <p:nvPr>
            <p:ph type="body" sz="quarter" idx="10"/>
          </p:nvPr>
        </p:nvSpPr>
        <p:spPr/>
        <p:txBody>
          <a:bodyPr>
            <a:normAutofit/>
          </a:bodyPr>
          <a:lstStyle/>
          <a:p>
            <a:r>
              <a:rPr sz="2800" dirty="0"/>
              <a:t>Use the vertical line test to determine whether each graph represents a function. Then list the domain and range of each graph.</a:t>
            </a:r>
            <a:endParaRPr lang="en-US" sz="700" dirty="0"/>
          </a:p>
          <a:p>
            <a:r>
              <a:rPr lang="en-US" sz="2800" dirty="0"/>
              <a:t>a.</a:t>
            </a:r>
          </a:p>
          <a:p>
            <a:endParaRPr sz="2800" dirty="0"/>
          </a:p>
        </p:txBody>
      </p:sp>
      <p:pic>
        <p:nvPicPr>
          <p:cNvPr id="8" name="Picture 7">
            <a:extLst>
              <a:ext uri="{FF2B5EF4-FFF2-40B4-BE49-F238E27FC236}">
                <a16:creationId xmlns:a16="http://schemas.microsoft.com/office/drawing/2014/main" id="{CF14F8C2-685B-1AE7-5D8E-547124151E8F}"/>
              </a:ext>
            </a:extLst>
          </p:cNvPr>
          <p:cNvPicPr>
            <a:picLocks noChangeAspect="1"/>
          </p:cNvPicPr>
          <p:nvPr/>
        </p:nvPicPr>
        <p:blipFill>
          <a:blip r:embed="rId2"/>
          <a:stretch>
            <a:fillRect/>
          </a:stretch>
        </p:blipFill>
        <p:spPr>
          <a:xfrm>
            <a:off x="2362200" y="2438400"/>
            <a:ext cx="3581400" cy="34887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The relation is </a:t>
                </a:r>
                <a:r>
                  <a:rPr lang="en-US" sz="2800" b="1" dirty="0"/>
                  <a:t>not a function </a:t>
                </a:r>
                <a:r>
                  <a:rPr lang="en-US" sz="2800" dirty="0"/>
                  <a:t>since a vertical line can be drawn that intersects the graph at more than one point. Listing the ordered pairs shows that several </a:t>
                </a:r>
                <a:endParaRPr lang="en-US" sz="2800" i="1" dirty="0">
                  <a:latin typeface="Cambria Math" panose="02040503050406030204" pitchFamily="18" charset="0"/>
                </a:endParaRPr>
              </a:p>
              <a:p>
                <a14:m>
                  <m:oMath xmlns:m="http://schemas.openxmlformats.org/officeDocument/2006/math">
                    <m:r>
                      <a:rPr lang="en-US" sz="2800" i="1" dirty="0" smtClean="0">
                        <a:latin typeface="Cambria Math" panose="02040503050406030204" pitchFamily="18" charset="0"/>
                      </a:rPr>
                      <m:t>𝑥</m:t>
                    </m:r>
                  </m:oMath>
                </a14:m>
                <a:r>
                  <a:rPr lang="en-US" sz="2800" dirty="0"/>
                  <a:t>-coordinates appear more than once.</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 </m:t>
                                  </m:r>
                                  <m:r>
                                    <a:rPr lang="en-US" sz="2800" b="0" i="1" smtClean="0">
                                      <a:latin typeface="Cambria Math" panose="02040503050406030204" pitchFamily="18" charset="0"/>
                                    </a:rPr>
                                    <m:t>3</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1</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4</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r>
                                    <a:rPr lang="en-US" sz="2800" b="0" i="1" smtClean="0">
                                      <a:latin typeface="Cambria Math" panose="02040503050406030204" pitchFamily="18" charset="0"/>
                                    </a:rPr>
                                    <m:t>, </m:t>
                                  </m:r>
                                  <m:r>
                                    <a:rPr lang="en-US" sz="2800" b="0" i="1" smtClean="0">
                                      <a:latin typeface="Cambria Math" panose="02040503050406030204" pitchFamily="18" charset="0"/>
                                    </a:rPr>
                                    <m:t>0</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r>
                                    <a:rPr lang="en-US" sz="2800" b="0" i="1" smtClean="0">
                                      <a:latin typeface="Cambria Math" panose="02040503050406030204" pitchFamily="18" charset="0"/>
                                    </a:rPr>
                                    <m:t>, </m:t>
                                  </m:r>
                                  <m:r>
                                    <a:rPr lang="en-US" sz="2800" b="0" i="1" smtClean="0">
                                      <a:latin typeface="Cambria Math" panose="02040503050406030204" pitchFamily="18" charset="0"/>
                                    </a:rPr>
                                    <m:t>5</m:t>
                                  </m:r>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1</m:t>
                                  </m:r>
                                </m:e>
                              </m:d>
                              <m:r>
                                <a:rPr lang="en-US" sz="2800" b="0" i="1" smtClean="0">
                                  <a:latin typeface="Cambria Math" panose="02040503050406030204" pitchFamily="18" charset="0"/>
                                </a:rPr>
                                <m:t>,</m:t>
                              </m:r>
                            </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4</m:t>
                                  </m:r>
                                </m:e>
                              </m:d>
                              <m:r>
                                <a:rPr lang="en-US" sz="2800" b="0" i="1" smtClean="0">
                                  <a:latin typeface="Cambria Math" panose="02040503050406030204" pitchFamily="18" charset="0"/>
                                </a:rPr>
                                <m:t>, (</m:t>
                              </m:r>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 )</m:t>
                              </m:r>
                            </m:e>
                          </m:eqArr>
                        </m:e>
                      </m:d>
                    </m:oMath>
                  </m:oMathPara>
                </a14:m>
                <a:endParaRPr lang="en-US" sz="2800" dirty="0"/>
              </a:p>
              <a:p>
                <a:r>
                  <a:rPr lang="en-US" dirty="0"/>
                  <a:t>Here,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e>
                    </m:d>
                  </m:oMath>
                </a14:m>
                <a:r>
                  <a:rPr lang="en-US" sz="2800" dirty="0"/>
                  <a:t> and</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𝑅</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r>
                            <a:rPr lang="en-US" sz="2800" b="0" i="1" smtClean="0">
                              <a:latin typeface="Cambria Math" panose="02040503050406030204" pitchFamily="18" charset="0"/>
                            </a:rPr>
                            <m:t>, </m:t>
                          </m:r>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3</m:t>
                          </m:r>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 </m:t>
                          </m:r>
                          <m:r>
                            <a:rPr lang="en-US" sz="2800" b="0" i="1" smtClean="0">
                              <a:latin typeface="Cambria Math" panose="02040503050406030204" pitchFamily="18" charset="0"/>
                            </a:rPr>
                            <m:t>5</m:t>
                          </m:r>
                        </m:e>
                      </m:d>
                      <m:r>
                        <a:rPr lang="en-US" sz="2800" b="0" i="1" smtClean="0">
                          <a:latin typeface="Cambria Math" panose="02040503050406030204" pitchFamily="18" charset="0"/>
                        </a:rPr>
                        <m:t>.</m:t>
                      </m:r>
                    </m:oMath>
                  </m:oMathPara>
                </a14:m>
                <a:endParaRPr lang="en-US" sz="2800" dirty="0"/>
              </a:p>
              <a:p>
                <a:endParaRPr lang="en-US"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extLst>
      <p:ext uri="{BB962C8B-B14F-4D97-AF65-F5344CB8AC3E}">
        <p14:creationId xmlns:p14="http://schemas.microsoft.com/office/powerpoint/2010/main" val="313826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dirty="0"/>
              <a:t> </a:t>
            </a:r>
            <a:endParaRPr sz="2800" dirty="0"/>
          </a:p>
        </p:txBody>
      </p:sp>
      <p:pic>
        <p:nvPicPr>
          <p:cNvPr id="5" name="Picture 4">
            <a:extLst>
              <a:ext uri="{FF2B5EF4-FFF2-40B4-BE49-F238E27FC236}">
                <a16:creationId xmlns:a16="http://schemas.microsoft.com/office/drawing/2014/main" id="{0312BA8E-A0EF-818C-B963-296F9478805E}"/>
              </a:ext>
            </a:extLst>
          </p:cNvPr>
          <p:cNvPicPr>
            <a:picLocks noChangeAspect="1"/>
          </p:cNvPicPr>
          <p:nvPr/>
        </p:nvPicPr>
        <p:blipFill>
          <a:blip r:embed="rId2"/>
          <a:stretch>
            <a:fillRect/>
          </a:stretch>
        </p:blipFill>
        <p:spPr>
          <a:xfrm>
            <a:off x="2590800" y="1600200"/>
            <a:ext cx="3324689" cy="3362794"/>
          </a:xfrm>
          <a:prstGeom prst="rect">
            <a:avLst/>
          </a:prstGeom>
        </p:spPr>
      </p:pic>
      <p:sp>
        <p:nvSpPr>
          <p:cNvPr id="4" name="TextBox 3">
            <a:extLst>
              <a:ext uri="{FF2B5EF4-FFF2-40B4-BE49-F238E27FC236}">
                <a16:creationId xmlns:a16="http://schemas.microsoft.com/office/drawing/2014/main" id="{A31572C5-6301-ED58-C60F-88D7ACC2C322}"/>
              </a:ext>
            </a:extLst>
          </p:cNvPr>
          <p:cNvSpPr txBox="1"/>
          <p:nvPr/>
        </p:nvSpPr>
        <p:spPr>
          <a:xfrm>
            <a:off x="457200" y="1524000"/>
            <a:ext cx="533400" cy="523220"/>
          </a:xfrm>
          <a:prstGeom prst="rect">
            <a:avLst/>
          </a:prstGeom>
          <a:noFill/>
        </p:spPr>
        <p:txBody>
          <a:bodyPr wrap="square" rtlCol="0">
            <a:spAutoFit/>
          </a:bodyPr>
          <a:lstStyle/>
          <a:p>
            <a:r>
              <a:rPr lang="en-US" sz="2800" dirty="0"/>
              <a:t>b.</a:t>
            </a:r>
          </a:p>
        </p:txBody>
      </p:sp>
    </p:spTree>
    <p:extLst>
      <p:ext uri="{BB962C8B-B14F-4D97-AF65-F5344CB8AC3E}">
        <p14:creationId xmlns:p14="http://schemas.microsoft.com/office/powerpoint/2010/main" val="22299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The relation </a:t>
                </a:r>
                <a:r>
                  <a:rPr lang="en-US" sz="2800" b="1" dirty="0"/>
                  <a:t>is a function</a:t>
                </a:r>
                <a:r>
                  <a:rPr lang="en-US" sz="2800" dirty="0"/>
                  <a:t>.</a:t>
                </a:r>
                <a:r>
                  <a:rPr lang="en-US" sz="2800" b="1" dirty="0"/>
                  <a:t> </a:t>
                </a:r>
                <a:r>
                  <a:rPr lang="en-US" sz="2800" dirty="0"/>
                  <a:t>No vertical line will intersect the graph at more than one point. Several vertical lines are drawn to illustrate this.</a:t>
                </a:r>
              </a:p>
              <a:p>
                <a:r>
                  <a:rPr lang="en-US" sz="2800" dirty="0"/>
                  <a:t>For this function, we see from the graph that        </a:t>
                </a:r>
                <a14:m>
                  <m:oMath xmlns:m="http://schemas.openxmlformats.org/officeDocument/2006/math">
                    <m:r>
                      <a:rPr lang="en-US" sz="2800" b="0" i="0" smtClean="0">
                        <a:latin typeface="Cambria Math" panose="02040503050406030204" pitchFamily="18" charset="0"/>
                      </a:rPr>
                      <m:t>       </m:t>
                    </m:r>
                  </m:oMath>
                </a14:m>
                <a:endParaRPr lang="en-US" sz="2800" b="0" i="0" dirty="0">
                  <a:latin typeface="Cambria Math" panose="02040503050406030204" pitchFamily="18" charset="0"/>
                </a:endParaRPr>
              </a:p>
              <a:p>
                <a14:m>
                  <m:oMath xmlns:m="http://schemas.openxmlformats.org/officeDocument/2006/math">
                    <m:r>
                      <a:rPr lang="en-US" sz="2800" b="0" i="1" smtClean="0">
                        <a:latin typeface="Cambria Math" panose="02040503050406030204" pitchFamily="18" charset="0"/>
                      </a:rPr>
                      <m:t>𝐷</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 </m:t>
                        </m:r>
                        <m:r>
                          <a:rPr lang="en-US" sz="2800" b="0" i="1" smtClean="0">
                            <a:latin typeface="Cambria Math" panose="02040503050406030204" pitchFamily="18" charset="0"/>
                          </a:rPr>
                          <m:t>2</m:t>
                        </m:r>
                      </m:e>
                    </m:d>
                  </m:oMath>
                </a14:m>
                <a:r>
                  <a:rPr lang="en-US" sz="2800" dirty="0"/>
                  <a:t> and </a:t>
                </a:r>
                <a14:m>
                  <m:oMath xmlns:m="http://schemas.openxmlformats.org/officeDocument/2006/math">
                    <m:r>
                      <a:rPr lang="en-US" b="0" i="1" smtClean="0">
                        <a:latin typeface="Cambria Math" panose="02040503050406030204" pitchFamily="18" charset="0"/>
                      </a:rPr>
                      <m:t>𝑅</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2</m:t>
                        </m:r>
                      </m:e>
                    </m:d>
                    <m:r>
                      <a:rPr lang="en-US" b="0" i="1" smtClean="0">
                        <a:latin typeface="Cambria Math" panose="02040503050406030204" pitchFamily="18" charset="0"/>
                      </a:rPr>
                      <m:t>.</m:t>
                    </m:r>
                  </m:oMath>
                </a14:m>
                <a:endParaRPr lang="en-US"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152320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dirty="0"/>
              <a:t> </a:t>
            </a:r>
            <a:endParaRPr sz="2800" dirty="0"/>
          </a:p>
        </p:txBody>
      </p:sp>
      <p:pic>
        <p:nvPicPr>
          <p:cNvPr id="6" name="Picture 5">
            <a:extLst>
              <a:ext uri="{FF2B5EF4-FFF2-40B4-BE49-F238E27FC236}">
                <a16:creationId xmlns:a16="http://schemas.microsoft.com/office/drawing/2014/main" id="{C1D9B63A-C3BB-2412-25C1-CEC83EBDE59E}"/>
              </a:ext>
            </a:extLst>
          </p:cNvPr>
          <p:cNvPicPr>
            <a:picLocks noChangeAspect="1"/>
          </p:cNvPicPr>
          <p:nvPr/>
        </p:nvPicPr>
        <p:blipFill>
          <a:blip r:embed="rId2"/>
          <a:stretch>
            <a:fillRect/>
          </a:stretch>
        </p:blipFill>
        <p:spPr>
          <a:xfrm>
            <a:off x="2820307" y="1635723"/>
            <a:ext cx="3503386" cy="3586553"/>
          </a:xfrm>
          <a:prstGeom prst="rect">
            <a:avLst/>
          </a:prstGeom>
        </p:spPr>
      </p:pic>
      <p:sp>
        <p:nvSpPr>
          <p:cNvPr id="4" name="TextBox 3">
            <a:extLst>
              <a:ext uri="{FF2B5EF4-FFF2-40B4-BE49-F238E27FC236}">
                <a16:creationId xmlns:a16="http://schemas.microsoft.com/office/drawing/2014/main" id="{1685B39F-CCA2-E2A3-C1E6-2C2A9C5A87FC}"/>
              </a:ext>
            </a:extLst>
          </p:cNvPr>
          <p:cNvSpPr txBox="1"/>
          <p:nvPr/>
        </p:nvSpPr>
        <p:spPr>
          <a:xfrm>
            <a:off x="457200" y="1524000"/>
            <a:ext cx="533400" cy="523220"/>
          </a:xfrm>
          <a:prstGeom prst="rect">
            <a:avLst/>
          </a:prstGeom>
          <a:noFill/>
        </p:spPr>
        <p:txBody>
          <a:bodyPr wrap="square" rtlCol="0">
            <a:spAutoFit/>
          </a:bodyPr>
          <a:lstStyle/>
          <a:p>
            <a:r>
              <a:rPr lang="en-US" sz="2800" dirty="0"/>
              <a:t>c.</a:t>
            </a:r>
          </a:p>
        </p:txBody>
      </p:sp>
    </p:spTree>
    <p:extLst>
      <p:ext uri="{BB962C8B-B14F-4D97-AF65-F5344CB8AC3E}">
        <p14:creationId xmlns:p14="http://schemas.microsoft.com/office/powerpoint/2010/main" val="295809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Relation, 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419124"/>
              </a:xfrm>
            </p:spPr>
            <p:txBody>
              <a:bodyPr>
                <a:spAutoFit/>
              </a:bodyPr>
              <a:lstStyle/>
              <a:p>
                <a:r>
                  <a:rPr lang="en-US" sz="2800" dirty="0"/>
                  <a:t>A </a:t>
                </a:r>
                <a:r>
                  <a:rPr lang="en-US" sz="2800" b="1" dirty="0"/>
                  <a:t>relation</a:t>
                </a:r>
                <a:r>
                  <a:rPr lang="en-US" sz="2800" dirty="0"/>
                  <a:t> is a set of ordered pairs of real numbers.</a:t>
                </a:r>
              </a:p>
              <a:p>
                <a:r>
                  <a:rPr lang="en-US" sz="2800" dirty="0"/>
                  <a:t>The </a:t>
                </a:r>
                <a:r>
                  <a:rPr lang="en-US" sz="2800" b="1" dirty="0"/>
                  <a:t>domain</a:t>
                </a:r>
                <a:r>
                  <a:rPr lang="en-US" sz="2800" dirty="0"/>
                  <a:t> </a:t>
                </a:r>
                <a14:m>
                  <m:oMath xmlns:m="http://schemas.openxmlformats.org/officeDocument/2006/math">
                    <m:r>
                      <a:rPr lang="en-US" sz="2800" b="1" i="1" smtClean="0">
                        <a:latin typeface="Cambria Math" panose="02040503050406030204" pitchFamily="18" charset="0"/>
                      </a:rPr>
                      <m:t>𝑫</m:t>
                    </m:r>
                  </m:oMath>
                </a14:m>
                <a:r>
                  <a:rPr lang="en-US" sz="2800" dirty="0"/>
                  <a:t> of a relation is the set of all first coordinates in the relation.</a:t>
                </a:r>
              </a:p>
              <a:p>
                <a:r>
                  <a:rPr lang="en-US" sz="2800" dirty="0"/>
                  <a:t>The </a:t>
                </a:r>
                <a:r>
                  <a:rPr lang="en-US" sz="2800" b="1" dirty="0"/>
                  <a:t>range</a:t>
                </a:r>
                <a:r>
                  <a:rPr lang="en-US" sz="2800" dirty="0"/>
                  <a:t>, </a:t>
                </a:r>
                <a14:m>
                  <m:oMath xmlns:m="http://schemas.openxmlformats.org/officeDocument/2006/math">
                    <m:r>
                      <a:rPr lang="en-US" sz="2800" b="1" i="1" smtClean="0">
                        <a:latin typeface="Cambria Math" panose="02040503050406030204" pitchFamily="18" charset="0"/>
                      </a:rPr>
                      <m:t>𝑹</m:t>
                    </m:r>
                  </m:oMath>
                </a14:m>
                <a:r>
                  <a:rPr lang="en-US" sz="2800" dirty="0"/>
                  <a:t>, of a relation is the set of all second coordinates in the relation.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19124"/>
              </a:xfrm>
              <a:blipFill>
                <a:blip r:embed="rId2"/>
                <a:stretch>
                  <a:fillRect l="-1328" t="-1995" b="-5736"/>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The relation is </a:t>
                </a:r>
                <a:r>
                  <a:rPr lang="en-US" b="1" dirty="0"/>
                  <a:t>not a function. </a:t>
                </a:r>
                <a:r>
                  <a:rPr lang="en-US" dirty="0"/>
                  <a:t>At least one vertical line (drawn) intersects the graph at more than one point. Here, </a:t>
                </a:r>
                <a14:m>
                  <m:oMath xmlns:m="http://schemas.openxmlformats.org/officeDocument/2006/math">
                    <m:r>
                      <a:rPr lang="en-US" sz="2800" b="0" i="1" smtClean="0">
                        <a:latin typeface="Cambria Math" panose="02040503050406030204" pitchFamily="18" charset="0"/>
                      </a:rPr>
                      <m:t>𝐷</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e>
                    </m:d>
                  </m:oMath>
                </a14:m>
                <a:r>
                  <a:rPr lang="en-US" sz="2800" dirty="0"/>
                  <a:t> and </a:t>
                </a:r>
                <a14:m>
                  <m:oMath xmlns:m="http://schemas.openxmlformats.org/officeDocument/2006/math">
                    <m:r>
                      <a:rPr lang="en-US" b="0" i="1" smtClean="0">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420080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p:sp>
        <p:nvSpPr>
          <p:cNvPr id="3" name="Text Placeholder 2"/>
          <p:cNvSpPr>
            <a:spLocks noGrp="1"/>
          </p:cNvSpPr>
          <p:nvPr>
            <p:ph type="body" sz="quarter" idx="10"/>
          </p:nvPr>
        </p:nvSpPr>
        <p:spPr/>
        <p:txBody>
          <a:bodyPr>
            <a:normAutofit/>
          </a:bodyPr>
          <a:lstStyle/>
          <a:p>
            <a:r>
              <a:rPr lang="en-US" sz="2800" dirty="0"/>
              <a:t> </a:t>
            </a:r>
            <a:endParaRPr sz="2800" dirty="0"/>
          </a:p>
        </p:txBody>
      </p:sp>
      <p:pic>
        <p:nvPicPr>
          <p:cNvPr id="5" name="Picture 4">
            <a:extLst>
              <a:ext uri="{FF2B5EF4-FFF2-40B4-BE49-F238E27FC236}">
                <a16:creationId xmlns:a16="http://schemas.microsoft.com/office/drawing/2014/main" id="{2470928A-ADAF-E192-2DFB-715A472D6DC4}"/>
              </a:ext>
            </a:extLst>
          </p:cNvPr>
          <p:cNvPicPr>
            <a:picLocks noChangeAspect="1"/>
          </p:cNvPicPr>
          <p:nvPr/>
        </p:nvPicPr>
        <p:blipFill>
          <a:blip r:embed="rId2"/>
          <a:stretch>
            <a:fillRect/>
          </a:stretch>
        </p:blipFill>
        <p:spPr>
          <a:xfrm>
            <a:off x="2819400" y="1666356"/>
            <a:ext cx="3505200" cy="3525287"/>
          </a:xfrm>
          <a:prstGeom prst="rect">
            <a:avLst/>
          </a:prstGeom>
        </p:spPr>
      </p:pic>
      <p:sp>
        <p:nvSpPr>
          <p:cNvPr id="4" name="TextBox 3">
            <a:extLst>
              <a:ext uri="{FF2B5EF4-FFF2-40B4-BE49-F238E27FC236}">
                <a16:creationId xmlns:a16="http://schemas.microsoft.com/office/drawing/2014/main" id="{AC7CBA87-EB3E-9B67-6444-84F0A181524A}"/>
              </a:ext>
            </a:extLst>
          </p:cNvPr>
          <p:cNvSpPr txBox="1"/>
          <p:nvPr/>
        </p:nvSpPr>
        <p:spPr>
          <a:xfrm>
            <a:off x="457200" y="1524000"/>
            <a:ext cx="533400" cy="523220"/>
          </a:xfrm>
          <a:prstGeom prst="rect">
            <a:avLst/>
          </a:prstGeom>
          <a:noFill/>
        </p:spPr>
        <p:txBody>
          <a:bodyPr wrap="square" rtlCol="0">
            <a:spAutoFit/>
          </a:bodyPr>
          <a:lstStyle/>
          <a:p>
            <a:r>
              <a:rPr lang="en-US" sz="2800" dirty="0"/>
              <a:t>d.</a:t>
            </a:r>
          </a:p>
        </p:txBody>
      </p:sp>
    </p:spTree>
    <p:extLst>
      <p:ext uri="{BB962C8B-B14F-4D97-AF65-F5344CB8AC3E}">
        <p14:creationId xmlns:p14="http://schemas.microsoft.com/office/powerpoint/2010/main" val="365225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Using the Vertical Line Test</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The relation is </a:t>
                </a:r>
                <a:r>
                  <a:rPr lang="en-US" b="1" dirty="0"/>
                  <a:t>not a function. </a:t>
                </a:r>
                <a:r>
                  <a:rPr lang="en-US" dirty="0"/>
                  <a:t>Every point has the same </a:t>
                </a:r>
                <a14:m>
                  <m:oMath xmlns:m="http://schemas.openxmlformats.org/officeDocument/2006/math">
                    <m:r>
                      <a:rPr lang="en-US" b="0" i="1" smtClean="0">
                        <a:latin typeface="Cambria Math" panose="02040503050406030204" pitchFamily="18" charset="0"/>
                      </a:rPr>
                      <m:t>𝑥</m:t>
                    </m:r>
                  </m:oMath>
                </a14:m>
                <a:r>
                  <a:rPr lang="en-US" dirty="0"/>
                  <a:t>-value: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oMath>
                </a14:m>
                <a:r>
                  <a:rPr lang="en-US" dirty="0"/>
                  <a:t> In fact, no vertical line is a function since every point will have the same </a:t>
                </a:r>
                <a14:m>
                  <m:oMath xmlns:m="http://schemas.openxmlformats.org/officeDocument/2006/math">
                    <m:r>
                      <a:rPr lang="en-US" i="1">
                        <a:latin typeface="Cambria Math" panose="02040503050406030204" pitchFamily="18" charset="0"/>
                      </a:rPr>
                      <m:t>𝑥</m:t>
                    </m:r>
                  </m:oMath>
                </a14:m>
                <a:r>
                  <a:rPr lang="en-US" dirty="0"/>
                  <a:t>-value.  </a:t>
                </a:r>
              </a:p>
              <a:p>
                <a:r>
                  <a:rPr lang="en-US" dirty="0"/>
                  <a:t>Here, </a:t>
                </a:r>
                <a14:m>
                  <m:oMath xmlns:m="http://schemas.openxmlformats.org/officeDocument/2006/math">
                    <m:r>
                      <a:rPr lang="en-US" sz="2800" b="0" i="1" smtClean="0">
                        <a:latin typeface="Cambria Math" panose="02040503050406030204" pitchFamily="18" charset="0"/>
                      </a:rPr>
                      <m:t>𝐷</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3</m:t>
                        </m:r>
                      </m:e>
                    </m:d>
                  </m:oMath>
                </a14:m>
                <a:r>
                  <a:rPr lang="en-US" sz="2800" dirty="0"/>
                  <a:t> and </a:t>
                </a:r>
                <a14:m>
                  <m:oMath xmlns:m="http://schemas.openxmlformats.org/officeDocument/2006/math">
                    <m:r>
                      <a:rPr lang="en-US" b="0" i="1" smtClean="0">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extLst>
      <p:ext uri="{BB962C8B-B14F-4D97-AF65-F5344CB8AC3E}">
        <p14:creationId xmlns:p14="http://schemas.microsoft.com/office/powerpoint/2010/main" val="150800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Linear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936188"/>
              </a:xfrm>
            </p:spPr>
            <p:txBody>
              <a:bodyPr>
                <a:spAutoFit/>
              </a:bodyPr>
              <a:lstStyle/>
              <a:p>
                <a:r>
                  <a:rPr lang="en-US" sz="2800" dirty="0"/>
                  <a:t>A </a:t>
                </a:r>
                <a:r>
                  <a:rPr lang="en-US" sz="2800" b="1" dirty="0"/>
                  <a:t>linear function</a:t>
                </a:r>
                <a:r>
                  <a:rPr lang="en-US" sz="2800" dirty="0"/>
                  <a:t> is a function represented by an equation of the form</a:t>
                </a:r>
              </a:p>
              <a:p>
                <a:pPr algn="ctr">
                  <a:defRPr sz="2800"/>
                </a:pP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𝑚𝑥</m:t>
                    </m:r>
                    <m:r>
                      <a:rPr lang="en-US">
                        <a:latin typeface="Cambria Math" panose="02040503050406030204" pitchFamily="18" charset="0"/>
                      </a:rPr>
                      <m:t>+</m:t>
                    </m:r>
                    <m:r>
                      <a:rPr lang="en-US">
                        <a:latin typeface="Cambria Math" panose="02040503050406030204" pitchFamily="18" charset="0"/>
                      </a:rPr>
                      <m:t>𝑏</m:t>
                    </m:r>
                  </m:oMath>
                </a14:m>
                <a:r>
                  <a:rPr lang="en-US" sz="2800" dirty="0"/>
                  <a:t>.</a:t>
                </a:r>
              </a:p>
              <a:p>
                <a:r>
                  <a:rPr lang="en-US" sz="2800" dirty="0"/>
                  <a:t>The domain of a linear function is the set of all real numbers:</a:t>
                </a:r>
              </a:p>
              <a:p>
                <a:pPr algn="ctr">
                  <a:defRPr sz="2800"/>
                </a:pP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936188"/>
              </a:xfrm>
              <a:blipFill>
                <a:blip r:embed="rId2"/>
                <a:stretch>
                  <a:fillRect l="-1328" t="-1646" b="-4527"/>
                </a:stretch>
              </a:blipFill>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Finding the Domain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Find the domain for the function </a:t>
                </a:r>
                <a14:m>
                  <m:oMath xmlns:m="http://schemas.openxmlformats.org/officeDocument/2006/math">
                    <m:r>
                      <a:rPr lang="en-IN">
                        <a:latin typeface="Cambria Math" panose="02040503050406030204" pitchFamily="18" charset="0"/>
                      </a:rPr>
                      <m:t>𝑦</m:t>
                    </m:r>
                    <m:r>
                      <a:rPr lang="en-IN">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den>
                    </m:f>
                  </m:oMath>
                </a14:m>
                <a:r>
                  <a:rPr lang="ar-AE" sz="2800" dirty="0"/>
                  <a:t>.</a:t>
                </a:r>
              </a:p>
              <a:p>
                <a:pPr>
                  <a:defRPr sz="2800"/>
                </a:pPr>
                <a:r>
                  <a:rPr lang="en-IN" b="1" dirty="0"/>
                  <a:t>Solution</a:t>
                </a:r>
              </a:p>
              <a:p>
                <a:pPr>
                  <a:defRPr sz="2800"/>
                </a:pPr>
                <a:r>
                  <a:rPr lang="en-IN" sz="2800" dirty="0"/>
                  <a:t>The domain is all real numbers for which the expression </a:t>
                </a:r>
                <a14:m>
                  <m:oMath xmlns:m="http://schemas.openxmlformats.org/officeDocument/2006/math">
                    <m:f>
                      <m:fPr>
                        <m:ctrlPr>
                          <a:rPr lang="ar-AE" sz="2800" i="1" smtClean="0">
                            <a:latin typeface="Cambria Math" panose="02040503050406030204" pitchFamily="18" charset="0"/>
                          </a:rPr>
                        </m:ctrlPr>
                      </m:fPr>
                      <m:num>
                        <m:r>
                          <a:rPr lang="ar-AE"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1</m:t>
                        </m:r>
                      </m:num>
                      <m:den>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den>
                    </m:f>
                  </m:oMath>
                </a14:m>
                <a:r>
                  <a:rPr lang="ar-AE" sz="2800" dirty="0"/>
                  <a:t> </a:t>
                </a:r>
                <a:r>
                  <a:rPr lang="en-IN" sz="2800" dirty="0"/>
                  <a:t>is defined. Thus, </a:t>
                </a:r>
                <a14:m>
                  <m:oMath xmlns:m="http://schemas.openxmlformats.org/officeDocument/2006/math">
                    <m:r>
                      <a:rPr lang="en-US" sz="2800" b="0" i="1" smtClean="0">
                        <a:latin typeface="Cambria Math" panose="02040503050406030204" pitchFamily="18" charset="0"/>
                      </a:rPr>
                      <m:t>𝐷</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5</m:t>
                        </m:r>
                      </m:e>
                    </m:d>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5</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e>
                    </m:d>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or</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5</m:t>
                    </m:r>
                    <m:r>
                      <a:rPr lang="en-US" sz="2800" b="0" i="1" smtClean="0">
                        <a:latin typeface="Cambria Math" panose="02040503050406030204" pitchFamily="18" charset="0"/>
                        <a:ea typeface="Cambria Math" panose="02040503050406030204" pitchFamily="18" charset="0"/>
                      </a:rPr>
                      <m:t>,</m:t>
                    </m:r>
                  </m:oMath>
                </a14:m>
                <a:r>
                  <a:rPr lang="en-US" sz="2800" dirty="0"/>
                  <a:t> </a:t>
                </a:r>
              </a:p>
              <a:p>
                <a:pPr>
                  <a:defRPr sz="2800"/>
                </a:pPr>
                <a:r>
                  <a:rPr lang="en-US" dirty="0"/>
                  <a:t>because the denominator is </a:t>
                </a:r>
                <a14:m>
                  <m:oMath xmlns:m="http://schemas.openxmlformats.org/officeDocument/2006/math">
                    <m:r>
                      <a:rPr lang="en-US" i="1" dirty="0" smtClean="0">
                        <a:latin typeface="Cambria Math" panose="02040503050406030204" pitchFamily="18" charset="0"/>
                      </a:rPr>
                      <m:t>0</m:t>
                    </m:r>
                  </m:oMath>
                </a14:m>
                <a:r>
                  <a:rPr lang="en-US" dirty="0"/>
                  <a:t> when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a:t>
                </a:r>
              </a:p>
              <a:p>
                <a:pPr>
                  <a:defRPr sz="2800"/>
                </a:pPr>
                <a:r>
                  <a:rPr lang="en-US" sz="2800" b="1" dirty="0"/>
                  <a:t>Note</a:t>
                </a:r>
                <a:r>
                  <a:rPr lang="en-US" sz="2800" dirty="0"/>
                  <a:t>: Here interval notation tells us that </a:t>
                </a:r>
                <a14:m>
                  <m:oMath xmlns:m="http://schemas.openxmlformats.org/officeDocument/2006/math">
                    <m:r>
                      <a:rPr lang="en-US" sz="2800" i="1" dirty="0" smtClean="0">
                        <a:latin typeface="Cambria Math" panose="02040503050406030204" pitchFamily="18" charset="0"/>
                      </a:rPr>
                      <m:t>𝑥</m:t>
                    </m:r>
                  </m:oMath>
                </a14:m>
                <a:r>
                  <a:rPr lang="en-US" sz="2800" dirty="0"/>
                  <a:t> can be any real number except </a:t>
                </a:r>
                <a14:m>
                  <m:oMath xmlns:m="http://schemas.openxmlformats.org/officeDocument/2006/math">
                    <m:r>
                      <a:rPr lang="en-US" sz="2800" i="1" dirty="0" smtClean="0">
                        <a:latin typeface="Cambria Math" panose="02040503050406030204" pitchFamily="18" charset="0"/>
                      </a:rPr>
                      <m:t>5</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370"/>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Evaluating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IN" sz="2800" dirty="0"/>
                  <a:t>For the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oMath>
                </a14:m>
                <a:r>
                  <a:rPr lang="en-IN" sz="2800" dirty="0"/>
                  <a:t>, find:</a:t>
                </a:r>
              </a:p>
              <a:p>
                <a:pPr marL="514350" indent="-514350">
                  <a:buFont typeface="+mj-lt"/>
                  <a:buAutoNum type="alphaLcPeriod"/>
                  <a:defRPr sz="2800"/>
                </a:pPr>
                <a:r>
                  <a:rPr lang="en-IN" dirty="0"/>
                  <a:t>​</a:t>
                </a:r>
                <a14:m>
                  <m:oMath xmlns:m="http://schemas.openxmlformats.org/officeDocument/2006/math">
                    <m:r>
                      <a:rPr lang="en-IN">
                        <a:latin typeface="Cambria Math" panose="02040503050406030204" pitchFamily="18" charset="0"/>
                      </a:rPr>
                      <m:t>𝑔</m:t>
                    </m:r>
                    <m:r>
                      <a:rPr lang="en-IN">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oMath>
                </a14:m>
                <a:endParaRPr lang="ar-AE" dirty="0"/>
              </a:p>
              <a:p>
                <a:pPr marL="514350" indent="-514350">
                  <a:buFont typeface="+mj-lt"/>
                  <a:buAutoNum type="alphaLcPeriod" startAt="2"/>
                  <a:defRPr sz="2800"/>
                </a:pPr>
                <a:r>
                  <a:rPr lang="ar-AE" dirty="0"/>
                  <a:t>​</a:t>
                </a:r>
                <a14:m>
                  <m:oMath xmlns:m="http://schemas.openxmlformats.org/officeDocument/2006/math">
                    <m:r>
                      <a:rPr lang="ar-AE">
                        <a:latin typeface="Cambria Math" panose="02040503050406030204" pitchFamily="18" charset="0"/>
                      </a:rPr>
                      <m:t>𝑔</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oMath>
                </a14:m>
                <a:endParaRPr lang="ar-AE" dirty="0"/>
              </a:p>
              <a:p>
                <a:pPr marL="514350" indent="-514350">
                  <a:buFont typeface="+mj-lt"/>
                  <a:buAutoNum type="alphaLcPeriod" startAt="3"/>
                  <a:defRPr sz="2800"/>
                </a:pPr>
                <a:r>
                  <a:rPr lang="ar-AE" dirty="0"/>
                  <a:t>​</a:t>
                </a:r>
                <a14:m>
                  <m:oMath xmlns:m="http://schemas.openxmlformats.org/officeDocument/2006/math">
                    <m:r>
                      <a:rPr lang="ar-AE">
                        <a:latin typeface="Cambria Math" panose="02040503050406030204" pitchFamily="18" charset="0"/>
                      </a:rPr>
                      <m:t>𝑔</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0</m:t>
                        </m:r>
                      </m:e>
                    </m:d>
                  </m:oMath>
                </a14:m>
                <a:endParaRPr lang="ar-AE" dirty="0"/>
              </a:p>
              <a:p>
                <a:pPr>
                  <a:defRPr sz="2800"/>
                </a:pPr>
                <a:r>
                  <a:rPr lang="en-IN" b="1" dirty="0"/>
                  <a:t>Solution</a:t>
                </a:r>
              </a:p>
              <a:p>
                <a:pPr>
                  <a:defRPr sz="2800"/>
                </a:pPr>
                <a:r>
                  <a:rPr lang="en-IN" dirty="0"/>
                  <a:t>a. </a:t>
                </a:r>
                <a14:m>
                  <m:oMath xmlns:m="http://schemas.openxmlformats.org/officeDocument/2006/math">
                    <m:r>
                      <a:rPr lang="en-IN"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13</m:t>
                    </m:r>
                  </m:oMath>
                </a14:m>
                <a:endParaRPr lang="en-US" dirty="0"/>
              </a:p>
              <a:p>
                <a:pPr>
                  <a:defRPr sz="2800"/>
                </a:pPr>
                <a:r>
                  <a:rPr lang="en-US" dirty="0"/>
                  <a:t>b.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US" dirty="0"/>
              </a:p>
              <a:p>
                <a:pPr>
                  <a:defRPr sz="2800"/>
                </a:pPr>
                <a:r>
                  <a:rPr lang="en-IN" dirty="0"/>
                  <a:t>c.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5</m:t>
                    </m:r>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Evaluating Nonlinear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For the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en-US" b="0" i="0" smtClean="0">
                        <a:latin typeface="Cambria Math" panose="02040503050406030204" pitchFamily="18" charset="0"/>
                      </a:rPr>
                      <m:t>,</m:t>
                    </m:r>
                  </m:oMath>
                </a14:m>
                <a:r>
                  <a:rPr lang="en-IN" sz="2800" dirty="0"/>
                  <a:t> find:</a:t>
                </a:r>
              </a:p>
              <a:p>
                <a:pPr marL="514350" indent="-514350">
                  <a:buFont typeface="+mj-lt"/>
                  <a:buAutoNum type="alphaLcPeriod"/>
                  <a:defRPr sz="2800"/>
                </a:pPr>
                <a:r>
                  <a:rPr lang="en-IN" dirty="0"/>
                  <a:t>​</a:t>
                </a:r>
                <a14:m>
                  <m:oMath xmlns:m="http://schemas.openxmlformats.org/officeDocument/2006/math">
                    <m:r>
                      <a:rPr lang="en-IN">
                        <a:latin typeface="Cambria Math" panose="02040503050406030204" pitchFamily="18" charset="0"/>
                      </a:rPr>
                      <m:t>h</m:t>
                    </m:r>
                    <m:r>
                      <a:rPr lang="en-IN">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e>
                    </m:d>
                  </m:oMath>
                </a14:m>
                <a:r>
                  <a:rPr lang="en-US" dirty="0"/>
                  <a:t>		 b. </a:t>
                </a:r>
                <a:r>
                  <a:rPr lang="ar-AE" dirty="0"/>
                  <a:t>​</a:t>
                </a:r>
                <a14:m>
                  <m:oMath xmlns:m="http://schemas.openxmlformats.org/officeDocument/2006/math">
                    <m:r>
                      <a:rPr lang="ar-AE">
                        <a:latin typeface="Cambria Math" panose="02040503050406030204" pitchFamily="18" charset="0"/>
                      </a:rPr>
                      <m:t>h</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0</m:t>
                        </m:r>
                      </m:e>
                    </m:d>
                  </m:oMath>
                </a14:m>
                <a:r>
                  <a:rPr lang="en-US" dirty="0"/>
                  <a:t>		c. </a:t>
                </a:r>
                <a:r>
                  <a:rPr lang="ar-AE" dirty="0"/>
                  <a:t>​</a:t>
                </a:r>
                <a14:m>
                  <m:oMath xmlns:m="http://schemas.openxmlformats.org/officeDocument/2006/math">
                    <m:r>
                      <a:rPr lang="ar-AE">
                        <a:latin typeface="Cambria Math" panose="02040503050406030204" pitchFamily="18" charset="0"/>
                      </a:rPr>
                      <m:t>h</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oMath>
                </a14:m>
                <a:endParaRPr lang="ar-AE" dirty="0"/>
              </a:p>
              <a:p>
                <a:pPr>
                  <a:defRPr sz="2800"/>
                </a:pPr>
                <a:r>
                  <a:rPr lang="en-IN" b="1" dirty="0"/>
                  <a:t>Solution</a:t>
                </a:r>
              </a:p>
              <a:p>
                <a:pPr>
                  <a:defRPr sz="2800"/>
                </a:pPr>
                <a:r>
                  <a:rPr lang="en-IN" dirty="0"/>
                  <a:t>a. </a:t>
                </a:r>
                <a14:m>
                  <m:oMath xmlns:m="http://schemas.openxmlformats.org/officeDocument/2006/math">
                    <m:r>
                      <a:rPr lang="en-IN"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16</m:t>
                    </m:r>
                    <m:r>
                      <a:rPr lang="en-US" b="0" i="1" smtClean="0">
                        <a:latin typeface="Cambria Math" panose="02040503050406030204" pitchFamily="18" charset="0"/>
                      </a:rPr>
                      <m:t>−</m:t>
                    </m:r>
                    <m:r>
                      <a:rPr lang="en-US" b="0" i="1" smtClean="0">
                        <a:latin typeface="Cambria Math" panose="02040503050406030204" pitchFamily="18" charset="0"/>
                      </a:rPr>
                      <m:t>12</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6</m:t>
                    </m:r>
                  </m:oMath>
                </a14:m>
                <a:endParaRPr lang="en-US" dirty="0"/>
              </a:p>
              <a:p>
                <a:pPr>
                  <a:defRPr sz="2800"/>
                </a:pPr>
                <a:r>
                  <a:rPr lang="en-US" dirty="0"/>
                  <a:t>b.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m:t>
                    </m:r>
                  </m:oMath>
                </a14:m>
                <a:endParaRPr lang="en-US" b="0" dirty="0"/>
              </a:p>
              <a:p>
                <a:pPr>
                  <a:defRPr sz="2800"/>
                </a:pPr>
                <a:r>
                  <a:rPr lang="en-US" dirty="0"/>
                  <a:t>c.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3</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20</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Evaluating Functions From a Graph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Using the graph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find each of the following values.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oMath>
                </a14:m>
                <a:r>
                  <a:rPr lang="en-US" dirty="0"/>
                  <a:t>  		b. </a:t>
                </a:r>
                <a:r>
                  <a:rPr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lang="en-US" dirty="0"/>
                  <a:t>		c. </a:t>
                </a:r>
                <a:r>
                  <a:rPr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7CE24BC2-C3AA-0858-DD40-FA03DF88948A}"/>
              </a:ext>
            </a:extLst>
          </p:cNvPr>
          <p:cNvPicPr>
            <a:picLocks noChangeAspect="1"/>
          </p:cNvPicPr>
          <p:nvPr/>
        </p:nvPicPr>
        <p:blipFill>
          <a:blip r:embed="rId3"/>
          <a:stretch>
            <a:fillRect/>
          </a:stretch>
        </p:blipFill>
        <p:spPr>
          <a:xfrm>
            <a:off x="2514600" y="2504540"/>
            <a:ext cx="3200400" cy="332417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Evaluating Functions From a Graph</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b="1" dirty="0"/>
                  <a:t>Solution</a:t>
                </a:r>
              </a:p>
              <a:p>
                <a:pPr>
                  <a:defRPr sz="2800"/>
                </a:pPr>
                <a:r>
                  <a:rPr lang="en-US" dirty="0"/>
                  <a:t>Using the graph, we need to find the </a:t>
                </a:r>
                <a14:m>
                  <m:oMath xmlns:m="http://schemas.openxmlformats.org/officeDocument/2006/math">
                    <m:r>
                      <a:rPr lang="en-US" i="1" dirty="0" smtClean="0">
                        <a:latin typeface="Cambria Math" panose="02040503050406030204" pitchFamily="18" charset="0"/>
                      </a:rPr>
                      <m:t>𝑦</m:t>
                    </m:r>
                  </m:oMath>
                </a14:m>
                <a:r>
                  <a:rPr lang="en-US" dirty="0"/>
                  <a:t>-value that corresponds to each </a:t>
                </a:r>
                <a14:m>
                  <m:oMath xmlns:m="http://schemas.openxmlformats.org/officeDocument/2006/math">
                    <m:r>
                      <a:rPr lang="en-US" i="1" dirty="0" smtClean="0">
                        <a:latin typeface="Cambria Math" panose="02040503050406030204" pitchFamily="18" charset="0"/>
                      </a:rPr>
                      <m:t>𝑥</m:t>
                    </m:r>
                  </m:oMath>
                </a14:m>
                <a:r>
                  <a:rPr lang="en-US" dirty="0"/>
                  <a:t>-value.</a:t>
                </a:r>
              </a:p>
              <a:p>
                <a:pPr>
                  <a:defRPr sz="2800"/>
                </a:pP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E05A393A-3B1C-3EEE-1986-186CBC78E845}"/>
              </a:ext>
            </a:extLst>
          </p:cNvPr>
          <p:cNvPicPr>
            <a:picLocks noChangeAspect="1"/>
          </p:cNvPicPr>
          <p:nvPr/>
        </p:nvPicPr>
        <p:blipFill>
          <a:blip r:embed="rId3"/>
          <a:stretch>
            <a:fillRect/>
          </a:stretch>
        </p:blipFill>
        <p:spPr>
          <a:xfrm>
            <a:off x="762000" y="2537745"/>
            <a:ext cx="3347224" cy="3290968"/>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B5BC85F-24D1-C835-60DA-3D0E9A3286AC}"/>
                  </a:ext>
                </a:extLst>
              </p:cNvPr>
              <p:cNvSpPr txBox="1"/>
              <p:nvPr/>
            </p:nvSpPr>
            <p:spPr>
              <a:xfrm>
                <a:off x="4491574" y="2537745"/>
                <a:ext cx="3810000" cy="2523768"/>
              </a:xfrm>
              <a:prstGeom prst="rect">
                <a:avLst/>
              </a:prstGeom>
              <a:noFill/>
            </p:spPr>
            <p:txBody>
              <a:bodyPr wrap="square" rtlCol="0">
                <a:spAutoFit/>
              </a:bodyPr>
              <a:lstStyle/>
              <a:p>
                <a:pPr>
                  <a:defRPr sz="2800"/>
                </a:pPr>
                <a:r>
                  <a:rPr lang="en-US" dirty="0"/>
                  <a:t>Thus, the function values are as follows.</a:t>
                </a:r>
              </a:p>
              <a:p>
                <a:pPr>
                  <a:defRPr sz="2800"/>
                </a:pPr>
                <a:r>
                  <a:rPr lang="en-US" dirty="0"/>
                  <a:t>a. </a:t>
                </a:r>
                <a14:m>
                  <m:oMath xmlns:m="http://schemas.openxmlformats.org/officeDocument/2006/math">
                    <m:r>
                      <a:rPr lang="en-US" b="0" i="1" smtClean="0">
                        <a:latin typeface="Cambria Math" panose="02040503050406030204" pitchFamily="18" charset="0"/>
                      </a:rPr>
                      <m:t>𝑔</m:t>
                    </m:r>
                    <m:d>
                      <m:dPr>
                        <m:ctrlPr>
                          <a:rPr lang="ar-AE" b="0" i="1" smtClean="0">
                            <a:latin typeface="Cambria Math" panose="02040503050406030204" pitchFamily="18" charset="0"/>
                          </a:rPr>
                        </m:ctrlPr>
                      </m:dPr>
                      <m:e>
                        <m:r>
                          <a:rPr lang="ar-AE" b="0" i="1" smtClean="0">
                            <a:latin typeface="Cambria Math" panose="02040503050406030204" pitchFamily="18" charset="0"/>
                          </a:rPr>
                          <m:t>−</m:t>
                        </m:r>
                        <m:r>
                          <a:rPr lang="ar-AE" b="0" i="1" smtClean="0">
                            <a:latin typeface="Cambria Math" panose="02040503050406030204" pitchFamily="18" charset="0"/>
                          </a:rPr>
                          <m:t>2</m:t>
                        </m:r>
                      </m:e>
                    </m:d>
                    <m:r>
                      <a:rPr lang="ar-AE" b="0" i="1" smtClean="0">
                        <a:latin typeface="Cambria Math" panose="02040503050406030204" pitchFamily="18" charset="0"/>
                      </a:rPr>
                      <m:t>=</m:t>
                    </m:r>
                    <m:r>
                      <a:rPr lang="ar-AE" b="0" i="1" smtClean="0">
                        <a:latin typeface="Cambria Math" panose="02040503050406030204" pitchFamily="18" charset="0"/>
                      </a:rPr>
                      <m:t>4</m:t>
                    </m:r>
                    <m:r>
                      <a:rPr lang="ar-AE" b="0" i="1" smtClean="0">
                        <a:latin typeface="Cambria Math" panose="02040503050406030204" pitchFamily="18" charset="0"/>
                      </a:rPr>
                      <m:t> </m:t>
                    </m:r>
                  </m:oMath>
                </a14:m>
                <a:endParaRPr lang="ar-AE" dirty="0"/>
              </a:p>
              <a:p>
                <a:pPr>
                  <a:defRPr sz="2800"/>
                </a:pPr>
                <a:r>
                  <a:rPr lang="en-US" dirty="0"/>
                  <a:t>b. </a:t>
                </a:r>
                <a14:m>
                  <m:oMath xmlns:m="http://schemas.openxmlformats.org/officeDocument/2006/math">
                    <m:r>
                      <a:rPr lang="en-US" b="0" i="1" smtClean="0">
                        <a:latin typeface="Cambria Math" panose="02040503050406030204" pitchFamily="18" charset="0"/>
                      </a:rPr>
                      <m:t>𝑔</m:t>
                    </m:r>
                    <m:d>
                      <m:dPr>
                        <m:ctrlPr>
                          <a:rPr lang="ar-AE" b="0" i="1" smtClean="0">
                            <a:latin typeface="Cambria Math" panose="02040503050406030204" pitchFamily="18" charset="0"/>
                          </a:rPr>
                        </m:ctrlPr>
                      </m:dPr>
                      <m:e>
                        <m:r>
                          <a:rPr lang="ar-AE" b="0" i="1" smtClean="0">
                            <a:latin typeface="Cambria Math" panose="02040503050406030204" pitchFamily="18" charset="0"/>
                          </a:rPr>
                          <m:t>1</m:t>
                        </m:r>
                      </m:e>
                    </m:d>
                    <m:r>
                      <a:rPr lang="ar-AE" b="0" i="1" smtClean="0">
                        <a:latin typeface="Cambria Math" panose="02040503050406030204" pitchFamily="18" charset="0"/>
                      </a:rPr>
                      <m:t>=−</m:t>
                    </m:r>
                    <m:r>
                      <a:rPr lang="ar-AE" b="0" i="1" smtClean="0">
                        <a:latin typeface="Cambria Math" panose="02040503050406030204" pitchFamily="18" charset="0"/>
                      </a:rPr>
                      <m:t>2</m:t>
                    </m:r>
                  </m:oMath>
                </a14:m>
                <a:endParaRPr lang="ar-AE" dirty="0"/>
              </a:p>
              <a:p>
                <a:pPr>
                  <a:defRPr sz="2800"/>
                </a:pPr>
                <a:r>
                  <a:rPr lang="en-US" dirty="0"/>
                  <a:t>c. </a:t>
                </a:r>
                <a14:m>
                  <m:oMath xmlns:m="http://schemas.openxmlformats.org/officeDocument/2006/math">
                    <m:r>
                      <a:rPr lang="en-US" b="0" i="1" smtClean="0">
                        <a:latin typeface="Cambria Math" panose="02040503050406030204" pitchFamily="18" charset="0"/>
                      </a:rPr>
                      <m:t>𝑔</m:t>
                    </m:r>
                    <m:d>
                      <m:dPr>
                        <m:ctrlPr>
                          <a:rPr lang="ar-AE" b="0" i="1" smtClean="0">
                            <a:latin typeface="Cambria Math" panose="02040503050406030204" pitchFamily="18" charset="0"/>
                          </a:rPr>
                        </m:ctrlPr>
                      </m:dPr>
                      <m:e>
                        <m:r>
                          <a:rPr lang="ar-AE" b="0" i="1" smtClean="0">
                            <a:latin typeface="Cambria Math" panose="02040503050406030204" pitchFamily="18" charset="0"/>
                          </a:rPr>
                          <m:t>4</m:t>
                        </m:r>
                      </m:e>
                    </m:d>
                    <m:r>
                      <a:rPr lang="ar-AE" b="0" i="1" smtClean="0">
                        <a:latin typeface="Cambria Math" panose="02040503050406030204" pitchFamily="18" charset="0"/>
                      </a:rPr>
                      <m:t>=−</m:t>
                    </m:r>
                    <m:r>
                      <a:rPr lang="ar-AE" b="0" i="1" smtClean="0">
                        <a:latin typeface="Cambria Math" panose="02040503050406030204" pitchFamily="18" charset="0"/>
                      </a:rPr>
                      <m:t>8</m:t>
                    </m:r>
                  </m:oMath>
                </a14:m>
                <a:endParaRPr lang="ar-AE" dirty="0"/>
              </a:p>
              <a:p>
                <a:endParaRPr lang="en-US" dirty="0"/>
              </a:p>
            </p:txBody>
          </p:sp>
        </mc:Choice>
        <mc:Fallback>
          <p:sp>
            <p:nvSpPr>
              <p:cNvPr id="4" name="TextBox 3">
                <a:extLst>
                  <a:ext uri="{FF2B5EF4-FFF2-40B4-BE49-F238E27FC236}">
                    <a16:creationId xmlns:a16="http://schemas.microsoft.com/office/drawing/2014/main" id="{5B5BC85F-24D1-C835-60DA-3D0E9A3286AC}"/>
                  </a:ext>
                </a:extLst>
              </p:cNvPr>
              <p:cNvSpPr txBox="1">
                <a:spLocks noRot="1" noChangeAspect="1" noMove="1" noResize="1" noEditPoints="1" noAdjustHandles="1" noChangeArrowheads="1" noChangeShapeType="1" noTextEdit="1"/>
              </p:cNvSpPr>
              <p:nvPr/>
            </p:nvSpPr>
            <p:spPr>
              <a:xfrm>
                <a:off x="4491574" y="2537745"/>
                <a:ext cx="3810000" cy="2523768"/>
              </a:xfrm>
              <a:prstGeom prst="rect">
                <a:avLst/>
              </a:prstGeom>
              <a:blipFill>
                <a:blip r:embed="rId4"/>
                <a:stretch>
                  <a:fillRect l="-3360" t="-2174" r="-5120"/>
                </a:stretch>
              </a:blipFill>
            </p:spPr>
            <p:txBody>
              <a:bodyPr/>
              <a:lstStyle/>
              <a:p>
                <a:r>
                  <a:rPr lang="en-US">
                    <a:noFill/>
                  </a:rPr>
                  <a:t> </a:t>
                </a:r>
              </a:p>
            </p:txBody>
          </p:sp>
        </mc:Fallback>
      </mc:AlternateContent>
    </p:spTree>
    <p:extLst>
      <p:ext uri="{BB962C8B-B14F-4D97-AF65-F5344CB8AC3E}">
        <p14:creationId xmlns:p14="http://schemas.microsoft.com/office/powerpoint/2010/main" val="267626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p:sp>
        <p:nvSpPr>
          <p:cNvPr id="3" name="Text Placeholder 2"/>
          <p:cNvSpPr>
            <a:spLocks noGrp="1"/>
          </p:cNvSpPr>
          <p:nvPr>
            <p:ph type="body" sz="quarter" idx="10"/>
          </p:nvPr>
        </p:nvSpPr>
        <p:spPr>
          <a:xfrm>
            <a:off x="457200" y="1082078"/>
            <a:ext cx="8229600" cy="954107"/>
          </a:xfrm>
        </p:spPr>
        <p:txBody>
          <a:bodyPr>
            <a:spAutoFit/>
          </a:bodyPr>
          <a:lstStyle/>
          <a:p>
            <a:r>
              <a:rPr lang="en-US" sz="2800" dirty="0"/>
              <a:t>Vertical lines are not functions and cannot be graphed by the calculator in function mode</a:t>
            </a:r>
            <a:r>
              <a:rPr sz="2800" dirty="0"/>
              <a:t>.</a:t>
            </a:r>
          </a:p>
        </p:txBody>
      </p:sp>
    </p:spTree>
    <p:extLst>
      <p:ext uri="{BB962C8B-B14F-4D97-AF65-F5344CB8AC3E}">
        <p14:creationId xmlns:p14="http://schemas.microsoft.com/office/powerpoint/2010/main" val="396488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p:sp>
        <p:nvSpPr>
          <p:cNvPr id="3" name="Text Placeholder 2"/>
          <p:cNvSpPr>
            <a:spLocks noGrp="1"/>
          </p:cNvSpPr>
          <p:nvPr>
            <p:ph type="body" sz="quarter" idx="10"/>
          </p:nvPr>
        </p:nvSpPr>
        <p:spPr>
          <a:xfrm>
            <a:off x="457200" y="1082078"/>
            <a:ext cx="8229600" cy="1815882"/>
          </a:xfrm>
        </p:spPr>
        <p:txBody>
          <a:bodyPr>
            <a:spAutoFit/>
          </a:bodyPr>
          <a:lstStyle/>
          <a:p>
            <a:r>
              <a:rPr lang="en-US" sz="2800" dirty="0"/>
              <a:t>The ordered pairs discussed in this text are ordered pairs of real numbers. However, more generally, ordered pairs might be other types of pairs such as (child, mother), (city, state), or (name, batting average).</a:t>
            </a:r>
            <a:endParaRPr sz="2800" dirty="0"/>
          </a:p>
        </p:txBody>
      </p:sp>
    </p:spTree>
    <p:extLst>
      <p:ext uri="{BB962C8B-B14F-4D97-AF65-F5344CB8AC3E}">
        <p14:creationId xmlns:p14="http://schemas.microsoft.com/office/powerpoint/2010/main" val="2366796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Graphing Functions with a TI-84 Plus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dirty="0"/>
                  <a:t>Use a </a:t>
                </a:r>
                <a:r>
                  <a:rPr lang="en-US" i="0" dirty="0">
                    <a:latin typeface="+mj-lt"/>
                  </a:rPr>
                  <a:t>TI-84</a:t>
                </a:r>
                <a:r>
                  <a:rPr lang="en-US" dirty="0"/>
                  <a:t> Plus graphing calculator to find the graphs of each of the following functions. Use the CALC key to find the point where each graph intersects the </a:t>
                </a:r>
                <a14:m>
                  <m:oMath xmlns:m="http://schemas.openxmlformats.org/officeDocument/2006/math">
                    <m:r>
                      <a:rPr lang="en-US" dirty="0">
                        <a:latin typeface="Cambria Math" panose="02040503050406030204" pitchFamily="18" charset="0"/>
                      </a:rPr>
                      <m:t> </m:t>
                    </m:r>
                    <m:r>
                      <a:rPr lang="en-US" i="1" dirty="0" smtClean="0">
                        <a:latin typeface="Cambria Math" panose="02040503050406030204" pitchFamily="18" charset="0"/>
                      </a:rPr>
                      <m:t>𝑥</m:t>
                    </m:r>
                  </m:oMath>
                </a14:m>
                <a:r>
                  <a:rPr lang="en-US" dirty="0"/>
                  <a:t>-axis. Changing the WINDOW may help you get a “better” or “more complete” picture of the function. This is a judgment call on your part.</a:t>
                </a:r>
                <a:endParaRPr lang="en-US" sz="2800" dirty="0"/>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1</m:t>
                    </m:r>
                  </m:oMath>
                </a14:m>
                <a:endParaRPr lang="en-US" dirty="0"/>
              </a:p>
              <a:p>
                <a:pPr marL="514350" indent="-514350">
                  <a:buFont typeface="+mj-lt"/>
                  <a:buAutoNum type="alphaLcPeriod"/>
                </a:pPr>
                <a:r>
                  <a:rPr lang="en-US" dirty="0"/>
                  <a:t>​​​</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𝑥</m:t>
                    </m:r>
                  </m:oMath>
                </a14:m>
                <a:r>
                  <a:rPr lang="en-US" b="0" i="1" dirty="0"/>
                  <a:t> </a:t>
                </a:r>
              </a:p>
              <a:p>
                <a:pPr marL="514350" indent="-514350">
                  <a:buFont typeface="+mj-lt"/>
                  <a:buAutoNum type="alphaLcPeriod"/>
                </a:pPr>
                <a:r>
                  <a:rPr lang="en-US" b="0"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oMath>
                </a14:m>
                <a:r>
                  <a:rPr lang="en-US" dirty="0"/>
                  <a:t>;   </a:t>
                </a:r>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3</m:t>
                    </m:r>
                  </m:oMath>
                </a14:m>
                <a:endParaRPr lang="en-US" dirty="0"/>
              </a:p>
              <a:p>
                <a:endParaRPr lang="en-US" b="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p:spTree>
    <p:extLst>
      <p:ext uri="{BB962C8B-B14F-4D97-AF65-F5344CB8AC3E}">
        <p14:creationId xmlns:p14="http://schemas.microsoft.com/office/powerpoint/2010/main" val="1285872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886829-0A49-F30B-904F-D248FC3423BA}"/>
              </a:ext>
            </a:extLst>
          </p:cNvPr>
          <p:cNvSpPr/>
          <p:nvPr/>
        </p:nvSpPr>
        <p:spPr>
          <a:xfrm>
            <a:off x="4581293" y="3453160"/>
            <a:ext cx="371707" cy="3568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b="1" dirty="0"/>
                  <a:t>Solution</a:t>
                </a:r>
              </a:p>
              <a:p>
                <a:pPr marL="514350" indent="-514350">
                  <a:buAutoNum type="alphaLcPeriod"/>
                </a:pPr>
                <a:r>
                  <a:rPr lang="en-US" b="0" dirty="0"/>
                  <a:t>To have the calculator graph a nonvertical straight line, you must first solve the equation for </a:t>
                </a:r>
                <a14:m>
                  <m:oMath xmlns:m="http://schemas.openxmlformats.org/officeDocument/2006/math">
                    <m:r>
                      <a:rPr lang="en-US" b="0" i="1" dirty="0" smtClean="0">
                        <a:latin typeface="Cambria Math" panose="02040503050406030204" pitchFamily="18" charset="0"/>
                      </a:rPr>
                      <m:t>𝑦</m:t>
                    </m:r>
                  </m:oMath>
                </a14:m>
                <a:r>
                  <a:rPr lang="en-US" b="0" dirty="0"/>
                  <a:t>. Solving for </a:t>
                </a:r>
                <a14:m>
                  <m:oMath xmlns:m="http://schemas.openxmlformats.org/officeDocument/2006/math">
                    <m:r>
                      <a:rPr lang="en-US" b="0" i="1" dirty="0" smtClean="0">
                        <a:latin typeface="Cambria Math" panose="02040503050406030204" pitchFamily="18" charset="0"/>
                      </a:rPr>
                      <m:t>𝑦</m:t>
                    </m:r>
                  </m:oMath>
                </a14:m>
                <a:r>
                  <a:rPr lang="en-US" b="0" dirty="0"/>
                  <a:t> gives,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b="0" dirty="0"/>
              </a:p>
              <a:p>
                <a:r>
                  <a:rPr lang="en-US" b="0" dirty="0"/>
                  <a:t>       (It is important that the </a:t>
                </a:r>
                <a14:m>
                  <m:oMath xmlns:m="http://schemas.openxmlformats.org/officeDocument/2006/math">
                    <m:d>
                      <m:dPr>
                        <m:ctrlPr>
                          <a:rPr lang="en-US" sz="1900" b="0" i="1" dirty="0" smtClean="0">
                            <a:solidFill>
                              <a:srgbClr val="836967"/>
                            </a:solidFill>
                            <a:latin typeface="Cambria Math" panose="02040503050406030204" pitchFamily="18" charset="0"/>
                          </a:rPr>
                        </m:ctrlPr>
                      </m:dPr>
                      <m:e>
                        <m:r>
                          <a:rPr lang="en-US" sz="1900" b="0" dirty="0" smtClean="0">
                            <a:latin typeface="Cambria Math" panose="02040503050406030204" pitchFamily="18" charset="0"/>
                          </a:rPr>
                          <m:t>−</m:t>
                        </m:r>
                      </m:e>
                    </m:d>
                  </m:oMath>
                </a14:m>
                <a:r>
                  <a:rPr lang="en-US" b="0" dirty="0"/>
                  <a:t> key be used to indicate    </a:t>
                </a:r>
              </a:p>
              <a:p>
                <a:r>
                  <a:rPr lang="en-US" dirty="0"/>
                  <a:t>       </a:t>
                </a:r>
                <a:r>
                  <a:rPr lang="en-US" b="0" dirty="0"/>
                  <a:t>the negative sign in front of 3</a:t>
                </a:r>
                <a14:m>
                  <m:oMath xmlns:m="http://schemas.openxmlformats.org/officeDocument/2006/math">
                    <m:r>
                      <a:rPr lang="en-US" b="0" i="1" dirty="0" smtClean="0">
                        <a:latin typeface="Cambria Math" panose="02040503050406030204" pitchFamily="18" charset="0"/>
                      </a:rPr>
                      <m:t>𝑥</m:t>
                    </m:r>
                  </m:oMath>
                </a14:m>
                <a:r>
                  <a:rPr lang="en-US" b="0" dirty="0"/>
                  <a:t>. This is not the same </a:t>
                </a:r>
              </a:p>
              <a:p>
                <a:r>
                  <a:rPr lang="en-US" dirty="0"/>
                  <a:t>       </a:t>
                </a:r>
                <a:r>
                  <a:rPr lang="en-US" b="0" dirty="0"/>
                  <a:t>as the subtraction key.)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519"/>
                </a:stretch>
              </a:blipFill>
            </p:spPr>
            <p:txBody>
              <a:bodyPr/>
              <a:lstStyle/>
              <a:p>
                <a:r>
                  <a:rPr lang="en-IN">
                    <a:noFill/>
                  </a:rPr>
                  <a:t> </a:t>
                </a:r>
              </a:p>
            </p:txBody>
          </p:sp>
        </mc:Fallback>
      </mc:AlternateContent>
      <p:sp>
        <p:nvSpPr>
          <p:cNvPr id="2" name="Title 1"/>
          <p:cNvSpPr>
            <a:spLocks noGrp="1"/>
          </p:cNvSpPr>
          <p:nvPr>
            <p:ph type="title"/>
          </p:nvPr>
        </p:nvSpPr>
        <p:spPr/>
        <p:txBody>
          <a:bodyPr/>
          <a:lstStyle/>
          <a:p>
            <a:r>
              <a:rPr dirty="0"/>
              <a:t>Example 9: Graphing Functions with a TI-84 Plus</a:t>
            </a:r>
            <a:r>
              <a:rPr lang="en-US" dirty="0"/>
              <a:t> (cont.)</a:t>
            </a:r>
            <a:endParaRPr dirty="0"/>
          </a:p>
        </p:txBody>
      </p:sp>
      <p:pic>
        <p:nvPicPr>
          <p:cNvPr id="7" name="Picture 6">
            <a:extLst>
              <a:ext uri="{FF2B5EF4-FFF2-40B4-BE49-F238E27FC236}">
                <a16:creationId xmlns:a16="http://schemas.microsoft.com/office/drawing/2014/main" id="{EBE2DC82-F60E-4834-311F-F36B66C19F74}"/>
              </a:ext>
            </a:extLst>
          </p:cNvPr>
          <p:cNvPicPr>
            <a:picLocks noChangeAspect="1"/>
          </p:cNvPicPr>
          <p:nvPr/>
        </p:nvPicPr>
        <p:blipFill>
          <a:blip r:embed="rId3"/>
          <a:stretch>
            <a:fillRect/>
          </a:stretch>
        </p:blipFill>
        <p:spPr>
          <a:xfrm>
            <a:off x="5486400" y="4367842"/>
            <a:ext cx="2223273" cy="1628512"/>
          </a:xfrm>
          <a:prstGeom prst="rect">
            <a:avLst/>
          </a:prstGeom>
        </p:spPr>
      </p:pic>
    </p:spTree>
    <p:extLst>
      <p:ext uri="{BB962C8B-B14F-4D97-AF65-F5344CB8AC3E}">
        <p14:creationId xmlns:p14="http://schemas.microsoft.com/office/powerpoint/2010/main" val="356869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pPr>
                <a:r>
                  <a:rPr lang="en-US" dirty="0"/>
                  <a:t>Since the graph of this function has two                   </a:t>
                </a:r>
                <a14:m>
                  <m:oMath xmlns:m="http://schemas.openxmlformats.org/officeDocument/2006/math">
                    <m:r>
                      <a:rPr lang="en-US" i="1" dirty="0" smtClean="0">
                        <a:latin typeface="Cambria Math" panose="02040503050406030204" pitchFamily="18" charset="0"/>
                      </a:rPr>
                      <m:t>𝑥</m:t>
                    </m:r>
                  </m:oMath>
                </a14:m>
                <a:r>
                  <a:rPr lang="en-US" dirty="0"/>
                  <a:t>-intercepts, we have shown the graph twice. Each graph shows the coordinates of a distinct                 </a:t>
                </a:r>
                <a14:m>
                  <m:oMath xmlns:m="http://schemas.openxmlformats.org/officeDocument/2006/math">
                    <m:r>
                      <a:rPr lang="en-US" i="1" dirty="0" smtClean="0">
                        <a:latin typeface="Cambria Math" panose="02040503050406030204" pitchFamily="18" charset="0"/>
                      </a:rPr>
                      <m:t>𝑥</m:t>
                    </m:r>
                  </m:oMath>
                </a14:m>
                <a:r>
                  <a:rPr lang="en-US" dirty="0"/>
                  <a:t>-intercept.</a:t>
                </a:r>
                <a:endParaRPr lang="en-US" b="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74"/>
                </a:stretch>
              </a:blipFill>
            </p:spPr>
            <p:txBody>
              <a:bodyPr/>
              <a:lstStyle/>
              <a:p>
                <a:r>
                  <a:rPr lang="en-IN">
                    <a:noFill/>
                  </a:rPr>
                  <a:t> </a:t>
                </a:r>
              </a:p>
            </p:txBody>
          </p:sp>
        </mc:Fallback>
      </mc:AlternateContent>
      <p:sp>
        <p:nvSpPr>
          <p:cNvPr id="2" name="Title 1"/>
          <p:cNvSpPr>
            <a:spLocks noGrp="1"/>
          </p:cNvSpPr>
          <p:nvPr>
            <p:ph type="title"/>
          </p:nvPr>
        </p:nvSpPr>
        <p:spPr/>
        <p:txBody>
          <a:bodyPr/>
          <a:lstStyle/>
          <a:p>
            <a:r>
              <a:rPr dirty="0"/>
              <a:t>Example 9: Graphing Functions with a TI-84 Plus</a:t>
            </a:r>
            <a:r>
              <a:rPr lang="en-US" dirty="0"/>
              <a:t> (cont.)</a:t>
            </a:r>
            <a:endParaRPr dirty="0"/>
          </a:p>
        </p:txBody>
      </p:sp>
      <p:pic>
        <p:nvPicPr>
          <p:cNvPr id="5" name="Picture 4">
            <a:extLst>
              <a:ext uri="{FF2B5EF4-FFF2-40B4-BE49-F238E27FC236}">
                <a16:creationId xmlns:a16="http://schemas.microsoft.com/office/drawing/2014/main" id="{3B0765FA-9FEF-0503-2A94-D8AF7A554CA7}"/>
              </a:ext>
            </a:extLst>
          </p:cNvPr>
          <p:cNvPicPr>
            <a:picLocks noChangeAspect="1"/>
          </p:cNvPicPr>
          <p:nvPr/>
        </p:nvPicPr>
        <p:blipFill>
          <a:blip r:embed="rId3"/>
          <a:stretch>
            <a:fillRect/>
          </a:stretch>
        </p:blipFill>
        <p:spPr>
          <a:xfrm>
            <a:off x="1581524" y="3196087"/>
            <a:ext cx="2990476" cy="2114286"/>
          </a:xfrm>
          <a:prstGeom prst="rect">
            <a:avLst/>
          </a:prstGeom>
        </p:spPr>
      </p:pic>
      <p:pic>
        <p:nvPicPr>
          <p:cNvPr id="7" name="Picture 6">
            <a:extLst>
              <a:ext uri="{FF2B5EF4-FFF2-40B4-BE49-F238E27FC236}">
                <a16:creationId xmlns:a16="http://schemas.microsoft.com/office/drawing/2014/main" id="{23974E32-8CD0-0EB6-BE08-82E399A057A4}"/>
              </a:ext>
            </a:extLst>
          </p:cNvPr>
          <p:cNvPicPr>
            <a:picLocks noChangeAspect="1"/>
          </p:cNvPicPr>
          <p:nvPr/>
        </p:nvPicPr>
        <p:blipFill>
          <a:blip r:embed="rId4"/>
          <a:stretch>
            <a:fillRect/>
          </a:stretch>
        </p:blipFill>
        <p:spPr>
          <a:xfrm>
            <a:off x="4572000" y="3175956"/>
            <a:ext cx="2990476" cy="2114286"/>
          </a:xfrm>
          <a:prstGeom prst="rect">
            <a:avLst/>
          </a:prstGeom>
        </p:spPr>
      </p:pic>
    </p:spTree>
    <p:extLst>
      <p:ext uri="{BB962C8B-B14F-4D97-AF65-F5344CB8AC3E}">
        <p14:creationId xmlns:p14="http://schemas.microsoft.com/office/powerpoint/2010/main" val="415446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pPr>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2</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1</m:t>
                    </m:r>
                  </m:oMath>
                </a14:m>
                <a:r>
                  <a:rPr lang="en-US" b="0"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3</m:t>
                    </m:r>
                  </m:oMath>
                </a14:m>
                <a:endParaRPr lang="en-US" b="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IN">
                    <a:noFill/>
                  </a:rPr>
                  <a:t> </a:t>
                </a:r>
              </a:p>
            </p:txBody>
          </p:sp>
        </mc:Fallback>
      </mc:AlternateContent>
      <p:sp>
        <p:nvSpPr>
          <p:cNvPr id="2" name="Title 1"/>
          <p:cNvSpPr>
            <a:spLocks noGrp="1"/>
          </p:cNvSpPr>
          <p:nvPr>
            <p:ph type="title"/>
          </p:nvPr>
        </p:nvSpPr>
        <p:spPr/>
        <p:txBody>
          <a:bodyPr/>
          <a:lstStyle/>
          <a:p>
            <a:r>
              <a:rPr dirty="0"/>
              <a:t>Example 9: Graphing Functions with a TI-84 Plus</a:t>
            </a:r>
            <a:r>
              <a:rPr lang="en-US" dirty="0"/>
              <a:t> (cont.)</a:t>
            </a:r>
            <a:endParaRPr dirty="0"/>
          </a:p>
        </p:txBody>
      </p:sp>
      <p:pic>
        <p:nvPicPr>
          <p:cNvPr id="6" name="Picture 5">
            <a:extLst>
              <a:ext uri="{FF2B5EF4-FFF2-40B4-BE49-F238E27FC236}">
                <a16:creationId xmlns:a16="http://schemas.microsoft.com/office/drawing/2014/main" id="{36365D82-98EB-38E2-64CE-7804B21F1EA0}"/>
              </a:ext>
            </a:extLst>
          </p:cNvPr>
          <p:cNvPicPr>
            <a:picLocks noChangeAspect="1"/>
          </p:cNvPicPr>
          <p:nvPr/>
        </p:nvPicPr>
        <p:blipFill>
          <a:blip r:embed="rId3"/>
          <a:stretch>
            <a:fillRect/>
          </a:stretch>
        </p:blipFill>
        <p:spPr>
          <a:xfrm>
            <a:off x="966158" y="1606488"/>
            <a:ext cx="2310442" cy="1593912"/>
          </a:xfrm>
          <a:prstGeom prst="rect">
            <a:avLst/>
          </a:prstGeom>
        </p:spPr>
      </p:pic>
      <p:pic>
        <p:nvPicPr>
          <p:cNvPr id="8" name="Picture 7">
            <a:extLst>
              <a:ext uri="{FF2B5EF4-FFF2-40B4-BE49-F238E27FC236}">
                <a16:creationId xmlns:a16="http://schemas.microsoft.com/office/drawing/2014/main" id="{86A47E81-B3BC-CB3E-C29B-13EECF1BA500}"/>
              </a:ext>
            </a:extLst>
          </p:cNvPr>
          <p:cNvPicPr>
            <a:picLocks noChangeAspect="1"/>
          </p:cNvPicPr>
          <p:nvPr/>
        </p:nvPicPr>
        <p:blipFill>
          <a:blip r:embed="rId4"/>
          <a:stretch>
            <a:fillRect/>
          </a:stretch>
        </p:blipFill>
        <p:spPr>
          <a:xfrm>
            <a:off x="3460548" y="1600200"/>
            <a:ext cx="2254452" cy="1593912"/>
          </a:xfrm>
          <a:prstGeom prst="rect">
            <a:avLst/>
          </a:prstGeom>
        </p:spPr>
      </p:pic>
      <p:pic>
        <p:nvPicPr>
          <p:cNvPr id="10" name="Picture 9">
            <a:extLst>
              <a:ext uri="{FF2B5EF4-FFF2-40B4-BE49-F238E27FC236}">
                <a16:creationId xmlns:a16="http://schemas.microsoft.com/office/drawing/2014/main" id="{B338F326-9903-62EE-CD87-59359F450B2C}"/>
              </a:ext>
            </a:extLst>
          </p:cNvPr>
          <p:cNvPicPr>
            <a:picLocks noChangeAspect="1"/>
          </p:cNvPicPr>
          <p:nvPr/>
        </p:nvPicPr>
        <p:blipFill>
          <a:blip r:embed="rId5"/>
          <a:stretch>
            <a:fillRect/>
          </a:stretch>
        </p:blipFill>
        <p:spPr>
          <a:xfrm>
            <a:off x="5943600" y="1586562"/>
            <a:ext cx="2254452" cy="1606112"/>
          </a:xfrm>
          <a:prstGeom prst="rect">
            <a:avLst/>
          </a:prstGeom>
        </p:spPr>
      </p:pic>
    </p:spTree>
    <p:extLst>
      <p:ext uri="{BB962C8B-B14F-4D97-AF65-F5344CB8AC3E}">
        <p14:creationId xmlns:p14="http://schemas.microsoft.com/office/powerpoint/2010/main" val="328756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539430"/>
              </a:xfrm>
            </p:spPr>
            <p:txBody>
              <a:bodyPr>
                <a:spAutoFit/>
              </a:bodyPr>
              <a:lstStyle/>
              <a:p>
                <a:r>
                  <a:rPr lang="en-US" sz="2800" dirty="0"/>
                  <a:t>The standard window shows </a:t>
                </a:r>
                <a14:m>
                  <m:oMath xmlns:m="http://schemas.openxmlformats.org/officeDocument/2006/math">
                    <m:r>
                      <a:rPr lang="en-US" sz="2800" i="1" dirty="0" smtClean="0">
                        <a:latin typeface="Cambria Math" panose="02040503050406030204" pitchFamily="18" charset="0"/>
                      </a:rPr>
                      <m:t>96</m:t>
                    </m:r>
                  </m:oMath>
                </a14:m>
                <a:r>
                  <a:rPr lang="en-US" sz="2800" dirty="0"/>
                  <a:t> pixels across the window and </a:t>
                </a:r>
                <a14:m>
                  <m:oMath xmlns:m="http://schemas.openxmlformats.org/officeDocument/2006/math">
                    <m:r>
                      <a:rPr lang="en-US" sz="2800" i="1" dirty="0" smtClean="0">
                        <a:latin typeface="Cambria Math" panose="02040503050406030204" pitchFamily="18" charset="0"/>
                      </a:rPr>
                      <m:t>64</m:t>
                    </m:r>
                  </m:oMath>
                </a14:m>
                <a:r>
                  <a:rPr lang="en-US" sz="2800" dirty="0"/>
                  <a:t> pixels up and down the window. This gives a ratio of </a:t>
                </a:r>
                <a14:m>
                  <m:oMath xmlns:m="http://schemas.openxmlformats.org/officeDocument/2006/math">
                    <m:r>
                      <a:rPr lang="en-US" sz="2800" i="1" dirty="0" smtClean="0">
                        <a:latin typeface="Cambria Math" panose="02040503050406030204" pitchFamily="18" charset="0"/>
                      </a:rPr>
                      <m:t>3</m:t>
                    </m:r>
                  </m:oMath>
                </a14:m>
                <a:r>
                  <a:rPr lang="en-US" sz="2800" dirty="0"/>
                  <a:t> to </a:t>
                </a:r>
                <a14:m>
                  <m:oMath xmlns:m="http://schemas.openxmlformats.org/officeDocument/2006/math">
                    <m:r>
                      <a:rPr lang="en-US" sz="2800" i="1" dirty="0" smtClean="0">
                        <a:latin typeface="Cambria Math" panose="02040503050406030204" pitchFamily="18" charset="0"/>
                      </a:rPr>
                      <m:t>2</m:t>
                    </m:r>
                  </m:oMath>
                </a14:m>
                <a:r>
                  <a:rPr lang="en-US" sz="2800" dirty="0"/>
                  <a:t> and can give a slightly distorted view of the actual graph because the vertical pixels are squeezed into a smaller space. For Example </a:t>
                </a:r>
                <a14:m>
                  <m:oMath xmlns:m="http://schemas.openxmlformats.org/officeDocument/2006/math">
                    <m:r>
                      <a:rPr lang="en-US" sz="2800" i="1" dirty="0" smtClean="0">
                        <a:latin typeface="Cambria Math" panose="02040503050406030204" pitchFamily="18" charset="0"/>
                      </a:rPr>
                      <m:t>9</m:t>
                    </m:r>
                    <m:r>
                      <a:rPr lang="en-US" sz="2800" i="1" dirty="0" smtClean="0">
                        <a:latin typeface="Cambria Math" panose="02040503050406030204" pitchFamily="18" charset="0"/>
                      </a:rPr>
                      <m:t>𝑐</m:t>
                    </m:r>
                  </m:oMath>
                </a14:m>
                <a:r>
                  <a:rPr lang="en-US" sz="2800" dirty="0"/>
                  <a:t>, the graphs of all three functions are in the standard window. Experiment by changing the window to a square window, say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9</m:t>
                    </m:r>
                  </m:oMath>
                </a14:m>
                <a:r>
                  <a:rPr lang="en-US" sz="2800" dirty="0"/>
                  <a:t> to </a:t>
                </a:r>
                <a14:m>
                  <m:oMath xmlns:m="http://schemas.openxmlformats.org/officeDocument/2006/math">
                    <m:r>
                      <a:rPr lang="en-US" sz="2800" i="1" dirty="0" smtClean="0">
                        <a:latin typeface="Cambria Math" panose="02040503050406030204" pitchFamily="18" charset="0"/>
                      </a:rPr>
                      <m:t>9</m:t>
                    </m:r>
                  </m:oMath>
                </a14:m>
                <a:r>
                  <a:rPr lang="en-US" sz="2800" dirty="0"/>
                  <a:t> for </a:t>
                </a:r>
                <a14:m>
                  <m:oMath xmlns:m="http://schemas.openxmlformats.org/officeDocument/2006/math">
                    <m:r>
                      <a:rPr lang="en-US" sz="2800" i="1" dirty="0" smtClean="0">
                        <a:latin typeface="Cambria Math" panose="02040503050406030204" pitchFamily="18" charset="0"/>
                      </a:rPr>
                      <m:t>𝑥</m:t>
                    </m:r>
                  </m:oMath>
                </a14:m>
                <a:r>
                  <a:rPr lang="en-US" sz="2800" dirty="0"/>
                  <a:t> and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6</m:t>
                    </m:r>
                  </m:oMath>
                </a14:m>
                <a:r>
                  <a:rPr lang="en-US" sz="2800" dirty="0"/>
                  <a:t> to </a:t>
                </a:r>
                <a14:m>
                  <m:oMath xmlns:m="http://schemas.openxmlformats.org/officeDocument/2006/math">
                    <m:r>
                      <a:rPr lang="en-US" sz="2800" i="1" dirty="0" smtClean="0">
                        <a:latin typeface="Cambria Math" panose="02040503050406030204" pitchFamily="18" charset="0"/>
                      </a:rPr>
                      <m:t>6</m:t>
                    </m:r>
                  </m:oMath>
                </a14:m>
                <a:r>
                  <a:rPr lang="en-US" sz="2800" dirty="0"/>
                  <a:t> for </a:t>
                </a:r>
                <a14:m>
                  <m:oMath xmlns:m="http://schemas.openxmlformats.org/officeDocument/2006/math">
                    <m:r>
                      <a:rPr lang="en-US" sz="2800" i="1" dirty="0" smtClean="0">
                        <a:latin typeface="Cambria Math" panose="02040503050406030204" pitchFamily="18" charset="0"/>
                      </a:rPr>
                      <m:t>𝑦</m:t>
                    </m:r>
                  </m:oMath>
                </a14:m>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539430"/>
              </a:xfrm>
              <a:blipFill>
                <a:blip r:embed="rId2"/>
                <a:stretch>
                  <a:fillRect l="-1328" t="-1368" r="-221" b="-3590"/>
                </a:stretch>
              </a:blipFill>
            </p:spPr>
            <p:txBody>
              <a:bodyPr/>
              <a:lstStyle/>
              <a:p>
                <a:r>
                  <a:rPr lang="en-IN">
                    <a:noFill/>
                  </a:rPr>
                  <a:t> </a:t>
                </a:r>
              </a:p>
            </p:txBody>
          </p:sp>
        </mc:Fallback>
      </mc:AlternateContent>
    </p:spTree>
    <p:extLst>
      <p:ext uri="{BB962C8B-B14F-4D97-AF65-F5344CB8AC3E}">
        <p14:creationId xmlns:p14="http://schemas.microsoft.com/office/powerpoint/2010/main" val="155217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 (cont.)</a:t>
            </a:r>
            <a:endParaRPr dirty="0"/>
          </a:p>
        </p:txBody>
      </p:sp>
      <p:sp>
        <p:nvSpPr>
          <p:cNvPr id="3" name="Text Placeholder 2"/>
          <p:cNvSpPr>
            <a:spLocks noGrp="1"/>
          </p:cNvSpPr>
          <p:nvPr>
            <p:ph type="body" sz="quarter" idx="10"/>
          </p:nvPr>
        </p:nvSpPr>
        <p:spPr>
          <a:xfrm>
            <a:off x="457200" y="1082078"/>
            <a:ext cx="8229600" cy="1384995"/>
          </a:xfrm>
        </p:spPr>
        <p:txBody>
          <a:bodyPr>
            <a:spAutoFit/>
          </a:bodyPr>
          <a:lstStyle/>
          <a:p>
            <a:r>
              <a:rPr lang="en-US" sz="2800" dirty="0"/>
              <a:t>Then graph the functions and notice the slight differences (and better representation) in the appearances on the display</a:t>
            </a:r>
            <a:r>
              <a:rPr sz="2800" dirty="0"/>
              <a:t>.</a:t>
            </a:r>
          </a:p>
        </p:txBody>
      </p:sp>
    </p:spTree>
    <p:extLst>
      <p:ext uri="{BB962C8B-B14F-4D97-AF65-F5344CB8AC3E}">
        <p14:creationId xmlns:p14="http://schemas.microsoft.com/office/powerpoint/2010/main" val="16671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Finding the 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Find the domain and range for each of the following relations.</a:t>
                </a:r>
              </a:p>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m:t>
                    </m:r>
                  </m:oMath>
                </a14:m>
                <a:r>
                  <a:rPr lang="en-US" dirty="0"/>
                  <a:t> </a:t>
                </a:r>
                <a14:m>
                  <m:oMath xmlns:m="http://schemas.openxmlformats.org/officeDocument/2006/math">
                    <m:d>
                      <m:dPr>
                        <m:begChr m:val="{"/>
                        <m:endChr m:val="}"/>
                        <m:ctrlPr>
                          <a:rPr lang="ar-AE"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5</m:t>
                            </m:r>
                            <m:r>
                              <a:rPr lang="en-US" i="1">
                                <a:latin typeface="Cambria Math" panose="02040503050406030204" pitchFamily="18" charset="0"/>
                              </a:rPr>
                              <m:t>, </m:t>
                            </m:r>
                            <m:r>
                              <a:rPr lang="en-US" i="1">
                                <a:latin typeface="Cambria Math" panose="02040503050406030204" pitchFamily="18" charset="0"/>
                              </a:rPr>
                              <m:t>7</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 </m:t>
                            </m:r>
                            <m:r>
                              <a:rPr lang="en-US" i="1">
                                <a:latin typeface="Cambria Math" panose="02040503050406030204" pitchFamily="18" charset="0"/>
                              </a:rPr>
                              <m:t>2</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6</m:t>
                            </m:r>
                            <m:r>
                              <a:rPr lang="en-US" i="1">
                                <a:latin typeface="Cambria Math" panose="02040503050406030204" pitchFamily="18" charset="0"/>
                              </a:rPr>
                              <m:t>, </m:t>
                            </m:r>
                            <m:r>
                              <a:rPr lang="en-US" i="1">
                                <a:latin typeface="Cambria Math" panose="02040503050406030204" pitchFamily="18" charset="0"/>
                              </a:rPr>
                              <m:t>3</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2</m:t>
                            </m:r>
                          </m:e>
                        </m:d>
                      </m:e>
                    </m:d>
                  </m:oMath>
                </a14:m>
                <a:endParaRPr lang="ar-AE" dirty="0"/>
              </a:p>
              <a:p>
                <a:pPr marL="514350" indent="-514350">
                  <a:buFont typeface="+mj-lt"/>
                  <a:buAutoNum type="alphaLcPeriod" startAt="2"/>
                  <a:defRPr sz="2800"/>
                </a:pPr>
                <a:r>
                  <a:rPr lang="ar-AE" dirty="0"/>
                  <a:t>​</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5</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3</m:t>
                        </m:r>
                      </m:e>
                    </m:d>
                    <m:r>
                      <a:rPr lang="en-US" i="1">
                        <a:latin typeface="Cambria Math" panose="02040503050406030204" pitchFamily="18" charset="0"/>
                      </a:rPr>
                      <m:t>}</m:t>
                    </m:r>
                  </m:oMath>
                </a14:m>
                <a:endParaRPr lang="en-US" dirty="0"/>
              </a:p>
              <a:p>
                <a:pPr>
                  <a:defRPr sz="2800"/>
                </a:pPr>
                <a:r>
                  <a:rPr lang="en-US" b="1" dirty="0"/>
                  <a:t>Solution</a:t>
                </a:r>
              </a:p>
              <a:p>
                <a:pPr>
                  <a:defRPr sz="2800"/>
                </a:pPr>
                <a:r>
                  <a:rPr lang="en-US" dirty="0"/>
                  <a:t>a.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r>
                          <a:rPr lang="en-US" b="0" i="1" smtClean="0">
                            <a:latin typeface="Cambria Math" panose="02040503050406030204" pitchFamily="18" charset="0"/>
                          </a:rPr>
                          <m:t>, −</m:t>
                        </m:r>
                        <m:r>
                          <a:rPr lang="en-US" b="0" i="1" smtClean="0">
                            <a:latin typeface="Cambria Math" panose="02040503050406030204" pitchFamily="18" charset="0"/>
                          </a:rPr>
                          <m:t>1</m:t>
                        </m:r>
                      </m:e>
                    </m:d>
                  </m:oMath>
                </a14:m>
                <a:endParaRPr lang="en-US" dirty="0"/>
              </a:p>
              <a:p>
                <a:pPr>
                  <a:defRPr sz="2800"/>
                </a:pPr>
                <a:r>
                  <a:rPr lang="en-US" dirty="0"/>
                  <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7</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3</m:t>
                        </m:r>
                      </m:e>
                    </m:d>
                  </m:oMath>
                </a14:m>
                <a:endParaRPr lang="en-US" dirty="0"/>
              </a:p>
              <a:p>
                <a:pPr>
                  <a:defRPr sz="2800"/>
                </a:pPr>
                <a:r>
                  <a:rPr lang="en-US" dirty="0"/>
                  <a:t>Note that </a:t>
                </a:r>
                <a14:m>
                  <m:oMath xmlns:m="http://schemas.openxmlformats.org/officeDocument/2006/math">
                    <m:r>
                      <a:rPr lang="en-US" i="1" dirty="0" smtClean="0">
                        <a:latin typeface="Cambria Math" panose="02040503050406030204" pitchFamily="18" charset="0"/>
                      </a:rPr>
                      <m:t>6</m:t>
                    </m:r>
                  </m:oMath>
                </a14:m>
                <a:r>
                  <a:rPr lang="en-US" dirty="0"/>
                  <a:t> is written only once in the domain and </a:t>
                </a:r>
                <a14:m>
                  <m:oMath xmlns:m="http://schemas.openxmlformats.org/officeDocument/2006/math">
                    <m:r>
                      <a:rPr lang="en-US" i="1" dirty="0" smtClean="0">
                        <a:latin typeface="Cambria Math" panose="02040503050406030204" pitchFamily="18" charset="0"/>
                      </a:rPr>
                      <m:t>2</m:t>
                    </m:r>
                  </m:oMath>
                </a14:m>
                <a:r>
                  <a:rPr lang="en-US" dirty="0"/>
                  <a:t> is written only once in the range, even though each appears more than once in the relation.</a:t>
                </a:r>
              </a:p>
              <a:p>
                <a:pPr marL="514350" indent="-514350">
                  <a:buFont typeface="+mj-lt"/>
                  <a:buAutoNum type="alphaLcPeriod" startAt="2"/>
                  <a:defRPr sz="2800"/>
                </a:pPr>
                <a:endParaRPr lang="ar-AE" dirty="0"/>
              </a:p>
              <a:p>
                <a:pPr>
                  <a:defRPr sz="2800"/>
                </a:pPr>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b="-159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97CF417-DD75-0AA3-47BB-40699ACDF8DE}"/>
                  </a:ext>
                </a:extLst>
              </p:cNvPr>
              <p:cNvSpPr txBox="1"/>
              <p:nvPr/>
            </p:nvSpPr>
            <p:spPr>
              <a:xfrm>
                <a:off x="3765396" y="3609278"/>
                <a:ext cx="4464204" cy="369332"/>
              </a:xfrm>
              <a:prstGeom prst="rect">
                <a:avLst/>
              </a:prstGeom>
              <a:noFill/>
            </p:spPr>
            <p:txBody>
              <a:bodyPr wrap="square" rtlCol="0">
                <a:spAutoFit/>
              </a:bodyPr>
              <a:lstStyle/>
              <a:p>
                <a:r>
                  <a:rPr lang="en-US" dirty="0"/>
                  <a:t>The set of all the first coordinates in </a:t>
                </a:r>
                <a14:m>
                  <m:oMath xmlns:m="http://schemas.openxmlformats.org/officeDocument/2006/math">
                    <m:r>
                      <a:rPr lang="en-US" i="1" dirty="0" smtClean="0">
                        <a:latin typeface="Cambria Math" panose="02040503050406030204" pitchFamily="18" charset="0"/>
                      </a:rPr>
                      <m:t>𝑔</m:t>
                    </m:r>
                  </m:oMath>
                </a14:m>
                <a:endParaRPr lang="en-IN" dirty="0"/>
              </a:p>
            </p:txBody>
          </p:sp>
        </mc:Choice>
        <mc:Fallback xmlns="">
          <p:sp>
            <p:nvSpPr>
              <p:cNvPr id="4" name="TextBox 3">
                <a:extLst>
                  <a:ext uri="{FF2B5EF4-FFF2-40B4-BE49-F238E27FC236}">
                    <a16:creationId xmlns:a16="http://schemas.microsoft.com/office/drawing/2014/main" id="{797CF417-DD75-0AA3-47BB-40699ACDF8DE}"/>
                  </a:ext>
                </a:extLst>
              </p:cNvPr>
              <p:cNvSpPr txBox="1">
                <a:spLocks noRot="1" noChangeAspect="1" noMove="1" noResize="1" noEditPoints="1" noAdjustHandles="1" noChangeArrowheads="1" noChangeShapeType="1" noTextEdit="1"/>
              </p:cNvSpPr>
              <p:nvPr/>
            </p:nvSpPr>
            <p:spPr>
              <a:xfrm>
                <a:off x="3765396" y="3609278"/>
                <a:ext cx="4464204" cy="369332"/>
              </a:xfrm>
              <a:prstGeom prst="rect">
                <a:avLst/>
              </a:prstGeom>
              <a:blipFill>
                <a:blip r:embed="rId3"/>
                <a:stretch>
                  <a:fillRect l="-1230" t="-8197" b="-2459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BD6B7E-239C-5CCA-C5F3-D28981398A00}"/>
                  </a:ext>
                </a:extLst>
              </p:cNvPr>
              <p:cNvSpPr txBox="1"/>
              <p:nvPr/>
            </p:nvSpPr>
            <p:spPr>
              <a:xfrm>
                <a:off x="3763537" y="4114800"/>
                <a:ext cx="4464204" cy="369332"/>
              </a:xfrm>
              <a:prstGeom prst="rect">
                <a:avLst/>
              </a:prstGeom>
              <a:noFill/>
            </p:spPr>
            <p:txBody>
              <a:bodyPr wrap="square" rtlCol="0">
                <a:spAutoFit/>
              </a:bodyPr>
              <a:lstStyle/>
              <a:p>
                <a:r>
                  <a:rPr lang="en-US" dirty="0"/>
                  <a:t>The set of all the second coordinates in </a:t>
                </a:r>
                <a14:m>
                  <m:oMath xmlns:m="http://schemas.openxmlformats.org/officeDocument/2006/math">
                    <m:r>
                      <a:rPr lang="en-US" i="1" dirty="0" smtClean="0">
                        <a:latin typeface="Cambria Math" panose="02040503050406030204" pitchFamily="18" charset="0"/>
                      </a:rPr>
                      <m:t>𝑔</m:t>
                    </m:r>
                  </m:oMath>
                </a14:m>
                <a:endParaRPr lang="en-IN" dirty="0"/>
              </a:p>
            </p:txBody>
          </p:sp>
        </mc:Choice>
        <mc:Fallback xmlns="">
          <p:sp>
            <p:nvSpPr>
              <p:cNvPr id="5" name="TextBox 4">
                <a:extLst>
                  <a:ext uri="{FF2B5EF4-FFF2-40B4-BE49-F238E27FC236}">
                    <a16:creationId xmlns:a16="http://schemas.microsoft.com/office/drawing/2014/main" id="{24BD6B7E-239C-5CCA-C5F3-D28981398A00}"/>
                  </a:ext>
                </a:extLst>
              </p:cNvPr>
              <p:cNvSpPr txBox="1">
                <a:spLocks noRot="1" noChangeAspect="1" noMove="1" noResize="1" noEditPoints="1" noAdjustHandles="1" noChangeArrowheads="1" noChangeShapeType="1" noTextEdit="1"/>
              </p:cNvSpPr>
              <p:nvPr/>
            </p:nvSpPr>
            <p:spPr>
              <a:xfrm>
                <a:off x="3763537" y="4114800"/>
                <a:ext cx="4464204" cy="369332"/>
              </a:xfrm>
              <a:prstGeom prst="rect">
                <a:avLst/>
              </a:prstGeom>
              <a:blipFill>
                <a:blip r:embed="rId4"/>
                <a:stretch>
                  <a:fillRect l="-1091" t="-8197" b="-24590"/>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Finding the Domain and Range</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ar-AE" dirty="0"/>
                  <a:t>​</a:t>
                </a:r>
                <a14:m>
                  <m:oMath xmlns:m="http://schemas.openxmlformats.org/officeDocument/2006/math">
                    <m:r>
                      <a:rPr lang="en-US" b="0" i="1" smtClean="0">
                        <a:latin typeface="Cambria Math" panose="02040503050406030204" pitchFamily="18" charset="0"/>
                      </a:rPr>
                      <m:t>𝐷</m:t>
                    </m:r>
                    <m:r>
                      <a:rPr lang="en-US" b="0" i="0"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1</m:t>
                    </m:r>
                    <m:r>
                      <a:rPr lang="en-US" b="0" i="1" smtClean="0">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m:t>
                    </m:r>
                  </m:oMath>
                </a14:m>
                <a:endParaRPr lang="en-US" dirty="0"/>
              </a:p>
              <a:p>
                <a:pPr>
                  <a:defRPr sz="2800"/>
                </a:pP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3</m:t>
                        </m:r>
                      </m:e>
                    </m:d>
                  </m:oMath>
                </a14:m>
                <a:endParaRPr lang="en-US" dirty="0"/>
              </a:p>
              <a:p>
                <a:pPr>
                  <a:defRPr sz="2800"/>
                </a:pPr>
                <a:endParaRPr lang="ar-AE" dirty="0"/>
              </a:p>
              <a:p>
                <a:pPr>
                  <a:defRPr sz="2800"/>
                </a:pPr>
                <a:endParaRPr lang="ar-AE"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3DE235-E665-B2C4-09D2-B0FC5F529ABA}"/>
                  </a:ext>
                </a:extLst>
              </p:cNvPr>
              <p:cNvSpPr txBox="1"/>
              <p:nvPr/>
            </p:nvSpPr>
            <p:spPr>
              <a:xfrm>
                <a:off x="3657600" y="1163305"/>
                <a:ext cx="4464204" cy="369332"/>
              </a:xfrm>
              <a:prstGeom prst="rect">
                <a:avLst/>
              </a:prstGeom>
              <a:noFill/>
            </p:spPr>
            <p:txBody>
              <a:bodyPr wrap="square" rtlCol="0">
                <a:spAutoFit/>
              </a:bodyPr>
              <a:lstStyle/>
              <a:p>
                <a:r>
                  <a:rPr lang="en-US" dirty="0"/>
                  <a:t>The set of all the first coordinates in </a:t>
                </a:r>
                <a14:m>
                  <m:oMath xmlns:m="http://schemas.openxmlformats.org/officeDocument/2006/math">
                    <m:r>
                      <a:rPr lang="en-US" b="0" i="1" dirty="0" smtClean="0">
                        <a:latin typeface="Cambria Math" panose="02040503050406030204" pitchFamily="18" charset="0"/>
                      </a:rPr>
                      <m:t>𝑓</m:t>
                    </m:r>
                  </m:oMath>
                </a14:m>
                <a:endParaRPr lang="en-IN" dirty="0"/>
              </a:p>
            </p:txBody>
          </p:sp>
        </mc:Choice>
        <mc:Fallback xmlns="">
          <p:sp>
            <p:nvSpPr>
              <p:cNvPr id="6" name="TextBox 5">
                <a:extLst>
                  <a:ext uri="{FF2B5EF4-FFF2-40B4-BE49-F238E27FC236}">
                    <a16:creationId xmlns:a16="http://schemas.microsoft.com/office/drawing/2014/main" id="{883DE235-E665-B2C4-09D2-B0FC5F529ABA}"/>
                  </a:ext>
                </a:extLst>
              </p:cNvPr>
              <p:cNvSpPr txBox="1">
                <a:spLocks noRot="1" noChangeAspect="1" noMove="1" noResize="1" noEditPoints="1" noAdjustHandles="1" noChangeArrowheads="1" noChangeShapeType="1" noTextEdit="1"/>
              </p:cNvSpPr>
              <p:nvPr/>
            </p:nvSpPr>
            <p:spPr>
              <a:xfrm>
                <a:off x="3657600" y="1163305"/>
                <a:ext cx="4464204" cy="369332"/>
              </a:xfrm>
              <a:prstGeom prst="rect">
                <a:avLst/>
              </a:prstGeom>
              <a:blipFill>
                <a:blip r:embed="rId3"/>
                <a:stretch>
                  <a:fillRect l="-1093"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743492-6D99-F06D-5FB2-0F0977EE4DE3}"/>
                  </a:ext>
                </a:extLst>
              </p:cNvPr>
              <p:cNvSpPr txBox="1"/>
              <p:nvPr/>
            </p:nvSpPr>
            <p:spPr>
              <a:xfrm>
                <a:off x="3655741" y="1668827"/>
                <a:ext cx="4464204" cy="369332"/>
              </a:xfrm>
              <a:prstGeom prst="rect">
                <a:avLst/>
              </a:prstGeom>
              <a:noFill/>
            </p:spPr>
            <p:txBody>
              <a:bodyPr wrap="square" rtlCol="0">
                <a:spAutoFit/>
              </a:bodyPr>
              <a:lstStyle/>
              <a:p>
                <a:r>
                  <a:rPr lang="en-US" dirty="0"/>
                  <a:t>The set of all the second coordinates in </a:t>
                </a:r>
                <a14:m>
                  <m:oMath xmlns:m="http://schemas.openxmlformats.org/officeDocument/2006/math">
                    <m:r>
                      <a:rPr lang="en-US" b="0" i="1" dirty="0" smtClean="0">
                        <a:latin typeface="Cambria Math" panose="02040503050406030204" pitchFamily="18" charset="0"/>
                      </a:rPr>
                      <m:t>𝑓</m:t>
                    </m:r>
                  </m:oMath>
                </a14:m>
                <a:endParaRPr lang="en-IN" dirty="0"/>
              </a:p>
            </p:txBody>
          </p:sp>
        </mc:Choice>
        <mc:Fallback xmlns="">
          <p:sp>
            <p:nvSpPr>
              <p:cNvPr id="7" name="TextBox 6">
                <a:extLst>
                  <a:ext uri="{FF2B5EF4-FFF2-40B4-BE49-F238E27FC236}">
                    <a16:creationId xmlns:a16="http://schemas.microsoft.com/office/drawing/2014/main" id="{22743492-6D99-F06D-5FB2-0F0977EE4DE3}"/>
                  </a:ext>
                </a:extLst>
              </p:cNvPr>
              <p:cNvSpPr txBox="1">
                <a:spLocks noRot="1" noChangeAspect="1" noMove="1" noResize="1" noEditPoints="1" noAdjustHandles="1" noChangeArrowheads="1" noChangeShapeType="1" noTextEdit="1"/>
              </p:cNvSpPr>
              <p:nvPr/>
            </p:nvSpPr>
            <p:spPr>
              <a:xfrm>
                <a:off x="3655741" y="1668827"/>
                <a:ext cx="4464204" cy="369332"/>
              </a:xfrm>
              <a:prstGeom prst="rect">
                <a:avLst/>
              </a:prstGeom>
              <a:blipFill>
                <a:blip r:embed="rId4"/>
                <a:stretch>
                  <a:fillRect l="-1230" t="-10000" b="-26667"/>
                </a:stretch>
              </a:blipFill>
            </p:spPr>
            <p:txBody>
              <a:bodyPr/>
              <a:lstStyle/>
              <a:p>
                <a:r>
                  <a:rPr lang="en-IN">
                    <a:noFill/>
                  </a:rPr>
                  <a:t> </a:t>
                </a:r>
              </a:p>
            </p:txBody>
          </p:sp>
        </mc:Fallback>
      </mc:AlternateContent>
    </p:spTree>
    <p:extLst>
      <p:ext uri="{BB962C8B-B14F-4D97-AF65-F5344CB8AC3E}">
        <p14:creationId xmlns:p14="http://schemas.microsoft.com/office/powerpoint/2010/main" val="1389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sz="2800" dirty="0"/>
              <a:t>Identify the domain and range from the graph of each relation.</a:t>
            </a:r>
            <a:endParaRPr lang="en-US" sz="2800" dirty="0"/>
          </a:p>
          <a:p>
            <a:r>
              <a:rPr lang="en-IN" dirty="0"/>
              <a:t>a. </a:t>
            </a:r>
            <a:endParaRPr sz="2800" dirty="0"/>
          </a:p>
        </p:txBody>
      </p:sp>
      <p:sp>
        <p:nvSpPr>
          <p:cNvPr id="2" name="Title 1"/>
          <p:cNvSpPr>
            <a:spLocks noGrp="1"/>
          </p:cNvSpPr>
          <p:nvPr>
            <p:ph type="title"/>
          </p:nvPr>
        </p:nvSpPr>
        <p:spPr/>
        <p:txBody>
          <a:bodyPr/>
          <a:lstStyle/>
          <a:p>
            <a:r>
              <a:rPr dirty="0"/>
              <a:t>Example 2: Reading Domain and Range from the Graph of a Relation</a:t>
            </a:r>
          </a:p>
        </p:txBody>
      </p:sp>
      <p:pic>
        <p:nvPicPr>
          <p:cNvPr id="6" name="Picture 5">
            <a:extLst>
              <a:ext uri="{FF2B5EF4-FFF2-40B4-BE49-F238E27FC236}">
                <a16:creationId xmlns:a16="http://schemas.microsoft.com/office/drawing/2014/main" id="{C824464E-254D-53C0-AE56-AA41732A25E7}"/>
              </a:ext>
            </a:extLst>
          </p:cNvPr>
          <p:cNvPicPr>
            <a:picLocks noChangeAspect="1"/>
          </p:cNvPicPr>
          <p:nvPr/>
        </p:nvPicPr>
        <p:blipFill>
          <a:blip r:embed="rId2"/>
          <a:stretch>
            <a:fillRect/>
          </a:stretch>
        </p:blipFill>
        <p:spPr>
          <a:xfrm>
            <a:off x="1143000" y="2057400"/>
            <a:ext cx="3191320" cy="32484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The domain consists of the set of </a:t>
                </a:r>
                <a14:m>
                  <m:oMath xmlns:m="http://schemas.openxmlformats.org/officeDocument/2006/math">
                    <m:r>
                      <a:rPr lang="en-US" sz="2800" i="1" dirty="0" smtClean="0">
                        <a:latin typeface="Cambria Math" panose="02040503050406030204" pitchFamily="18" charset="0"/>
                      </a:rPr>
                      <m:t>𝑥</m:t>
                    </m:r>
                  </m:oMath>
                </a14:m>
                <a:r>
                  <a:rPr lang="en-US" sz="2800" dirty="0"/>
                  <a:t>-values for all points on the graph. In this case, the domain is the interval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1</m:t>
                    </m:r>
                    <m:r>
                      <a:rPr lang="en-US" sz="2800" i="1" dirty="0" smtClean="0">
                        <a:latin typeface="Cambria Math" panose="02040503050406030204" pitchFamily="18" charset="0"/>
                      </a:rPr>
                      <m:t>, </m:t>
                    </m:r>
                    <m:r>
                      <a:rPr lang="en-US" sz="2800" i="1" dirty="0" smtClean="0">
                        <a:latin typeface="Cambria Math" panose="02040503050406030204" pitchFamily="18" charset="0"/>
                      </a:rPr>
                      <m:t>3</m:t>
                    </m:r>
                  </m:oMath>
                </a14:m>
                <a:r>
                  <a:rPr lang="en-US" sz="2800" dirty="0"/>
                  <a:t>]. The range consists of the set of </a:t>
                </a:r>
                <a14:m>
                  <m:oMath xmlns:m="http://schemas.openxmlformats.org/officeDocument/2006/math">
                    <m:r>
                      <a:rPr lang="en-US" sz="2800" i="1" dirty="0" smtClean="0">
                        <a:latin typeface="Cambria Math" panose="02040503050406030204" pitchFamily="18" charset="0"/>
                      </a:rPr>
                      <m:t>𝑦</m:t>
                    </m:r>
                  </m:oMath>
                </a14:m>
                <a:r>
                  <a:rPr lang="en-US" sz="2800" dirty="0"/>
                  <a:t>-values for all points on the graph. In this case, the range is the interval [</a:t>
                </a:r>
                <a14:m>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 </m:t>
                    </m:r>
                    <m:r>
                      <a:rPr lang="en-US" sz="2800" i="1" dirty="0" smtClean="0">
                        <a:latin typeface="Cambria Math" panose="02040503050406030204" pitchFamily="18" charset="0"/>
                      </a:rPr>
                      <m:t>6</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IN">
                    <a:noFill/>
                  </a:rPr>
                  <a:t> </a:t>
                </a:r>
              </a:p>
            </p:txBody>
          </p:sp>
        </mc:Fallback>
      </mc:AlternateContent>
      <p:sp>
        <p:nvSpPr>
          <p:cNvPr id="2" name="Title 1"/>
          <p:cNvSpPr>
            <a:spLocks noGrp="1"/>
          </p:cNvSpPr>
          <p:nvPr>
            <p:ph type="title"/>
          </p:nvPr>
        </p:nvSpPr>
        <p:spPr/>
        <p:txBody>
          <a:bodyPr/>
          <a:lstStyle/>
          <a:p>
            <a:r>
              <a:rPr dirty="0"/>
              <a:t>Example 2: Reading Domain and Range from the Graph of a Relation</a:t>
            </a:r>
            <a:r>
              <a:rPr lang="en-US" dirty="0"/>
              <a:t> (cont.)</a:t>
            </a:r>
            <a:endParaRPr dirty="0"/>
          </a:p>
        </p:txBody>
      </p:sp>
    </p:spTree>
    <p:extLst>
      <p:ext uri="{BB962C8B-B14F-4D97-AF65-F5344CB8AC3E}">
        <p14:creationId xmlns:p14="http://schemas.microsoft.com/office/powerpoint/2010/main" val="76178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2800" dirty="0"/>
              <a:t>b. </a:t>
            </a:r>
            <a:endParaRPr sz="2800" dirty="0"/>
          </a:p>
        </p:txBody>
      </p:sp>
      <p:sp>
        <p:nvSpPr>
          <p:cNvPr id="2" name="Title 1"/>
          <p:cNvSpPr>
            <a:spLocks noGrp="1"/>
          </p:cNvSpPr>
          <p:nvPr>
            <p:ph type="title"/>
          </p:nvPr>
        </p:nvSpPr>
        <p:spPr/>
        <p:txBody>
          <a:bodyPr/>
          <a:lstStyle/>
          <a:p>
            <a:r>
              <a:rPr dirty="0"/>
              <a:t>Example 2: Reading Domain and Range from the Graph of a Relation</a:t>
            </a:r>
            <a:r>
              <a:rPr lang="en-US" dirty="0"/>
              <a:t> (cont.)</a:t>
            </a:r>
            <a:endParaRPr dirty="0"/>
          </a:p>
        </p:txBody>
      </p:sp>
      <p:pic>
        <p:nvPicPr>
          <p:cNvPr id="5" name="Picture 4">
            <a:extLst>
              <a:ext uri="{FF2B5EF4-FFF2-40B4-BE49-F238E27FC236}">
                <a16:creationId xmlns:a16="http://schemas.microsoft.com/office/drawing/2014/main" id="{2A0AF48E-CA68-D500-2436-21251C26B743}"/>
              </a:ext>
            </a:extLst>
          </p:cNvPr>
          <p:cNvPicPr>
            <a:picLocks noChangeAspect="1"/>
          </p:cNvPicPr>
          <p:nvPr/>
        </p:nvPicPr>
        <p:blipFill>
          <a:blip r:embed="rId2"/>
          <a:stretch>
            <a:fillRect/>
          </a:stretch>
        </p:blipFill>
        <p:spPr>
          <a:xfrm>
            <a:off x="1371600" y="1219200"/>
            <a:ext cx="3581400" cy="3520353"/>
          </a:xfrm>
          <a:prstGeom prst="rect">
            <a:avLst/>
          </a:prstGeom>
        </p:spPr>
      </p:pic>
    </p:spTree>
    <p:extLst>
      <p:ext uri="{BB962C8B-B14F-4D97-AF65-F5344CB8AC3E}">
        <p14:creationId xmlns:p14="http://schemas.microsoft.com/office/powerpoint/2010/main" val="305384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There is no restriction on the </a:t>
                </a:r>
                <a14:m>
                  <m:oMath xmlns:m="http://schemas.openxmlformats.org/officeDocument/2006/math">
                    <m:r>
                      <a:rPr lang="en-US" sz="2800" i="1" dirty="0" smtClean="0">
                        <a:latin typeface="Cambria Math" panose="02040503050406030204" pitchFamily="18" charset="0"/>
                      </a:rPr>
                      <m:t>𝑥</m:t>
                    </m:r>
                  </m:oMath>
                </a14:m>
                <a:r>
                  <a:rPr lang="en-US" sz="2800" dirty="0"/>
                  <a:t>-values which means that for every real number there is a point on the graph with that number as its </a:t>
                </a:r>
                <a14:m>
                  <m:oMath xmlns:m="http://schemas.openxmlformats.org/officeDocument/2006/math">
                    <m:r>
                      <a:rPr lang="en-US" sz="2800" i="1" dirty="0" smtClean="0">
                        <a:latin typeface="Cambria Math" panose="02040503050406030204" pitchFamily="18" charset="0"/>
                      </a:rPr>
                      <m:t>𝑥</m:t>
                    </m:r>
                  </m:oMath>
                </a14:m>
                <a:r>
                  <a:rPr lang="en-US" sz="2800" dirty="0"/>
                  <a:t>-value. Thus, the domain is the set of all real numbers: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m:t>
                    </m:r>
                    <m:r>
                      <a:rPr lang="en-US" sz="2800" i="1" dirty="0" smtClean="0">
                        <a:latin typeface="Cambria Math" panose="02040503050406030204" pitchFamily="18" charset="0"/>
                      </a:rPr>
                      <m:t>, </m:t>
                    </m:r>
                    <m:r>
                      <a:rPr lang="en-US" sz="2800" i="1" dirty="0" smtClean="0">
                        <a:latin typeface="Cambria Math" panose="02040503050406030204" pitchFamily="18" charset="0"/>
                      </a:rPr>
                      <m:t>∞</m:t>
                    </m:r>
                  </m:oMath>
                </a14:m>
                <a:r>
                  <a:rPr lang="en-US" sz="2800" dirty="0"/>
                  <a:t>). The </a:t>
                </a:r>
                <a14:m>
                  <m:oMath xmlns:m="http://schemas.openxmlformats.org/officeDocument/2006/math">
                    <m:r>
                      <a:rPr lang="en-US" sz="2800" i="1" dirty="0" smtClean="0">
                        <a:latin typeface="Cambria Math" panose="02040503050406030204" pitchFamily="18" charset="0"/>
                      </a:rPr>
                      <m:t>𝑦</m:t>
                    </m:r>
                  </m:oMath>
                </a14:m>
                <a:r>
                  <a:rPr lang="en-US" sz="2800" dirty="0"/>
                  <a:t>-values begin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2</m:t>
                    </m:r>
                  </m:oMath>
                </a14:m>
                <a:r>
                  <a:rPr lang="en-US" sz="2800" dirty="0"/>
                  <a:t> and then increase to infinity. The range is the interval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2</m:t>
                    </m:r>
                    <m:r>
                      <a:rPr lang="en-US" sz="2800" i="1" dirty="0" smtClean="0">
                        <a:latin typeface="Cambria Math" panose="02040503050406030204" pitchFamily="18" charset="0"/>
                      </a:rPr>
                      <m:t>, </m:t>
                    </m:r>
                    <m:r>
                      <a:rPr lang="en-US" sz="2800" i="1" dirty="0" smtClean="0">
                        <a:latin typeface="Cambria Math" panose="02040503050406030204" pitchFamily="18" charset="0"/>
                      </a:rPr>
                      <m:t>∞</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
        <p:nvSpPr>
          <p:cNvPr id="2" name="Title 1"/>
          <p:cNvSpPr>
            <a:spLocks noGrp="1"/>
          </p:cNvSpPr>
          <p:nvPr>
            <p:ph type="title"/>
          </p:nvPr>
        </p:nvSpPr>
        <p:spPr/>
        <p:txBody>
          <a:bodyPr/>
          <a:lstStyle/>
          <a:p>
            <a:r>
              <a:rPr dirty="0"/>
              <a:t>Example 2: Reading Domain and Range from the Graph of a Relation</a:t>
            </a:r>
            <a:r>
              <a:rPr lang="en-US" dirty="0"/>
              <a:t> (cont.)</a:t>
            </a:r>
            <a:endParaRPr dirty="0"/>
          </a:p>
        </p:txBody>
      </p:sp>
    </p:spTree>
    <p:extLst>
      <p:ext uri="{BB962C8B-B14F-4D97-AF65-F5344CB8AC3E}">
        <p14:creationId xmlns:p14="http://schemas.microsoft.com/office/powerpoint/2010/main" val="306838371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1699</Words>
  <Application>Microsoft Office PowerPoint</Application>
  <PresentationFormat>On-screen Show (4:3)</PresentationFormat>
  <Paragraphs>139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Courier New</vt:lpstr>
      <vt:lpstr>Office Theme</vt:lpstr>
      <vt:lpstr>Section 3.4</vt:lpstr>
      <vt:lpstr>Definition: Relation, Domain, and Range</vt:lpstr>
      <vt:lpstr>Note</vt:lpstr>
      <vt:lpstr>Example 1: Finding the Domain and Range</vt:lpstr>
      <vt:lpstr>Example 1: Finding the Domain and Range (cont.)</vt:lpstr>
      <vt:lpstr>Example 2: Reading Domain and Range from the Graph of a Relation</vt:lpstr>
      <vt:lpstr>Example 2: Reading Domain and Range from the Graph of a Relation (cont.)</vt:lpstr>
      <vt:lpstr>Example 2: Reading Domain and Range from the Graph of a Relation (cont.)</vt:lpstr>
      <vt:lpstr>Example 2: Reading Domain and Range from the Graph of a Relation (cont.)</vt:lpstr>
      <vt:lpstr>Definition: Functions</vt:lpstr>
      <vt:lpstr>Example 3: Determining If a Relation Is a Function</vt:lpstr>
      <vt:lpstr>Example 3: Determining if a Relation is a Function (cont.)</vt:lpstr>
      <vt:lpstr>Example 3: Determining if a Relation is a Function (cont.)</vt:lpstr>
      <vt:lpstr>Procedure: Vertical Line Test</vt:lpstr>
      <vt:lpstr>Example 4: Using the Vertical Line Test</vt:lpstr>
      <vt:lpstr>Example 4: Using the Vertical Line Test (cont.)</vt:lpstr>
      <vt:lpstr>Example 4: Using the Vertical Line Test (cont.)</vt:lpstr>
      <vt:lpstr>Example 4: Using the Vertical Line Test (cont.)</vt:lpstr>
      <vt:lpstr>Example 4: Using the Vertical Line Test (cont.)</vt:lpstr>
      <vt:lpstr>Example 4: Using the Vertical Line Test (cont.)</vt:lpstr>
      <vt:lpstr>Example 4: Using the Vertical Line Test (cont.)</vt:lpstr>
      <vt:lpstr>Example 4: Using the Vertical Line Test (cont.)</vt:lpstr>
      <vt:lpstr>Definition: Linear Function</vt:lpstr>
      <vt:lpstr>Example 5: Finding the Domain of a Function</vt:lpstr>
      <vt:lpstr>Example 6: Evaluating Functions</vt:lpstr>
      <vt:lpstr>Example 7: Evaluating Nonlinear Functions</vt:lpstr>
      <vt:lpstr>Example 8: Evaluating Functions From a Graph</vt:lpstr>
      <vt:lpstr>Example 8: Evaluating Functions From a Graph (cont.)</vt:lpstr>
      <vt:lpstr>Note</vt:lpstr>
      <vt:lpstr>Example 9: Graphing Functions with a TI-84 Plus</vt:lpstr>
      <vt:lpstr>Example 9: Graphing Functions with a TI-84 Plus (cont.)</vt:lpstr>
      <vt:lpstr>Example 9: Graphing Functions with a TI-84 Plus (cont.)</vt:lpstr>
      <vt:lpstr>Example 9: Graphing Functions with a TI-84 Plus (cont.)</vt:lpstr>
      <vt:lpstr>Note</vt:lpstr>
      <vt:lpstr>Note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132</cp:revision>
  <dcterms:created xsi:type="dcterms:W3CDTF">2013-04-26T14:43:13Z</dcterms:created>
  <dcterms:modified xsi:type="dcterms:W3CDTF">2024-08-14T20:28:50Z</dcterms:modified>
</cp:coreProperties>
</file>