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94" r:id="rId5"/>
    <p:sldId id="261" r:id="rId6"/>
    <p:sldId id="295" r:id="rId7"/>
    <p:sldId id="296" r:id="rId8"/>
    <p:sldId id="297" r:id="rId9"/>
    <p:sldId id="265" r:id="rId10"/>
    <p:sldId id="298" r:id="rId11"/>
    <p:sldId id="267" r:id="rId12"/>
    <p:sldId id="299" r:id="rId13"/>
    <p:sldId id="300" r:id="rId14"/>
    <p:sldId id="270" r:id="rId15"/>
    <p:sldId id="271" r:id="rId16"/>
    <p:sldId id="301" r:id="rId17"/>
    <p:sldId id="302" r:id="rId18"/>
    <p:sldId id="303" r:id="rId19"/>
    <p:sldId id="304" r:id="rId20"/>
    <p:sldId id="305" r:id="rId21"/>
    <p:sldId id="306" r:id="rId22"/>
    <p:sldId id="275" r:id="rId23"/>
    <p:sldId id="290" r:id="rId24"/>
    <p:sldId id="307" r:id="rId25"/>
    <p:sldId id="308" r:id="rId26"/>
    <p:sldId id="309" r:id="rId27"/>
    <p:sldId id="310" r:id="rId28"/>
    <p:sldId id="282" r:id="rId29"/>
    <p:sldId id="311" r:id="rId30"/>
    <p:sldId id="312" r:id="rId31"/>
    <p:sldId id="313" r:id="rId32"/>
    <p:sldId id="314" r:id="rId33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3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ppaji" initials="a" lastIdx="26" clrIdx="1">
    <p:extLst>
      <p:ext uri="{19B8F6BF-5375-455C-9EA6-DF929625EA0E}">
        <p15:presenceInfo xmlns:p15="http://schemas.microsoft.com/office/powerpoint/2012/main" userId="S-1-5-21-1666015839-3846122634-945917319-2221" providerId="AD"/>
      </p:ext>
    </p:extLst>
  </p:cmAuthor>
  <p:cmAuthor id="2" name="syamprasad" initials="s" lastIdx="3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8/15/2024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Linear Correlation and Regression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3.5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Correlation Coefficients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The value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, indicating that there is no correlation between the variables in the data set.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, there is a negative correlation between the variables in the data set. The value is closer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than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, indicating that it is not a weak correlation.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, there is a positive correlation between the variables in the data set. The value being close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indicates that it is a strong correlation.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0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4923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Perfectly Positive and Perfectly Negative Correlation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2763834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sz="2800" dirty="0"/>
                  <a:t>If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𝑟</m:t>
                    </m:r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sz="2800" dirty="0"/>
                  <a:t>, then the data falls in perfectly straight line with a positive slope. This is called </a:t>
                </a:r>
                <a:r>
                  <a:rPr sz="2800" b="1" dirty="0"/>
                  <a:t>perfectly positive correlation</a:t>
                </a:r>
                <a:r>
                  <a:rPr sz="2800" dirty="0"/>
                  <a:t>.</a:t>
                </a:r>
              </a:p>
              <a:p>
                <a:pPr>
                  <a:defRPr sz="2800"/>
                </a:pPr>
                <a:r>
                  <a:rPr sz="2800" dirty="0"/>
                  <a:t>If 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𝑟</m:t>
                    </m:r>
                    <m:r>
                      <a:rPr>
                        <a:latin typeface="Cambria Math" panose="02040503050406030204" pitchFamily="18" charset="0"/>
                      </a:rPr>
                      <m:t>=−</m:t>
                    </m:r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sz="2800" dirty="0"/>
                  <a:t>, then the data falls in a perfectly straight line with a negative slope. This is called </a:t>
                </a:r>
                <a:r>
                  <a:rPr sz="2800" b="1" dirty="0"/>
                  <a:t>perfectly negative correlation</a:t>
                </a:r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2763834"/>
              </a:xfrm>
              <a:blipFill>
                <a:blip r:embed="rId2"/>
                <a:stretch>
                  <a:fillRect l="-1328" t="-1747" r="-369" b="-480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Perfectly Positive and Perfectly Negative Correlation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142673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	   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=1,</m:t>
                    </m:r>
                  </m:oMath>
                </a14:m>
                <a:r>
                  <a:rPr lang="en-US" sz="2800" dirty="0"/>
                  <a:t> Perfectly Positive Correlation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142673"/>
              </a:xfrm>
              <a:blipFill>
                <a:blip r:embed="rId2"/>
                <a:stretch>
                  <a:fillRect b="-292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8D161945-814A-F6B9-35BA-C429CFAB19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447800"/>
            <a:ext cx="4039164" cy="265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865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Perfectly Positive and Perfectly Negative Correlation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142673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	   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=−1,</m:t>
                    </m:r>
                  </m:oMath>
                </a14:m>
                <a:r>
                  <a:rPr lang="en-US" sz="2800" dirty="0"/>
                  <a:t> Perfectly Negative Correlation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142673"/>
              </a:xfrm>
              <a:blipFill>
                <a:blip r:embed="rId2"/>
                <a:stretch>
                  <a:fillRect b="-292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9BC26DF9-91A8-4F0A-9426-5DD05C0613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1600200"/>
            <a:ext cx="3905795" cy="259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289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Linear Regression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954107"/>
          </a:xfrm>
        </p:spPr>
        <p:txBody>
          <a:bodyPr>
            <a:spAutoFit/>
          </a:bodyPr>
          <a:lstStyle/>
          <a:p>
            <a:r>
              <a:rPr sz="2800" b="1" dirty="0"/>
              <a:t>Linear regression</a:t>
            </a:r>
            <a:r>
              <a:rPr sz="2800" dirty="0"/>
              <a:t> is the process of modeling the linear relationship between two variables.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Linear Regression to Model a Dat</a:t>
            </a:r>
            <a:r>
              <a:rPr lang="en-US" dirty="0"/>
              <a:t>a</a:t>
            </a:r>
            <a:r>
              <a:rPr dirty="0"/>
              <a:t> Set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the given points to determine the point-slope form of the equation that represents the data set for time spent studying versus grade earned. Graph the line on the scatter plot of the data set.</a:t>
            </a:r>
          </a:p>
          <a:p>
            <a:pPr algn="ctr"/>
            <a:endParaRPr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703D7D6-5A9F-A068-7FB0-FC6EEC752F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994890"/>
              </p:ext>
            </p:extLst>
          </p:nvPr>
        </p:nvGraphicFramePr>
        <p:xfrm>
          <a:off x="1600200" y="2819400"/>
          <a:ext cx="60960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3871011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49995611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Time Spent Studying vs. Grade Earned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987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Time Spent Studying</a:t>
                      </a:r>
                    </a:p>
                    <a:p>
                      <a:pPr algn="ctr"/>
                      <a:r>
                        <a:rPr lang="en-IN" b="1" dirty="0"/>
                        <a:t>(in Minutes)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Grade on Exam</a:t>
                      </a:r>
                    </a:p>
                    <a:p>
                      <a:pPr algn="ctr"/>
                      <a:r>
                        <a:rPr lang="en-IN" b="1" dirty="0"/>
                        <a:t>(out of 100)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56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175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375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97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765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28859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Linear Regression to Model a Dat</a:t>
            </a:r>
            <a:r>
              <a:rPr lang="en-US" dirty="0"/>
              <a:t>a</a:t>
            </a:r>
            <a:r>
              <a:rPr dirty="0"/>
              <a:t> Set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 </a:t>
            </a:r>
            <a:endParaRPr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6A812E7-50DC-3DBE-19E1-92BEF9E2E5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601583"/>
              </p:ext>
            </p:extLst>
          </p:nvPr>
        </p:nvGraphicFramePr>
        <p:xfrm>
          <a:off x="1524000" y="1143000"/>
          <a:ext cx="6096000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3871011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49995611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Time Spent Studying vs. Grade Earned (cont.)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987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Time Spent Studying</a:t>
                      </a:r>
                    </a:p>
                    <a:p>
                      <a:pPr algn="ctr"/>
                      <a:r>
                        <a:rPr lang="en-IN" b="1" dirty="0"/>
                        <a:t>(in Minutes)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/>
                        <a:t>Grade on Exam</a:t>
                      </a:r>
                    </a:p>
                    <a:p>
                      <a:pPr algn="ctr"/>
                      <a:r>
                        <a:rPr lang="en-IN" b="1" dirty="0"/>
                        <a:t>(out of 100)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56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175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375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971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765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288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418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14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044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708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821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581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Linear Regression to Model a Dat</a:t>
            </a:r>
            <a:r>
              <a:rPr lang="en-US" dirty="0"/>
              <a:t>a</a:t>
            </a:r>
            <a:r>
              <a:rPr dirty="0"/>
              <a:t> Set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(40, 70)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0)</m:t>
                    </m:r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(80, 90)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0)</m:t>
                    </m:r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b="1" dirty="0"/>
                  <a:t>Solution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First, we need to find the slope.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90−70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100−40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algn="ctr"/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0218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Linear Regression to Model a Dat</a:t>
            </a:r>
            <a:r>
              <a:rPr lang="en-US" dirty="0"/>
              <a:t>a</a:t>
            </a:r>
            <a:r>
              <a:rPr dirty="0"/>
              <a:t> Set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Now, use the point-slope form of the line to find the equation.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−40)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−70=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+56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algn="ctr"/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1950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Linear Regression to Model a Dat</a:t>
            </a:r>
            <a:r>
              <a:rPr lang="en-US" dirty="0"/>
              <a:t>a</a:t>
            </a:r>
            <a:r>
              <a:rPr dirty="0"/>
              <a:t> Set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Notice that this equation seems to fit the data pretty well.</a:t>
            </a:r>
          </a:p>
          <a:p>
            <a:pPr algn="ctr"/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78A72F-1C9F-08B0-17E5-31EE055A55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143000"/>
            <a:ext cx="3505200" cy="359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426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Correlation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2677656"/>
          </a:xfrm>
        </p:spPr>
        <p:txBody>
          <a:bodyPr>
            <a:spAutoFit/>
          </a:bodyPr>
          <a:lstStyle/>
          <a:p>
            <a:r>
              <a:rPr sz="2800" dirty="0"/>
              <a:t>When a data set is presented in a scatter plot and there appears to be linear pattern to the data, we say that the variables represented by the data are </a:t>
            </a:r>
            <a:r>
              <a:rPr sz="2800" b="1" dirty="0"/>
              <a:t>correlated</a:t>
            </a:r>
            <a:r>
              <a:rPr sz="2800" dirty="0"/>
              <a:t>. An upward trend in the data indicates a </a:t>
            </a:r>
            <a:r>
              <a:rPr sz="2800" b="1" dirty="0"/>
              <a:t>positive correlation</a:t>
            </a:r>
            <a:r>
              <a:rPr sz="2800" dirty="0"/>
              <a:t>. A downward trend in the data indicates a </a:t>
            </a:r>
            <a:r>
              <a:rPr sz="2800" b="1" dirty="0"/>
              <a:t>negative correlation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Linear Regression to Model a Dat</a:t>
            </a:r>
            <a:r>
              <a:rPr lang="en-US" dirty="0"/>
              <a:t>a</a:t>
            </a:r>
            <a:r>
              <a:rPr dirty="0"/>
              <a:t> Set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b. First, we need to find the slope.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80−90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90−80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−10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Now, use the point-slope form of the line to find the equation.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90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−80)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−90=−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+80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+170</m:t>
                      </m:r>
                    </m:oMath>
                  </m:oMathPara>
                </a14:m>
                <a:endParaRPr lang="en-US" dirty="0"/>
              </a:p>
              <a:p>
                <a:pPr algn="ctr"/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37429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Using Linear Regression to Model a Dat</a:t>
            </a:r>
            <a:r>
              <a:rPr lang="en-US" dirty="0"/>
              <a:t>a</a:t>
            </a:r>
            <a:r>
              <a:rPr dirty="0"/>
              <a:t> Set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Notice that this line doesn’t fit the data at all.</a:t>
            </a:r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B59DE3-69E4-2A2F-DCFD-B034933B71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143000"/>
            <a:ext cx="3810000" cy="393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857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Regression Line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2419124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The </a:t>
                </a:r>
                <a:r>
                  <a:rPr lang="en-US" sz="2800" b="1" dirty="0"/>
                  <a:t>regression line</a:t>
                </a:r>
                <a:r>
                  <a:rPr lang="en-US" sz="2800" dirty="0"/>
                  <a:t>, or </a:t>
                </a:r>
                <a:r>
                  <a:rPr lang="en-US" sz="2800" b="1" dirty="0"/>
                  <a:t>line of best fit</a:t>
                </a:r>
                <a:r>
                  <a:rPr lang="en-US" sz="2800" dirty="0"/>
                  <a:t>, is the line that fits the data as closely as possible. This line is represented by</a:t>
                </a:r>
              </a:p>
              <a:p>
                <a:pPr algn="ctr">
                  <a:defRPr sz="2800"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,</a:t>
                </a:r>
                <a:endParaRPr lang="ar-AE" sz="2800" dirty="0"/>
              </a:p>
              <a:p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 is the slope of the line and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 is the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-intercept.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2419124"/>
              </a:xfrm>
              <a:blipFill>
                <a:blip r:embed="rId2"/>
                <a:stretch>
                  <a:fillRect l="-1328" t="-1990" r="-886" b="-547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a Linear Regression Line Using a Graphing Calculator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following data set from the introduction represents the time that students spent studying for an exam versus the grade they earned on the exam.</a:t>
            </a:r>
          </a:p>
          <a:p>
            <a:endParaRPr sz="22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ECA49CC-710C-4D6A-B071-F8F05214C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934487"/>
              </p:ext>
            </p:extLst>
          </p:nvPr>
        </p:nvGraphicFramePr>
        <p:xfrm>
          <a:off x="1889203" y="2312157"/>
          <a:ext cx="5410200" cy="3519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00">
                  <a:extLst>
                    <a:ext uri="{9D8B030D-6E8A-4147-A177-3AD203B41FA5}">
                      <a16:colId xmlns:a16="http://schemas.microsoft.com/office/drawing/2014/main" val="7795092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3691472110"/>
                    </a:ext>
                  </a:extLst>
                </a:gridCol>
              </a:tblGrid>
              <a:tr h="45629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Time Spent Studying vs. Grade Earned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851780"/>
                  </a:ext>
                </a:extLst>
              </a:tr>
              <a:tr h="456290"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Time Spent Studying</a:t>
                      </a:r>
                    </a:p>
                    <a:p>
                      <a:pPr algn="ctr"/>
                      <a:r>
                        <a:rPr lang="en-US" sz="1700" b="1" dirty="0"/>
                        <a:t>(in Minutes)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Grade on Exam </a:t>
                      </a:r>
                    </a:p>
                    <a:p>
                      <a:pPr algn="ctr"/>
                      <a:r>
                        <a:rPr lang="en-US" sz="1700" b="1" dirty="0"/>
                        <a:t>(out of 100)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365225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783003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963477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088442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897069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37363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323287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44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898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a Linear Regression Line Using a Graphing Calculator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 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ECA49CC-710C-4D6A-B071-F8F05214C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18514"/>
              </p:ext>
            </p:extLst>
          </p:nvPr>
        </p:nvGraphicFramePr>
        <p:xfrm>
          <a:off x="1866900" y="1371600"/>
          <a:ext cx="5410200" cy="3870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00">
                  <a:extLst>
                    <a:ext uri="{9D8B030D-6E8A-4147-A177-3AD203B41FA5}">
                      <a16:colId xmlns:a16="http://schemas.microsoft.com/office/drawing/2014/main" val="7795092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3691472110"/>
                    </a:ext>
                  </a:extLst>
                </a:gridCol>
              </a:tblGrid>
              <a:tr h="45629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Time Spent Studying vs. Grade Earned (cont.)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851780"/>
                  </a:ext>
                </a:extLst>
              </a:tr>
              <a:tr h="456290"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Time Spent Studying</a:t>
                      </a:r>
                    </a:p>
                    <a:p>
                      <a:pPr algn="ctr"/>
                      <a:r>
                        <a:rPr lang="en-US" sz="1700" b="1" dirty="0"/>
                        <a:t>(in Minutes)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Grade on Exam </a:t>
                      </a:r>
                    </a:p>
                    <a:p>
                      <a:pPr algn="ctr"/>
                      <a:r>
                        <a:rPr lang="en-US" sz="1700" b="1" dirty="0"/>
                        <a:t>(out of 100)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365225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783003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963477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088442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897069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37363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323287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44758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716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813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D61C6A1-2C04-8041-990C-A93FBED26C02}"/>
              </a:ext>
            </a:extLst>
          </p:cNvPr>
          <p:cNvSpPr/>
          <p:nvPr/>
        </p:nvSpPr>
        <p:spPr>
          <a:xfrm>
            <a:off x="1908717" y="3962400"/>
            <a:ext cx="633761" cy="2750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B92B20-7FF9-B4AA-DBC1-66F53D0F49CB}"/>
              </a:ext>
            </a:extLst>
          </p:cNvPr>
          <p:cNvSpPr/>
          <p:nvPr/>
        </p:nvSpPr>
        <p:spPr>
          <a:xfrm>
            <a:off x="4869366" y="3984704"/>
            <a:ext cx="914400" cy="252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Use a </a:t>
                </a:r>
                <a:r>
                  <a:rPr lang="en-US" i="0" dirty="0">
                    <a:latin typeface="+mj-lt"/>
                  </a:rPr>
                  <a:t>TI-84</a:t>
                </a:r>
                <a:r>
                  <a:rPr lang="en-US" dirty="0"/>
                  <a:t> Plus graphing calculator to determine the regression line. Assume that time spent studying is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-value and grade earned is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-value.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The following steps describe how to determine the regression line using a </a:t>
                </a:r>
                <a:r>
                  <a:rPr lang="en-US" i="0" dirty="0">
                    <a:latin typeface="+mj-lt"/>
                  </a:rPr>
                  <a:t>TI-84</a:t>
                </a:r>
                <a:r>
                  <a:rPr lang="en-US" dirty="0"/>
                  <a:t> Plus graphing calculator.</a:t>
                </a:r>
              </a:p>
              <a:p>
                <a:pPr marL="514350" indent="-514350">
                  <a:buAutoNum type="arabicPeriod"/>
                </a:pPr>
                <a:r>
                  <a:rPr lang="en-US" dirty="0"/>
                  <a:t>Press STAT and then press ENTER ; this takes you to the 1: Edit feature on the EDIT menu.</a:t>
                </a:r>
              </a:p>
              <a:p>
                <a:pPr marL="514350" indent="-514350">
                  <a:buAutoNum type="arabicPeriod"/>
                </a:pPr>
                <a:r>
                  <a:rPr lang="en-US" dirty="0"/>
                  <a:t>Enter the values for the Time Spent Studying (in Minutes) in the column labeled L1.</a:t>
                </a: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3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a Linear Regression Line Using a Graphing Calculator (cont.)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03565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400CFED-027F-4166-6F16-879FE32D47BF}"/>
              </a:ext>
            </a:extLst>
          </p:cNvPr>
          <p:cNvSpPr/>
          <p:nvPr/>
        </p:nvSpPr>
        <p:spPr>
          <a:xfrm>
            <a:off x="2438400" y="2057400"/>
            <a:ext cx="583580" cy="3178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B1649A-3844-BFA9-0B41-BEF6F02136AF}"/>
              </a:ext>
            </a:extLst>
          </p:cNvPr>
          <p:cNvSpPr/>
          <p:nvPr/>
        </p:nvSpPr>
        <p:spPr>
          <a:xfrm>
            <a:off x="4858215" y="2057400"/>
            <a:ext cx="951570" cy="340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6FEA14-0E95-F61B-E5DF-1C3DC4BA7AAE}"/>
              </a:ext>
            </a:extLst>
          </p:cNvPr>
          <p:cNvSpPr/>
          <p:nvPr/>
        </p:nvSpPr>
        <p:spPr>
          <a:xfrm>
            <a:off x="2449552" y="2971800"/>
            <a:ext cx="674648" cy="3178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3"/>
                </a:pPr>
                <a:r>
                  <a:rPr lang="en-US" dirty="0"/>
                  <a:t>Enter the values for the Grade on Exam (out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dirty="0"/>
                  <a:t>) in the column labeled </a:t>
                </a:r>
                <a:r>
                  <a:rPr lang="en-US" i="0" dirty="0">
                    <a:latin typeface="+mj-lt"/>
                  </a:rPr>
                  <a:t>L2</a:t>
                </a:r>
                <a:r>
                  <a:rPr lang="en-US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</a:pPr>
                <a:r>
                  <a:rPr lang="en-US" dirty="0"/>
                  <a:t>Press the 2nd key and the MODE key (“quit”) to return to the home screen.</a:t>
                </a:r>
              </a:p>
              <a:p>
                <a:pPr marL="514350" indent="-514350">
                  <a:buFont typeface="+mj-lt"/>
                  <a:buAutoNum type="arabicPeriod" startAt="3"/>
                </a:pPr>
                <a:r>
                  <a:rPr lang="en-US" dirty="0"/>
                  <a:t>Press the STAT key. Scroll over to the CALC menu and choose option 4: LinReg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</a:pPr>
                <a:r>
                  <a:rPr lang="en-US" dirty="0"/>
                  <a:t>By default, the XList: row should contain </a:t>
                </a:r>
                <a:r>
                  <a:rPr lang="en-US" i="0" dirty="0">
                    <a:latin typeface="+mj-lt"/>
                  </a:rPr>
                  <a:t>L1</a:t>
                </a:r>
                <a:r>
                  <a:rPr lang="en-US" dirty="0"/>
                  <a:t>, and the YList: row should contain </a:t>
                </a:r>
                <a:r>
                  <a:rPr lang="en-US" i="0" dirty="0">
                    <a:latin typeface="+mj-lt"/>
                  </a:rPr>
                  <a:t>L2</a:t>
                </a:r>
                <a:r>
                  <a:rPr lang="en-US" dirty="0"/>
                  <a:t>.</a:t>
                </a:r>
              </a:p>
              <a:p>
                <a:pPr marL="514350" indent="-514350">
                  <a:buFont typeface="+mj-lt"/>
                  <a:buAutoNum type="arabicPeriod" startAt="3"/>
                </a:pPr>
                <a:r>
                  <a:rPr lang="en-US" dirty="0"/>
                  <a:t>You may leave the FreqList: and the “StoreREqEQ:” fields blank.</a:t>
                </a:r>
              </a:p>
              <a:p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1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a Linear Regression Line Using a Graphing Calculator (cont.)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1976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CB1649A-3844-BFA9-0B41-BEF6F02136AF}"/>
              </a:ext>
            </a:extLst>
          </p:cNvPr>
          <p:cNvSpPr/>
          <p:nvPr/>
        </p:nvSpPr>
        <p:spPr>
          <a:xfrm>
            <a:off x="1903142" y="1098395"/>
            <a:ext cx="951570" cy="340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CC8878-FDD3-946E-191D-C2F1CB6362DC}"/>
              </a:ext>
            </a:extLst>
          </p:cNvPr>
          <p:cNvSpPr/>
          <p:nvPr/>
        </p:nvSpPr>
        <p:spPr>
          <a:xfrm>
            <a:off x="1903143" y="1934737"/>
            <a:ext cx="951570" cy="340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514350" indent="-514350">
                  <a:buFont typeface="+mj-lt"/>
                  <a:buAutoNum type="arabicPeriod" startAt="8"/>
                </a:pPr>
                <a:r>
                  <a:rPr lang="en-US" dirty="0"/>
                  <a:t>Press ENTER or the down arrow until Calculate is highlighted.</a:t>
                </a:r>
              </a:p>
              <a:p>
                <a:pPr marL="514350" indent="-514350">
                  <a:buFont typeface="+mj-lt"/>
                  <a:buAutoNum type="arabicPeriod" startAt="8"/>
                </a:pPr>
                <a:r>
                  <a:rPr lang="en-US" dirty="0"/>
                  <a:t>Press ENTER. </a:t>
                </a:r>
              </a:p>
              <a:p>
                <a:pPr marL="514350" indent="-514350">
                  <a:buFont typeface="+mj-lt"/>
                  <a:buAutoNum type="arabicPeriod" startAt="8"/>
                </a:pPr>
                <a:r>
                  <a:rPr lang="en-US" dirty="0"/>
                  <a:t>The calculator will display the regression line in the form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y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i="0" dirty="0" err="1" smtClean="0">
                        <a:latin typeface="Cambria Math" panose="02040503050406030204" pitchFamily="18" charset="0"/>
                      </a:rPr>
                      <m:t>ax</m:t>
                    </m:r>
                    <m:r>
                      <a:rPr lang="en-US" i="0" dirty="0" err="1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i="0" dirty="0" err="1" smtClean="0">
                        <a:latin typeface="Cambria Math" panose="02040503050406030204" pitchFamily="18" charset="0"/>
                      </a:rPr>
                      <m:t>b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identify the values for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a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b</m:t>
                    </m:r>
                  </m:oMath>
                </a14:m>
                <a:r>
                  <a:rPr lang="en-US" dirty="0"/>
                  <a:t>. The last line will report the value for the correlation coefficient 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r</m:t>
                    </m:r>
                  </m:oMath>
                </a14:m>
                <a:r>
                  <a:rPr lang="en-US" dirty="0"/>
                  <a:t>).</a:t>
                </a:r>
              </a:p>
              <a:p>
                <a:r>
                  <a:rPr lang="en-US" dirty="0"/>
                  <a:t>The calculator should return the results            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=0.444425467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=47.9658606</m:t>
                    </m:r>
                  </m:oMath>
                </a14:m>
                <a:r>
                  <a:rPr lang="en-US" dirty="0"/>
                  <a:t>. Rounding these to the nearest hundredth, we get the regression line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=0.44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+47.97</m:t>
                    </m:r>
                  </m:oMath>
                </a14:m>
                <a:r>
                  <a:rPr lang="en-US" dirty="0"/>
                  <a:t>.</a:t>
                </a:r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2209"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a Linear Regression Line Using a Graphing Calculator (cont.)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38891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dirty="0"/>
              <a:t>Example 5: Predicting Values Using a Regression 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The following data set from the introduction represents the time that students spent studying for an example versus the grade they earned on the exam.</a:t>
            </a:r>
            <a:endParaRPr sz="2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75CE9FE-F960-C7ED-D7E3-2DA2FD54B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01219"/>
              </p:ext>
            </p:extLst>
          </p:nvPr>
        </p:nvGraphicFramePr>
        <p:xfrm>
          <a:off x="1911506" y="2423669"/>
          <a:ext cx="5410200" cy="3519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00">
                  <a:extLst>
                    <a:ext uri="{9D8B030D-6E8A-4147-A177-3AD203B41FA5}">
                      <a16:colId xmlns:a16="http://schemas.microsoft.com/office/drawing/2014/main" val="7795092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3691472110"/>
                    </a:ext>
                  </a:extLst>
                </a:gridCol>
              </a:tblGrid>
              <a:tr h="45629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Time Spent Studying vs. Grade Earned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851780"/>
                  </a:ext>
                </a:extLst>
              </a:tr>
              <a:tr h="456290"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Time Spent Studying</a:t>
                      </a:r>
                    </a:p>
                    <a:p>
                      <a:pPr algn="ctr"/>
                      <a:r>
                        <a:rPr lang="en-US" sz="1700" b="1" dirty="0"/>
                        <a:t>(in Minutes)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Grade on Exam </a:t>
                      </a:r>
                    </a:p>
                    <a:p>
                      <a:pPr algn="ctr"/>
                      <a:r>
                        <a:rPr lang="en-US" sz="1700" b="1" dirty="0"/>
                        <a:t>(out of 100)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365225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783003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963477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088442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897069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37363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323287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4475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Predicting Values Using a Regression Line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r>
              <a:rPr lang="en-US" sz="2200" dirty="0"/>
              <a:t> 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ECA49CC-710C-4D6A-B071-F8F05214C1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666623"/>
              </p:ext>
            </p:extLst>
          </p:nvPr>
        </p:nvGraphicFramePr>
        <p:xfrm>
          <a:off x="1866900" y="1371600"/>
          <a:ext cx="5410200" cy="3870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5100">
                  <a:extLst>
                    <a:ext uri="{9D8B030D-6E8A-4147-A177-3AD203B41FA5}">
                      <a16:colId xmlns:a16="http://schemas.microsoft.com/office/drawing/2014/main" val="7795092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3691472110"/>
                    </a:ext>
                  </a:extLst>
                </a:gridCol>
              </a:tblGrid>
              <a:tr h="45629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Time Spent Studying vs. Grade Earned (cont.)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851780"/>
                  </a:ext>
                </a:extLst>
              </a:tr>
              <a:tr h="456290"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Time Spent Studying</a:t>
                      </a:r>
                    </a:p>
                    <a:p>
                      <a:pPr algn="ctr"/>
                      <a:r>
                        <a:rPr lang="en-US" sz="1700" b="1" dirty="0"/>
                        <a:t>(in Minutes)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Grade on Exam </a:t>
                      </a:r>
                    </a:p>
                    <a:p>
                      <a:pPr algn="ctr"/>
                      <a:r>
                        <a:rPr lang="en-US" sz="1700" b="1" dirty="0"/>
                        <a:t>(out of 100)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365225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783003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963477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088442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897069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37363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323287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44758"/>
                  </a:ext>
                </a:extLst>
              </a:tr>
              <a:tr h="2729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716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901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Identifying Correlations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if the data set appears to have a positive correlation, a negative correlation, or no correlation.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CAE675-0B4F-B2B5-AA83-50DD4C7A96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969707"/>
            <a:ext cx="3810000" cy="3744026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Predicting Values Using a Regression Line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Use the regression line from Example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,         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=0.44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+47.97</m:t>
                    </m:r>
                  </m:oMath>
                </a14:m>
                <a:r>
                  <a:rPr lang="en-US" dirty="0"/>
                  <a:t>, to predict the grade students earned on the exam for the given time spent studying.</a:t>
                </a:r>
              </a:p>
              <a:p>
                <a:pPr marL="514350" indent="-514350">
                  <a:buAutoNum type="alphaLcPeriod"/>
                </a:pPr>
                <a:r>
                  <a:rPr lang="en-US" i="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70</m:t>
                    </m:r>
                  </m:oMath>
                </a14:m>
                <a:r>
                  <a:rPr lang="en-US" dirty="0"/>
                  <a:t> minutes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110</m:t>
                    </m:r>
                  </m:oMath>
                </a14:m>
                <a:r>
                  <a:rPr lang="en-US" dirty="0"/>
                  <a:t> minutes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95</m:t>
                    </m:r>
                  </m:oMath>
                </a14:m>
                <a:r>
                  <a:rPr lang="en-US" dirty="0"/>
                  <a:t> minutes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=0.44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+47.97</m:t>
                    </m:r>
                  </m:oMath>
                </a14:m>
                <a:endParaRPr lang="en-US" dirty="0"/>
              </a:p>
              <a:p>
                <a:r>
                  <a:rPr lang="en-US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=78.77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7424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Predicting Values Using a Regression Line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Notice that there are two different data points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70</m:t>
                    </m:r>
                  </m:oMath>
                </a14:m>
                <a:r>
                  <a:rPr lang="en-US" dirty="0"/>
                  <a:t> minutes spent studying. One of those corresponds to a grade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75</m:t>
                    </m:r>
                  </m:oMath>
                </a14:m>
                <a:r>
                  <a:rPr lang="en-US" dirty="0"/>
                  <a:t> and the other to a grade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US" dirty="0"/>
                  <a:t>. Therefore, it seems reasonable that substituting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70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in the equation of the regression line would result in a number between those two grades.</a:t>
                </a:r>
              </a:p>
              <a:p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110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=0.44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110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+47.97</m:t>
                    </m:r>
                  </m:oMath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=96.37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Notice that the data point for studying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110</m:t>
                    </m:r>
                  </m:oMath>
                </a14:m>
                <a:r>
                  <a:rPr lang="en-US" dirty="0"/>
                  <a:t> minutes resulted in a grade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94</m:t>
                    </m:r>
                  </m:oMath>
                </a14:m>
                <a:r>
                  <a:rPr lang="en-US" dirty="0"/>
                  <a:t>, which is pretty close to the grade predicted by the regression line.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667" b="-331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69925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Predicting Values Using a Regression Line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=0.44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95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+47.97</m:t>
                    </m:r>
                  </m:oMath>
                </a14:m>
                <a:endParaRPr lang="en-US" dirty="0"/>
              </a:p>
              <a:p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=89.77</m:t>
                    </m:r>
                  </m:oMath>
                </a14:m>
                <a:endParaRPr lang="en-US" dirty="0"/>
              </a:p>
              <a:p>
                <a:r>
                  <a:rPr lang="en-US" dirty="0"/>
                  <a:t>Notice that the data points for studying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US" dirty="0"/>
                  <a:t> minutes resulted in grades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85</m:t>
                    </m:r>
                  </m:oMath>
                </a14:m>
                <a:r>
                  <a:rPr lang="en-US" dirty="0"/>
                  <a:t>, and the data point for studying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dirty="0"/>
                  <a:t> minutes resulted in a grade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US" dirty="0"/>
                  <a:t>. While there’s not a data point for studying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95</m:t>
                    </m:r>
                  </m:oMath>
                </a14:m>
                <a:r>
                  <a:rPr lang="en-US" dirty="0"/>
                  <a:t> minutes, there is a positive linear correlation between the amount of time spent studying and the grade earned. Therefore, we would expect that studying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95</m:t>
                    </m:r>
                  </m:oMath>
                </a14:m>
                <a:r>
                  <a:rPr lang="en-US" dirty="0"/>
                  <a:t> minutes would result in a grade that is somewhere in the range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80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90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22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4593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Identifying Correlations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r>
                  <a:rPr lang="en-US" sz="2800" dirty="0"/>
                  <a:t>As the value along the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-axis increases, the value along the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-value also increases, so this data set has a positive correlation.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03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0387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Correlation Coefficient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2677656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lang="en-US" sz="2800" dirty="0"/>
                  <a:t>The </a:t>
                </a:r>
                <a:r>
                  <a:rPr lang="en-US" sz="2800" b="1" dirty="0"/>
                  <a:t>correlation coefficient</a:t>
                </a:r>
                <a:r>
                  <a:rPr lang="en-US" sz="2800" dirty="0"/>
                  <a:t>, denoted by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, is a value between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sz="2800" dirty="0"/>
                  <a:t> and </a:t>
                </a:r>
                <a:r>
                  <a:rPr lang="en-US" sz="2800" dirty="0">
                    <a:latin typeface="Cambria Math"/>
                  </a:rPr>
                  <a:t>1</a:t>
                </a:r>
                <a:r>
                  <a:rPr lang="en-US" sz="2800" dirty="0"/>
                  <a:t>, inclusive. A positive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indicates a positive correlation between two variables while a negative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indicates a negative correlation. When      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, there is no linear relationship between the variables.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2677656"/>
              </a:xfrm>
              <a:blipFill>
                <a:blip r:embed="rId2"/>
                <a:stretch>
                  <a:fillRect l="-1328" t="-1802" b="-495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Correlation Coefficient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142673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	 a.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&gt;0,</m:t>
                    </m:r>
                  </m:oMath>
                </a14:m>
                <a:r>
                  <a:rPr lang="en-US" sz="2800" dirty="0"/>
                  <a:t> Strong Positive Correlation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142673"/>
              </a:xfrm>
              <a:blipFill>
                <a:blip r:embed="rId2"/>
                <a:stretch>
                  <a:fillRect b="-292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45445EDD-3B41-DCD3-A873-F488F17690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295400"/>
            <a:ext cx="4267200" cy="291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320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Correlation Coefficient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659737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endParaRPr lang="en-US" sz="2800" dirty="0"/>
              </a:p>
              <a:p>
                <a:pPr>
                  <a:defRPr sz="2800"/>
                </a:pPr>
                <a:r>
                  <a:rPr lang="en-US" dirty="0"/>
                  <a:t>	 b.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&lt;0,</m:t>
                    </m:r>
                  </m:oMath>
                </a14:m>
                <a:r>
                  <a:rPr lang="en-US" sz="2800" dirty="0"/>
                  <a:t> Strong Negative Correlation</a:t>
                </a:r>
              </a:p>
              <a:p>
                <a:pPr>
                  <a:defRPr sz="2800"/>
                </a:pP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29287"/>
                <a:ext cx="8229600" cy="465973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8258E4E5-DE26-D628-68AE-1B01023720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371600"/>
            <a:ext cx="4212543" cy="2824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159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Correlation Coefficient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659737"/>
          </a:xfrm>
        </p:spPr>
        <p:txBody>
          <a:bodyPr>
            <a:spAutoFit/>
          </a:bodyPr>
          <a:lstStyle/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dirty="0"/>
              <a:t>	   		 c. </a:t>
            </a:r>
            <a:r>
              <a:rPr lang="en-US" sz="2800" dirty="0"/>
              <a:t>No Correlation</a:t>
            </a:r>
          </a:p>
          <a:p>
            <a:pPr>
              <a:defRPr sz="2800"/>
            </a:pPr>
            <a:endParaRPr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126714-1961-0F64-C247-8DA3174EEC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447800"/>
            <a:ext cx="4382112" cy="302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946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Correlation Coefficients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Determine whether a data set with the given correlation coefficient has a positive correlation, a negative correlation, or no correlation. If the data set has a positive or negative correlation, indicate whether it is strong or weak.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𝑟</m:t>
                    </m:r>
                    <m:r>
                      <a:rPr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𝑟</m:t>
                    </m:r>
                    <m:r>
                      <a:rPr>
                        <a:latin typeface="Cambria Math" panose="02040503050406030204" pitchFamily="18" charset="0"/>
                      </a:rPr>
                      <m:t>=−0.45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𝑟</m:t>
                    </m:r>
                    <m:r>
                      <a:rPr>
                        <a:latin typeface="Cambria Math" panose="02040503050406030204" pitchFamily="18" charset="0"/>
                      </a:rPr>
                      <m:t>=0.95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 rotWithShape="0">
                <a:blip r:embed="rId2"/>
                <a:stretch>
                  <a:fillRect l="-1556" t="-1227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1811</Words>
  <Application>Microsoft Office PowerPoint</Application>
  <PresentationFormat>On-screen Show (4:3)</PresentationFormat>
  <Paragraphs>295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Calibri</vt:lpstr>
      <vt:lpstr>Cambria Math</vt:lpstr>
      <vt:lpstr>Courier New</vt:lpstr>
      <vt:lpstr>Arial</vt:lpstr>
      <vt:lpstr>Office Theme</vt:lpstr>
      <vt:lpstr>Section 3.5</vt:lpstr>
      <vt:lpstr>Definition: Correlation</vt:lpstr>
      <vt:lpstr>Example 1: Identifying Correlations</vt:lpstr>
      <vt:lpstr>Example 1: Identifying Correlations (cont.)</vt:lpstr>
      <vt:lpstr>Definition: Correlation Coefficient</vt:lpstr>
      <vt:lpstr>Definition: Correlation Coefficient (cont.)</vt:lpstr>
      <vt:lpstr>Definition: Correlation Coefficient (cont.)</vt:lpstr>
      <vt:lpstr>Definition: Correlation Coefficient (cont.)</vt:lpstr>
      <vt:lpstr>Example 2: Correlation Coefficients</vt:lpstr>
      <vt:lpstr>Example 2: Correlation Coefficients (cont.)</vt:lpstr>
      <vt:lpstr>Definition: Perfectly Positive and Perfectly Negative Correlation</vt:lpstr>
      <vt:lpstr>Definition: Perfectly Positive and Perfectly Negative Correlation (cont.)</vt:lpstr>
      <vt:lpstr>Definition: Perfectly Positive and Perfectly Negative Correlation (cont.)</vt:lpstr>
      <vt:lpstr>Definition: Linear Regression</vt:lpstr>
      <vt:lpstr>Example 3: Using Linear Regression to Model a Data Set</vt:lpstr>
      <vt:lpstr>Example 3: Using Linear Regression to Model a Data Set (cont.)</vt:lpstr>
      <vt:lpstr>Example 3: Using Linear Regression to Model a Data Set (cont.)</vt:lpstr>
      <vt:lpstr>Example 3: Using Linear Regression to Model a Data Set (cont.)</vt:lpstr>
      <vt:lpstr>Example 3: Using Linear Regression to Model a Data Set (cont.)</vt:lpstr>
      <vt:lpstr>Example 3: Using Linear Regression to Model a Data Set (cont.)</vt:lpstr>
      <vt:lpstr>Example 3: Using Linear Regression to Model a Data Set (cont.)</vt:lpstr>
      <vt:lpstr>Definition: Regression Line</vt:lpstr>
      <vt:lpstr>Example 4: Finding a Linear Regression Line Using a Graphing Calculator</vt:lpstr>
      <vt:lpstr>Example 4: Finding a Linear Regression Line Using a Graphing Calculator (cont.)</vt:lpstr>
      <vt:lpstr>Example 4: Finding a Linear Regression Line Using a Graphing Calculator (cont.)</vt:lpstr>
      <vt:lpstr>Example 4: Finding a Linear Regression Line Using a Graphing Calculator (cont.)</vt:lpstr>
      <vt:lpstr>Example 4: Finding a Linear Regression Line Using a Graphing Calculator (cont.)</vt:lpstr>
      <vt:lpstr>Example 5: Predicting Values Using a Regression Line</vt:lpstr>
      <vt:lpstr>Example 5: Predicting Values Using a Regression Line (cont.)</vt:lpstr>
      <vt:lpstr>Example 5: Predicting Values Using a Regression Line (cont.)</vt:lpstr>
      <vt:lpstr>Example 5: Predicting Values Using a Regression Line (cont.)</vt:lpstr>
      <vt:lpstr>Example 5: Predicting Values Using a Regression Line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138</cp:revision>
  <dcterms:created xsi:type="dcterms:W3CDTF">2013-04-26T14:43:13Z</dcterms:created>
  <dcterms:modified xsi:type="dcterms:W3CDTF">2024-08-15T20:18:41Z</dcterms:modified>
</cp:coreProperties>
</file>