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302" r:id="rId5"/>
    <p:sldId id="303" r:id="rId6"/>
    <p:sldId id="259" r:id="rId7"/>
    <p:sldId id="284" r:id="rId8"/>
    <p:sldId id="260" r:id="rId9"/>
    <p:sldId id="285" r:id="rId10"/>
    <p:sldId id="286" r:id="rId11"/>
    <p:sldId id="264" r:id="rId12"/>
    <p:sldId id="287" r:id="rId13"/>
    <p:sldId id="268" r:id="rId14"/>
    <p:sldId id="269" r:id="rId15"/>
    <p:sldId id="288" r:id="rId16"/>
    <p:sldId id="289" r:id="rId17"/>
    <p:sldId id="290" r:id="rId18"/>
    <p:sldId id="291" r:id="rId19"/>
    <p:sldId id="271" r:id="rId20"/>
    <p:sldId id="292" r:id="rId21"/>
    <p:sldId id="273" r:id="rId22"/>
    <p:sldId id="274" r:id="rId23"/>
    <p:sldId id="294" r:id="rId24"/>
    <p:sldId id="295" r:id="rId25"/>
    <p:sldId id="276" r:id="rId26"/>
    <p:sldId id="296" r:id="rId27"/>
    <p:sldId id="278" r:id="rId28"/>
    <p:sldId id="297" r:id="rId29"/>
    <p:sldId id="298" r:id="rId30"/>
    <p:sldId id="281" r:id="rId31"/>
    <p:sldId id="299" r:id="rId32"/>
    <p:sldId id="300" r:id="rId33"/>
    <p:sldId id="283" r:id="rId34"/>
    <p:sldId id="301" r:id="rId35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ppaji" initials="a" lastIdx="2" clrIdx="1">
    <p:extLst>
      <p:ext uri="{19B8F6BF-5375-455C-9EA6-DF929625EA0E}">
        <p15:presenceInfo xmlns:p15="http://schemas.microsoft.com/office/powerpoint/2012/main" userId="S-1-5-21-1666015839-3846122634-945917319-22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0719A"/>
    <a:srgbClr val="1F497D"/>
    <a:srgbClr val="CCCFD7"/>
    <a:srgbClr val="E7E9EC"/>
    <a:srgbClr val="2D7D9F"/>
    <a:srgbClr val="0000FF"/>
    <a:srgbClr val="000099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1" d="100"/>
          <a:sy n="111" d="100"/>
        </p:scale>
        <p:origin x="177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835CC4C-7826-4276-8F07-9AB9B81FAB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1AB0BDE-8359-4E8B-B7C6-A2E3F2B86E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908FCB-C7EB-4A2E-AB4D-5C5FE1B171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1F7AD25-EDF6-4D31-8211-FFD3700ADA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dirty="0"/>
              <a:t>Systems of Linear Equations in Two Variables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3.6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2: Solving a </a:t>
            </a:r>
            <a:r>
              <a:rPr lang="en-US" dirty="0"/>
              <a:t>Consistent </a:t>
            </a:r>
            <a:r>
              <a:rPr dirty="0"/>
              <a:t>System </a:t>
            </a:r>
            <a:r>
              <a:rPr lang="en-US" dirty="0"/>
              <a:t>by Graphing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IN" sz="2800" dirty="0"/>
                  <a:t>Solve the system of linear equations by graphing: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AE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endParaRPr lang="ar-AE" sz="2800" dirty="0"/>
              </a:p>
              <a:p>
                <a:pPr>
                  <a:defRPr sz="2800"/>
                </a:pPr>
                <a:r>
                  <a:rPr lang="en-IN" b="1" dirty="0"/>
                  <a:t>Solution</a:t>
                </a:r>
              </a:p>
              <a:p>
                <a:pPr>
                  <a:defRPr sz="2800"/>
                </a:pPr>
                <a:r>
                  <a:rPr lang="en-IN" dirty="0"/>
                  <a:t>The two lines intersect at one point,</a:t>
                </a:r>
              </a:p>
              <a:p>
                <a:pPr>
                  <a:defRPr sz="2800"/>
                </a:pPr>
                <a:r>
                  <a:rPr lang="en-IN" dirty="0"/>
                  <a:t>making this system </a:t>
                </a:r>
                <a:r>
                  <a:rPr lang="en-IN" b="1" dirty="0"/>
                  <a:t>consistent</a:t>
                </a:r>
                <a:r>
                  <a:rPr lang="en-IN" dirty="0"/>
                  <a:t> and </a:t>
                </a:r>
              </a:p>
              <a:p>
                <a:pPr>
                  <a:defRPr sz="2800"/>
                </a:pPr>
                <a:r>
                  <a:rPr lang="en-IN" dirty="0"/>
                  <a:t>the equations </a:t>
                </a:r>
                <a:r>
                  <a:rPr lang="en-IN" b="1" dirty="0"/>
                  <a:t>independent</a:t>
                </a:r>
                <a:r>
                  <a:rPr lang="en-IN" dirty="0"/>
                  <a:t>. </a:t>
                </a:r>
              </a:p>
              <a:p>
                <a:pPr>
                  <a:defRPr sz="2800"/>
                </a:pPr>
                <a:r>
                  <a:rPr lang="en-IN" dirty="0"/>
                  <a:t>However, we can only estimate the </a:t>
                </a:r>
              </a:p>
              <a:p>
                <a:pPr>
                  <a:defRPr sz="2800"/>
                </a:pPr>
                <a:r>
                  <a:rPr lang="en-IN" dirty="0"/>
                  <a:t>point of intersection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E0B3A27-F718-7438-307D-64B535AF1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091" y="2895206"/>
            <a:ext cx="2934109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90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2: Solving a </a:t>
            </a:r>
            <a:r>
              <a:rPr lang="en-US" dirty="0"/>
              <a:t>Consistent </a:t>
            </a:r>
            <a:r>
              <a:rPr dirty="0"/>
              <a:t>System </a:t>
            </a:r>
            <a:r>
              <a:rPr lang="en-US" dirty="0"/>
              <a:t>by Graphing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IN" dirty="0"/>
                  <a:t>In this situation be aware that, although graphing gives a good “estimate,” finding exact solutions to the system is not likely.</a:t>
                </a:r>
              </a:p>
              <a:p>
                <a:pPr>
                  <a:defRPr sz="2800"/>
                </a:pPr>
                <a:r>
                  <a:rPr lang="en-US" sz="2800" b="1" dirty="0"/>
                  <a:t>Check</a:t>
                </a:r>
              </a:p>
              <a:p>
                <a:pPr>
                  <a:defRPr sz="2800"/>
                </a:pPr>
                <a:r>
                  <a:rPr lang="en-US" dirty="0"/>
                  <a:t>Substituting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gives: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b="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9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252B426-4C55-C720-3A86-F031DE7DD9E4}"/>
              </a:ext>
            </a:extLst>
          </p:cNvPr>
          <p:cNvSpPr txBox="1"/>
          <p:nvPr/>
        </p:nvSpPr>
        <p:spPr>
          <a:xfrm>
            <a:off x="2627970" y="368547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F383FC-CA2C-BC37-6272-59C8C4648EAE}"/>
              </a:ext>
            </a:extLst>
          </p:cNvPr>
          <p:cNvSpPr txBox="1"/>
          <p:nvPr/>
        </p:nvSpPr>
        <p:spPr>
          <a:xfrm>
            <a:off x="6854282" y="367432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2: Solving a </a:t>
            </a:r>
            <a:r>
              <a:rPr lang="en-US" dirty="0"/>
              <a:t>Consistent </a:t>
            </a:r>
            <a:r>
              <a:rPr dirty="0"/>
              <a:t>System </a:t>
            </a:r>
            <a:r>
              <a:rPr lang="en-US" dirty="0"/>
              <a:t>by Graphing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Thus, checking shows that the estimated 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does not satisfy either equation. The estimated point of intersection is just that, an estimate. The following discussion develops an algebraic technique that gives the exact solution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3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836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Procedure: </a:t>
            </a:r>
            <a:r>
              <a:rPr dirty="0"/>
              <a:t>To Solve a System of Linear Equations by Substitution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3797963"/>
          </a:xfr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 sz="2800"/>
            </a:pPr>
            <a:r>
              <a:rPr dirty="0"/>
              <a:t>​</a:t>
            </a:r>
            <a:r>
              <a:rPr sz="2800" dirty="0"/>
              <a:t>Solve one of the equations for one of the variables.</a:t>
            </a:r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dirty="0"/>
              <a:t>​</a:t>
            </a:r>
            <a:r>
              <a:rPr sz="2800" dirty="0"/>
              <a:t>Substitute the resulting expression into the other equation.</a:t>
            </a:r>
          </a:p>
          <a:p>
            <a:pPr marL="514350" indent="-514350">
              <a:buFont typeface="+mj-lt"/>
              <a:buAutoNum type="arabicPeriod" startAt="3"/>
              <a:defRPr sz="2800"/>
            </a:pPr>
            <a:r>
              <a:rPr dirty="0"/>
              <a:t>​</a:t>
            </a:r>
            <a:r>
              <a:rPr sz="2800" dirty="0"/>
              <a:t>Solve this new equation, if possible, and then substitute back into one of the original equations to find the value of the other variable. (This is known as </a:t>
            </a:r>
            <a:r>
              <a:rPr sz="2800" b="1" dirty="0"/>
              <a:t>back substitution</a:t>
            </a:r>
            <a:r>
              <a:rPr sz="2800" dirty="0"/>
              <a:t>.)</a:t>
            </a:r>
          </a:p>
          <a:p>
            <a:pPr marL="514350" indent="-514350">
              <a:buFont typeface="+mj-lt"/>
              <a:buAutoNum type="arabicPeriod" startAt="4"/>
              <a:defRPr sz="2800"/>
            </a:pPr>
            <a:r>
              <a:rPr dirty="0"/>
              <a:t>​</a:t>
            </a:r>
            <a:r>
              <a:rPr sz="2800" dirty="0"/>
              <a:t>Check the solution in both of the original equations.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3: </a:t>
            </a:r>
            <a:r>
              <a:rPr lang="en-US" dirty="0"/>
              <a:t>Solving a Consistent System by Substitution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Solve the system of linear equations by substitution.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lang="en-IN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Note that this is the same problem we tried to solve by graphing in Example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, but we needed to estimate the solution. Begin by solving the first equation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8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3: </a:t>
            </a:r>
            <a:r>
              <a:rPr lang="en-US" dirty="0"/>
              <a:t>Solving a Consistent System by Substitution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Now substitute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4+3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in the second equation.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IN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4+3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IN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8+6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IN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IN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B9D7BA-0FF1-4F32-9E25-F0628719180D}"/>
                  </a:ext>
                </a:extLst>
              </p:cNvPr>
              <p:cNvSpPr txBox="1"/>
              <p:nvPr/>
            </p:nvSpPr>
            <p:spPr>
              <a:xfrm>
                <a:off x="5653669" y="2386361"/>
                <a:ext cx="312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Solve the new equation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B9D7BA-0FF1-4F32-9E25-F06287191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669" y="2386361"/>
                <a:ext cx="3124200" cy="369332"/>
              </a:xfrm>
              <a:prstGeom prst="rect">
                <a:avLst/>
              </a:prstGeom>
              <a:blipFill>
                <a:blip r:embed="rId3"/>
                <a:stretch>
                  <a:fillRect l="-1559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649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3: </a:t>
            </a:r>
            <a:r>
              <a:rPr lang="en-US" dirty="0"/>
              <a:t>Solving a Consistent System by Substitution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To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</a:t>
                </a:r>
                <a:r>
                  <a:rPr lang="en-US" b="1" dirty="0"/>
                  <a:t>back substitute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in one of the original equations.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        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                          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105D4A2-C63A-AE9E-2109-9E413B98544D}"/>
              </a:ext>
            </a:extLst>
          </p:cNvPr>
          <p:cNvSpPr txBox="1"/>
          <p:nvPr/>
        </p:nvSpPr>
        <p:spPr>
          <a:xfrm>
            <a:off x="3769113" y="2665141"/>
            <a:ext cx="628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OR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711165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3: </a:t>
            </a:r>
            <a:r>
              <a:rPr lang="en-US" dirty="0"/>
              <a:t>Solving a Consistent System by Substitution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The solution to the system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 Therefore, the system is </a:t>
                </a:r>
                <a:r>
                  <a:rPr lang="en-US" b="1" dirty="0"/>
                  <a:t>consistent</a:t>
                </a:r>
                <a:r>
                  <a:rPr lang="en-US" dirty="0"/>
                  <a:t>. </a:t>
                </a:r>
              </a:p>
              <a:p>
                <a:pPr>
                  <a:defRPr sz="2800"/>
                </a:pPr>
                <a:r>
                  <a:rPr lang="en-US" sz="2800" dirty="0"/>
                  <a:t>In this example, the second equation could have been solved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and the substitution made into the first equation. The solution would have been the same. (As a thorough check, substitute the solution in both of the original equations.)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r="-17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642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Note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In Example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, we could have solved either equation for either variable and then substituted the result into the other equation. For simplicity, we generally solve for the variable that has a coefficient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if there is such a variable.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5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514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4: </a:t>
            </a:r>
            <a:r>
              <a:rPr lang="en-US" dirty="0"/>
              <a:t>Solving an Inconsistent System by Substitution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IN" sz="2800" dirty="0"/>
                  <a:t>Solve the system of linear equations by substitution: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r>
                  <a:rPr lang="en-IN" b="1" dirty="0"/>
                  <a:t>Solution</a:t>
                </a:r>
              </a:p>
              <a:p>
                <a:pPr>
                  <a:defRPr sz="2800"/>
                </a:pPr>
                <a:r>
                  <a:rPr lang="en-IN" sz="2800" dirty="0"/>
                  <a:t>Begin by solving the second equation for </a:t>
                </a:r>
                <a14:m>
                  <m:oMath xmlns:m="http://schemas.openxmlformats.org/officeDocument/2006/math"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sz="2800" dirty="0"/>
                  <a:t>.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Consistent and Inconsistent Systems of Linear Equations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1471172"/>
          </a:xfr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 sz="2800"/>
            </a:pPr>
            <a:r>
              <a:rPr dirty="0"/>
              <a:t>​</a:t>
            </a:r>
            <a:r>
              <a:rPr sz="2800" dirty="0"/>
              <a:t>A system is </a:t>
            </a:r>
            <a:r>
              <a:rPr sz="2800" b="1" dirty="0"/>
              <a:t>consistent</a:t>
            </a:r>
            <a:r>
              <a:rPr sz="2800" dirty="0"/>
              <a:t> if it has one or more solutions.</a:t>
            </a:r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dirty="0"/>
              <a:t>​</a:t>
            </a:r>
            <a:r>
              <a:rPr sz="2800" dirty="0"/>
              <a:t>A system is </a:t>
            </a:r>
            <a:r>
              <a:rPr sz="2800" b="1" dirty="0"/>
              <a:t>inconsistent</a:t>
            </a:r>
            <a:r>
              <a:rPr sz="2800" dirty="0"/>
              <a:t> if it has no solutions.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4: </a:t>
            </a:r>
            <a:r>
              <a:rPr lang="en-US" dirty="0"/>
              <a:t>Solving an Inconsistent System by Substitution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Now substitute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in the first equation.</a:t>
                </a:r>
                <a:endParaRPr lang="en-IN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lang="en-IN" dirty="0"/>
                  <a:t>The </a:t>
                </a:r>
                <a:r>
                  <a:rPr lang="en-US" dirty="0"/>
                  <a:t>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eliminated, and this last equation is never true.</a:t>
                </a:r>
              </a:p>
              <a:p>
                <a:pPr>
                  <a:defRPr sz="2800"/>
                </a:pPr>
                <a:r>
                  <a:rPr lang="en-US" sz="2800" dirty="0"/>
                  <a:t>Therefore, the system is </a:t>
                </a:r>
                <a:r>
                  <a:rPr lang="en-US" sz="2800" b="1" dirty="0"/>
                  <a:t>inconsistent</a:t>
                </a:r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There is </a:t>
                </a:r>
                <a:r>
                  <a:rPr lang="en-US" sz="2800" b="1" dirty="0"/>
                  <a:t>no solution </a:t>
                </a:r>
                <a:r>
                  <a:rPr lang="en-US" sz="2800" dirty="0"/>
                  <a:t>to this system of equations. (The lines are parallel.)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2E01906-14B9-C957-BFB0-8DB8D0CE1B43}"/>
              </a:ext>
            </a:extLst>
          </p:cNvPr>
          <p:cNvSpPr txBox="1"/>
          <p:nvPr/>
        </p:nvSpPr>
        <p:spPr>
          <a:xfrm>
            <a:off x="5519854" y="240866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Simplify.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A1C46-31A1-2B51-C078-8647656EA335}"/>
              </a:ext>
            </a:extLst>
          </p:cNvPr>
          <p:cNvSpPr txBox="1"/>
          <p:nvPr/>
        </p:nvSpPr>
        <p:spPr>
          <a:xfrm>
            <a:off x="5542156" y="2832410"/>
            <a:ext cx="177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False statement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9290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Procedure: </a:t>
            </a:r>
            <a:r>
              <a:rPr dirty="0"/>
              <a:t>To Solve a System of Linear Equations by Addition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  <a:defRPr sz="2800"/>
            </a:pPr>
            <a:r>
              <a:rPr dirty="0"/>
              <a:t>​</a:t>
            </a:r>
            <a:r>
              <a:rPr sz="2800" dirty="0"/>
              <a:t>Write the equations in standard form, one under the other, so that like terms are aligned.</a:t>
            </a:r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dirty="0"/>
              <a:t>​</a:t>
            </a:r>
            <a:r>
              <a:rPr sz="2800" dirty="0"/>
              <a:t>Multiply all terms of one equation by a constant (and possibly all terms of the other equation by another constant) so that two like terms have opposite coefficients.</a:t>
            </a:r>
          </a:p>
          <a:p>
            <a:pPr marL="514350" indent="-514350">
              <a:buFont typeface="+mj-lt"/>
              <a:buAutoNum type="arabicPeriod" startAt="3"/>
              <a:defRPr sz="2800"/>
            </a:pPr>
            <a:r>
              <a:rPr dirty="0"/>
              <a:t>​</a:t>
            </a:r>
            <a:r>
              <a:rPr sz="2800" dirty="0"/>
              <a:t>Add the two equations by combining like terms and solve the resulting equation, if possible.</a:t>
            </a:r>
          </a:p>
          <a:p>
            <a:pPr marL="514350" indent="-514350">
              <a:buFont typeface="+mj-lt"/>
              <a:buAutoNum type="arabicPeriod" startAt="4"/>
              <a:defRPr sz="2800"/>
            </a:pPr>
            <a:r>
              <a:rPr dirty="0"/>
              <a:t>​</a:t>
            </a:r>
            <a:r>
              <a:rPr sz="2800" b="1" dirty="0"/>
              <a:t>Back substitute </a:t>
            </a:r>
            <a:r>
              <a:rPr sz="2800" dirty="0"/>
              <a:t>into one of the original equations to find the value of the other variable.</a:t>
            </a:r>
          </a:p>
          <a:p>
            <a:pPr marL="514350" indent="-514350">
              <a:buFont typeface="+mj-lt"/>
              <a:buAutoNum type="arabicPeriod" startAt="5"/>
              <a:defRPr sz="2800"/>
            </a:pPr>
            <a:r>
              <a:rPr dirty="0"/>
              <a:t>​</a:t>
            </a:r>
            <a:r>
              <a:rPr sz="2800" dirty="0"/>
              <a:t>Check the solution in both of the original equations.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5: </a:t>
            </a:r>
            <a:r>
              <a:rPr lang="en-US" dirty="0"/>
              <a:t>Solving a Consistent System by Addition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Solve the system of linear equations by addition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AE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ar-A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pPr>
                  <a:defRPr sz="2800"/>
                </a:pPr>
                <a:r>
                  <a:rPr lang="en-IN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Multiply each term in the first equation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and each term in the second equation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/>
                  <a:t>.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-coefficients will be opposites. Add the two equations by combining like terms which will eliminate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. Solve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8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5: </a:t>
            </a:r>
            <a:r>
              <a:rPr lang="en-US" dirty="0"/>
              <a:t>Solving a Consistent System by Addition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defRPr sz="2800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=−3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=−6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</m:t>
                            </m:r>
                            <m:bar>
                              <m:ba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=−35</m:t>
                                </m:r>
                              </m:e>
                            </m:ba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pPr>
                  <a:defRPr sz="2800"/>
                </a:pPr>
                <a:r>
                  <a:rPr lang="en-IN" dirty="0"/>
                  <a:t>	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=−41</m:t>
                    </m:r>
                  </m:oMath>
                </a14:m>
                <a:endParaRPr lang="en-US" sz="2800" dirty="0"/>
              </a:p>
              <a:p>
                <a:pPr>
                  <a:defRPr sz="2800"/>
                </a:pPr>
                <a:r>
                  <a:rPr lang="en-IN" dirty="0"/>
                  <a:t>	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=−1</m:t>
                    </m:r>
                  </m:oMath>
                </a14:m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Substitute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800" dirty="0"/>
                  <a:t> into one of the original equations.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=−3                −7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2800" b="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3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=−3         −7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−3+5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=−3                        7+2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                                   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             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lang="en-IN" dirty="0"/>
                  <a:t>The solution is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(−1,0)</m:t>
                    </m:r>
                  </m:oMath>
                </a14:m>
                <a:r>
                  <a:rPr lang="en-IN" dirty="0"/>
                  <a:t>; therefore, the system is </a:t>
                </a:r>
                <a:r>
                  <a:rPr lang="en-IN" b="1" dirty="0"/>
                  <a:t>consistent</a:t>
                </a:r>
                <a:r>
                  <a:rPr lang="en-IN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6F2168-DF0B-955C-3615-7A80AF44EC18}"/>
                  </a:ext>
                </a:extLst>
              </p:cNvPr>
              <p:cNvSpPr txBox="1"/>
              <p:nvPr/>
            </p:nvSpPr>
            <p:spPr>
              <a:xfrm>
                <a:off x="654205" y="1490546"/>
                <a:ext cx="3352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(−7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=7)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6F2168-DF0B-955C-3615-7A80AF44E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5" y="1490546"/>
                <a:ext cx="33528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1D05F70-9EDD-444A-A29E-62AFB4504454}"/>
              </a:ext>
            </a:extLst>
          </p:cNvPr>
          <p:cNvSpPr txBox="1"/>
          <p:nvPr/>
        </p:nvSpPr>
        <p:spPr>
          <a:xfrm>
            <a:off x="4114800" y="3251210"/>
            <a:ext cx="628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OR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246880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Note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In 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, we could have multiplied the terms in the first equation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and the terms in the second equation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en-US" dirty="0"/>
                  <a:t>and eliminated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The solution would be the same.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19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527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6: </a:t>
            </a:r>
            <a:r>
              <a:rPr lang="en-US" dirty="0"/>
              <a:t>Solving a Consistent System by Addition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defRPr sz="2800"/>
                </a:pPr>
                <a:r>
                  <a:rPr lang="en-US" sz="2800" dirty="0"/>
                  <a:t>Solve the system </a:t>
                </a:r>
                <a:r>
                  <a:rPr lang="en-US" dirty="0"/>
                  <a:t>of linear equations by addition</a:t>
                </a:r>
                <a:r>
                  <a:rPr lang="en-US" sz="2800" dirty="0"/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pPr>
                  <a:defRPr sz="2800"/>
                </a:pPr>
                <a:r>
                  <a:rPr lang="en-US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Multiply the first equation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so that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-coefficients will be opposites.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</m:t>
                              </m:r>
                              <m:bar>
                                <m:ba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</m:ba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						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=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184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3DC5E9-F53F-3F22-2D38-55D765E694E7}"/>
              </a:ext>
            </a:extLst>
          </p:cNvPr>
          <p:cNvCxnSpPr>
            <a:cxnSpLocks/>
          </p:cNvCxnSpPr>
          <p:nvPr/>
        </p:nvCxnSpPr>
        <p:spPr>
          <a:xfrm>
            <a:off x="4395439" y="47244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6: </a:t>
            </a:r>
            <a:r>
              <a:rPr lang="en-US" dirty="0"/>
              <a:t>Solving a Consistent System by Addition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Because this last equation,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is </a:t>
                </a:r>
                <a:r>
                  <a:rPr lang="en-US" b="1" dirty="0"/>
                  <a:t>always true</a:t>
                </a:r>
                <a:r>
                  <a:rPr lang="en-US" dirty="0"/>
                  <a:t>, the system is </a:t>
                </a:r>
                <a:r>
                  <a:rPr lang="en-US" b="1" dirty="0"/>
                  <a:t>dependent</a:t>
                </a:r>
                <a:r>
                  <a:rPr lang="en-US" dirty="0"/>
                  <a:t> and the system has an </a:t>
                </a:r>
                <a:r>
                  <a:rPr lang="en-US" b="1" dirty="0"/>
                  <a:t>infinite number of solutions</a:t>
                </a:r>
                <a:r>
                  <a:rPr lang="en-US" dirty="0"/>
                  <a:t>. The solution consists of all points that satisfy the equation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. Solving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, and we can write the solution in the general form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). Or, solving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  </a:t>
                </a:r>
              </a:p>
              <a:p>
                <a:pPr>
                  <a:defRPr sz="2800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The solution can be written in the 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24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7:</a:t>
            </a:r>
            <a:r>
              <a:rPr lang="en-US" dirty="0"/>
              <a:t> Application:</a:t>
            </a:r>
            <a:r>
              <a:rPr dirty="0"/>
              <a:t> Mixture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A metallurgist needs to create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US" sz="2800" dirty="0"/>
                  <a:t> of 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800" dirty="0"/>
                  <a:t> copper alloy. He must do so by melting 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800" dirty="0"/>
                  <a:t> alloy and 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800" dirty="0"/>
                  <a:t> alloy and mixing them together. How much of each alloy will he need to make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800" dirty="0"/>
                  <a:t> copper alloy? </a:t>
                </a:r>
              </a:p>
              <a:p>
                <a:pPr>
                  <a:defRPr sz="2800"/>
                </a:pPr>
                <a:r>
                  <a:rPr lang="en-US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amount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800" dirty="0"/>
                  <a:t> 	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is amount of copper</a:t>
                </a:r>
              </a:p>
              <a:p>
                <a:pPr>
                  <a:defRPr sz="2800"/>
                </a:pPr>
                <a:r>
                  <a:rPr lang="en-US" dirty="0"/>
                  <a:t>               </a:t>
                </a:r>
                <a:r>
                  <a:rPr lang="en-US" sz="2800" dirty="0"/>
                  <a:t>alloy in kg			in the alloy</a:t>
                </a:r>
              </a:p>
              <a:p>
                <a:pPr>
                  <a:defRPr sz="2800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amount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800" dirty="0"/>
                  <a:t> 	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is amount of copper</a:t>
                </a:r>
              </a:p>
              <a:p>
                <a:pPr>
                  <a:defRPr sz="2800"/>
                </a:pPr>
                <a:r>
                  <a:rPr lang="en-US" dirty="0"/>
                  <a:t>	    alloy in kg			in the alloy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7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D219D62-1FE5-11E1-477E-66F2DC6B6DB0}"/>
              </a:ext>
            </a:extLst>
          </p:cNvPr>
          <p:cNvCxnSpPr>
            <a:cxnSpLocks/>
          </p:cNvCxnSpPr>
          <p:nvPr/>
        </p:nvCxnSpPr>
        <p:spPr>
          <a:xfrm>
            <a:off x="4049751" y="3984702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EEF893F-EA34-1701-D17D-5B16CD3430AF}"/>
              </a:ext>
            </a:extLst>
          </p:cNvPr>
          <p:cNvCxnSpPr>
            <a:cxnSpLocks/>
          </p:cNvCxnSpPr>
          <p:nvPr/>
        </p:nvCxnSpPr>
        <p:spPr>
          <a:xfrm>
            <a:off x="4007005" y="4932556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US" dirty="0"/>
              <a:t>Form two equations based on the information given.</a:t>
            </a:r>
          </a:p>
          <a:p>
            <a:pPr>
              <a:defRPr sz="2800"/>
            </a:pPr>
            <a:endParaRPr lang="en-US" dirty="0"/>
          </a:p>
          <a:p>
            <a:pPr>
              <a:defRPr sz="2800"/>
            </a:pPr>
            <a:endParaRPr lang="en-US" dirty="0"/>
          </a:p>
          <a:p>
            <a:pPr>
              <a:defRPr sz="2800"/>
            </a:pPr>
            <a:r>
              <a:rPr lang="en-US" dirty="0"/>
              <a:t>Now solve the system. We will use the addition method. </a:t>
            </a:r>
          </a:p>
          <a:p>
            <a:pPr>
              <a:defRPr sz="2800"/>
            </a:pP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599F38-83E4-DF2F-0C84-39012CF50AB7}"/>
                  </a:ext>
                </a:extLst>
              </p:cNvPr>
              <p:cNvSpPr txBox="1"/>
              <p:nvPr/>
            </p:nvSpPr>
            <p:spPr>
              <a:xfrm>
                <a:off x="1280532" y="3452816"/>
                <a:ext cx="4648200" cy="1009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d>
                  </m:oMath>
                </a14:m>
                <a:endParaRPr lang="en-IN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0.20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+0.50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=0.40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599F38-83E4-DF2F-0C84-39012CF50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532" y="3452816"/>
                <a:ext cx="4648200" cy="10095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7:</a:t>
            </a:r>
            <a:r>
              <a:rPr lang="en-US" dirty="0"/>
              <a:t> Application:</a:t>
            </a:r>
            <a:r>
              <a:rPr dirty="0"/>
              <a:t> Mixture</a:t>
            </a:r>
            <a:r>
              <a:rPr lang="en-US" dirty="0"/>
              <a:t> (cont.)</a:t>
            </a:r>
            <a:endParaRPr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EEF893F-EA34-1701-D17D-5B16CD3430AF}"/>
              </a:ext>
            </a:extLst>
          </p:cNvPr>
          <p:cNvCxnSpPr>
            <a:cxnSpLocks/>
          </p:cNvCxnSpPr>
          <p:nvPr/>
        </p:nvCxnSpPr>
        <p:spPr>
          <a:xfrm>
            <a:off x="5506844" y="3733800"/>
            <a:ext cx="4218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3BECA76-BDC0-4CCB-3BC4-27C4EAE60A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1011554"/>
                  </p:ext>
                </p:extLst>
              </p:nvPr>
            </p:nvGraphicFramePr>
            <p:xfrm>
              <a:off x="557561" y="1531435"/>
              <a:ext cx="8001000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60488">
                      <a:extLst>
                        <a:ext uri="{9D8B030D-6E8A-4147-A177-3AD203B41FA5}">
                          <a16:colId xmlns:a16="http://schemas.microsoft.com/office/drawing/2014/main" val="3903091359"/>
                        </a:ext>
                      </a:extLst>
                    </a:gridCol>
                    <a:gridCol w="3540512">
                      <a:extLst>
                        <a:ext uri="{9D8B030D-6E8A-4147-A177-3AD203B41FA5}">
                          <a16:colId xmlns:a16="http://schemas.microsoft.com/office/drawing/2014/main" val="10815323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Phrase from problem</a:t>
                          </a:r>
                          <a:endParaRPr lang="en-IN" b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Equation formed</a:t>
                          </a:r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041254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 total metal needed is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kg</m:t>
                              </m:r>
                            </m:oMath>
                          </a14:m>
                          <a:r>
                            <a:rPr lang="en-US" dirty="0"/>
                            <a:t>.</a:t>
                          </a:r>
                          <a:endParaRPr lang="en-IN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=30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5711319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 total amount of copper is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40%</m:t>
                              </m:r>
                            </m:oMath>
                          </a14:m>
                          <a:r>
                            <a:rPr lang="en-US" dirty="0"/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oMath>
                          </a14:m>
                          <a:r>
                            <a:rPr lang="en-US" dirty="0"/>
                            <a:t>.</a:t>
                          </a:r>
                          <a:endParaRPr lang="en-IN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0.20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+0.50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=0.40(30)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2194401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3BECA76-BDC0-4CCB-3BC4-27C4EAE60A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1011554"/>
                  </p:ext>
                </p:extLst>
              </p:nvPr>
            </p:nvGraphicFramePr>
            <p:xfrm>
              <a:off x="557561" y="1531435"/>
              <a:ext cx="8001000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60488">
                      <a:extLst>
                        <a:ext uri="{9D8B030D-6E8A-4147-A177-3AD203B41FA5}">
                          <a16:colId xmlns:a16="http://schemas.microsoft.com/office/drawing/2014/main" val="3903091359"/>
                        </a:ext>
                      </a:extLst>
                    </a:gridCol>
                    <a:gridCol w="3540512">
                      <a:extLst>
                        <a:ext uri="{9D8B030D-6E8A-4147-A177-3AD203B41FA5}">
                          <a16:colId xmlns:a16="http://schemas.microsoft.com/office/drawing/2014/main" val="10815323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Phrase from problem</a:t>
                          </a:r>
                          <a:endParaRPr lang="en-IN" b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Equation formed</a:t>
                          </a:r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041254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108197" r="-7964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25990" t="-108197" r="-344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11319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208197" r="-7964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25990" t="-208197" r="-344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94401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89A40549-7D04-7810-20D0-4D587F30DBD4}"/>
              </a:ext>
            </a:extLst>
          </p:cNvPr>
          <p:cNvSpPr/>
          <p:nvPr/>
        </p:nvSpPr>
        <p:spPr>
          <a:xfrm>
            <a:off x="5222488" y="1996069"/>
            <a:ext cx="118946" cy="56871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F1BEB6-184D-C791-71B8-C60659149FCF}"/>
                  </a:ext>
                </a:extLst>
              </p:cNvPr>
              <p:cNvSpPr txBox="1"/>
              <p:nvPr/>
            </p:nvSpPr>
            <p:spPr>
              <a:xfrm>
                <a:off x="304800" y="3429000"/>
                <a:ext cx="4648200" cy="105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F1BEB6-184D-C791-71B8-C60659149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429000"/>
                <a:ext cx="4648200" cy="10534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2C654D-F5FE-F2A9-B72A-1B5FB91850B2}"/>
                  </a:ext>
                </a:extLst>
              </p:cNvPr>
              <p:cNvSpPr txBox="1"/>
              <p:nvPr/>
            </p:nvSpPr>
            <p:spPr>
              <a:xfrm>
                <a:off x="5586761" y="3429000"/>
                <a:ext cx="3557239" cy="1909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=−60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=120</m:t>
                          </m:r>
                        </m:e>
                      </m:bar>
                    </m:oMath>
                  </m:oMathPara>
                </a14:m>
                <a:endParaRPr lang="en-IN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lang="en-IN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2C654D-F5FE-F2A9-B72A-1B5FB9185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761" y="3429000"/>
                <a:ext cx="3557239" cy="19097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356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Substituting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=20 </m:t>
                    </m:r>
                  </m:oMath>
                </a14:m>
                <a:r>
                  <a:rPr lang="en-US" dirty="0"/>
                  <a:t>into the first equation yields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en-US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=10.</m:t>
                      </m:r>
                    </m:oMath>
                  </m:oMathPara>
                </a14:m>
                <a:endParaRPr lang="en-US" dirty="0"/>
              </a:p>
              <a:p>
                <a:pPr>
                  <a:defRPr sz="2800"/>
                </a:pPr>
                <a:r>
                  <a:rPr lang="en-US" dirty="0"/>
                  <a:t>The metallurgist will need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 kg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20%</m:t>
                    </m:r>
                  </m:oMath>
                </a14:m>
                <a:r>
                  <a:rPr lang="en-US" dirty="0"/>
                  <a:t> alloy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dirty="0"/>
                  <a:t>kg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50%</m:t>
                    </m:r>
                  </m:oMath>
                </a14:m>
                <a:r>
                  <a:rPr lang="en-US" dirty="0"/>
                  <a:t> alloy. </a:t>
                </a:r>
              </a:p>
              <a:p>
                <a:pPr>
                  <a:defRPr sz="2800"/>
                </a:pPr>
                <a:r>
                  <a:rPr lang="en-US" b="1" dirty="0"/>
                  <a:t>Check</a:t>
                </a:r>
              </a:p>
              <a:p>
                <a:pPr>
                  <a:defRPr sz="2800"/>
                </a:pPr>
                <a:r>
                  <a:rPr lang="en-US" dirty="0"/>
                  <a:t>Substitute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into the original equations.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b="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0.20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+0.50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=2+10=12=0.40(30)</m:t>
                      </m:r>
                    </m:oMath>
                  </m:oMathPara>
                </a14:m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7:</a:t>
            </a:r>
            <a:r>
              <a:rPr lang="en-US" dirty="0"/>
              <a:t> Application:</a:t>
            </a:r>
            <a:r>
              <a:rPr dirty="0"/>
              <a:t> Mixture</a:t>
            </a:r>
            <a:r>
              <a:rPr lang="en-US" dirty="0"/>
              <a:t> (cont.)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1066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Dependent and Independent Systems of Linear Equations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1557349"/>
          </a:xfrm>
        </p:spPr>
        <p:txBody>
          <a:bodyPr>
            <a:spAutoFit/>
          </a:bodyPr>
          <a:lstStyle/>
          <a:p>
            <a:r>
              <a:rPr sz="2800" dirty="0"/>
              <a:t>If the graphs of two linear equations are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  <a:r>
              <a:rPr sz="2800" dirty="0"/>
              <a:t>the same line, then the equations are </a:t>
            </a:r>
            <a:r>
              <a:rPr sz="2800" b="1" dirty="0"/>
              <a:t>dependent</a:t>
            </a:r>
            <a:r>
              <a:rPr sz="2800" dirty="0"/>
              <a:t>.</a:t>
            </a:r>
          </a:p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  <a:r>
              <a:rPr sz="2800" dirty="0"/>
              <a:t>different lines, then the equations are </a:t>
            </a:r>
            <a:r>
              <a:rPr sz="2800" b="1" dirty="0"/>
              <a:t>independent</a:t>
            </a:r>
            <a:r>
              <a:rPr sz="2800" dirty="0"/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8:</a:t>
            </a:r>
            <a:r>
              <a:rPr lang="en-US" dirty="0"/>
              <a:t> Application: </a:t>
            </a:r>
            <a:r>
              <a:rPr dirty="0"/>
              <a:t>Interest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defRPr sz="2800"/>
                </a:pPr>
                <a:r>
                  <a:rPr lang="en-US" sz="2800" dirty="0"/>
                  <a:t>A savings and loan company pays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7%</m:t>
                    </m:r>
                  </m:oMath>
                </a14:m>
                <a:r>
                  <a:rPr lang="en-US" sz="2800" dirty="0"/>
                  <a:t> interest on a long-term savings account, and a high-risk stock indicates that it should yield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12%</m:t>
                    </m:r>
                  </m:oMath>
                </a14:m>
                <a:r>
                  <a:rPr lang="en-US" sz="2800" dirty="0"/>
                  <a:t> interest. If a woman has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$40,000</m:t>
                    </m:r>
                  </m:oMath>
                </a14:m>
                <a:r>
                  <a:rPr lang="en-US" sz="2800" dirty="0"/>
                  <a:t> to invest and wants an annual income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$3550</m:t>
                    </m:r>
                  </m:oMath>
                </a14:m>
                <a:r>
                  <a:rPr lang="en-US" sz="2800" dirty="0"/>
                  <a:t> from her investments, how much should she put in the savings account and how much in the stock?</a:t>
                </a:r>
              </a:p>
              <a:p>
                <a:pPr>
                  <a:defRPr sz="2800"/>
                </a:pPr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amount invested 	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0.07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amount of </a:t>
                </a: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		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7%</m:t>
                    </m:r>
                  </m:oMath>
                </a14:m>
                <a:r>
                  <a:rPr lang="en-US" sz="2800" dirty="0"/>
                  <a:t>              		interest  </a:t>
                </a:r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7%</m:t>
                    </m:r>
                  </m:oMath>
                </a14:m>
                <a:endParaRPr lang="en-US" sz="2800" dirty="0"/>
              </a:p>
              <a:p>
                <a:pPr>
                  <a:defRPr sz="2800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amount invested 	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0.12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amount of </a:t>
                </a: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                      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12%</m:t>
                    </m:r>
                  </m:oMath>
                </a14:m>
                <a:r>
                  <a:rPr lang="en-US" sz="2800" dirty="0"/>
                  <a:t>  		            interest 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12%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 r="-148" b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91CC897-1E2C-51E4-E909-B3331C32A32E}"/>
              </a:ext>
            </a:extLst>
          </p:cNvPr>
          <p:cNvCxnSpPr>
            <a:cxnSpLocks/>
          </p:cNvCxnSpPr>
          <p:nvPr/>
        </p:nvCxnSpPr>
        <p:spPr>
          <a:xfrm>
            <a:off x="4514386" y="4581293"/>
            <a:ext cx="4218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8473415-FEFF-C92A-CFF9-85560CC42042}"/>
              </a:ext>
            </a:extLst>
          </p:cNvPr>
          <p:cNvCxnSpPr>
            <a:cxnSpLocks/>
          </p:cNvCxnSpPr>
          <p:nvPr/>
        </p:nvCxnSpPr>
        <p:spPr>
          <a:xfrm>
            <a:off x="4572000" y="5486400"/>
            <a:ext cx="4218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8:</a:t>
            </a:r>
            <a:r>
              <a:rPr lang="en-US" dirty="0"/>
              <a:t> Application: </a:t>
            </a:r>
            <a:r>
              <a:rPr dirty="0"/>
              <a:t>Interest</a:t>
            </a:r>
            <a:r>
              <a:rPr lang="en-US" dirty="0"/>
              <a:t>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endParaRPr lang="en-US" sz="2800" dirty="0"/>
          </a:p>
          <a:p>
            <a:pPr>
              <a:defRPr sz="2800"/>
            </a:pPr>
            <a:endParaRPr lang="en-US" dirty="0"/>
          </a:p>
          <a:p>
            <a:pPr>
              <a:defRPr sz="2800"/>
            </a:pPr>
            <a:endParaRPr lang="en-US" sz="2800" dirty="0"/>
          </a:p>
          <a:p>
            <a:pPr>
              <a:defRPr sz="2800"/>
            </a:pPr>
            <a:endParaRPr lang="en-US" dirty="0"/>
          </a:p>
          <a:p>
            <a:pPr>
              <a:defRPr sz="2800"/>
            </a:pPr>
            <a:endParaRPr lang="en-US" sz="2800" dirty="0"/>
          </a:p>
          <a:p>
            <a:pPr>
              <a:defRPr sz="2800"/>
            </a:pP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91CC897-1E2C-51E4-E909-B3331C32A32E}"/>
              </a:ext>
            </a:extLst>
          </p:cNvPr>
          <p:cNvCxnSpPr>
            <a:cxnSpLocks/>
          </p:cNvCxnSpPr>
          <p:nvPr/>
        </p:nvCxnSpPr>
        <p:spPr>
          <a:xfrm>
            <a:off x="4938132" y="3376962"/>
            <a:ext cx="4218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84D52A6-02B8-3DBB-E3A9-910920CF2A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3294486"/>
                  </p:ext>
                </p:extLst>
              </p:nvPr>
            </p:nvGraphicFramePr>
            <p:xfrm>
              <a:off x="1468244" y="1374698"/>
              <a:ext cx="6096000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60959586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00499213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Phrase from problem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Equation formed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30538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 total invested is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$40,000</m:t>
                              </m:r>
                            </m:oMath>
                          </a14:m>
                          <a:endParaRPr lang="en-IN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/>
                            <a:t>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=40,000</m:t>
                              </m:r>
                            </m:oMath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16947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 total interest is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$3550</m:t>
                              </m:r>
                            </m:oMath>
                          </a14:m>
                          <a:r>
                            <a:rPr lang="en-US" dirty="0"/>
                            <a:t>.</a:t>
                          </a:r>
                          <a:endParaRPr lang="en-IN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0.07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+0.12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=3550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5993277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84D52A6-02B8-3DBB-E3A9-910920CF2A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3294486"/>
                  </p:ext>
                </p:extLst>
              </p:nvPr>
            </p:nvGraphicFramePr>
            <p:xfrm>
              <a:off x="1468244" y="1374698"/>
              <a:ext cx="6096000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60959586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00499213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Phrase from problem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Equation formed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30538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t="-106452" r="-100000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0200" t="-106452" r="-200" b="-12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6947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209836" r="-10000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00200" t="-209836" r="-200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93277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07E18057-D6EB-7EDB-710E-027E71E8AE2F}"/>
              </a:ext>
            </a:extLst>
          </p:cNvPr>
          <p:cNvSpPr/>
          <p:nvPr/>
        </p:nvSpPr>
        <p:spPr>
          <a:xfrm>
            <a:off x="4668644" y="1795347"/>
            <a:ext cx="165410" cy="6361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688F51-5DDD-7930-F874-2BF4C9D117FE}"/>
                  </a:ext>
                </a:extLst>
              </p:cNvPr>
              <p:cNvSpPr txBox="1"/>
              <p:nvPr/>
            </p:nvSpPr>
            <p:spPr>
              <a:xfrm>
                <a:off x="167268" y="3100384"/>
                <a:ext cx="4648200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688F51-5DDD-7930-F874-2BF4C9D11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68" y="3100384"/>
                <a:ext cx="4648200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00AE2C-289E-FCDD-08C7-C3091C4DD43C}"/>
                  </a:ext>
                </a:extLst>
              </p:cNvPr>
              <p:cNvSpPr txBox="1"/>
              <p:nvPr/>
            </p:nvSpPr>
            <p:spPr>
              <a:xfrm>
                <a:off x="5136995" y="3100384"/>
                <a:ext cx="3557239" cy="1650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=−280,000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7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355,000</m:t>
                          </m:r>
                        </m:e>
                      </m:bar>
                    </m:oMath>
                  </m:oMathPara>
                </a14:m>
                <a:endParaRPr lang="en-I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=75,000</m:t>
                      </m:r>
                    </m:oMath>
                  </m:oMathPara>
                </a14:m>
                <a:endParaRPr lang="en-I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=15,000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00AE2C-289E-FCDD-08C7-C3091C4DD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995" y="3100384"/>
                <a:ext cx="3557239" cy="1650195"/>
              </a:xfrm>
              <a:prstGeom prst="rect">
                <a:avLst/>
              </a:prstGeom>
              <a:blipFill>
                <a:blip r:embed="rId4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0B3596-A328-B54C-3F64-6FFF64521BB3}"/>
                  </a:ext>
                </a:extLst>
              </p:cNvPr>
              <p:cNvSpPr txBox="1"/>
              <p:nvPr/>
            </p:nvSpPr>
            <p:spPr>
              <a:xfrm>
                <a:off x="1143000" y="3124200"/>
                <a:ext cx="46482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40,00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I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0.07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+0.12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=3550 </m:t>
                          </m:r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0B3596-A328-B54C-3F64-6FFF64521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124200"/>
                <a:ext cx="4648200" cy="830997"/>
              </a:xfrm>
              <a:prstGeom prst="rect">
                <a:avLst/>
              </a:prstGeom>
              <a:blipFill>
                <a:blip r:embed="rId5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592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8:</a:t>
            </a:r>
            <a:r>
              <a:rPr lang="en-US" dirty="0"/>
              <a:t> Application: </a:t>
            </a:r>
            <a:r>
              <a:rPr dirty="0"/>
              <a:t>Interest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Back substituting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en-US" dirty="0"/>
                  <a:t> gives</a:t>
                </a:r>
              </a:p>
              <a:p>
                <a:pPr>
                  <a:defRPr sz="2800"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endParaRPr lang="en-US" dirty="0"/>
              </a:p>
              <a:p>
                <a:pPr>
                  <a:defRPr sz="2800"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>
                  <a:defRPr sz="2800"/>
                </a:pPr>
                <a:r>
                  <a:rPr lang="en-US" sz="2800" dirty="0"/>
                  <a:t>She should put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000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in the savings account 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000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in the stock 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227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9: </a:t>
            </a:r>
            <a:r>
              <a:rPr lang="en-US" dirty="0"/>
              <a:t>Application: </a:t>
            </a:r>
            <a:r>
              <a:rPr dirty="0"/>
              <a:t>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Working his way through school, Richard works two part-time jobs for a total of </a:t>
                </a:r>
                <a:r>
                  <a:rPr lang="en-US" sz="2800" dirty="0">
                    <a:latin typeface="Cambria Math"/>
                  </a:rPr>
                  <a:t>25</a:t>
                </a:r>
                <a:r>
                  <a:rPr lang="en-US" sz="2800" dirty="0"/>
                  <a:t> hours a week. Job A pays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sz="2800" dirty="0"/>
                  <a:t> per hour and job B pays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sz="2800" dirty="0"/>
                  <a:t> per hour. How many hours did he work at each job the week he made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800" dirty="0"/>
                  <a:t>?</a:t>
                </a:r>
              </a:p>
              <a:p>
                <a:pPr>
                  <a:defRPr sz="2800"/>
                </a:pPr>
                <a:r>
                  <a:rPr lang="en-US" b="1" dirty="0"/>
                  <a:t>Solution</a:t>
                </a:r>
              </a:p>
              <a:p>
                <a:pPr>
                  <a:defRPr sz="2800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800" dirty="0"/>
                  <a:t> of hrs at job A 	   	 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earnings</a:t>
                </a:r>
              </a:p>
              <a:p>
                <a:pPr>
                  <a:defRPr sz="2800"/>
                </a:pPr>
                <a:r>
                  <a:rPr lang="en-US" sz="2800" dirty="0"/>
                  <a:t>	at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sz="2800" dirty="0"/>
                  <a:t> per hr             	   </a:t>
                </a:r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sz="2800" dirty="0"/>
                  <a:t> 		</a:t>
                </a:r>
              </a:p>
              <a:p>
                <a:pPr>
                  <a:defRPr sz="2800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800" dirty="0"/>
                  <a:t> of hrs at job B 	    	</a:t>
                </a: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earnings</a:t>
                </a: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            </a:t>
                </a:r>
                <a:r>
                  <a:rPr lang="en-US" dirty="0"/>
                  <a:t>a</a:t>
                </a:r>
                <a:r>
                  <a:rPr lang="en-US" sz="2800" dirty="0"/>
                  <a:t>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per hr</a:t>
                </a:r>
                <a:r>
                  <a:rPr lang="en-US" sz="2800" dirty="0"/>
                  <a:t> 		  </a:t>
                </a:r>
                <a:r>
                  <a:rPr lang="en-US" dirty="0"/>
                  <a:t>  at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83A96C-DB56-DA57-58D3-EED4805C017B}"/>
              </a:ext>
            </a:extLst>
          </p:cNvPr>
          <p:cNvCxnSpPr>
            <a:cxnSpLocks/>
          </p:cNvCxnSpPr>
          <p:nvPr/>
        </p:nvCxnSpPr>
        <p:spPr>
          <a:xfrm>
            <a:off x="4514386" y="4436327"/>
            <a:ext cx="4218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C36276-799F-AD82-6EAD-5AD48FC3648F}"/>
              </a:ext>
            </a:extLst>
          </p:cNvPr>
          <p:cNvCxnSpPr>
            <a:cxnSpLocks/>
          </p:cNvCxnSpPr>
          <p:nvPr/>
        </p:nvCxnSpPr>
        <p:spPr>
          <a:xfrm>
            <a:off x="4527395" y="5397191"/>
            <a:ext cx="4218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r>
                  <a:rPr lang="en-US" dirty="0"/>
                  <a:t>Back substitute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dirty="0"/>
                  <a:t> to obtain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b="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>
                  <a:defRPr sz="2800"/>
                </a:pPr>
                <a:r>
                  <a:rPr lang="en-US" dirty="0"/>
                  <a:t>Richard worked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/>
                  <a:t> hours at job </a:t>
                </a:r>
                <a:r>
                  <a:rPr lang="en-US" i="0" dirty="0">
                    <a:latin typeface="+mj-lt"/>
                  </a:rPr>
                  <a:t>A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dirty="0"/>
                  <a:t> hours at job </a:t>
                </a:r>
                <a:r>
                  <a:rPr lang="en-US" i="0" dirty="0">
                    <a:latin typeface="+mj-lt"/>
                  </a:rPr>
                  <a:t>B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b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58D31F-3E2D-24CC-6D03-8B952BFEE738}"/>
                  </a:ext>
                </a:extLst>
              </p:cNvPr>
              <p:cNvSpPr txBox="1"/>
              <p:nvPr/>
            </p:nvSpPr>
            <p:spPr>
              <a:xfrm>
                <a:off x="4992029" y="2409009"/>
                <a:ext cx="4140820" cy="1650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75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75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1875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2001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bar>
                    </m:oMath>
                  </m:oMathPara>
                </a14:m>
                <a:endParaRPr lang="en-I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126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I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58D31F-3E2D-24CC-6D03-8B952BFEE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029" y="2409009"/>
                <a:ext cx="4140820" cy="1650195"/>
              </a:xfrm>
              <a:prstGeom prst="rect">
                <a:avLst/>
              </a:prstGeom>
              <a:blipFill>
                <a:blip r:embed="rId3"/>
                <a:stretch>
                  <a:fillRect b="-22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DC7340-C84C-DF1E-90CE-03478C8ABF2F}"/>
                  </a:ext>
                </a:extLst>
              </p:cNvPr>
              <p:cNvSpPr txBox="1"/>
              <p:nvPr/>
            </p:nvSpPr>
            <p:spPr>
              <a:xfrm>
                <a:off x="953429" y="2409009"/>
                <a:ext cx="46482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d>
                  </m:oMath>
                </a14:m>
                <a:endParaRPr lang="en-I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DC7340-C84C-DF1E-90CE-03478C8AB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29" y="2409009"/>
                <a:ext cx="4648200" cy="830997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9: </a:t>
            </a:r>
            <a:r>
              <a:rPr lang="en-US" dirty="0"/>
              <a:t>Application: </a:t>
            </a:r>
            <a:r>
              <a:rPr dirty="0"/>
              <a:t>Work</a:t>
            </a:r>
            <a:r>
              <a:rPr lang="en-US" dirty="0"/>
              <a:t> (cont.)</a:t>
            </a:r>
            <a:endParaRPr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83A96C-DB56-DA57-58D3-EED4805C017B}"/>
              </a:ext>
            </a:extLst>
          </p:cNvPr>
          <p:cNvCxnSpPr>
            <a:cxnSpLocks/>
          </p:cNvCxnSpPr>
          <p:nvPr/>
        </p:nvCxnSpPr>
        <p:spPr>
          <a:xfrm>
            <a:off x="4804317" y="2743200"/>
            <a:ext cx="4218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FC43B10-4F53-3858-5591-44E4B4806C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2558044"/>
                  </p:ext>
                </p:extLst>
              </p:nvPr>
            </p:nvGraphicFramePr>
            <p:xfrm>
              <a:off x="838200" y="1177100"/>
              <a:ext cx="6649844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24922">
                      <a:extLst>
                        <a:ext uri="{9D8B030D-6E8A-4147-A177-3AD203B41FA5}">
                          <a16:colId xmlns:a16="http://schemas.microsoft.com/office/drawing/2014/main" val="3609595865"/>
                        </a:ext>
                      </a:extLst>
                    </a:gridCol>
                    <a:gridCol w="3324922">
                      <a:extLst>
                        <a:ext uri="{9D8B030D-6E8A-4147-A177-3AD203B41FA5}">
                          <a16:colId xmlns:a16="http://schemas.microsoft.com/office/drawing/2014/main" val="100499213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Phrase from problem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Equation formed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30538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 total hours worked is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oMath>
                          </a14:m>
                          <a:r>
                            <a:rPr lang="en-US" dirty="0"/>
                            <a:t>.</a:t>
                          </a:r>
                          <a:endParaRPr lang="en-IN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/>
                            <a:t>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oMath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16947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 total earnings were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US" dirty="0"/>
                            <a:t>.</a:t>
                          </a:r>
                          <a:endParaRPr lang="en-IN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5993277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FC43B10-4F53-3858-5591-44E4B4806C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2558044"/>
                  </p:ext>
                </p:extLst>
              </p:nvPr>
            </p:nvGraphicFramePr>
            <p:xfrm>
              <a:off x="838200" y="1177100"/>
              <a:ext cx="6649844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24922">
                      <a:extLst>
                        <a:ext uri="{9D8B030D-6E8A-4147-A177-3AD203B41FA5}">
                          <a16:colId xmlns:a16="http://schemas.microsoft.com/office/drawing/2014/main" val="3609595865"/>
                        </a:ext>
                      </a:extLst>
                    </a:gridCol>
                    <a:gridCol w="3324922">
                      <a:extLst>
                        <a:ext uri="{9D8B030D-6E8A-4147-A177-3AD203B41FA5}">
                          <a16:colId xmlns:a16="http://schemas.microsoft.com/office/drawing/2014/main" val="100499213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Phrase from problem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Equation formed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30538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t="-108197" r="-10018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100000" t="-108197" r="-183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6947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208197" r="-10018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00000" t="-208197" r="-183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93277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2BE6C614-A4CD-CEEE-F4D3-6BC8D874F317}"/>
              </a:ext>
            </a:extLst>
          </p:cNvPr>
          <p:cNvSpPr/>
          <p:nvPr/>
        </p:nvSpPr>
        <p:spPr>
          <a:xfrm>
            <a:off x="4322957" y="1572323"/>
            <a:ext cx="165410" cy="6361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DBB348-7CC5-A682-F20C-9CB88116ED58}"/>
                  </a:ext>
                </a:extLst>
              </p:cNvPr>
              <p:cNvSpPr txBox="1"/>
              <p:nvPr/>
            </p:nvSpPr>
            <p:spPr>
              <a:xfrm>
                <a:off x="156117" y="2409009"/>
                <a:ext cx="4648200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75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DBB348-7CC5-A682-F20C-9CB88116E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17" y="2409009"/>
                <a:ext cx="4648200" cy="9161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26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E6D0C-CF00-F15B-2A66-89152121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2015E-4513-CAD8-3B65-9983F9667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22" y="1066800"/>
            <a:ext cx="7285755" cy="49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E6D0C-CF00-F15B-2A66-89152121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1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268AD-E935-C96D-76A8-F66AC138A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084525"/>
            <a:ext cx="7581900" cy="276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76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Procedure: </a:t>
            </a:r>
            <a:r>
              <a:rPr dirty="0"/>
              <a:t>To Solve a System of Linear Equations by Graphing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Graph both linear equations on the same set of axes.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Observe the point of intersection (if there is one).</a:t>
                </a:r>
                <a:endParaRPr lang="en-US" dirty="0"/>
              </a:p>
              <a:p>
                <a:pPr marL="1257300" lvl="1" indent="-514350">
                  <a:buFont typeface="+mj-lt"/>
                  <a:buAutoNum type="alphaLcPeriod"/>
                  <a:defRPr sz="2800"/>
                </a:pPr>
                <a:r>
                  <a:rPr lang="en-US" dirty="0">
                    <a:solidFill>
                      <a:srgbClr val="000000"/>
                    </a:solidFill>
                  </a:rPr>
                  <a:t>​If the slopes of the two lines are different, then the lines intersect in one and only one point. The system has a single point as its solution.</a:t>
                </a:r>
              </a:p>
              <a:p>
                <a:pPr marL="1257300" lvl="1" indent="-514350">
                  <a:buFont typeface="+mj-lt"/>
                  <a:buAutoNum type="alphaLcPeriod" startAt="2"/>
                  <a:defRPr sz="2800"/>
                </a:pPr>
                <a:r>
                  <a:rPr lang="en-US" dirty="0">
                    <a:solidFill>
                      <a:srgbClr val="000000"/>
                    </a:solidFill>
                  </a:rPr>
                  <a:t>​If the lines have the same slope and different 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-intercepts, then the lines are parallel. The system has no solution.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11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Procedure: </a:t>
            </a:r>
            <a:r>
              <a:rPr dirty="0"/>
              <a:t>To Solve a System of Linear Equations by Graphing</a:t>
            </a:r>
            <a:r>
              <a:rPr lang="en-US" dirty="0"/>
              <a:t>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1257300" lvl="1" indent="-514350">
              <a:buFont typeface="+mj-lt"/>
              <a:buAutoNum type="alphaLcPeriod" startAt="3"/>
              <a:defRPr sz="2800"/>
            </a:pPr>
            <a:r>
              <a:rPr lang="en-US" dirty="0">
                <a:solidFill>
                  <a:srgbClr val="000000"/>
                </a:solidFill>
              </a:rPr>
              <a:t>​​If the lines are the same line, then all the points on the line constitute the solution. There is an infinite number of solutions.</a:t>
            </a:r>
          </a:p>
          <a:p>
            <a:pPr marL="514350" indent="-514350">
              <a:buFont typeface="+mj-lt"/>
              <a:buAutoNum type="arabicPeriod" startAt="3"/>
              <a:defRPr sz="2800"/>
            </a:pPr>
            <a:r>
              <a:rPr lang="en-US" dirty="0"/>
              <a:t>​</a:t>
            </a:r>
            <a:r>
              <a:rPr lang="en-US" sz="2800" dirty="0"/>
              <a:t>Check the solution (if there is one) in both of the original equations.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28117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1:</a:t>
            </a:r>
            <a:r>
              <a:rPr lang="en-US" dirty="0"/>
              <a:t> Solving a Consistent System by Graphing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Solve the system of linear equations by graphing: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=6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pPr>
                  <a:defRPr sz="2800"/>
                </a:pPr>
                <a:r>
                  <a:rPr lang="en-US" b="1" dirty="0"/>
                  <a:t>Solution</a:t>
                </a:r>
              </a:p>
              <a:p>
                <a:pPr>
                  <a:defRPr sz="2800"/>
                </a:pPr>
                <a:r>
                  <a:rPr lang="en-US" dirty="0"/>
                  <a:t>By graphing both equations, we see </a:t>
                </a:r>
              </a:p>
              <a:p>
                <a:pPr>
                  <a:defRPr sz="2800"/>
                </a:pPr>
                <a:r>
                  <a:rPr lang="en-US" dirty="0"/>
                  <a:t>that the two lines appear to intersect</a:t>
                </a:r>
              </a:p>
              <a:p>
                <a:pPr>
                  <a:defRPr sz="2800"/>
                </a:pPr>
                <a:r>
                  <a:rPr lang="en-US" dirty="0"/>
                  <a:t>at the point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1, 5</m:t>
                    </m:r>
                  </m:oMath>
                </a14:m>
                <a:r>
                  <a:rPr lang="en-US" dirty="0"/>
                  <a:t>). The system is </a:t>
                </a:r>
              </a:p>
              <a:p>
                <a:pPr>
                  <a:defRPr sz="2800"/>
                </a:pPr>
                <a:r>
                  <a:rPr lang="en-US" b="1" dirty="0"/>
                  <a:t>consistent</a:t>
                </a:r>
                <a:r>
                  <a:rPr lang="en-US" dirty="0"/>
                  <a:t>, the equations are </a:t>
                </a:r>
              </a:p>
              <a:p>
                <a:pPr>
                  <a:defRPr sz="2800"/>
                </a:pPr>
                <a:r>
                  <a:rPr lang="en-US" b="1" dirty="0"/>
                  <a:t>independent</a:t>
                </a:r>
                <a:r>
                  <a:rPr lang="en-US" dirty="0"/>
                  <a:t>, and the solution is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1, 5</m:t>
                    </m:r>
                  </m:oMath>
                </a14:m>
                <a:r>
                  <a:rPr lang="en-US" dirty="0"/>
                  <a:t>).</a:t>
                </a:r>
                <a:endParaRPr lang="en-US" sz="2800" dirty="0"/>
              </a:p>
              <a:p>
                <a:pPr>
                  <a:defRPr sz="2800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9666FD-B353-D032-8795-5A4711BF334C}"/>
                  </a:ext>
                </a:extLst>
              </p:cNvPr>
              <p:cNvSpPr txBox="1"/>
              <p:nvPr/>
            </p:nvSpPr>
            <p:spPr>
              <a:xfrm>
                <a:off x="1148576" y="1940312"/>
                <a:ext cx="1828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9666FD-B353-D032-8795-5A4711BF3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576" y="1940312"/>
                <a:ext cx="18288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5F1519F-A7CD-2C0B-89E4-5C88A426F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995" y="2442499"/>
            <a:ext cx="2819400" cy="27391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1:</a:t>
            </a:r>
            <a:r>
              <a:rPr lang="en-US" dirty="0"/>
              <a:t> Solving a Consistent System by Graphing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b="1" dirty="0"/>
                  <a:t>Check</a:t>
                </a:r>
              </a:p>
              <a:p>
                <a:pPr>
                  <a:defRPr sz="2800"/>
                </a:pPr>
                <a:r>
                  <a:rPr lang="en-US" dirty="0"/>
                  <a:t>Substitution shows that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) satisfies </a:t>
                </a:r>
                <a:r>
                  <a:rPr lang="en-US" b="1" dirty="0"/>
                  <a:t>both</a:t>
                </a:r>
                <a:r>
                  <a:rPr lang="en-US" dirty="0"/>
                  <a:t> of the equations in the system.</a:t>
                </a:r>
              </a:p>
              <a:p>
                <a:pPr>
                  <a:defRPr sz="2800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800" dirty="0"/>
              </a:p>
              <a:p>
                <a:pPr>
                  <a:defRPr sz="2800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800" dirty="0"/>
              </a:p>
              <a:p>
                <a:pPr>
                  <a:defRPr sz="2800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 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09A5469-ACBA-1B83-2C5B-DF4C32C4D769}"/>
              </a:ext>
            </a:extLst>
          </p:cNvPr>
          <p:cNvSpPr txBox="1"/>
          <p:nvPr/>
        </p:nvSpPr>
        <p:spPr>
          <a:xfrm>
            <a:off x="2193073" y="288259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044500-7F81-632F-42DF-DFF2412C6147}"/>
              </a:ext>
            </a:extLst>
          </p:cNvPr>
          <p:cNvSpPr txBox="1"/>
          <p:nvPr/>
        </p:nvSpPr>
        <p:spPr>
          <a:xfrm>
            <a:off x="4802459" y="288259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37677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2311</Words>
  <Application>Microsoft Office PowerPoint</Application>
  <PresentationFormat>On-screen Show (4:3)</PresentationFormat>
  <Paragraphs>233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Cambria Math</vt:lpstr>
      <vt:lpstr>Courier New</vt:lpstr>
      <vt:lpstr>Arial</vt:lpstr>
      <vt:lpstr>Calibri</vt:lpstr>
      <vt:lpstr>Office Theme</vt:lpstr>
      <vt:lpstr>Section 3.6</vt:lpstr>
      <vt:lpstr>Definition: Consistent and Inconsistent Systems of Linear Equations</vt:lpstr>
      <vt:lpstr>Definition: Dependent and Independent Systems of Linear Equations</vt:lpstr>
      <vt:lpstr>Table 1</vt:lpstr>
      <vt:lpstr>Table 1 (cont.)</vt:lpstr>
      <vt:lpstr>Procedure: To Solve a System of Linear Equations by Graphing</vt:lpstr>
      <vt:lpstr>Procedure: To Solve a System of Linear Equations by Graphing (cont.)</vt:lpstr>
      <vt:lpstr>Example 1: Solving a Consistent System by Graphing </vt:lpstr>
      <vt:lpstr>Example 1: Solving a Consistent System by Graphing (cont.)</vt:lpstr>
      <vt:lpstr>Example 2: Solving a Consistent System by Graphing</vt:lpstr>
      <vt:lpstr>Example 2: Solving a Consistent System by Graphing (cont.)</vt:lpstr>
      <vt:lpstr>Example 2: Solving a Consistent System by Graphing (cont.)</vt:lpstr>
      <vt:lpstr>Procedure: To Solve a System of Linear Equations by Substitution</vt:lpstr>
      <vt:lpstr>Example 3: Solving a Consistent System by Substitution</vt:lpstr>
      <vt:lpstr>Example 3: Solving a Consistent System by Substitution (cont.)</vt:lpstr>
      <vt:lpstr>Example 3: Solving a Consistent System by Substitution (cont.)</vt:lpstr>
      <vt:lpstr>Example 3: Solving a Consistent System by Substitution (cont.)</vt:lpstr>
      <vt:lpstr>Note</vt:lpstr>
      <vt:lpstr>Example 4: Solving an Inconsistent System by Substitution</vt:lpstr>
      <vt:lpstr>Example 4: Solving an Inconsistent System by Substitution (cont.)</vt:lpstr>
      <vt:lpstr>Procedure: To Solve a System of Linear Equations by Addition</vt:lpstr>
      <vt:lpstr>Example 5: Solving a Consistent System by Addition</vt:lpstr>
      <vt:lpstr>Example 5: Solving a Consistent System by Addition (cont.)</vt:lpstr>
      <vt:lpstr>Note</vt:lpstr>
      <vt:lpstr>Example 6: Solving a Consistent System by Addition</vt:lpstr>
      <vt:lpstr>Example 6: Solving a Consistent System by Addition (cont.)</vt:lpstr>
      <vt:lpstr>Example 7: Application: Mixture</vt:lpstr>
      <vt:lpstr>Example 7: Application: Mixture (cont.)</vt:lpstr>
      <vt:lpstr>Example 7: Application: Mixture (cont.)</vt:lpstr>
      <vt:lpstr>Example 8: Application: Interest</vt:lpstr>
      <vt:lpstr>Example 8: Application: Interest (cont.)</vt:lpstr>
      <vt:lpstr>Example 8: Application: Interest (cont.)</vt:lpstr>
      <vt:lpstr>Example 9: Application: Work</vt:lpstr>
      <vt:lpstr>Example 9: Application: Work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to College Mathematics</dc:title>
  <dc:creator>Hawkes Learning</dc:creator>
  <cp:lastModifiedBy>Jolie Even</cp:lastModifiedBy>
  <cp:revision>140</cp:revision>
  <dcterms:created xsi:type="dcterms:W3CDTF">2013-04-26T14:43:13Z</dcterms:created>
  <dcterms:modified xsi:type="dcterms:W3CDTF">2024-09-12T18:36:34Z</dcterms:modified>
</cp:coreProperties>
</file>