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4" r:id="rId3"/>
    <p:sldId id="285" r:id="rId4"/>
    <p:sldId id="286" r:id="rId5"/>
    <p:sldId id="258" r:id="rId6"/>
    <p:sldId id="287" r:id="rId7"/>
    <p:sldId id="288" r:id="rId8"/>
    <p:sldId id="263" r:id="rId9"/>
    <p:sldId id="289" r:id="rId10"/>
    <p:sldId id="266" r:id="rId11"/>
    <p:sldId id="269" r:id="rId12"/>
    <p:sldId id="270" r:id="rId13"/>
    <p:sldId id="290" r:id="rId14"/>
    <p:sldId id="273" r:id="rId15"/>
    <p:sldId id="291" r:id="rId16"/>
    <p:sldId id="276" r:id="rId17"/>
    <p:sldId id="292" r:id="rId18"/>
    <p:sldId id="280" r:id="rId19"/>
    <p:sldId id="293" r:id="rId20"/>
    <p:sldId id="282" r:id="rId21"/>
    <p:sldId id="294" r:id="rId22"/>
    <p:sldId id="295" r:id="rId23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Graphing Linear Inequalities in Two Variables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3.7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Graphing Linear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sz="2800" dirty="0"/>
                  <a:t>Graph the</a:t>
                </a:r>
                <a:r>
                  <a:rPr lang="en-US" sz="2800" dirty="0"/>
                  <a:t> half-plane that satisfies the inequalities       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&gt;</m:t>
                    </m:r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sz="2800" dirty="0"/>
                  <a:t>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Again, the inequality is already solved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 and Method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is used.</a:t>
                </a:r>
              </a:p>
              <a:p>
                <a:pPr>
                  <a:defRPr sz="2800"/>
                </a:pPr>
                <a:r>
                  <a:rPr lang="en-US" b="1" dirty="0"/>
                  <a:t>Step 1:</a:t>
                </a:r>
                <a:r>
                  <a:rPr lang="en-US" dirty="0"/>
                  <a:t> Graph the boundary line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as a dashed line because </a:t>
                </a:r>
              </a:p>
              <a:p>
                <a:pPr>
                  <a:defRPr sz="2800"/>
                </a:pPr>
                <a:r>
                  <a:rPr lang="en-US" dirty="0"/>
                  <a:t>the inequality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/>
                  <a:t>. (The boundary </a:t>
                </a:r>
              </a:p>
              <a:p>
                <a:pPr>
                  <a:defRPr sz="2800"/>
                </a:pPr>
                <a:r>
                  <a:rPr lang="en-US" dirty="0"/>
                  <a:t>line is a horizontal line.)</a:t>
                </a:r>
              </a:p>
              <a:p>
                <a:pPr>
                  <a:defRPr sz="2800"/>
                </a:pPr>
                <a:r>
                  <a:rPr lang="en-US" sz="2800" b="1" dirty="0"/>
                  <a:t>Step 2</a:t>
                </a:r>
                <a:r>
                  <a:rPr lang="en-US" sz="2800" dirty="0"/>
                  <a:t>: By Method 2, shade the 			   half-plane above the line.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b="-245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BA274734-CCEB-7BED-C0B1-17BF0198B3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2971800"/>
            <a:ext cx="2895600" cy="295720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Solve a System of Two Linear Inequalities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For each inequality, graph the boundary line and shade the appropriate half-plane.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Determine the region of the graph that is common to both half-planes (the region where the shading overlaps). </a:t>
            </a:r>
            <a:endParaRPr lang="en-US" sz="2800" dirty="0"/>
          </a:p>
          <a:p>
            <a:pPr>
              <a:defRPr sz="2800"/>
            </a:pPr>
            <a:r>
              <a:rPr lang="en-IN" dirty="0"/>
              <a:t>      </a:t>
            </a:r>
            <a:r>
              <a:rPr sz="2800" dirty="0"/>
              <a:t>(This region is called the </a:t>
            </a:r>
            <a:r>
              <a:rPr sz="2800" b="1" dirty="0"/>
              <a:t>intersection</a:t>
            </a:r>
            <a:r>
              <a:rPr sz="2800" dirty="0"/>
              <a:t> of the two </a:t>
            </a:r>
            <a:r>
              <a:rPr lang="en-US" sz="2800" dirty="0"/>
              <a:t>  </a:t>
            </a:r>
          </a:p>
          <a:p>
            <a:pPr>
              <a:defRPr sz="2800"/>
            </a:pPr>
            <a:r>
              <a:rPr lang="en-US" dirty="0"/>
              <a:t>      </a:t>
            </a:r>
            <a:r>
              <a:rPr sz="2800" dirty="0"/>
              <a:t>half-planes and is the </a:t>
            </a:r>
            <a:r>
              <a:rPr sz="2800" b="1" dirty="0"/>
              <a:t>solution set</a:t>
            </a:r>
            <a:r>
              <a:rPr sz="2800" dirty="0"/>
              <a:t> of the system.)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To check, pick one test-point in the intersection and verify that it satisfies both inequalities</a:t>
            </a:r>
            <a:r>
              <a:rPr lang="en-US" dirty="0"/>
              <a:t>.</a:t>
            </a:r>
          </a:p>
          <a:p>
            <a:pPr>
              <a:defRPr sz="2800"/>
            </a:pPr>
            <a:r>
              <a:rPr lang="en-US" sz="2800" b="1" dirty="0"/>
              <a:t>Note</a:t>
            </a:r>
            <a:r>
              <a:rPr lang="en-US" sz="2800" dirty="0"/>
              <a:t>: If there is no intersection, then the system has no solution.</a:t>
            </a:r>
            <a:endParaRPr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Systems of Linear Inequalities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system of linear inequalities graphically:</a:t>
                </a:r>
              </a:p>
              <a:p>
                <a:pPr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ar-AE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ar-A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 lang="ar-AE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ar-AE" smtClean="0">
                                <a:latin typeface="Cambria Math" panose="02040503050406030204" pitchFamily="18" charset="0"/>
                              </a:rPr>
                              <m:t>≥−</m:t>
                            </m:r>
                            <m:r>
                              <a:rPr lang="ar-AE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b="1" dirty="0"/>
                  <a:t>Step 1</a:t>
                </a:r>
                <a:r>
                  <a:rPr lang="en-IN" sz="2800" dirty="0"/>
                  <a:t>: </a:t>
                </a:r>
                <a:r>
                  <a:rPr lang="en-US" sz="2800" dirty="0"/>
                  <a:t>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, the points are to the left of and on the line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.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≥−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, the points are above and on the line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Step 2</a:t>
                </a:r>
                <a:r>
                  <a:rPr lang="en-US" dirty="0"/>
                  <a:t>: Determine the region that is common to both half-planes. Note that the line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is dashed to indicate that the points on the line are not included.</a:t>
                </a:r>
                <a:endParaRPr lang="en-US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481" b="-22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Systems of Linear Inequalities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Step 3</a:t>
                </a:r>
                <a:r>
                  <a:rPr lang="en-US" dirty="0"/>
                  <a:t>: In this case, we test the point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 On the graph below, the solution is the purple-shaded region and its boundary lines.</a:t>
                </a:r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1495B4B4-ECB4-1AE8-AF41-3B23863A0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2514600"/>
            <a:ext cx="2629267" cy="25911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D3D8BE-FF9F-4D4C-1339-CCFEC77E5283}"/>
              </a:ext>
            </a:extLst>
          </p:cNvPr>
          <p:cNvSpPr txBox="1"/>
          <p:nvPr/>
        </p:nvSpPr>
        <p:spPr>
          <a:xfrm>
            <a:off x="2793381" y="2943922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true statement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758A7E-F800-C4EE-5296-5941A158F905}"/>
              </a:ext>
            </a:extLst>
          </p:cNvPr>
          <p:cNvSpPr txBox="1"/>
          <p:nvPr/>
        </p:nvSpPr>
        <p:spPr>
          <a:xfrm>
            <a:off x="2793381" y="401443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true statement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03585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Solving Systems of Linear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system of linear inequalities graphically</a:t>
                </a:r>
                <a:r>
                  <a:rPr lang="en-US" dirty="0"/>
                  <a:t>: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ar-AE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ar-AE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Solve each inequality for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IN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≤−</m:t>
                            </m:r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eqArr>
                      </m:e>
                    </m:d>
                  </m:oMath>
                </a14:m>
                <a:endParaRPr lang="en-IN" dirty="0"/>
              </a:p>
              <a:p>
                <a:pPr>
                  <a:defRPr sz="2800"/>
                </a:pPr>
                <a:r>
                  <a:rPr lang="en-IN" b="1" dirty="0"/>
                  <a:t>Step 1</a:t>
                </a:r>
                <a:r>
                  <a:rPr lang="en-IN" dirty="0"/>
                  <a:t>: </a:t>
                </a:r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≤−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, the points are below and on the line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.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&lt;−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 the points are below but not on the line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Solving Systems of Linear Inequalities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b="1" dirty="0"/>
                  <a:t>Step 2</a:t>
                </a:r>
                <a:r>
                  <a:rPr lang="en-IN" dirty="0"/>
                  <a:t>: </a:t>
                </a:r>
                <a:r>
                  <a:rPr lang="en-US" dirty="0"/>
                  <a:t>Determine the region that is common to both half-planes. Note that the line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is dashed to indicate that the points on the line are not included.</a:t>
                </a:r>
              </a:p>
              <a:p>
                <a:pPr>
                  <a:defRPr sz="2800"/>
                </a:pPr>
                <a:r>
                  <a:rPr lang="en-US" b="1" dirty="0"/>
                  <a:t>Step 3</a:t>
                </a:r>
                <a:r>
                  <a:rPr lang="en-US" dirty="0"/>
                  <a:t>: In this case, we test the point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 On the graph below, the solution is the purple-shaded region and its boundary lines.</a:t>
                </a:r>
              </a:p>
              <a:p>
                <a:pPr>
                  <a:defRPr sz="2800"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394E75D-1F25-0275-4CDD-682AA5C16D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3500456"/>
            <a:ext cx="2629267" cy="24958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F31DC5A-5800-C5CF-5538-228DAB631CFF}"/>
              </a:ext>
            </a:extLst>
          </p:cNvPr>
          <p:cNvSpPr txBox="1"/>
          <p:nvPr/>
        </p:nvSpPr>
        <p:spPr>
          <a:xfrm>
            <a:off x="3315066" y="4191000"/>
            <a:ext cx="2171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true statement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478687-B0A0-45FC-779A-6B99B444EE45}"/>
              </a:ext>
            </a:extLst>
          </p:cNvPr>
          <p:cNvSpPr txBox="1"/>
          <p:nvPr/>
        </p:nvSpPr>
        <p:spPr>
          <a:xfrm>
            <a:off x="3315066" y="5105400"/>
            <a:ext cx="2171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true statement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7609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Solving Systems of Linear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system of linear inequalities graphically:</a:t>
                </a:r>
              </a:p>
              <a:p>
                <a:pPr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ar-AE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≥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ar-A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eqAr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b="1" dirty="0"/>
                  <a:t>Step 1</a:t>
                </a:r>
                <a:r>
                  <a:rPr lang="en-IN" dirty="0"/>
                  <a:t>: </a:t>
                </a:r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the points are above and on the</a:t>
                </a:r>
              </a:p>
              <a:p>
                <a:pPr>
                  <a:defRPr sz="2800"/>
                </a:pPr>
                <a:r>
                  <a:rPr lang="en-US" dirty="0"/>
                  <a:t>line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.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the points are below and on the line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defRPr sz="2800"/>
                </a:pPr>
                <a:r>
                  <a:rPr lang="en-US" sz="2800" b="1" dirty="0"/>
                  <a:t>Step 2</a:t>
                </a:r>
                <a:r>
                  <a:rPr lang="en-US" sz="2800" dirty="0"/>
                  <a:t>: Determine the region that is common to</a:t>
                </a:r>
              </a:p>
              <a:p>
                <a:pPr>
                  <a:defRPr sz="2800"/>
                </a:pPr>
                <a:r>
                  <a:rPr lang="en-US" sz="2800" dirty="0"/>
                  <a:t>both half-planes.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7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Solving Systems of Linear Inequalities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Step 3</a:t>
                </a:r>
                <a:r>
                  <a:rPr lang="en-US" sz="2800" dirty="0"/>
                  <a:t>: We test the point (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). The solution set consists of the boundary lines and the region between them.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A87A8666-E7F8-4170-F0BE-56F8AD596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2286000"/>
            <a:ext cx="2895600" cy="303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424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565B101-E816-8071-2DBA-84F0859309FD}"/>
              </a:ext>
            </a:extLst>
          </p:cNvPr>
          <p:cNvSpPr/>
          <p:nvPr/>
        </p:nvSpPr>
        <p:spPr>
          <a:xfrm>
            <a:off x="4343400" y="4267200"/>
            <a:ext cx="975732" cy="2936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E8E322-A71A-A90C-AEFC-2176AA900BC9}"/>
              </a:ext>
            </a:extLst>
          </p:cNvPr>
          <p:cNvSpPr/>
          <p:nvPr/>
        </p:nvSpPr>
        <p:spPr>
          <a:xfrm>
            <a:off x="3581400" y="3352800"/>
            <a:ext cx="4572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Use a graphing calculator to graph the inequality     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&gt;−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b="1" dirty="0"/>
                  <a:t>Step 1</a:t>
                </a:r>
                <a:r>
                  <a:rPr lang="en-US" dirty="0"/>
                  <a:t>: Solving the inequality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gives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IN" b="1" dirty="0"/>
                  <a:t>Step 2</a:t>
                </a:r>
                <a:r>
                  <a:rPr lang="en-IN" dirty="0"/>
                  <a:t>: </a:t>
                </a:r>
                <a:r>
                  <a:rPr lang="en-US" dirty="0"/>
                  <a:t>Press the key Y=  and enter the function: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\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defRPr sz="2800"/>
                </a:pPr>
                <a:r>
                  <a:rPr lang="en-US" sz="2800" b="1" dirty="0"/>
                  <a:t>Step 3</a:t>
                </a:r>
                <a:r>
                  <a:rPr lang="en-US" sz="2800" dirty="0"/>
                  <a:t>: Go to the \ and hit ENTER two times so that the display appears as follows: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Graphing Linear Inequalities Using a Calculator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462D4EE-E1CB-8ABB-29A5-46AED36EC9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4586287"/>
            <a:ext cx="1858957" cy="132083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565B101-E816-8071-2DBA-84F0859309FD}"/>
              </a:ext>
            </a:extLst>
          </p:cNvPr>
          <p:cNvSpPr/>
          <p:nvPr/>
        </p:nvSpPr>
        <p:spPr>
          <a:xfrm>
            <a:off x="2500525" y="1163427"/>
            <a:ext cx="975732" cy="2936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Graphing Linear Inequalities Using a Calculator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b="1" dirty="0"/>
              <a:t>Step 4</a:t>
            </a:r>
            <a:r>
              <a:rPr lang="en-US" sz="2800" dirty="0"/>
              <a:t>: Press GRAPH and (using the standard WINDOW settings) the following graph should appear on the display. (</a:t>
            </a:r>
            <a:r>
              <a:rPr lang="en-US" sz="2800" b="1" dirty="0"/>
              <a:t>Note</a:t>
            </a:r>
            <a:r>
              <a:rPr lang="en-US" sz="2800" dirty="0"/>
              <a:t>: The boundary line should actually be dotted.)</a:t>
            </a:r>
            <a:endParaRPr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CC6AA8-F3DA-C9FF-CCAB-9310F8DD6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333" y="2590800"/>
            <a:ext cx="2933333" cy="20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854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58773-4EFF-48A1-895D-7819A305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Graphing Linear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3B210C0-F075-4F98-A1BE-BA292A433996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457113"/>
              </a:xfrm>
            </p:spPr>
            <p:txBody>
              <a:bodyPr/>
              <a:lstStyle/>
              <a:p>
                <a:pPr marL="514350" indent="-514350">
                  <a:buAutoNum type="arabicPeriod"/>
                </a:pPr>
                <a:r>
                  <a:rPr lang="en-US" dirty="0"/>
                  <a:t>First, graph the boundary line (dashed if the inequality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or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&gt;,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solid if the inequality is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or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dirty="0"/>
                  <a:t> ).</a:t>
                </a:r>
              </a:p>
              <a:p>
                <a:pPr marL="514350" indent="-514350">
                  <a:buAutoNum type="arabicPeriod"/>
                </a:pPr>
                <a:r>
                  <a:rPr lang="en-US" dirty="0"/>
                  <a:t>Next, determine which side of the line to shade using one of the following methods.</a:t>
                </a:r>
              </a:p>
              <a:p>
                <a:r>
                  <a:rPr lang="en-US" dirty="0"/>
                  <a:t>      </a:t>
                </a:r>
                <a:r>
                  <a:rPr lang="en-US" b="1" dirty="0"/>
                  <a:t>Method 1</a:t>
                </a:r>
              </a:p>
              <a:p>
                <a:pPr marL="971550" lvl="1" indent="-514350">
                  <a:buFont typeface="+mj-lt"/>
                  <a:buAutoNum type="alphaLcPeriod"/>
                </a:pPr>
                <a:r>
                  <a:rPr lang="en-US" dirty="0">
                    <a:solidFill>
                      <a:srgbClr val="000000"/>
                    </a:solidFill>
                  </a:rPr>
                  <a:t>Test any one point obviously on one side of the line.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3B210C0-F075-4F98-A1BE-BA292A4339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457113"/>
              </a:xfrm>
              <a:blipFill>
                <a:blip r:embed="rId2"/>
                <a:stretch>
                  <a:fillRect l="-1402" t="-122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73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Graphing Systems of Linear Inequalities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Use a graphing calculator to graph the system of linear inequalities:</a:t>
                </a: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ar-AE" sz="28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ar-AE" sz="2800" i="1" dirty="0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ar-AE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IN" sz="2800" b="1" dirty="0"/>
                  <a:t>Step 1</a:t>
                </a:r>
                <a:r>
                  <a:rPr lang="en-IN" sz="2800" dirty="0"/>
                  <a:t>: Solve each inequality for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ar-A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ar-AE" i="1" dirty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≥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eqArr>
                      </m:e>
                    </m:d>
                  </m:oMath>
                </a14:m>
                <a:endParaRPr lang="en-US" sz="2800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IN" b="1" dirty="0"/>
                  <a:t>Note</a:t>
                </a:r>
                <a:r>
                  <a:rPr lang="en-IN" dirty="0"/>
                  <a:t>: </a:t>
                </a:r>
                <a:r>
                  <a:rPr lang="en-US" dirty="0"/>
                  <a:t>Solving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can be written as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and then 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6A73956-F8A1-50A5-F9A4-ADBB48CD808C}"/>
              </a:ext>
            </a:extLst>
          </p:cNvPr>
          <p:cNvSpPr/>
          <p:nvPr/>
        </p:nvSpPr>
        <p:spPr>
          <a:xfrm>
            <a:off x="3886200" y="1143000"/>
            <a:ext cx="4572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Graphing Systems of Linear Inequalities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defRPr sz="2800"/>
            </a:pPr>
            <a:r>
              <a:rPr lang="en-IN" sz="2800" b="1" dirty="0"/>
              <a:t>Step 2 and 3</a:t>
            </a:r>
            <a:r>
              <a:rPr lang="en-IN" sz="2800" dirty="0"/>
              <a:t>: </a:t>
            </a:r>
            <a:r>
              <a:rPr lang="en-US" dirty="0"/>
              <a:t>Press the Y= key and enter both functions and the corresponding symbols as they appear here.</a:t>
            </a:r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FB1F97-C7CA-7529-83F8-E00ACCC6C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857" y="2133600"/>
            <a:ext cx="2914286" cy="20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3616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6A73956-F8A1-50A5-F9A4-ADBB48CD808C}"/>
              </a:ext>
            </a:extLst>
          </p:cNvPr>
          <p:cNvSpPr/>
          <p:nvPr/>
        </p:nvSpPr>
        <p:spPr>
          <a:xfrm>
            <a:off x="6324600" y="1535152"/>
            <a:ext cx="1107688" cy="3750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EAB696-206C-9613-5655-1DA80767B043}"/>
              </a:ext>
            </a:extLst>
          </p:cNvPr>
          <p:cNvSpPr/>
          <p:nvPr/>
        </p:nvSpPr>
        <p:spPr>
          <a:xfrm>
            <a:off x="2432824" y="2371492"/>
            <a:ext cx="1001752" cy="3940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  <a:defRPr sz="2800"/>
                </a:pPr>
                <a:r>
                  <a:rPr lang="en-IN" sz="2800" b="1" dirty="0"/>
                  <a:t>Remember</a:t>
                </a:r>
                <a:r>
                  <a:rPr lang="en-IN" sz="2800" dirty="0"/>
                  <a:t>: </a:t>
                </a:r>
                <a:r>
                  <a:rPr lang="en-US" dirty="0"/>
                  <a:t>To shade your graphs, position the cursor over the slash next to Y1 (or Y2) and hit GRAPH repeatedly until the appropriate shading is displayed.</a:t>
                </a:r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sz="2800" b="1" dirty="0"/>
                  <a:t>Step 4</a:t>
                </a:r>
                <a:r>
                  <a:rPr lang="en-US" sz="2800" dirty="0"/>
                  <a:t>: Press ENTER. The display should appear as follows. The solution is the cross-hatched region and the points on the line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Graphing Systems of Linear Inequalities</a:t>
            </a:r>
            <a:r>
              <a:rPr lang="en-US" dirty="0"/>
              <a:t> (cont.)</a:t>
            </a: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7BAB46-0BBD-10BA-393C-B24A2B057A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5333" y="3752523"/>
            <a:ext cx="2933333" cy="20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144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58773-4EFF-48A1-895D-7819A305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Graphing Linear Inequalities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3B210C0-F075-4F98-A1BE-BA292A433996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990513"/>
              </a:xfrm>
            </p:spPr>
            <p:txBody>
              <a:bodyPr/>
              <a:lstStyle/>
              <a:p>
                <a:pPr marL="971550" lvl="1" indent="-514350">
                  <a:buFont typeface="+mj-lt"/>
                  <a:buAutoNum type="alphaLcPeriod" startAt="2"/>
                </a:pPr>
                <a:r>
                  <a:rPr lang="en-US" dirty="0">
                    <a:solidFill>
                      <a:srgbClr val="000000"/>
                    </a:solidFill>
                  </a:rPr>
                  <a:t>If the test-point satisfies the inequality, shade the half-plane on that side of the line. Otherwise, shade the other half-plane.</a:t>
                </a:r>
              </a:p>
              <a:p>
                <a:pPr marL="0" lvl="1" indent="0">
                  <a:buNone/>
                </a:pPr>
                <a:r>
                  <a:rPr lang="en-US" b="1" dirty="0">
                    <a:solidFill>
                      <a:srgbClr val="000000"/>
                    </a:solidFill>
                  </a:rPr>
                  <a:t>Note</a:t>
                </a:r>
                <a:r>
                  <a:rPr lang="en-US" dirty="0">
                    <a:solidFill>
                      <a:srgbClr val="000000"/>
                    </a:solidFill>
                  </a:rPr>
                  <a:t>: The point (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), if it is not on the boundary line, is usually the easiest point to test.</a:t>
                </a:r>
              </a:p>
              <a:p>
                <a:pPr marL="400050" lvl="2" indent="0">
                  <a:buNone/>
                </a:pPr>
                <a:r>
                  <a:rPr lang="en-US" sz="2800" b="1" dirty="0">
                    <a:solidFill>
                      <a:srgbClr val="000000"/>
                    </a:solidFill>
                  </a:rPr>
                  <a:t>Method 2</a:t>
                </a:r>
              </a:p>
              <a:p>
                <a:pPr marL="914400" lvl="2" indent="-514350">
                  <a:buAutoNum type="alphaLcPeriod"/>
                </a:pPr>
                <a:r>
                  <a:rPr lang="en-US" sz="2800" dirty="0">
                    <a:solidFill>
                      <a:srgbClr val="000000"/>
                    </a:solidFill>
                  </a:rPr>
                  <a:t>Solve the inequality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(assuming that the line is not vertical).</a:t>
                </a:r>
              </a:p>
              <a:p>
                <a:pPr marL="914400" lvl="2" indent="-514350">
                  <a:buAutoNum type="alphaLcPeriod"/>
                </a:pPr>
                <a:r>
                  <a:rPr lang="en-US" sz="2800" dirty="0">
                    <a:solidFill>
                      <a:srgbClr val="000000"/>
                    </a:solidFill>
                  </a:rPr>
                  <a:t>If the solution shows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&lt; 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, then shade the half-plane below the line.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3B210C0-F075-4F98-A1BE-BA292A4339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990513"/>
              </a:xfrm>
              <a:blipFill>
                <a:blip r:embed="rId2"/>
                <a:stretch>
                  <a:fillRect l="-1328" t="-1092" r="-73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1022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58773-4EFF-48A1-895D-7819A305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Graphing Linear Inequalities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3B210C0-F075-4F98-A1BE-BA292A433996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990513"/>
              </a:xfrm>
            </p:spPr>
            <p:txBody>
              <a:bodyPr/>
              <a:lstStyle/>
              <a:p>
                <a:pPr marL="914400" lvl="2" indent="-514350">
                  <a:buFont typeface="+mj-lt"/>
                  <a:buAutoNum type="alphaLcPeriod" startAt="3"/>
                </a:pPr>
                <a:r>
                  <a:rPr lang="en-US" sz="2800" dirty="0">
                    <a:solidFill>
                      <a:srgbClr val="000000"/>
                    </a:solidFill>
                  </a:rPr>
                  <a:t>If the solution shows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&gt;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≥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, then shade the half-plane above the line.</a:t>
                </a:r>
              </a:p>
              <a:p>
                <a:pPr marL="0" lvl="2" indent="0">
                  <a:buNone/>
                </a:pPr>
                <a:r>
                  <a:rPr lang="en-US" sz="2800" b="1" dirty="0">
                    <a:solidFill>
                      <a:srgbClr val="000000"/>
                    </a:solidFill>
                  </a:rPr>
                  <a:t>Note</a:t>
                </a:r>
                <a:r>
                  <a:rPr lang="en-US" sz="2800" dirty="0">
                    <a:solidFill>
                      <a:srgbClr val="000000"/>
                    </a:solidFill>
                  </a:rPr>
                  <a:t>: If the boundary line is vertical, then solve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. If the solution shows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, then shade the half-plane to the right. If the solution shows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, then shade the half-plane to the left.</a:t>
                </a:r>
              </a:p>
              <a:p>
                <a:pPr marL="514350" lvl="2" indent="-514350">
                  <a:buFont typeface="+mj-lt"/>
                  <a:buAutoNum type="arabicPeriod" startAt="3"/>
                </a:pPr>
                <a:r>
                  <a:rPr lang="en-US" sz="2800" dirty="0">
                    <a:solidFill>
                      <a:srgbClr val="000000"/>
                    </a:solidFill>
                  </a:rPr>
                  <a:t>The shaded half-plane (and the line if it is solid) is the solution to the inequality.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3B210C0-F075-4F98-A1BE-BA292A4339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990513"/>
              </a:xfrm>
              <a:blipFill>
                <a:blip r:embed="rId2"/>
                <a:stretch>
                  <a:fillRect l="-1402" t="-1092" r="-147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5398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Graphing Linear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Graph the solution set to the inequality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≤</m:t>
                    </m:r>
                    <m:r>
                      <a:rPr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sz="2800" dirty="0"/>
                  <a:t>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Method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is used in this example</a:t>
                </a:r>
                <a:r>
                  <a:rPr lang="en-IN" sz="2800" dirty="0"/>
                  <a:t>.</a:t>
                </a:r>
              </a:p>
              <a:p>
                <a:pPr>
                  <a:defRPr sz="2800"/>
                </a:pPr>
                <a:r>
                  <a:rPr lang="en-IN" b="1" dirty="0"/>
                  <a:t>Step 1:</a:t>
                </a:r>
                <a:r>
                  <a:rPr lang="en-IN" dirty="0"/>
                  <a:t> </a:t>
                </a:r>
                <a:r>
                  <a:rPr lang="en-US" dirty="0"/>
                  <a:t>Graph the boundary line 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 as a solid line because</a:t>
                </a:r>
              </a:p>
              <a:p>
                <a:pPr>
                  <a:defRPr sz="2800"/>
                </a:pPr>
                <a:r>
                  <a:rPr lang="en-US" dirty="0"/>
                  <a:t>the inequality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defRPr sz="2800"/>
                </a:pPr>
                <a:r>
                  <a:rPr lang="en-US" dirty="0"/>
                  <a:t>(less than or </a:t>
                </a:r>
                <a:r>
                  <a:rPr lang="en-US" b="1" dirty="0"/>
                  <a:t>equal to</a:t>
                </a:r>
                <a:r>
                  <a:rPr lang="en-US" dirty="0"/>
                  <a:t>).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AB6C44EB-706D-8D76-21A2-06E2D4704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2362200"/>
            <a:ext cx="3000794" cy="28960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Graphing Linear Inequalities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b="1" dirty="0"/>
                  <a:t>Step 2:</a:t>
                </a:r>
                <a:r>
                  <a:rPr lang="en-IN" dirty="0"/>
                  <a:t> </a:t>
                </a:r>
                <a:r>
                  <a:rPr lang="en-US" dirty="0"/>
                  <a:t>Test any point on one side of the line.</a:t>
                </a:r>
              </a:p>
              <a:p>
                <a:pPr>
                  <a:defRPr sz="2800"/>
                </a:pPr>
                <a:r>
                  <a:rPr lang="en-US" dirty="0"/>
                  <a:t>In this example, we have chosen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)≤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This is a true statement.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94EAA165-6FCA-9FD6-AF73-06BB2F912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2438400"/>
            <a:ext cx="3038899" cy="272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183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Graphing Linear Inequalities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b="1" dirty="0"/>
                  <a:t>Step 3:</a:t>
                </a:r>
                <a:r>
                  <a:rPr lang="en-IN" dirty="0"/>
                  <a:t> </a:t>
                </a:r>
                <a:r>
                  <a:rPr lang="en-US" dirty="0"/>
                  <a:t>Shade the half-plane on the same</a:t>
                </a:r>
              </a:p>
              <a:p>
                <a:pPr>
                  <a:defRPr sz="2800"/>
                </a:pPr>
                <a:r>
                  <a:rPr lang="en-US" dirty="0"/>
                  <a:t>side of the line as the point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). (The shaded half-plane and the boundary line is the solution set to</a:t>
                </a:r>
              </a:p>
              <a:p>
                <a:pPr>
                  <a:defRPr sz="2800"/>
                </a:pPr>
                <a:r>
                  <a:rPr lang="en-US" dirty="0"/>
                  <a:t>the inequality.)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68384C81-A4D7-27EA-6F67-893BFF0C45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743200"/>
            <a:ext cx="2971800" cy="285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384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Graphing Linear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Graph the solution set to the inequality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&gt;</m:t>
                    </m:r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800" dirty="0"/>
                  <a:t>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Since the inequality is already solved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, Method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is easy to apply.</a:t>
                </a:r>
              </a:p>
              <a:p>
                <a:pPr>
                  <a:defRPr sz="2800"/>
                </a:pPr>
                <a:r>
                  <a:rPr lang="en-US" b="1" dirty="0"/>
                  <a:t>Step 1</a:t>
                </a:r>
                <a:r>
                  <a:rPr lang="en-US" dirty="0"/>
                  <a:t>: Graph the boundary line 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as a dashed line because </a:t>
                </a:r>
              </a:p>
              <a:p>
                <a:pPr>
                  <a:defRPr sz="2800"/>
                </a:pPr>
                <a:r>
                  <a:rPr lang="en-US" dirty="0"/>
                  <a:t>the inequality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63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8D7FDC60-FF75-B300-E055-BD2A564BA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2895600"/>
            <a:ext cx="2971800" cy="285946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Graphing Linear Inequalities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Step 2</a:t>
                </a:r>
                <a:r>
                  <a:rPr lang="en-US" dirty="0"/>
                  <a:t>: The solution shows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/>
                  <a:t>, so by Method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the graph consists of the points above the line. Shade the half-plane above the line.</a:t>
                </a:r>
              </a:p>
              <a:p>
                <a:pPr>
                  <a:defRPr sz="2800"/>
                </a:pPr>
                <a:r>
                  <a:rPr lang="en-US" sz="2800" b="1" dirty="0"/>
                  <a:t>Note</a:t>
                </a:r>
                <a:r>
                  <a:rPr lang="en-US" sz="2800" dirty="0"/>
                  <a:t>: As a check, we see that the point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800" dirty="0"/>
                  <a:t>gives  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&gt;−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, a true statement. Thus, we know we have shaded the correct half-plane.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9238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1459</Words>
  <Application>Microsoft Office PowerPoint</Application>
  <PresentationFormat>On-screen Show (4:3)</PresentationFormat>
  <Paragraphs>119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Cambria Math</vt:lpstr>
      <vt:lpstr>Courier New</vt:lpstr>
      <vt:lpstr>Arial</vt:lpstr>
      <vt:lpstr>Calibri</vt:lpstr>
      <vt:lpstr>Office Theme</vt:lpstr>
      <vt:lpstr>Section 3.7</vt:lpstr>
      <vt:lpstr>Procedure: Graphing Linear Inequalities</vt:lpstr>
      <vt:lpstr>Procedure: Graphing Linear Inequalities (cont.)</vt:lpstr>
      <vt:lpstr>Procedure: Graphing Linear Inequalities (cont.)</vt:lpstr>
      <vt:lpstr>Example 1: Graphing Linear Inequalities</vt:lpstr>
      <vt:lpstr>Example 1: Graphing Linear Inequalities (cont.)</vt:lpstr>
      <vt:lpstr>Example 1: Graphing Linear Inequalities (cont.)</vt:lpstr>
      <vt:lpstr>Example 2: Graphing Linear Inequalities</vt:lpstr>
      <vt:lpstr>Example 2: Graphing Linear Inequalities (cont.)</vt:lpstr>
      <vt:lpstr>Example 3: Graphing Linear Inequalities</vt:lpstr>
      <vt:lpstr>Procedure: To Solve a System of Two Linear Inequalities</vt:lpstr>
      <vt:lpstr>Example 4: Solving Systems of Linear Inequalities</vt:lpstr>
      <vt:lpstr>Example 4: Solving Systems of Linear Inequalities (cont.)</vt:lpstr>
      <vt:lpstr>Example 5: Solving Systems of Linear Inequalities</vt:lpstr>
      <vt:lpstr>Example 5: Solving Systems of Linear Inequalities (cont.)</vt:lpstr>
      <vt:lpstr>Example 6: Solving Systems of Linear Inequalities</vt:lpstr>
      <vt:lpstr>Example 6: Solving Systems of Linear Inequalities (cont.)</vt:lpstr>
      <vt:lpstr>Example 7: Graphing Linear Inequalities Using a Calculator</vt:lpstr>
      <vt:lpstr>Example 7: Graphing Linear Inequalities Using a Calculator (cont.)</vt:lpstr>
      <vt:lpstr>Example 8: Graphing Systems of Linear Inequalities</vt:lpstr>
      <vt:lpstr>Example 8: Graphing Systems of Linear Inequalities (cont.)</vt:lpstr>
      <vt:lpstr>Example 8: Graphing Systems of Linear Inequalities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129</cp:revision>
  <dcterms:created xsi:type="dcterms:W3CDTF">2013-04-26T14:43:13Z</dcterms:created>
  <dcterms:modified xsi:type="dcterms:W3CDTF">2024-08-16T14:26:02Z</dcterms:modified>
</cp:coreProperties>
</file>