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75" r:id="rId5"/>
    <p:sldId id="259" r:id="rId6"/>
    <p:sldId id="276" r:id="rId7"/>
    <p:sldId id="260" r:id="rId8"/>
    <p:sldId id="261" r:id="rId9"/>
    <p:sldId id="262" r:id="rId10"/>
    <p:sldId id="277" r:id="rId11"/>
    <p:sldId id="264" r:id="rId12"/>
    <p:sldId id="286" r:id="rId13"/>
    <p:sldId id="265" r:id="rId14"/>
    <p:sldId id="278" r:id="rId15"/>
    <p:sldId id="279" r:id="rId16"/>
    <p:sldId id="280" r:id="rId17"/>
    <p:sldId id="267" r:id="rId18"/>
    <p:sldId id="268" r:id="rId19"/>
    <p:sldId id="281" r:id="rId20"/>
    <p:sldId id="282" r:id="rId21"/>
    <p:sldId id="270" r:id="rId22"/>
    <p:sldId id="272" r:id="rId23"/>
    <p:sldId id="283" r:id="rId24"/>
    <p:sldId id="284" r:id="rId25"/>
    <p:sldId id="274" r:id="rId26"/>
    <p:sldId id="285"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50599"/>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Exponents</a:t>
            </a:r>
          </a:p>
        </p:txBody>
      </p:sp>
      <p:sp>
        <p:nvSpPr>
          <p:cNvPr id="3" name="Title 2"/>
          <p:cNvSpPr>
            <a:spLocks noGrp="1"/>
          </p:cNvSpPr>
          <p:nvPr>
            <p:ph type="title"/>
          </p:nvPr>
        </p:nvSpPr>
        <p:spPr/>
        <p:txBody>
          <a:bodyPr/>
          <a:lstStyle/>
          <a:p>
            <a:r>
              <a:t>Section 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t>
            </a:r>
            <a:r>
              <a:rPr lang="en-US" dirty="0"/>
              <a:t>Using the Quotient Rule for Exponents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c.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12</m:t>
                            </m:r>
                          </m:sup>
                        </m:sSup>
                      </m:num>
                      <m:den>
                        <m:r>
                          <a:rPr lang="en-US" b="0" i="1" smtClean="0">
                            <a:latin typeface="Cambria Math" panose="02040503050406030204" pitchFamily="18" charset="0"/>
                          </a:rPr>
                          <m:t>−</m:t>
                        </m:r>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12</m:t>
                        </m:r>
                      </m:num>
                      <m:den>
                        <m:r>
                          <a:rPr lang="en-US" b="0" i="1" smtClean="0">
                            <a:latin typeface="Cambria Math" panose="02040503050406030204" pitchFamily="18" charset="0"/>
                          </a:rPr>
                          <m:t>−</m:t>
                        </m:r>
                        <m:r>
                          <a:rPr lang="en-US" b="0" i="1" smtClean="0">
                            <a:latin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12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9</m:t>
                        </m:r>
                      </m:sup>
                    </m:sSup>
                  </m:oMath>
                </a14:m>
                <a:endParaRPr lang="en-US" dirty="0"/>
              </a:p>
              <a:p>
                <a:pPr>
                  <a:defRPr sz="2800"/>
                </a:pPr>
                <a:endParaRPr lang="en-US" dirty="0"/>
              </a:p>
              <a:p>
                <a:pPr>
                  <a:defRPr sz="2800"/>
                </a:pPr>
                <a:r>
                  <a:rPr lang="en-US" dirty="0"/>
                  <a:t>d.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14</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10</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6</m:t>
                            </m:r>
                          </m:sup>
                        </m:sSup>
                      </m:num>
                      <m:den>
                        <m:r>
                          <a:rPr lang="en-US" b="0" i="1" smtClean="0">
                            <a:latin typeface="Cambria Math" panose="02040503050406030204" pitchFamily="18" charset="0"/>
                          </a:rPr>
                          <m:t>2</m:t>
                        </m:r>
                        <m:r>
                          <a:rPr lang="en-US" b="0" i="1" smtClean="0">
                            <a:latin typeface="Cambria Math" panose="02040503050406030204" pitchFamily="18" charset="0"/>
                          </a:rPr>
                          <m:t>𝑥</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4</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14</m:t>
                        </m:r>
                      </m:num>
                      <m:den>
                        <m:r>
                          <a:rPr lang="en-US" b="0" i="1" smtClean="0">
                            <a:latin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10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9</m:t>
                        </m:r>
                      </m:sup>
                    </m:sSup>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2</m:t>
                        </m:r>
                      </m:sup>
                    </m:sSup>
                  </m:oMath>
                </a14:m>
                <a:endParaRPr lang="en-US"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146599FE-AAEA-1A49-FA28-BCF16904AFD8}"/>
              </a:ext>
            </a:extLst>
          </p:cNvPr>
          <p:cNvSpPr txBox="1"/>
          <p:nvPr/>
        </p:nvSpPr>
        <p:spPr>
          <a:xfrm>
            <a:off x="3672469" y="1730298"/>
            <a:ext cx="4038600" cy="646331"/>
          </a:xfrm>
          <a:prstGeom prst="rect">
            <a:avLst/>
          </a:prstGeom>
          <a:noFill/>
        </p:spPr>
        <p:txBody>
          <a:bodyPr wrap="square" rtlCol="0">
            <a:spAutoFit/>
          </a:bodyPr>
          <a:lstStyle/>
          <a:p>
            <a:r>
              <a:rPr lang="en-US" dirty="0"/>
              <a:t>Note that the coefficients are divided and the exponents are subtracted.</a:t>
            </a:r>
            <a:endParaRPr lang="en-IN" dirty="0"/>
          </a:p>
        </p:txBody>
      </p:sp>
    </p:spTree>
    <p:extLst>
      <p:ext uri="{BB962C8B-B14F-4D97-AF65-F5344CB8AC3E}">
        <p14:creationId xmlns:p14="http://schemas.microsoft.com/office/powerpoint/2010/main" val="376682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Rule for Negative Exponents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217979"/>
              </a:xfrm>
            </p:spPr>
            <p:txBody>
              <a:bodyPr>
                <a:spAutoFit/>
              </a:bodyPr>
              <a:lstStyle/>
              <a:p>
                <a:r>
                  <a:rPr lang="en-US" sz="2800" dirty="0"/>
                  <a:t>If </a:t>
                </a:r>
                <a14:m>
                  <m:oMath xmlns:m="http://schemas.openxmlformats.org/officeDocument/2006/math">
                    <m:r>
                      <a:rPr lang="en-US" b="0" i="1">
                        <a:latin typeface="Cambria Math" panose="02040503050406030204" pitchFamily="18" charset="0"/>
                      </a:rPr>
                      <m:t>𝑎</m:t>
                    </m:r>
                  </m:oMath>
                </a14:m>
                <a:r>
                  <a:rPr lang="en-US" sz="2800" dirty="0"/>
                  <a:t> is a nonzero real number and </a:t>
                </a:r>
                <a14:m>
                  <m:oMath xmlns:m="http://schemas.openxmlformats.org/officeDocument/2006/math">
                    <m:r>
                      <a:rPr lang="en-US" sz="2800" b="0" i="1" smtClean="0">
                        <a:latin typeface="Cambria Math" panose="02040503050406030204" pitchFamily="18" charset="0"/>
                      </a:rPr>
                      <m:t>𝑛</m:t>
                    </m:r>
                  </m:oMath>
                </a14:m>
                <a:r>
                  <a:rPr lang="en-US" sz="2800" dirty="0"/>
                  <a:t> is an integer, then</a:t>
                </a:r>
              </a:p>
              <a:p>
                <a:pPr algn="ctr">
                  <a:defRPr sz="2800"/>
                </a:pP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𝒂</m:t>
                        </m:r>
                      </m:e>
                      <m:sup>
                        <m:r>
                          <a:rPr lang="ar-AE">
                            <a:latin typeface="Cambria Math" panose="02040503050406030204" pitchFamily="18" charset="0"/>
                          </a:rPr>
                          <m:t>−</m:t>
                        </m:r>
                        <m:r>
                          <a:rPr lang="ar-AE">
                            <a:latin typeface="Cambria Math" panose="02040503050406030204" pitchFamily="18" charset="0"/>
                          </a:rPr>
                          <m:t>𝒏</m:t>
                        </m:r>
                      </m:sup>
                    </m:sSup>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𝟏</m:t>
                        </m:r>
                      </m:num>
                      <m:den>
                        <m:sSup>
                          <m:sSupPr>
                            <m:ctrlPr>
                              <a:rPr lang="ar-AE" i="1" smtClean="0">
                                <a:latin typeface="Cambria Math" panose="02040503050406030204" pitchFamily="18" charset="0"/>
                              </a:rPr>
                            </m:ctrlPr>
                          </m:sSupPr>
                          <m:e>
                            <m:r>
                              <a:rPr lang="ar-AE">
                                <a:latin typeface="Cambria Math" panose="02040503050406030204" pitchFamily="18" charset="0"/>
                              </a:rPr>
                              <m:t>𝒂</m:t>
                            </m:r>
                          </m:e>
                          <m:sup>
                            <m:r>
                              <a:rPr lang="ar-AE">
                                <a:latin typeface="Cambria Math" panose="02040503050406030204" pitchFamily="18" charset="0"/>
                              </a:rPr>
                              <m:t>𝒏</m:t>
                            </m:r>
                          </m:sup>
                        </m:sSup>
                      </m:den>
                    </m:f>
                  </m:oMath>
                </a14:m>
                <a:r>
                  <a:rPr lang="ar-AE" sz="2800" dirty="0"/>
                  <a:t>.</a:t>
                </a:r>
              </a:p>
              <a:p>
                <a:r>
                  <a:rPr lang="en-US" sz="2800" dirty="0"/>
                  <a:t>In words, a negative exponent indicates the reciprocal of the base.</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217979"/>
              </a:xfrm>
              <a:blipFill>
                <a:blip r:embed="rId2"/>
                <a:stretch>
                  <a:fillRect l="-1328" t="-2174" b="-6250"/>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3280898"/>
          </a:xfrm>
        </p:spPr>
        <p:txBody>
          <a:bodyPr>
            <a:spAutoFit/>
          </a:bodyPr>
          <a:lstStyle/>
          <a:p>
            <a:r>
              <a:rPr lang="en-US" dirty="0"/>
              <a:t>There is nothing wrong with negative exponents. In fact, negative exponents are preferred in some courses in mathematics and science. However, so that all answers are the same, in this course we will consider expressions to be simplified if </a:t>
            </a:r>
          </a:p>
          <a:p>
            <a:r>
              <a:rPr lang="en-US" dirty="0"/>
              <a:t>1. all exponents are positive and</a:t>
            </a:r>
          </a:p>
          <a:p>
            <a:r>
              <a:rPr lang="en-US" dirty="0"/>
              <a:t>2. each base appears only once</a:t>
            </a:r>
            <a:endParaRPr sz="2800" dirty="0"/>
          </a:p>
        </p:txBody>
      </p:sp>
    </p:spTree>
    <p:extLst>
      <p:ext uri="{BB962C8B-B14F-4D97-AF65-F5344CB8AC3E}">
        <p14:creationId xmlns:p14="http://schemas.microsoft.com/office/powerpoint/2010/main" val="2958008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Simplifying Expressions with Negative Exponents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Use the rules for exponents that apply and simplify each expression so that it contains only positive exponents.</a:t>
                </a:r>
              </a:p>
              <a:p>
                <a:pPr marL="514350" indent="-514350">
                  <a:buFont typeface="+mj-lt"/>
                  <a:buAutoNum type="alphaLcPeriod"/>
                  <a:defRPr sz="2800"/>
                </a:pPr>
                <a:r>
                  <a:rPr lang="en-IN" dirty="0"/>
                  <a:t>​</a:t>
                </a:r>
                <a14:m>
                  <m:oMath xmlns:m="http://schemas.openxmlformats.org/officeDocument/2006/math">
                    <m:sSup>
                      <m:sSupPr>
                        <m:ctrlPr>
                          <a:rPr lang="ar-AE" i="1" smtClean="0">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m:t>
                        </m:r>
                        <m:r>
                          <a:rPr lang="ar-AE">
                            <a:latin typeface="Cambria Math" panose="02040503050406030204" pitchFamily="18" charset="0"/>
                          </a:rPr>
                          <m:t>3</m:t>
                        </m:r>
                      </m:sup>
                    </m:sSup>
                  </m:oMath>
                </a14:m>
                <a:r>
                  <a:rPr lang="ar-AE" dirty="0"/>
                  <a:t>   </a:t>
                </a:r>
                <a:r>
                  <a:rPr lang="en-IN" dirty="0"/>
                  <a:t>b.  ​</a:t>
                </a:r>
                <a14:m>
                  <m:oMath xmlns:m="http://schemas.openxmlformats.org/officeDocument/2006/math">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10</m:t>
                            </m:r>
                          </m:e>
                          <m:sup>
                            <m:r>
                              <a:rPr lang="ar-AE">
                                <a:latin typeface="Cambria Math" panose="02040503050406030204" pitchFamily="18" charset="0"/>
                              </a:rPr>
                              <m:t>−</m:t>
                            </m:r>
                            <m:r>
                              <a:rPr lang="ar-AE">
                                <a:latin typeface="Cambria Math" panose="02040503050406030204" pitchFamily="18" charset="0"/>
                              </a:rPr>
                              <m:t>6</m:t>
                            </m:r>
                          </m:sup>
                        </m:sSup>
                      </m:num>
                      <m:den>
                        <m:sSup>
                          <m:sSupPr>
                            <m:ctrlPr>
                              <a:rPr lang="ar-AE" i="1">
                                <a:latin typeface="Cambria Math" panose="02040503050406030204" pitchFamily="18" charset="0"/>
                              </a:rPr>
                            </m:ctrlPr>
                          </m:sSupPr>
                          <m:e>
                            <m:r>
                              <a:rPr lang="ar-AE">
                                <a:latin typeface="Cambria Math" panose="02040503050406030204" pitchFamily="18" charset="0"/>
                              </a:rPr>
                              <m:t>10</m:t>
                            </m:r>
                          </m:e>
                          <m:sup>
                            <m:r>
                              <a:rPr lang="ar-AE">
                                <a:latin typeface="Cambria Math" panose="02040503050406030204" pitchFamily="18" charset="0"/>
                              </a:rPr>
                              <m:t>−</m:t>
                            </m:r>
                            <m:r>
                              <a:rPr lang="ar-AE">
                                <a:latin typeface="Cambria Math" panose="02040503050406030204" pitchFamily="18" charset="0"/>
                              </a:rPr>
                              <m:t>3</m:t>
                            </m:r>
                          </m:sup>
                        </m:sSup>
                      </m:den>
                    </m:f>
                  </m:oMath>
                </a14:m>
                <a:r>
                  <a:rPr lang="ar-AE" dirty="0"/>
                  <a:t>     </a:t>
                </a:r>
                <a:r>
                  <a:rPr lang="en-IN" dirty="0"/>
                  <a:t>c.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m:t>
                        </m:r>
                        <m:r>
                          <a:rPr lang="ar-AE">
                            <a:latin typeface="Cambria Math" panose="02040503050406030204" pitchFamily="18" charset="0"/>
                          </a:rPr>
                          <m:t>10</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7</m:t>
                        </m:r>
                      </m:sup>
                    </m:sSup>
                    <m:r>
                      <a:rPr lang="ar-AE">
                        <a:latin typeface="Cambria Math" panose="02040503050406030204" pitchFamily="18" charset="0"/>
                      </a:rPr>
                      <m:t>⋅</m:t>
                    </m:r>
                    <m:r>
                      <a:rPr lang="ar-AE">
                        <a:latin typeface="Cambria Math" panose="02040503050406030204" pitchFamily="18" charset="0"/>
                      </a:rPr>
                      <m:t>𝑥</m:t>
                    </m:r>
                  </m:oMath>
                </a14:m>
                <a:r>
                  <a:rPr lang="ar-AE" dirty="0"/>
                  <a:t>   </a:t>
                </a:r>
                <a:r>
                  <a:rPr lang="en-IN" dirty="0"/>
                  <a:t>d.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18</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8</m:t>
                            </m:r>
                          </m:sup>
                        </m:sSup>
                        <m:r>
                          <a:rPr lang="ar-AE">
                            <a:latin typeface="Cambria Math" panose="02040503050406030204" pitchFamily="18" charset="0"/>
                          </a:rPr>
                          <m:t>⋅</m:t>
                        </m:r>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2</m:t>
                            </m:r>
                          </m:sup>
                        </m:sSup>
                      </m:num>
                      <m:den>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15</m:t>
                            </m:r>
                          </m:sup>
                        </m:sSup>
                      </m:den>
                    </m:f>
                  </m:oMath>
                </a14:m>
                <a:endParaRPr lang="ar-AE" dirty="0"/>
              </a:p>
              <a:p>
                <a:pPr>
                  <a:defRPr sz="2800"/>
                </a:pPr>
                <a:r>
                  <a:rPr lang="en-IN" b="1" dirty="0"/>
                  <a:t>Solution</a:t>
                </a:r>
              </a:p>
              <a:p>
                <a:pPr>
                  <a:defRPr sz="2800"/>
                </a:pPr>
                <a:r>
                  <a:rPr lang="en-IN" dirty="0"/>
                  <a:t>a. </a:t>
                </a:r>
                <a14:m>
                  <m:oMath xmlns:m="http://schemas.openxmlformats.org/officeDocument/2006/math">
                    <m:sSup>
                      <m:sSupPr>
                        <m:ctrlPr>
                          <a:rPr lang="en-US" b="0" i="1" smtClean="0">
                            <a:latin typeface="Cambria Math" panose="02040503050406030204" pitchFamily="18" charset="0"/>
                          </a:rPr>
                        </m:ctrlPr>
                      </m:sSupPr>
                      <m:e>
                        <m:r>
                          <a:rPr lang="en-IN" b="0" i="1" smtClean="0">
                            <a:latin typeface="Cambria Math" panose="02040503050406030204" pitchFamily="18" charset="0"/>
                          </a:rPr>
                          <m:t>𝑦</m:t>
                        </m:r>
                      </m:e>
                      <m:sup>
                        <m:r>
                          <a:rPr lang="en-US" b="0" i="1" smtClean="0">
                            <a:latin typeface="Cambria Math" panose="02040503050406030204" pitchFamily="18" charset="0"/>
                          </a:rPr>
                          <m:t>−</m:t>
                        </m:r>
                        <m:r>
                          <a:rPr lang="en-US" b="0" i="1" smtClean="0">
                            <a:latin typeface="Cambria Math" panose="02040503050406030204" pitchFamily="18" charset="0"/>
                          </a:rPr>
                          <m:t>3</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3</m:t>
                            </m:r>
                          </m:sup>
                        </m:sSup>
                      </m:den>
                    </m:f>
                  </m:oMath>
                </a14:m>
                <a:endParaRPr lang="en-IN"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8EC45E70-D1A1-4AED-6613-533B33A991A2}"/>
              </a:ext>
            </a:extLst>
          </p:cNvPr>
          <p:cNvSpPr txBox="1"/>
          <p:nvPr/>
        </p:nvSpPr>
        <p:spPr>
          <a:xfrm>
            <a:off x="2832410" y="3891775"/>
            <a:ext cx="3796990" cy="369332"/>
          </a:xfrm>
          <a:prstGeom prst="rect">
            <a:avLst/>
          </a:prstGeom>
          <a:noFill/>
        </p:spPr>
        <p:txBody>
          <a:bodyPr wrap="square" rtlCol="0">
            <a:spAutoFit/>
          </a:bodyPr>
          <a:lstStyle/>
          <a:p>
            <a:r>
              <a:rPr lang="en-US" dirty="0"/>
              <a:t>Use the rule for negative exponents.</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Simplifying Expressions with Negative Exponents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dirty="0"/>
                  <a:t>b.   </a:t>
                </a:r>
                <a14:m>
                  <m:oMath xmlns:m="http://schemas.openxmlformats.org/officeDocument/2006/math">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m:t>
                            </m:r>
                            <m:r>
                              <a:rPr lang="en-US" b="0" i="1" smtClean="0">
                                <a:latin typeface="Cambria Math" panose="02040503050406030204" pitchFamily="18" charset="0"/>
                              </a:rPr>
                              <m:t>6</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m:t>
                            </m:r>
                            <m:r>
                              <a:rPr lang="en-US" b="0" i="1" smtClean="0">
                                <a:latin typeface="Cambria Math" panose="02040503050406030204" pitchFamily="18" charset="0"/>
                              </a:rPr>
                              <m:t>3</m:t>
                            </m:r>
                          </m:sup>
                        </m:sSup>
                      </m:den>
                    </m:f>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sup>
                    </m:sSup>
                  </m:oMath>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3</m:t>
                          </m:r>
                        </m:sup>
                      </m:sSup>
                    </m:oMath>
                  </m:oMathPara>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m:t>
                          </m:r>
                          <m:r>
                            <a:rPr lang="en-US" b="0" i="1" smtClean="0">
                              <a:latin typeface="Cambria Math" panose="02040503050406030204" pitchFamily="18" charset="0"/>
                            </a:rPr>
                            <m:t>3</m:t>
                          </m:r>
                        </m:sup>
                      </m:sSup>
                    </m:oMath>
                  </m:oMathPara>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3</m:t>
                              </m:r>
                            </m:sup>
                          </m:sSup>
                        </m:den>
                      </m:f>
                      <m:r>
                        <a:rPr lang="en-US" b="0" i="1" smtClean="0">
                          <a:latin typeface="Cambria Math" panose="02040503050406030204" pitchFamily="18" charset="0"/>
                        </a:rPr>
                        <m:t>   </m:t>
                      </m:r>
                      <m:r>
                        <m:rPr>
                          <m:sty m:val="p"/>
                        </m:rPr>
                        <a:rPr lang="en-US" b="0" i="0" smtClean="0">
                          <a:latin typeface="Cambria Math" panose="02040503050406030204" pitchFamily="18" charset="0"/>
                        </a:rPr>
                        <m:t>or</m:t>
                      </m:r>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1000</m:t>
                          </m:r>
                        </m:den>
                      </m:f>
                    </m:oMath>
                  </m:oMathPara>
                </a14:m>
                <a:endParaRPr lang="en-IN" dirty="0"/>
              </a:p>
              <a:p>
                <a:pPr>
                  <a:defRPr sz="2800"/>
                </a:pPr>
                <a:r>
                  <a:rPr lang="en-IN" dirty="0"/>
                  <a:t>c.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m:t>
                        </m:r>
                        <m:r>
                          <a:rPr lang="en-US" b="0" i="1" smtClean="0">
                            <a:latin typeface="Cambria Math" panose="02040503050406030204" pitchFamily="18" charset="0"/>
                          </a:rPr>
                          <m:t>10</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7</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𝑥</m:t>
                    </m:r>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2</m:t>
                            </m:r>
                          </m:sup>
                        </m:sSup>
                      </m:den>
                    </m:f>
                  </m:oMath>
                </a14:m>
                <a:endParaRPr lang="en-IN"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8EC45E70-D1A1-4AED-6613-533B33A991A2}"/>
              </a:ext>
            </a:extLst>
          </p:cNvPr>
          <p:cNvSpPr txBox="1"/>
          <p:nvPr/>
        </p:nvSpPr>
        <p:spPr>
          <a:xfrm>
            <a:off x="4770863" y="2908641"/>
            <a:ext cx="3796990" cy="369332"/>
          </a:xfrm>
          <a:prstGeom prst="rect">
            <a:avLst/>
          </a:prstGeom>
          <a:noFill/>
        </p:spPr>
        <p:txBody>
          <a:bodyPr wrap="square" rtlCol="0">
            <a:spAutoFit/>
          </a:bodyPr>
          <a:lstStyle/>
          <a:p>
            <a:r>
              <a:rPr lang="en-US" dirty="0"/>
              <a:t>Use the rule for negative exponents.</a:t>
            </a:r>
            <a:endParaRPr lang="en-IN" dirty="0"/>
          </a:p>
        </p:txBody>
      </p:sp>
      <p:sp>
        <p:nvSpPr>
          <p:cNvPr id="5" name="TextBox 4">
            <a:extLst>
              <a:ext uri="{FF2B5EF4-FFF2-40B4-BE49-F238E27FC236}">
                <a16:creationId xmlns:a16="http://schemas.microsoft.com/office/drawing/2014/main" id="{8EA32950-FD93-5A9B-3B7E-949423656E03}"/>
              </a:ext>
            </a:extLst>
          </p:cNvPr>
          <p:cNvSpPr txBox="1"/>
          <p:nvPr/>
        </p:nvSpPr>
        <p:spPr>
          <a:xfrm>
            <a:off x="4724400" y="1295400"/>
            <a:ext cx="3796990" cy="369332"/>
          </a:xfrm>
          <a:prstGeom prst="rect">
            <a:avLst/>
          </a:prstGeom>
          <a:noFill/>
        </p:spPr>
        <p:txBody>
          <a:bodyPr wrap="square" rtlCol="0">
            <a:spAutoFit/>
          </a:bodyPr>
          <a:lstStyle/>
          <a:p>
            <a:r>
              <a:rPr lang="en-US" dirty="0"/>
              <a:t>Use the quotient rule.</a:t>
            </a:r>
            <a:endParaRPr lang="en-IN" dirty="0"/>
          </a:p>
        </p:txBody>
      </p:sp>
      <p:sp>
        <p:nvSpPr>
          <p:cNvPr id="6" name="TextBox 5">
            <a:extLst>
              <a:ext uri="{FF2B5EF4-FFF2-40B4-BE49-F238E27FC236}">
                <a16:creationId xmlns:a16="http://schemas.microsoft.com/office/drawing/2014/main" id="{2F233824-657B-9281-5ABF-2CF8C667F7A5}"/>
              </a:ext>
            </a:extLst>
          </p:cNvPr>
          <p:cNvSpPr txBox="1"/>
          <p:nvPr/>
        </p:nvSpPr>
        <p:spPr>
          <a:xfrm>
            <a:off x="4724400" y="1746179"/>
            <a:ext cx="3796990" cy="369332"/>
          </a:xfrm>
          <a:prstGeom prst="rect">
            <a:avLst/>
          </a:prstGeom>
          <a:noFill/>
        </p:spPr>
        <p:txBody>
          <a:bodyPr wrap="square" rtlCol="0">
            <a:spAutoFit/>
          </a:bodyPr>
          <a:lstStyle/>
          <a:p>
            <a:r>
              <a:rPr lang="en-US" dirty="0"/>
              <a:t>Simplify.</a:t>
            </a:r>
            <a:endParaRPr lang="en-IN" dirty="0"/>
          </a:p>
        </p:txBody>
      </p:sp>
      <p:sp>
        <p:nvSpPr>
          <p:cNvPr id="7" name="TextBox 6">
            <a:extLst>
              <a:ext uri="{FF2B5EF4-FFF2-40B4-BE49-F238E27FC236}">
                <a16:creationId xmlns:a16="http://schemas.microsoft.com/office/drawing/2014/main" id="{5E9D73B1-64DF-ED0D-2BB0-815A282EB7B3}"/>
              </a:ext>
            </a:extLst>
          </p:cNvPr>
          <p:cNvSpPr txBox="1"/>
          <p:nvPr/>
        </p:nvSpPr>
        <p:spPr>
          <a:xfrm>
            <a:off x="4754137" y="4337216"/>
            <a:ext cx="3796990" cy="646331"/>
          </a:xfrm>
          <a:prstGeom prst="rect">
            <a:avLst/>
          </a:prstGeom>
          <a:noFill/>
        </p:spPr>
        <p:txBody>
          <a:bodyPr wrap="square" rtlCol="0">
            <a:spAutoFit/>
          </a:bodyPr>
          <a:lstStyle/>
          <a:p>
            <a:r>
              <a:rPr lang="en-US" dirty="0"/>
              <a:t>Use the product rule and the rule for negative exponents.</a:t>
            </a:r>
            <a:endParaRPr lang="en-IN" dirty="0"/>
          </a:p>
        </p:txBody>
      </p:sp>
    </p:spTree>
    <p:extLst>
      <p:ext uri="{BB962C8B-B14F-4D97-AF65-F5344CB8AC3E}">
        <p14:creationId xmlns:p14="http://schemas.microsoft.com/office/powerpoint/2010/main" val="811142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Simplifying Expressions with Negative Exponents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dirty="0"/>
                  <a:t>d.   </a:t>
                </a:r>
                <a14:m>
                  <m:oMath xmlns:m="http://schemas.openxmlformats.org/officeDocument/2006/math">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18</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8</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𝑎</m:t>
                                </m:r>
                              </m:e>
                              <m:sup>
                                <m:r>
                                  <a:rPr lang="en-US" b="0" i="1" smtClean="0">
                                    <a:latin typeface="Cambria Math" panose="02040503050406030204" pitchFamily="18" charset="0"/>
                                    <a:ea typeface="Cambria Math" panose="02040503050406030204" pitchFamily="18" charset="0"/>
                                  </a:rPr>
                                  <m:t>2</m:t>
                                </m:r>
                              </m:sup>
                            </m:sSup>
                          </m:e>
                          <m:sup>
                            <m:r>
                              <a:rPr lang="en-US" b="0" i="1" smtClean="0">
                                <a:latin typeface="Cambria Math" panose="02040503050406030204" pitchFamily="18" charset="0"/>
                              </a:rPr>
                              <m:t> </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r>
                              <a:rPr lang="en-US" b="0" i="1" smtClean="0">
                                <a:latin typeface="Cambria Math" panose="02040503050406030204" pitchFamily="18" charset="0"/>
                              </a:rPr>
                              <m:t>𝑎</m:t>
                            </m:r>
                          </m:e>
                          <m:sup>
                            <m:r>
                              <a:rPr lang="en-US" b="0" i="1" smtClean="0">
                                <a:latin typeface="Cambria Math" panose="02040503050406030204" pitchFamily="18" charset="0"/>
                              </a:rPr>
                              <m:t>15</m:t>
                            </m:r>
                          </m:sup>
                        </m:sSup>
                      </m:den>
                    </m:f>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f>
                          <m:fPr>
                            <m:ctrlPr>
                              <a:rPr lang="en-US" b="0" i="1" smtClean="0">
                                <a:latin typeface="Cambria Math" panose="02040503050406030204" pitchFamily="18" charset="0"/>
                              </a:rPr>
                            </m:ctrlPr>
                          </m:fPr>
                          <m:num>
                            <m:r>
                              <a:rPr lang="en-US" b="0" i="1" smtClean="0">
                                <a:latin typeface="Cambria Math" panose="02040503050406030204" pitchFamily="18" charset="0"/>
                              </a:rPr>
                              <m:t>36</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8</m:t>
                                </m:r>
                                <m:r>
                                  <a:rPr lang="en-US" b="0" i="1" smtClean="0">
                                    <a:latin typeface="Cambria Math" panose="02040503050406030204" pitchFamily="18" charset="0"/>
                                  </a:rPr>
                                  <m:t>+</m:t>
                                </m:r>
                                <m:r>
                                  <a:rPr lang="en-US" b="0" i="1" smtClean="0">
                                    <a:latin typeface="Cambria Math" panose="02040503050406030204" pitchFamily="18" charset="0"/>
                                  </a:rPr>
                                  <m:t>2</m:t>
                                </m:r>
                              </m:sup>
                            </m:sSup>
                          </m:num>
                          <m:den>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15</m:t>
                                </m:r>
                              </m:sup>
                            </m:sSup>
                          </m:den>
                        </m:f>
                      </m:e>
                      <m:sup>
                        <m:r>
                          <a:rPr lang="en-US" b="0" i="1" smtClean="0">
                            <a:latin typeface="Cambria Math" panose="02040503050406030204" pitchFamily="18" charset="0"/>
                          </a:rPr>
                          <m:t> </m:t>
                        </m:r>
                      </m:sup>
                    </m:sSup>
                  </m:oMath>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sSup>
                        <m:sSupPr>
                          <m:ctrlPr>
                            <a:rPr lang="en-US" b="0" i="1" smtClean="0">
                              <a:latin typeface="Cambria Math" panose="02040503050406030204" pitchFamily="18" charset="0"/>
                            </a:rPr>
                          </m:ctrlPr>
                        </m:sSupPr>
                        <m:e>
                          <m:r>
                            <a:rPr lang="en-US" b="0" i="1" smtClean="0">
                              <a:latin typeface="Cambria Math" panose="02040503050406030204" pitchFamily="18" charset="0"/>
                            </a:rPr>
                            <m:t>12</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10</m:t>
                              </m:r>
                              <m:r>
                                <a:rPr lang="en-US" b="0" i="1" smtClean="0">
                                  <a:latin typeface="Cambria Math" panose="02040503050406030204" pitchFamily="18" charset="0"/>
                                </a:rPr>
                                <m:t>−</m:t>
                              </m:r>
                              <m:r>
                                <a:rPr lang="en-US" b="0" i="1" smtClean="0">
                                  <a:latin typeface="Cambria Math" panose="02040503050406030204" pitchFamily="18" charset="0"/>
                                </a:rPr>
                                <m:t>15</m:t>
                              </m:r>
                            </m:sup>
                          </m:sSup>
                        </m:e>
                        <m:sup>
                          <m:r>
                            <a:rPr lang="en-US" b="0" i="1" smtClean="0">
                              <a:latin typeface="Cambria Math" panose="02040503050406030204" pitchFamily="18" charset="0"/>
                            </a:rPr>
                            <m:t> </m:t>
                          </m:r>
                        </m:sup>
                      </m:sSup>
                    </m:oMath>
                  </m:oMathPara>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12</m:t>
                          </m:r>
                          <m:sSup>
                            <m:sSupPr>
                              <m:ctrlPr>
                                <a:rPr lang="en-US" i="1">
                                  <a:latin typeface="Cambria Math" panose="02040503050406030204" pitchFamily="18" charset="0"/>
                                </a:rPr>
                              </m:ctrlPr>
                            </m:sSupPr>
                            <m:e>
                              <m:r>
                                <a:rPr lang="en-US" i="1">
                                  <a:latin typeface="Cambria Math" panose="02040503050406030204" pitchFamily="18" charset="0"/>
                                </a:rPr>
                                <m:t>𝑎</m:t>
                              </m:r>
                            </m:e>
                            <m:sup>
                              <m:r>
                                <a:rPr lang="en-US" i="1">
                                  <a:latin typeface="Cambria Math" panose="02040503050406030204" pitchFamily="18" charset="0"/>
                                </a:rPr>
                                <m:t>−</m:t>
                              </m:r>
                              <m:r>
                                <a:rPr lang="en-US" i="1">
                                  <a:latin typeface="Cambria Math" panose="02040503050406030204" pitchFamily="18" charset="0"/>
                                </a:rPr>
                                <m:t>5</m:t>
                              </m:r>
                            </m:sup>
                          </m:sSup>
                        </m:e>
                        <m:sup>
                          <m:r>
                            <a:rPr lang="en-US" i="1">
                              <a:latin typeface="Cambria Math" panose="02040503050406030204" pitchFamily="18" charset="0"/>
                            </a:rPr>
                            <m:t> </m:t>
                          </m:r>
                        </m:sup>
                      </m:sSup>
                    </m:oMath>
                  </m:oMathPara>
                </a14:m>
                <a:endParaRPr lang="en-IN"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12</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5</m:t>
                              </m:r>
                            </m:sup>
                          </m:sSup>
                        </m:den>
                      </m:f>
                    </m:oMath>
                  </m:oMathPara>
                </a14:m>
                <a:endParaRPr lang="en-IN"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8EC45E70-D1A1-4AED-6613-533B33A991A2}"/>
              </a:ext>
            </a:extLst>
          </p:cNvPr>
          <p:cNvSpPr txBox="1"/>
          <p:nvPr/>
        </p:nvSpPr>
        <p:spPr>
          <a:xfrm>
            <a:off x="4642625" y="2908641"/>
            <a:ext cx="3796990" cy="369332"/>
          </a:xfrm>
          <a:prstGeom prst="rect">
            <a:avLst/>
          </a:prstGeom>
          <a:noFill/>
        </p:spPr>
        <p:txBody>
          <a:bodyPr wrap="square" rtlCol="0">
            <a:spAutoFit/>
          </a:bodyPr>
          <a:lstStyle/>
          <a:p>
            <a:r>
              <a:rPr lang="en-US" dirty="0"/>
              <a:t>Use the rule for negative exponents.</a:t>
            </a:r>
            <a:endParaRPr lang="en-IN" dirty="0"/>
          </a:p>
        </p:txBody>
      </p:sp>
      <p:sp>
        <p:nvSpPr>
          <p:cNvPr id="7" name="TextBox 6">
            <a:extLst>
              <a:ext uri="{FF2B5EF4-FFF2-40B4-BE49-F238E27FC236}">
                <a16:creationId xmlns:a16="http://schemas.microsoft.com/office/drawing/2014/main" id="{5E9D73B1-64DF-ED0D-2BB0-815A282EB7B3}"/>
              </a:ext>
            </a:extLst>
          </p:cNvPr>
          <p:cNvSpPr txBox="1"/>
          <p:nvPr/>
        </p:nvSpPr>
        <p:spPr>
          <a:xfrm>
            <a:off x="4642625" y="1181421"/>
            <a:ext cx="3796990" cy="369332"/>
          </a:xfrm>
          <a:prstGeom prst="rect">
            <a:avLst/>
          </a:prstGeom>
          <a:noFill/>
        </p:spPr>
        <p:txBody>
          <a:bodyPr wrap="square" rtlCol="0">
            <a:spAutoFit/>
          </a:bodyPr>
          <a:lstStyle/>
          <a:p>
            <a:r>
              <a:rPr lang="en-US" dirty="0"/>
              <a:t>Use the product rule.</a:t>
            </a:r>
            <a:endParaRPr lang="en-IN" dirty="0"/>
          </a:p>
        </p:txBody>
      </p:sp>
      <p:sp>
        <p:nvSpPr>
          <p:cNvPr id="8" name="TextBox 7">
            <a:extLst>
              <a:ext uri="{FF2B5EF4-FFF2-40B4-BE49-F238E27FC236}">
                <a16:creationId xmlns:a16="http://schemas.microsoft.com/office/drawing/2014/main" id="{8D0EF2E0-435F-E122-E38F-7875C376BC8D}"/>
              </a:ext>
            </a:extLst>
          </p:cNvPr>
          <p:cNvSpPr txBox="1"/>
          <p:nvPr/>
        </p:nvSpPr>
        <p:spPr>
          <a:xfrm>
            <a:off x="4642625" y="1720313"/>
            <a:ext cx="3796990" cy="369332"/>
          </a:xfrm>
          <a:prstGeom prst="rect">
            <a:avLst/>
          </a:prstGeom>
          <a:noFill/>
        </p:spPr>
        <p:txBody>
          <a:bodyPr wrap="square" rtlCol="0">
            <a:spAutoFit/>
          </a:bodyPr>
          <a:lstStyle/>
          <a:p>
            <a:r>
              <a:rPr lang="en-US" dirty="0"/>
              <a:t>Use the quotient rule.</a:t>
            </a:r>
            <a:endParaRPr lang="en-IN" dirty="0"/>
          </a:p>
        </p:txBody>
      </p:sp>
    </p:spTree>
    <p:extLst>
      <p:ext uri="{BB962C8B-B14F-4D97-AF65-F5344CB8AC3E}">
        <p14:creationId xmlns:p14="http://schemas.microsoft.com/office/powerpoint/2010/main" val="1558415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3453253"/>
          </a:xfrm>
        </p:spPr>
        <p:txBody>
          <a:bodyPr>
            <a:spAutoFit/>
          </a:bodyPr>
          <a:lstStyle/>
          <a:p>
            <a:r>
              <a:rPr lang="en-US" b="1" dirty="0"/>
              <a:t>Special Note about Using the Quotient Rule</a:t>
            </a:r>
          </a:p>
          <a:p>
            <a:r>
              <a:rPr lang="en-US" sz="2800" dirty="0"/>
              <a:t>Regardless of the size of the exponents or whether they are positive or negative, the following single subtraction policy can be used with the Quotient Rule.</a:t>
            </a:r>
          </a:p>
          <a:p>
            <a:r>
              <a:rPr lang="en-US" sz="2800" b="1" dirty="0"/>
              <a:t>(numerator exponent) − (denominator exponent)</a:t>
            </a:r>
          </a:p>
          <a:p>
            <a:r>
              <a:rPr lang="en-US" sz="2800" dirty="0"/>
              <a:t>This subtraction will always lead to the correct answer.</a:t>
            </a:r>
          </a:p>
          <a:p>
            <a:endParaRPr sz="2800" dirty="0"/>
          </a:p>
        </p:txBody>
      </p:sp>
    </p:spTree>
    <p:extLst>
      <p:ext uri="{BB962C8B-B14F-4D97-AF65-F5344CB8AC3E}">
        <p14:creationId xmlns:p14="http://schemas.microsoft.com/office/powerpoint/2010/main" val="1181019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Definition: </a:t>
            </a:r>
            <a:r>
              <a:rPr sz="3200" dirty="0"/>
              <a:t>Power Rules for Exponents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r>
                  <a:rPr lang="en-US" sz="2800" dirty="0"/>
                  <a:t>If </a:t>
                </a:r>
                <a14:m>
                  <m:oMath xmlns:m="http://schemas.openxmlformats.org/officeDocument/2006/math">
                    <m:r>
                      <a:rPr lang="en-US">
                        <a:latin typeface="Cambria Math" panose="02040503050406030204" pitchFamily="18" charset="0"/>
                      </a:rPr>
                      <m:t>𝑎</m:t>
                    </m:r>
                  </m:oMath>
                </a14:m>
                <a:r>
                  <a:rPr lang="en-US" sz="2800" dirty="0"/>
                  <a:t> and </a:t>
                </a:r>
                <a14:m>
                  <m:oMath xmlns:m="http://schemas.openxmlformats.org/officeDocument/2006/math">
                    <m:r>
                      <a:rPr lang="en-US">
                        <a:latin typeface="Cambria Math" panose="02040503050406030204" pitchFamily="18" charset="0"/>
                      </a:rPr>
                      <m:t>𝑏</m:t>
                    </m:r>
                  </m:oMath>
                </a14:m>
                <a:r>
                  <a:rPr lang="en-US" sz="2800" dirty="0"/>
                  <a:t> are nonzero real numbers and </a:t>
                </a:r>
                <a14:m>
                  <m:oMath xmlns:m="http://schemas.openxmlformats.org/officeDocument/2006/math">
                    <m:r>
                      <a:rPr lang="en-US" sz="2800" b="0" i="1" smtClean="0">
                        <a:latin typeface="Cambria Math" panose="02040503050406030204" pitchFamily="18" charset="0"/>
                      </a:rPr>
                      <m:t>𝑚</m:t>
                    </m:r>
                  </m:oMath>
                </a14:m>
                <a:r>
                  <a:rPr lang="en-US" sz="2800" dirty="0"/>
                  <a:t> and </a:t>
                </a:r>
                <a14:m>
                  <m:oMath xmlns:m="http://schemas.openxmlformats.org/officeDocument/2006/math">
                    <m:r>
                      <a:rPr lang="en-US" sz="2800" b="0" i="1" smtClean="0">
                        <a:latin typeface="Cambria Math" panose="02040503050406030204" pitchFamily="18" charset="0"/>
                      </a:rPr>
                      <m:t>𝑛</m:t>
                    </m:r>
                  </m:oMath>
                </a14:m>
                <a:r>
                  <a:rPr lang="en-US" sz="2800" dirty="0"/>
                  <a:t> are integers:</a:t>
                </a:r>
              </a:p>
              <a:p>
                <a:pPr marL="514350" indent="-514350">
                  <a:buFont typeface="+mj-lt"/>
                  <a:buAutoNum type="arabicPeriod"/>
                  <a:defRPr sz="2800"/>
                </a:pPr>
                <a:r>
                  <a:rPr lang="en-US" dirty="0"/>
                  <a:t>​</a:t>
                </a:r>
                <a:r>
                  <a:rPr lang="en-US" sz="2800" b="1" dirty="0"/>
                  <a:t>Power Rule:</a:t>
                </a:r>
                <a:r>
                  <a:rPr lang="en-US" sz="2800" dirty="0"/>
                  <a:t> </a:t>
                </a:r>
                <a14:m>
                  <m:oMath xmlns:m="http://schemas.openxmlformats.org/officeDocument/2006/math">
                    <m:sSup>
                      <m:sSupPr>
                        <m:ctrlPr>
                          <a:rPr lang="ar-AE" i="1">
                            <a:latin typeface="Cambria Math" panose="02040503050406030204" pitchFamily="18" charset="0"/>
                          </a:rPr>
                        </m:ctrlPr>
                      </m:sSupPr>
                      <m:e>
                        <m:d>
                          <m:dPr>
                            <m:ctrlPr>
                              <a:rPr lang="ar-AE" i="1" smtClean="0">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m:t>
                                </m:r>
                              </m:sup>
                            </m:sSup>
                          </m:e>
                        </m:d>
                      </m:e>
                      <m:sup>
                        <m:r>
                          <a:rPr lang="ar-AE">
                            <a:latin typeface="Cambria Math" panose="02040503050406030204" pitchFamily="18" charset="0"/>
                          </a:rPr>
                          <m:t>𝑛</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𝑚𝑛</m:t>
                        </m:r>
                      </m:sup>
                    </m:sSup>
                  </m:oMath>
                </a14:m>
                <a:r>
                  <a:rPr lang="ar-AE" dirty="0"/>
                  <a:t>​</a:t>
                </a:r>
                <a:br>
                  <a:rPr lang="en-US" dirty="0"/>
                </a:br>
                <a:r>
                  <a:rPr lang="en-US" sz="2800" dirty="0"/>
                  <a:t>To raise a power to a power, multiply the exponents.</a:t>
                </a:r>
              </a:p>
              <a:p>
                <a:pPr marL="514350" indent="-514350">
                  <a:buFont typeface="+mj-lt"/>
                  <a:buAutoNum type="arabicPeriod" startAt="2"/>
                  <a:defRPr sz="2800"/>
                </a:pPr>
                <a:r>
                  <a:rPr lang="en-US" dirty="0"/>
                  <a:t>​</a:t>
                </a:r>
                <a:r>
                  <a:rPr lang="en-US" sz="2800" b="1" dirty="0"/>
                  <a:t>Power Rule for Products:</a:t>
                </a:r>
                <a:r>
                  <a:rPr lang="en-US" sz="2800" dirty="0"/>
                  <a:t>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𝑎𝑏</m:t>
                            </m:r>
                          </m:e>
                        </m:d>
                      </m:e>
                      <m:sup>
                        <m:r>
                          <a:rPr lang="ar-AE">
                            <a:latin typeface="Cambria Math" panose="02040503050406030204" pitchFamily="18" charset="0"/>
                          </a:rPr>
                          <m:t>𝑛</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sSup>
                      <m:sSupPr>
                        <m:ctrlPr>
                          <a:rPr lang="ar-AE" i="1">
                            <a:latin typeface="Cambria Math" panose="02040503050406030204" pitchFamily="18" charset="0"/>
                          </a:rPr>
                        </m:ctrlPr>
                      </m:sSupPr>
                      <m:e>
                        <m:r>
                          <a:rPr lang="ar-AE">
                            <a:latin typeface="Cambria Math" panose="02040503050406030204" pitchFamily="18" charset="0"/>
                          </a:rPr>
                          <m:t>𝑏</m:t>
                        </m:r>
                      </m:e>
                      <m:sup>
                        <m:r>
                          <a:rPr lang="ar-AE">
                            <a:latin typeface="Cambria Math" panose="02040503050406030204" pitchFamily="18" charset="0"/>
                          </a:rPr>
                          <m:t>𝑛</m:t>
                        </m:r>
                      </m:sup>
                    </m:sSup>
                  </m:oMath>
                </a14:m>
                <a:r>
                  <a:rPr lang="ar-AE" dirty="0"/>
                  <a:t>​</a:t>
                </a:r>
                <a:br>
                  <a:rPr lang="en-US" dirty="0"/>
                </a:br>
                <a:r>
                  <a:rPr lang="en-US" dirty="0"/>
                  <a:t>To raise a product to a power, raise each factor to that power.</a:t>
                </a:r>
              </a:p>
              <a:p>
                <a:pPr marL="514350" indent="-514350">
                  <a:buFont typeface="+mj-lt"/>
                  <a:buAutoNum type="arabicPeriod" startAt="3"/>
                  <a:defRPr sz="2800"/>
                </a:pPr>
                <a:r>
                  <a:rPr lang="en-US" dirty="0"/>
                  <a:t>​</a:t>
                </a:r>
                <a:r>
                  <a:rPr lang="en-US" sz="2800" b="1" dirty="0"/>
                  <a:t>Power Rule for Fractions:</a:t>
                </a:r>
                <a:r>
                  <a:rPr lang="en-US" sz="2800" dirty="0"/>
                  <a:t>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f>
                              <m:fPr>
                                <m:ctrlPr>
                                  <a:rPr lang="ar-AE" i="1">
                                    <a:latin typeface="Cambria Math" panose="02040503050406030204" pitchFamily="18" charset="0"/>
                                  </a:rPr>
                                </m:ctrlPr>
                              </m:fPr>
                              <m:num>
                                <m:r>
                                  <a:rPr lang="ar-AE">
                                    <a:latin typeface="Cambria Math" panose="02040503050406030204" pitchFamily="18" charset="0"/>
                                  </a:rPr>
                                  <m:t>𝑎</m:t>
                                </m:r>
                              </m:num>
                              <m:den>
                                <m:r>
                                  <a:rPr lang="ar-AE">
                                    <a:latin typeface="Cambria Math" panose="02040503050406030204" pitchFamily="18" charset="0"/>
                                  </a:rPr>
                                  <m:t>𝑏</m:t>
                                </m:r>
                              </m:den>
                            </m:f>
                          </m:e>
                        </m:d>
                      </m:e>
                      <m:sup>
                        <m:r>
                          <a:rPr lang="ar-AE">
                            <a:latin typeface="Cambria Math" panose="02040503050406030204" pitchFamily="18" charset="0"/>
                          </a:rPr>
                          <m:t>𝑛</m:t>
                        </m:r>
                      </m:sup>
                    </m:sSup>
                    <m:r>
                      <a:rPr lang="ar-AE">
                        <a:latin typeface="Cambria Math" panose="02040503050406030204" pitchFamily="18" charset="0"/>
                      </a:rPr>
                      <m:t>=</m:t>
                    </m:r>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num>
                      <m:den>
                        <m:sSup>
                          <m:sSupPr>
                            <m:ctrlPr>
                              <a:rPr lang="ar-AE" i="1">
                                <a:latin typeface="Cambria Math" panose="02040503050406030204" pitchFamily="18" charset="0"/>
                              </a:rPr>
                            </m:ctrlPr>
                          </m:sSupPr>
                          <m:e>
                            <m:r>
                              <a:rPr lang="ar-AE">
                                <a:latin typeface="Cambria Math" panose="02040503050406030204" pitchFamily="18" charset="0"/>
                              </a:rPr>
                              <m:t>𝑏</m:t>
                            </m:r>
                          </m:e>
                          <m:sup>
                            <m:r>
                              <a:rPr lang="ar-AE">
                                <a:latin typeface="Cambria Math" panose="02040503050406030204" pitchFamily="18" charset="0"/>
                              </a:rPr>
                              <m:t>𝑛</m:t>
                            </m:r>
                          </m:sup>
                        </m:sSup>
                      </m:den>
                    </m:f>
                  </m:oMath>
                </a14:m>
                <a:br>
                  <a:rPr lang="en-US" sz="2800" dirty="0"/>
                </a:br>
                <a:r>
                  <a:rPr lang="en-US" sz="2800" dirty="0"/>
                  <a:t>To raise a fraction to a power, raise the numerator and denominator to that power.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81" t="-875"/>
                </a:stretch>
              </a:blipFill>
            </p:spPr>
            <p:txBody>
              <a:bodyPr/>
              <a:lstStyle/>
              <a:p>
                <a:r>
                  <a:rPr lang="en-IN">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5: Using Combinations of the Rules for Exponents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Simplify each expression by using the power rules and any other appropriate rules for exponents. (There may be more than one correct sequence of steps to arrive at the correct answer.)</a:t>
                </a:r>
              </a:p>
              <a:p>
                <a:pPr marL="514350" indent="-514350">
                  <a:buFont typeface="+mj-lt"/>
                  <a:buAutoNum type="alphaLcPeriod"/>
                  <a:defRPr sz="2800"/>
                </a:pPr>
                <a:r>
                  <a:rPr dirty="0"/>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m:t>
                                </m:r>
                                <m:r>
                                  <a:rPr>
                                    <a:latin typeface="Cambria Math" panose="02040503050406030204" pitchFamily="18" charset="0"/>
                                  </a:rPr>
                                  <m:t>6</m:t>
                                </m:r>
                              </m:sup>
                            </m:sSup>
                          </m:e>
                        </m:d>
                      </m:e>
                      <m:sup>
                        <m:r>
                          <a:rPr>
                            <a:latin typeface="Cambria Math" panose="02040503050406030204" pitchFamily="18" charset="0"/>
                          </a:rPr>
                          <m:t>2</m:t>
                        </m:r>
                      </m:sup>
                    </m:sSup>
                  </m:oMath>
                </a14:m>
                <a:r>
                  <a:rPr lang="en-US" dirty="0"/>
                  <a:t>  </a:t>
                </a:r>
                <a:endParaRPr dirty="0"/>
              </a:p>
              <a:p>
                <a:pPr marL="514350" indent="-514350">
                  <a:buFont typeface="+mj-lt"/>
                  <a:buAutoNum type="alphaLcPeriod" startAt="2"/>
                  <a:defRPr sz="2800"/>
                </a:pPr>
                <a:r>
                  <a:rPr dirty="0"/>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f>
                              <m:fPr>
                                <m:ctrlPr>
                                  <a:rPr i="1">
                                    <a:latin typeface="Cambria Math" panose="02040503050406030204" pitchFamily="18" charset="0"/>
                                  </a:rPr>
                                </m:ctrlPr>
                              </m:fPr>
                              <m:num>
                                <m:r>
                                  <a:rPr>
                                    <a:latin typeface="Cambria Math" panose="02040503050406030204" pitchFamily="18" charset="0"/>
                                  </a:rPr>
                                  <m:t>−</m:t>
                                </m:r>
                                <m:r>
                                  <a:rPr>
                                    <a:latin typeface="Cambria Math" panose="02040503050406030204" pitchFamily="18" charset="0"/>
                                  </a:rPr>
                                  <m:t>2</m:t>
                                </m:r>
                                <m:r>
                                  <a:rPr>
                                    <a:latin typeface="Cambria Math" panose="02040503050406030204" pitchFamily="18" charset="0"/>
                                  </a:rPr>
                                  <m:t>𝑥</m:t>
                                </m:r>
                              </m:num>
                              <m:den>
                                <m:sSup>
                                  <m:sSupPr>
                                    <m:ctrlPr>
                                      <a:rPr i="1">
                                        <a:latin typeface="Cambria Math" panose="02040503050406030204" pitchFamily="18" charset="0"/>
                                      </a:rPr>
                                    </m:ctrlPr>
                                  </m:sSupPr>
                                  <m:e>
                                    <m:r>
                                      <a:rPr>
                                        <a:latin typeface="Cambria Math" panose="02040503050406030204" pitchFamily="18" charset="0"/>
                                      </a:rPr>
                                      <m:t>𝑦</m:t>
                                    </m:r>
                                  </m:e>
                                  <m:sup>
                                    <m:r>
                                      <a:rPr>
                                        <a:latin typeface="Cambria Math" panose="02040503050406030204" pitchFamily="18" charset="0"/>
                                      </a:rPr>
                                      <m:t>2</m:t>
                                    </m:r>
                                  </m:sup>
                                </m:sSup>
                              </m:den>
                            </m:f>
                          </m:e>
                        </m:d>
                      </m:e>
                      <m:sup>
                        <m:r>
                          <a:rPr>
                            <a:latin typeface="Cambria Math" panose="02040503050406030204" pitchFamily="18" charset="0"/>
                          </a:rPr>
                          <m:t>3</m:t>
                        </m:r>
                      </m:sup>
                    </m:sSup>
                  </m:oMath>
                </a14:m>
                <a:endParaRPr dirty="0"/>
              </a:p>
              <a:p>
                <a:pPr marL="514350" indent="-514350">
                  <a:buFont typeface="+mj-lt"/>
                  <a:buAutoNum type="alphaLcPeriod" startAt="3"/>
                  <a:defRPr sz="2800"/>
                </a:pPr>
                <a:r>
                  <a:rPr dirty="0"/>
                  <a:t>​</a:t>
                </a:r>
                <a14:m>
                  <m:oMath xmlns:m="http://schemas.openxmlformats.org/officeDocument/2006/math">
                    <m:sSup>
                      <m:sSupPr>
                        <m:ctrlPr>
                          <a:rPr i="1">
                            <a:latin typeface="Cambria Math" panose="02040503050406030204" pitchFamily="18" charset="0"/>
                          </a:rPr>
                        </m:ctrlPr>
                      </m:sSupPr>
                      <m:e>
                        <m:d>
                          <m:dPr>
                            <m:ctrlPr>
                              <a:rPr i="1">
                                <a:latin typeface="Cambria Math" panose="02040503050406030204" pitchFamily="18" charset="0"/>
                              </a:rPr>
                            </m:ctrlPr>
                          </m:dPr>
                          <m:e>
                            <m:f>
                              <m:fPr>
                                <m:ctrlPr>
                                  <a:rPr i="1">
                                    <a:latin typeface="Cambria Math" panose="02040503050406030204" pitchFamily="18" charset="0"/>
                                  </a:rPr>
                                </m:ctrlPr>
                              </m:fPr>
                              <m:num>
                                <m:r>
                                  <a:rPr>
                                    <a:latin typeface="Cambria Math" panose="02040503050406030204" pitchFamily="18" charset="0"/>
                                  </a:rPr>
                                  <m:t>3</m:t>
                                </m:r>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2</m:t>
                                    </m:r>
                                  </m:sup>
                                </m:sSup>
                                <m:r>
                                  <a:rPr>
                                    <a:latin typeface="Cambria Math" panose="02040503050406030204" pitchFamily="18" charset="0"/>
                                  </a:rPr>
                                  <m:t>𝑏</m:t>
                                </m:r>
                              </m:num>
                              <m:den>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3</m:t>
                                    </m:r>
                                  </m:sup>
                                </m:sSup>
                                <m:sSup>
                                  <m:sSupPr>
                                    <m:ctrlPr>
                                      <a:rPr i="1">
                                        <a:latin typeface="Cambria Math" panose="02040503050406030204" pitchFamily="18" charset="0"/>
                                      </a:rPr>
                                    </m:ctrlPr>
                                  </m:sSupPr>
                                  <m:e>
                                    <m:r>
                                      <a:rPr>
                                        <a:latin typeface="Cambria Math" panose="02040503050406030204" pitchFamily="18" charset="0"/>
                                      </a:rPr>
                                      <m:t>𝑏</m:t>
                                    </m:r>
                                  </m:e>
                                  <m:sup>
                                    <m:r>
                                      <a:rPr>
                                        <a:latin typeface="Cambria Math" panose="02040503050406030204" pitchFamily="18" charset="0"/>
                                      </a:rPr>
                                      <m:t>2</m:t>
                                    </m:r>
                                  </m:sup>
                                </m:sSup>
                              </m:den>
                            </m:f>
                          </m:e>
                        </m:d>
                      </m:e>
                      <m:sup>
                        <m:r>
                          <a:rPr>
                            <a:latin typeface="Cambria Math" panose="02040503050406030204" pitchFamily="18" charset="0"/>
                          </a:rPr>
                          <m:t>2</m:t>
                        </m:r>
                      </m:sup>
                    </m:sSup>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2222"/>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Using Combinations of the Rules for Exponents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r>
                  <a:rPr lang="en-US" dirty="0"/>
                  <a:t>a. </a:t>
                </a:r>
                <a14:m>
                  <m:oMath xmlns:m="http://schemas.openxmlformats.org/officeDocument/2006/math">
                    <m:sSup>
                      <m:sSupPr>
                        <m:ctrlPr>
                          <a:rPr lang="en-US" b="0" i="1" smtClean="0">
                            <a:latin typeface="Cambria Math" panose="02040503050406030204" pitchFamily="18" charset="0"/>
                          </a:rPr>
                        </m:ctrlPr>
                      </m:sSupPr>
                      <m:e>
                        <m:d>
                          <m:dPr>
                            <m:ctrlPr>
                              <a:rPr lang="en-US"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m:t>
                                </m:r>
                                <m:r>
                                  <a:rPr lang="en-US" b="0" i="1" smtClean="0">
                                    <a:latin typeface="Cambria Math" panose="02040503050406030204" pitchFamily="18" charset="0"/>
                                  </a:rPr>
                                  <m:t>6</m:t>
                                </m:r>
                              </m:sup>
                            </m:sSup>
                          </m:e>
                        </m:d>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m:t>
                        </m:r>
                        <m:r>
                          <a:rPr lang="en-US" b="0" i="1" smtClean="0">
                            <a:latin typeface="Cambria Math" panose="02040503050406030204" pitchFamily="18" charset="0"/>
                          </a:rPr>
                          <m:t>12</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12</m:t>
                            </m:r>
                          </m:sup>
                        </m:sSup>
                      </m:den>
                    </m:f>
                  </m:oMath>
                </a14:m>
                <a:r>
                  <a:rPr lang="en-US" dirty="0"/>
                  <a:t> </a:t>
                </a:r>
              </a:p>
              <a:p>
                <a:endParaRPr lang="en-US" dirty="0"/>
              </a:p>
              <a:p>
                <a:r>
                  <a:rPr lang="en-IN" dirty="0"/>
                  <a:t>b. </a:t>
                </a:r>
                <a14:m>
                  <m:oMath xmlns:m="http://schemas.openxmlformats.org/officeDocument/2006/math">
                    <m:sSup>
                      <m:sSupPr>
                        <m:ctrlPr>
                          <a:rPr lang="en-US" b="0" i="1" smtClean="0">
                            <a:latin typeface="Cambria Math" panose="02040503050406030204" pitchFamily="18" charset="0"/>
                          </a:rPr>
                        </m:ctrlPr>
                      </m:sSupPr>
                      <m:e>
                        <m:d>
                          <m:dPr>
                            <m:ctrlPr>
                              <a:rPr lang="en-IN" i="1" smtClean="0">
                                <a:latin typeface="Cambria Math" panose="02040503050406030204" pitchFamily="18" charset="0"/>
                              </a:rPr>
                            </m:ctrlPr>
                          </m:dPr>
                          <m:e>
                            <m:f>
                              <m:fPr>
                                <m:ctrlPr>
                                  <a:rPr lang="en-IN"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𝑥</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2</m:t>
                                    </m:r>
                                  </m:sup>
                                </m:sSup>
                              </m:den>
                            </m:f>
                          </m:e>
                        </m:d>
                      </m:e>
                      <m:sup>
                        <m:r>
                          <a:rPr lang="en-US" b="0" i="1" smtClean="0">
                            <a:latin typeface="Cambria Math" panose="02040503050406030204" pitchFamily="18" charset="0"/>
                          </a:rPr>
                          <m:t>3</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𝑥</m:t>
                                </m:r>
                              </m:e>
                            </m:d>
                          </m:e>
                          <m:sup>
                            <m:r>
                              <a:rPr lang="en-US" b="0" i="1" smtClean="0">
                                <a:latin typeface="Cambria Math" panose="02040503050406030204" pitchFamily="18" charset="0"/>
                              </a:rPr>
                              <m:t>3</m:t>
                            </m:r>
                          </m:sup>
                        </m:sSup>
                      </m:num>
                      <m:den>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𝑦</m:t>
                                    </m:r>
                                  </m:e>
                                  <m:sup>
                                    <m:r>
                                      <a:rPr lang="en-US" i="1">
                                        <a:latin typeface="Cambria Math" panose="02040503050406030204" pitchFamily="18" charset="0"/>
                                      </a:rPr>
                                      <m:t>2</m:t>
                                    </m:r>
                                  </m:sup>
                                </m:sSup>
                              </m:e>
                            </m:d>
                          </m:e>
                          <m:sup>
                            <m:r>
                              <a:rPr lang="en-US" b="0" i="1" smtClean="0">
                                <a:latin typeface="Cambria Math" panose="02040503050406030204" pitchFamily="18" charset="0"/>
                              </a:rPr>
                              <m:t>3</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2</m:t>
                                </m:r>
                              </m:e>
                            </m:d>
                          </m:e>
                          <m:sup>
                            <m:r>
                              <a:rPr lang="en-US" b="0" i="1" smtClean="0">
                                <a:latin typeface="Cambria Math" panose="02040503050406030204" pitchFamily="18" charset="0"/>
                              </a:rPr>
                              <m:t>3</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6</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8</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3</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6</m:t>
                            </m:r>
                          </m:sup>
                        </m:sSup>
                      </m:den>
                    </m:f>
                  </m:oMath>
                </a14:m>
                <a:endParaRPr lang="en-US" dirty="0"/>
              </a:p>
              <a:p>
                <a:r>
                  <a:rPr lang="en-IN" dirty="0"/>
                  <a:t>c. </a:t>
                </a:r>
                <a:r>
                  <a:rPr lang="en-IN" b="1" dirty="0"/>
                  <a:t>Method 1</a:t>
                </a:r>
                <a:r>
                  <a:rPr lang="en-IN" dirty="0"/>
                  <a:t>: </a:t>
                </a:r>
                <a:r>
                  <a:rPr lang="en-US" dirty="0"/>
                  <a:t>Simplify within the parentheses first.</a:t>
                </a:r>
              </a:p>
              <a:p>
                <a:pPr/>
                <a14:m>
                  <m:oMathPara xmlns:m="http://schemas.openxmlformats.org/officeDocument/2006/math">
                    <m:oMathParaPr>
                      <m:jc m:val="centerGroup"/>
                    </m:oMathParaPr>
                    <m:oMath xmlns:m="http://schemas.openxmlformats.org/officeDocument/2006/math">
                      <m:d>
                        <m:dPr>
                          <m:ctrlPr>
                            <a:rPr lang="en-IN" i="1" smtClean="0">
                              <a:latin typeface="Cambria Math" panose="02040503050406030204" pitchFamily="18" charset="0"/>
                            </a:rPr>
                          </m:ctrlPr>
                        </m:dPr>
                        <m:e>
                          <m:f>
                            <m:fPr>
                              <m:ctrlPr>
                                <a:rPr lang="en-IN" i="1" smtClean="0">
                                  <a:latin typeface="Cambria Math" panose="02040503050406030204" pitchFamily="18" charset="0"/>
                                </a:rPr>
                              </m:ctrlPr>
                            </m:fPr>
                            <m:num>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sup>
                              </m:sSup>
                              <m:r>
                                <a:rPr lang="en-US" b="0" i="1" smtClean="0">
                                  <a:latin typeface="Cambria Math" panose="02040503050406030204" pitchFamily="18" charset="0"/>
                                </a:rPr>
                                <m:t>𝑏</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3</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den>
                          </m:f>
                        </m:e>
                      </m:d>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3</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sup>
                              </m:sSup>
                            </m:e>
                          </m:d>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𝑎𝑏</m:t>
                                  </m:r>
                                </m:den>
                              </m:f>
                            </m:e>
                          </m:d>
                        </m:e>
                        <m:sup>
                          <m:r>
                            <a:rPr lang="en-US" b="0" i="1" smtClean="0">
                              <a:latin typeface="Cambria Math" panose="02040503050406030204" pitchFamily="18" charset="0"/>
                            </a:rPr>
                            <m:t>2</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2</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E21E35A1-B9D0-8A7B-2760-FA6BB2575972}"/>
              </a:ext>
            </a:extLst>
          </p:cNvPr>
          <p:cNvSpPr txBox="1"/>
          <p:nvPr/>
        </p:nvSpPr>
        <p:spPr>
          <a:xfrm>
            <a:off x="2514600" y="2362200"/>
            <a:ext cx="5701990" cy="369332"/>
          </a:xfrm>
          <a:prstGeom prst="rect">
            <a:avLst/>
          </a:prstGeom>
          <a:noFill/>
        </p:spPr>
        <p:txBody>
          <a:bodyPr wrap="square" rtlCol="0">
            <a:spAutoFit/>
          </a:bodyPr>
          <a:lstStyle/>
          <a:p>
            <a:r>
              <a:rPr lang="en-US" dirty="0"/>
              <a:t>Use the power rule and the rule for negative exponents.</a:t>
            </a:r>
            <a:endParaRPr lang="en-IN" dirty="0"/>
          </a:p>
        </p:txBody>
      </p:sp>
    </p:spTree>
    <p:extLst>
      <p:ext uri="{BB962C8B-B14F-4D97-AF65-F5344CB8AC3E}">
        <p14:creationId xmlns:p14="http://schemas.microsoft.com/office/powerpoint/2010/main" val="3017243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Product Rule for Exponents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419124"/>
              </a:xfrm>
            </p:spPr>
            <p:txBody>
              <a:bodyPr>
                <a:spAutoFit/>
              </a:bodyPr>
              <a:lstStyle/>
              <a:p>
                <a:r>
                  <a:rPr sz="2800" dirty="0"/>
                  <a:t>If </a:t>
                </a:r>
                <a14:m>
                  <m:oMath xmlns:m="http://schemas.openxmlformats.org/officeDocument/2006/math">
                    <m:r>
                      <a:rPr lang="en-US">
                        <a:latin typeface="Cambria Math" panose="02040503050406030204" pitchFamily="18" charset="0"/>
                      </a:rPr>
                      <m:t>𝑎</m:t>
                    </m:r>
                  </m:oMath>
                </a14:m>
                <a:r>
                  <a:rPr sz="2800" dirty="0"/>
                  <a:t> is a nonzero real number and </a:t>
                </a:r>
                <a14:m>
                  <m:oMath xmlns:m="http://schemas.openxmlformats.org/officeDocument/2006/math">
                    <m:r>
                      <a:rPr lang="en-US">
                        <a:latin typeface="Cambria Math" panose="02040503050406030204" pitchFamily="18" charset="0"/>
                      </a:rPr>
                      <m:t>𝑚</m:t>
                    </m:r>
                  </m:oMath>
                </a14:m>
                <a:r>
                  <a:rPr sz="2800" dirty="0"/>
                  <a:t> and </a:t>
                </a:r>
                <a14:m>
                  <m:oMath xmlns:m="http://schemas.openxmlformats.org/officeDocument/2006/math">
                    <m:r>
                      <a:rPr lang="en-US">
                        <a:latin typeface="Cambria Math" panose="02040503050406030204" pitchFamily="18" charset="0"/>
                      </a:rPr>
                      <m:t>𝑛</m:t>
                    </m:r>
                  </m:oMath>
                </a14:m>
                <a:r>
                  <a:rPr sz="2800" dirty="0"/>
                  <a:t> are integers, then</a:t>
                </a:r>
              </a:p>
              <a:p>
                <a:pPr algn="ctr">
                  <a:defRPr sz="2800"/>
                </a:pP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𝑚</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𝑛</m:t>
                        </m:r>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𝑎</m:t>
                        </m:r>
                      </m:e>
                      <m:sup>
                        <m:r>
                          <a:rPr>
                            <a:latin typeface="Cambria Math" panose="02040503050406030204" pitchFamily="18" charset="0"/>
                          </a:rPr>
                          <m:t>𝑚</m:t>
                        </m:r>
                        <m:r>
                          <a:rPr>
                            <a:latin typeface="Cambria Math" panose="02040503050406030204" pitchFamily="18" charset="0"/>
                          </a:rPr>
                          <m:t>+</m:t>
                        </m:r>
                        <m:r>
                          <a:rPr>
                            <a:latin typeface="Cambria Math" panose="02040503050406030204" pitchFamily="18" charset="0"/>
                          </a:rPr>
                          <m:t>𝑛</m:t>
                        </m:r>
                      </m:sup>
                    </m:sSup>
                  </m:oMath>
                </a14:m>
                <a:r>
                  <a:rPr sz="2800" dirty="0"/>
                  <a:t>.</a:t>
                </a:r>
              </a:p>
              <a:p>
                <a:r>
                  <a:rPr sz="2800" dirty="0"/>
                  <a:t>In words, to multiply powers with the same base, keep the base and add the exponents.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419124"/>
              </a:xfrm>
              <a:blipFill>
                <a:blip r:embed="rId2"/>
                <a:stretch>
                  <a:fillRect l="-1328" t="-1995" r="-1033" b="-5736"/>
                </a:stretch>
              </a:blipFill>
            </p:spPr>
            <p:txBody>
              <a:bodyPr/>
              <a:lstStyle/>
              <a:p>
                <a:r>
                  <a:rPr lang="en-IN">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Using Combinations of the Rules for Exponents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b="1" dirty="0"/>
                  <a:t>Method 2</a:t>
                </a:r>
                <a:r>
                  <a:rPr lang="en-IN" dirty="0"/>
                  <a:t>: </a:t>
                </a:r>
                <a:r>
                  <a:rPr lang="en-US" dirty="0"/>
                  <a:t>Apply the Power Rule for Fractions first.</a:t>
                </a:r>
              </a:p>
              <a:p>
                <a:pPr/>
                <a14:m>
                  <m:oMathPara xmlns:m="http://schemas.openxmlformats.org/officeDocument/2006/math">
                    <m:oMathParaPr>
                      <m:jc m:val="left"/>
                    </m:oMathParaPr>
                    <m:oMath xmlns:m="http://schemas.openxmlformats.org/officeDocument/2006/math">
                      <m:sSup>
                        <m:sSupPr>
                          <m:ctrlPr>
                            <a:rPr lang="en-US" b="0" i="1" smtClean="0">
                              <a:latin typeface="Cambria Math" panose="02040503050406030204" pitchFamily="18" charset="0"/>
                            </a:rPr>
                          </m:ctrlPr>
                        </m:sSupPr>
                        <m:e>
                          <m:d>
                            <m:dPr>
                              <m:ctrlPr>
                                <a:rPr lang="en-IN" i="1" smtClean="0">
                                  <a:latin typeface="Cambria Math" panose="02040503050406030204" pitchFamily="18" charset="0"/>
                                </a:rPr>
                              </m:ctrlPr>
                            </m:dPr>
                            <m:e>
                              <m:f>
                                <m:fPr>
                                  <m:ctrlPr>
                                    <a:rPr lang="en-IN" i="1" smtClean="0">
                                      <a:latin typeface="Cambria Math" panose="02040503050406030204" pitchFamily="18" charset="0"/>
                                    </a:rPr>
                                  </m:ctrlPr>
                                </m:fPr>
                                <m:num>
                                  <m:r>
                                    <a:rPr lang="en-US" b="0" i="1" smtClean="0">
                                      <a:latin typeface="Cambria Math" panose="02040503050406030204" pitchFamily="18" charset="0"/>
                                    </a:rPr>
                                    <m:t>3</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sup>
                                  </m:sSup>
                                  <m:r>
                                    <a:rPr lang="en-US" b="0" i="1" smtClean="0">
                                      <a:latin typeface="Cambria Math" panose="02040503050406030204" pitchFamily="18" charset="0"/>
                                    </a:rPr>
                                    <m:t>𝑏</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3</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den>
                              </m:f>
                            </m:e>
                          </m:d>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i="1">
                                          <a:latin typeface="Cambria Math" panose="02040503050406030204" pitchFamily="18" charset="0"/>
                                        </a:rPr>
                                        <m:t>3</m:t>
                                      </m:r>
                                      <m:sSup>
                                        <m:sSupPr>
                                          <m:ctrlPr>
                                            <a:rPr lang="en-US" i="1">
                                              <a:latin typeface="Cambria Math" panose="02040503050406030204" pitchFamily="18" charset="0"/>
                                            </a:rPr>
                                          </m:ctrlPr>
                                        </m:sSupPr>
                                        <m:e>
                                          <m:r>
                                            <a:rPr lang="en-US" i="1">
                                              <a:latin typeface="Cambria Math" panose="02040503050406030204" pitchFamily="18" charset="0"/>
                                            </a:rPr>
                                            <m:t>𝑎</m:t>
                                          </m:r>
                                        </m:e>
                                        <m:sup>
                                          <m:r>
                                            <a:rPr lang="en-US" i="1">
                                              <a:latin typeface="Cambria Math" panose="02040503050406030204" pitchFamily="18" charset="0"/>
                                            </a:rPr>
                                            <m:t>2</m:t>
                                          </m:r>
                                        </m:sup>
                                      </m:sSup>
                                      <m:r>
                                        <a:rPr lang="en-US" i="1">
                                          <a:latin typeface="Cambria Math" panose="02040503050406030204" pitchFamily="18" charset="0"/>
                                        </a:rPr>
                                        <m:t>𝑏</m:t>
                                      </m:r>
                                    </m:e>
                                  </m:d>
                                </m:e>
                                <m:sup>
                                  <m:r>
                                    <a:rPr lang="en-US" b="0" i="1" smtClean="0">
                                      <a:latin typeface="Cambria Math" panose="02040503050406030204" pitchFamily="18" charset="0"/>
                                    </a:rPr>
                                    <m:t>2</m:t>
                                  </m:r>
                                </m:sup>
                              </m:sSup>
                            </m:num>
                            <m:den>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𝑎</m:t>
                                          </m:r>
                                        </m:e>
                                        <m:sup>
                                          <m:r>
                                            <a:rPr lang="en-US" i="1">
                                              <a:latin typeface="Cambria Math" panose="02040503050406030204" pitchFamily="18" charset="0"/>
                                            </a:rPr>
                                            <m:t>3</m:t>
                                          </m:r>
                                        </m:sup>
                                      </m:sSup>
                                      <m:sSup>
                                        <m:sSupPr>
                                          <m:ctrlPr>
                                            <a:rPr lang="en-US" i="1">
                                              <a:latin typeface="Cambria Math" panose="02040503050406030204" pitchFamily="18" charset="0"/>
                                            </a:rPr>
                                          </m:ctrlPr>
                                        </m:sSupPr>
                                        <m:e>
                                          <m:r>
                                            <a:rPr lang="en-US" i="1">
                                              <a:latin typeface="Cambria Math" panose="02040503050406030204" pitchFamily="18" charset="0"/>
                                            </a:rPr>
                                            <m:t>𝑏</m:t>
                                          </m:r>
                                        </m:e>
                                        <m:sup>
                                          <m:r>
                                            <a:rPr lang="en-US" i="1">
                                              <a:latin typeface="Cambria Math" panose="02040503050406030204" pitchFamily="18" charset="0"/>
                                            </a:rPr>
                                            <m:t>2</m:t>
                                          </m:r>
                                        </m:sup>
                                      </m:sSup>
                                    </m:e>
                                  </m:d>
                                </m:e>
                                <m:sup>
                                  <m:r>
                                    <a:rPr lang="en-US" b="0" i="1" smtClean="0">
                                      <a:latin typeface="Cambria Math" panose="02040503050406030204" pitchFamily="18" charset="0"/>
                                    </a:rPr>
                                    <m:t>2</m:t>
                                  </m:r>
                                </m:sup>
                              </m:sSup>
                            </m:den>
                          </m:f>
                        </m:e>
                        <m:sup>
                          <m:r>
                            <a:rPr lang="en-US" b="0" i="1" smtClean="0">
                              <a:latin typeface="Cambria Math" panose="02040503050406030204" pitchFamily="18" charset="0"/>
                            </a:rPr>
                            <m:t> </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2</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rPr>
                                <m:t>2</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sup>
                          </m:sSup>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4</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6</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4</m:t>
                              </m:r>
                            </m:sup>
                          </m:sSup>
                        </m:den>
                      </m:f>
                    </m:oMath>
                  </m:oMathPara>
                </a14:m>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9</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4</m:t>
                          </m:r>
                          <m:r>
                            <a:rPr lang="en-US" b="0" i="1" smtClean="0">
                              <a:latin typeface="Cambria Math" panose="02040503050406030204" pitchFamily="18" charset="0"/>
                            </a:rPr>
                            <m:t>−</m:t>
                          </m:r>
                          <m:r>
                            <a:rPr lang="en-US" b="0" i="1" smtClean="0">
                              <a:latin typeface="Cambria Math" panose="02040503050406030204" pitchFamily="18" charset="0"/>
                            </a:rPr>
                            <m:t>6</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4</m:t>
                          </m:r>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m:t>
                              </m:r>
                            </m:sup>
                          </m:sSup>
                          <m:sSup>
                            <m:sSupPr>
                              <m:ctrlPr>
                                <a:rPr lang="en-US" b="0" i="1" smtClean="0">
                                  <a:latin typeface="Cambria Math" panose="02040503050406030204" pitchFamily="18" charset="0"/>
                                </a:rPr>
                              </m:ctrlPr>
                            </m:sSupPr>
                            <m:e>
                              <m:r>
                                <a:rPr lang="en-US" b="0" i="1" smtClean="0">
                                  <a:latin typeface="Cambria Math" panose="02040503050406030204" pitchFamily="18" charset="0"/>
                                </a:rPr>
                                <m:t>𝑏</m:t>
                              </m:r>
                            </m:e>
                            <m:sup>
                              <m:r>
                                <a:rPr lang="en-US" b="0" i="1" smtClean="0">
                                  <a:latin typeface="Cambria Math" panose="02040503050406030204" pitchFamily="18" charset="0"/>
                                </a:rPr>
                                <m:t>2</m:t>
                              </m:r>
                            </m:sup>
                          </m:sSup>
                        </m:den>
                      </m:f>
                    </m:oMath>
                  </m:oMathPara>
                </a14:m>
                <a:endParaRPr lang="en-US" dirty="0"/>
              </a:p>
              <a:p>
                <a:r>
                  <a:rPr lang="en-US" dirty="0"/>
                  <a:t>Note that the answer is the same even though the rules were applied in a different order.</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a:stretch>
              </a:blipFill>
            </p:spPr>
            <p:txBody>
              <a:bodyPr/>
              <a:lstStyle/>
              <a:p>
                <a:r>
                  <a:rPr lang="en-IN">
                    <a:noFill/>
                  </a:rPr>
                  <a:t> </a:t>
                </a:r>
              </a:p>
            </p:txBody>
          </p:sp>
        </mc:Fallback>
      </mc:AlternateContent>
    </p:spTree>
    <p:extLst>
      <p:ext uri="{BB962C8B-B14F-4D97-AF65-F5344CB8AC3E}">
        <p14:creationId xmlns:p14="http://schemas.microsoft.com/office/powerpoint/2010/main" val="3078918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a:t>
            </a:r>
            <a:r>
              <a:rPr lang="en-US" dirty="0"/>
              <a:t>Using Two Approaches with Fractional Expressions and Negative Exponents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IN" sz="2800" dirty="0"/>
                  <a:t>Simplify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f>
                              <m:fPr>
                                <m:ctrlPr>
                                  <a:rPr lang="ar-AE" i="1">
                                    <a:latin typeface="Cambria Math" panose="02040503050406030204" pitchFamily="18" charset="0"/>
                                  </a:rPr>
                                </m:ctrlPr>
                              </m:fPr>
                              <m:num>
                                <m:r>
                                  <a:rPr lang="ar-AE">
                                    <a:latin typeface="Cambria Math" panose="02040503050406030204" pitchFamily="18" charset="0"/>
                                  </a:rPr>
                                  <m:t>−</m:t>
                                </m:r>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2</m:t>
                                    </m:r>
                                  </m:sup>
                                </m:sSup>
                              </m:num>
                              <m:den>
                                <m:sSup>
                                  <m:sSupPr>
                                    <m:ctrlPr>
                                      <a:rPr lang="ar-AE" i="1">
                                        <a:latin typeface="Cambria Math" panose="02040503050406030204" pitchFamily="18" charset="0"/>
                                      </a:rPr>
                                    </m:ctrlPr>
                                  </m:sSupPr>
                                  <m:e>
                                    <m:r>
                                      <a:rPr lang="ar-AE">
                                        <a:latin typeface="Cambria Math" panose="02040503050406030204" pitchFamily="18" charset="0"/>
                                      </a:rPr>
                                      <m:t>𝑏</m:t>
                                    </m:r>
                                  </m:e>
                                  <m:sup>
                                    <m:r>
                                      <a:rPr lang="ar-AE">
                                        <a:latin typeface="Cambria Math" panose="02040503050406030204" pitchFamily="18" charset="0"/>
                                      </a:rPr>
                                      <m:t>3</m:t>
                                    </m:r>
                                  </m:sup>
                                </m:sSup>
                              </m:den>
                            </m:f>
                          </m:e>
                        </m:d>
                      </m:e>
                      <m:sup>
                        <m:r>
                          <a:rPr lang="ar-AE">
                            <a:latin typeface="Cambria Math" panose="02040503050406030204" pitchFamily="18" charset="0"/>
                          </a:rPr>
                          <m:t>−</m:t>
                        </m:r>
                        <m:r>
                          <a:rPr lang="ar-AE">
                            <a:latin typeface="Cambria Math" panose="02040503050406030204" pitchFamily="18" charset="0"/>
                          </a:rPr>
                          <m:t>2</m:t>
                        </m:r>
                      </m:sup>
                    </m:sSup>
                  </m:oMath>
                </a14:m>
                <a:r>
                  <a:rPr lang="ar-AE" sz="2800" dirty="0"/>
                  <a:t>.</a:t>
                </a:r>
              </a:p>
              <a:p>
                <a:pPr>
                  <a:defRPr sz="2800"/>
                </a:pPr>
                <a:r>
                  <a:rPr lang="en-IN" b="1" dirty="0"/>
                  <a:t>Solution</a:t>
                </a:r>
              </a:p>
              <a:p>
                <a:pPr>
                  <a:defRPr sz="2800"/>
                </a:pPr>
                <a:r>
                  <a:rPr lang="en-IN" sz="2800" b="1" dirty="0"/>
                  <a:t>Option 1</a:t>
                </a:r>
                <a:r>
                  <a:rPr lang="en-IN" sz="2800" dirty="0"/>
                  <a:t>: Use the idea of reciprocal first.</a:t>
                </a:r>
              </a:p>
              <a:p>
                <a:pPr>
                  <a:defRPr sz="2800"/>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d>
                            <m:dPr>
                              <m:ctrlPr>
                                <a:rPr lang="ar-AE" sz="2800" i="1" smtClean="0">
                                  <a:latin typeface="Cambria Math" panose="02040503050406030204" pitchFamily="18" charset="0"/>
                                </a:rPr>
                              </m:ctrlPr>
                            </m:dPr>
                            <m:e>
                              <m:f>
                                <m:fPr>
                                  <m:ctrlPr>
                                    <a:rPr lang="ar-AE" sz="2800" i="1" smtClean="0">
                                      <a:latin typeface="Cambria Math" panose="02040503050406030204" pitchFamily="18" charset="0"/>
                                    </a:rPr>
                                  </m:ctrlPr>
                                </m:fPr>
                                <m:num>
                                  <m:r>
                                    <a:rPr lang="ar-AE" sz="2800" b="0" i="1" smtClean="0">
                                      <a:latin typeface="Cambria Math" panose="02040503050406030204" pitchFamily="18" charset="0"/>
                                    </a:rPr>
                                    <m:t>−</m:t>
                                  </m:r>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3</m:t>
                                      </m:r>
                                    </m:sup>
                                  </m:sSup>
                                </m:den>
                              </m:f>
                            </m:e>
                          </m:d>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3</m:t>
                                      </m:r>
                                    </m:sup>
                                  </m:sSup>
                                </m:num>
                                <m:den>
                                  <m:r>
                                    <a:rPr lang="en-US" sz="2800" b="0" i="1" smtClean="0">
                                      <a:latin typeface="Cambria Math" panose="02040503050406030204" pitchFamily="18" charset="0"/>
                                    </a:rPr>
                                    <m:t>−</m:t>
                                  </m:r>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sup>
                                  </m:sSup>
                                </m:den>
                              </m:f>
                            </m:e>
                          </m:d>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3</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m:t>
                              </m:r>
                            </m:sup>
                          </m:sSup>
                        </m:num>
                        <m:den>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3</m:t>
                                  </m:r>
                                </m:e>
                              </m:d>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m:t>
                              </m:r>
                            </m:sup>
                          </m:s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6</m:t>
                              </m:r>
                            </m:sup>
                          </m:sSup>
                        </m:num>
                        <m:den>
                          <m:r>
                            <a:rPr lang="en-US" sz="2800" b="0" i="1" smtClean="0">
                              <a:latin typeface="Cambria Math" panose="02040503050406030204" pitchFamily="18" charset="0"/>
                            </a:rPr>
                            <m:t>9</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4</m:t>
                              </m:r>
                            </m:sup>
                          </m:sSup>
                        </m:den>
                      </m:f>
                    </m:oMath>
                  </m:oMathPara>
                </a14:m>
                <a:endParaRPr lang="en-US" sz="2800" dirty="0"/>
              </a:p>
              <a:p>
                <a:pPr>
                  <a:defRPr sz="2800"/>
                </a:pPr>
                <a:r>
                  <a:rPr lang="en-IN" b="1" dirty="0"/>
                  <a:t>Option 2</a:t>
                </a:r>
                <a:r>
                  <a:rPr lang="en-IN" dirty="0"/>
                  <a:t>: </a:t>
                </a:r>
                <a:r>
                  <a:rPr lang="en-US" dirty="0"/>
                  <a:t>Apply the power rule for fractions first</a:t>
                </a:r>
                <a:r>
                  <a:rPr lang="en-IN" dirty="0"/>
                  <a:t>.</a:t>
                </a:r>
              </a:p>
              <a:p>
                <a:pPr>
                  <a:defRPr sz="2800"/>
                </a:pPr>
                <a:endParaRPr lang="en-IN" dirty="0"/>
              </a:p>
              <a:p>
                <a:pPr>
                  <a:defRPr sz="2800"/>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d>
                            <m:dPr>
                              <m:ctrlPr>
                                <a:rPr lang="ar-AE" sz="2800" i="1" smtClean="0">
                                  <a:latin typeface="Cambria Math" panose="02040503050406030204" pitchFamily="18" charset="0"/>
                                </a:rPr>
                              </m:ctrlPr>
                            </m:dPr>
                            <m:e>
                              <m:f>
                                <m:fPr>
                                  <m:ctrlPr>
                                    <a:rPr lang="ar-AE" sz="2800" i="1" smtClean="0">
                                      <a:latin typeface="Cambria Math" panose="02040503050406030204" pitchFamily="18" charset="0"/>
                                    </a:rPr>
                                  </m:ctrlPr>
                                </m:fPr>
                                <m:num>
                                  <m:r>
                                    <a:rPr lang="ar-AE" sz="2800" b="0" i="1" smtClean="0">
                                      <a:latin typeface="Cambria Math" panose="02040503050406030204" pitchFamily="18" charset="0"/>
                                    </a:rPr>
                                    <m:t>−</m:t>
                                  </m:r>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3</m:t>
                                      </m:r>
                                    </m:sup>
                                  </m:sSup>
                                </m:den>
                              </m:f>
                            </m:e>
                          </m:d>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3</m:t>
                                      </m:r>
                                    </m:e>
                                  </m:d>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m:t>
                                  </m:r>
                                </m:sup>
                              </m:sSup>
                            </m:den>
                          </m:f>
                        </m:e>
                        <m:sup>
                          <m:r>
                            <a:rPr lang="en-US" sz="2800" b="0" i="1" smtClean="0">
                              <a:latin typeface="Cambria Math" panose="02040503050406030204" pitchFamily="18" charset="0"/>
                            </a:rPr>
                            <m:t> </m:t>
                          </m:r>
                        </m:sup>
                      </m:sSup>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r>
                                    <a:rPr lang="en-US" sz="2800" b="0" i="1" smtClean="0">
                                      <a:latin typeface="Cambria Math" panose="02040503050406030204" pitchFamily="18" charset="0"/>
                                    </a:rPr>
                                    <m:t>−</m:t>
                                  </m:r>
                                  <m:r>
                                    <a:rPr lang="en-US" sz="2800" b="0" i="1" smtClean="0">
                                      <a:latin typeface="Cambria Math" panose="02040503050406030204" pitchFamily="18" charset="0"/>
                                    </a:rPr>
                                    <m:t>3</m:t>
                                  </m:r>
                                </m:e>
                              </m:d>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m:t>
                              </m:r>
                              <m:r>
                                <a:rPr lang="en-US" sz="2800" b="0" i="1" smtClean="0">
                                  <a:latin typeface="Cambria Math" panose="02040503050406030204" pitchFamily="18" charset="0"/>
                                </a:rPr>
                                <m:t>4</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m:t>
                              </m:r>
                              <m:r>
                                <a:rPr lang="en-US" sz="2800" b="0" i="1" smtClean="0">
                                  <a:latin typeface="Cambria Math" panose="02040503050406030204" pitchFamily="18" charset="0"/>
                                </a:rPr>
                                <m:t>6</m:t>
                              </m:r>
                            </m:sup>
                          </m:sSup>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6</m:t>
                              </m:r>
                            </m:sup>
                          </m:sSup>
                        </m:num>
                        <m:den>
                          <m:r>
                            <a:rPr lang="en-US" sz="2800" b="0" i="1" smtClean="0">
                              <a:latin typeface="Cambria Math" panose="02040503050406030204" pitchFamily="18" charset="0"/>
                            </a:rPr>
                            <m:t>9</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4</m:t>
                              </m:r>
                            </m:sup>
                          </m:sSup>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a:t>
            </a:r>
            <a:r>
              <a:rPr lang="en-US" dirty="0"/>
              <a:t>Simplifying a More Complex Example</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This example involves the application of a variety of steps. Study it carefully and see if you can get the same result by following a different sequence of steps.</a:t>
                </a:r>
              </a:p>
              <a:p>
                <a:pPr>
                  <a:defRPr sz="2800"/>
                </a:pPr>
                <a:r>
                  <a:rPr lang="en-IN" sz="2800" dirty="0"/>
                  <a:t>Simplify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3</m:t>
                                    </m:r>
                                  </m:sup>
                                </m:sSup>
                              </m:num>
                              <m:den>
                                <m:r>
                                  <a:rPr lang="ar-AE">
                                    <a:latin typeface="Cambria Math" panose="02040503050406030204" pitchFamily="18" charset="0"/>
                                  </a:rPr>
                                  <m:t>3</m:t>
                                </m:r>
                                <m:r>
                                  <a:rPr lang="ar-AE">
                                    <a:latin typeface="Cambria Math" panose="02040503050406030204" pitchFamily="18" charset="0"/>
                                  </a:rPr>
                                  <m:t>𝑥</m:t>
                                </m:r>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m:t>
                                    </m:r>
                                    <m:r>
                                      <a:rPr lang="ar-AE">
                                        <a:latin typeface="Cambria Math" panose="02040503050406030204" pitchFamily="18" charset="0"/>
                                      </a:rPr>
                                      <m:t>2</m:t>
                                    </m:r>
                                  </m:sup>
                                </m:sSup>
                              </m:den>
                            </m:f>
                          </m:e>
                        </m:d>
                      </m:e>
                      <m:sup>
                        <m:r>
                          <a:rPr lang="ar-AE">
                            <a:latin typeface="Cambria Math" panose="02040503050406030204" pitchFamily="18" charset="0"/>
                          </a:rPr>
                          <m:t>−</m:t>
                        </m:r>
                        <m:r>
                          <a:rPr lang="ar-AE">
                            <a:latin typeface="Cambria Math" panose="02040503050406030204" pitchFamily="18" charset="0"/>
                          </a:rPr>
                          <m:t>2</m:t>
                        </m:r>
                      </m:sup>
                    </m:sSup>
                    <m:sSup>
                      <m:sSupPr>
                        <m:ctrlPr>
                          <a:rPr lang="ar-AE" i="1">
                            <a:latin typeface="Cambria Math" panose="02040503050406030204" pitchFamily="18" charset="0"/>
                          </a:rPr>
                        </m:ctrlPr>
                      </m:sSupPr>
                      <m:e>
                        <m:d>
                          <m:dPr>
                            <m:ctrlPr>
                              <a:rPr lang="ar-AE" i="1">
                                <a:latin typeface="Cambria Math" panose="02040503050406030204" pitchFamily="18" charset="0"/>
                              </a:rPr>
                            </m:ctrlPr>
                          </m:dPr>
                          <m:e>
                            <m:f>
                              <m:fPr>
                                <m:ctrlPr>
                                  <a:rPr lang="ar-AE" i="1">
                                    <a:latin typeface="Cambria Math" panose="02040503050406030204" pitchFamily="18" charset="0"/>
                                  </a:rPr>
                                </m:ctrlPr>
                              </m:fPr>
                              <m:num>
                                <m:r>
                                  <a:rPr lang="ar-AE">
                                    <a:latin typeface="Cambria Math" panose="02040503050406030204" pitchFamily="18" charset="0"/>
                                  </a:rPr>
                                  <m:t>4</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m:t>
                                    </m:r>
                                    <m:r>
                                      <a:rPr lang="ar-AE">
                                        <a:latin typeface="Cambria Math" panose="02040503050406030204" pitchFamily="18" charset="0"/>
                                      </a:rPr>
                                      <m:t>1</m:t>
                                    </m:r>
                                  </m:sup>
                                </m:sSup>
                              </m:num>
                              <m:den>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m:t>
                                    </m:r>
                                    <m:r>
                                      <a:rPr lang="ar-AE">
                                        <a:latin typeface="Cambria Math" panose="02040503050406030204" pitchFamily="18" charset="0"/>
                                      </a:rPr>
                                      <m:t>5</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3</m:t>
                                    </m:r>
                                  </m:sup>
                                </m:sSup>
                              </m:den>
                            </m:f>
                          </m:e>
                        </m:d>
                      </m:e>
                      <m:sup>
                        <m:r>
                          <a:rPr lang="ar-AE">
                            <a:latin typeface="Cambria Math" panose="02040503050406030204" pitchFamily="18" charset="0"/>
                          </a:rPr>
                          <m:t>−</m:t>
                        </m:r>
                        <m:r>
                          <a:rPr lang="ar-AE">
                            <a:latin typeface="Cambria Math" panose="02040503050406030204" pitchFamily="18" charset="0"/>
                          </a:rPr>
                          <m:t>1</m:t>
                        </m:r>
                      </m:sup>
                    </m:sSup>
                  </m:oMath>
                </a14:m>
                <a:r>
                  <a:rPr lang="ar-AE" sz="2800" dirty="0"/>
                  <a:t>.</a:t>
                </a:r>
              </a:p>
              <a:p>
                <a:pPr>
                  <a:defRPr sz="2800"/>
                </a:pPr>
                <a:r>
                  <a:rPr lang="en-IN" b="1" dirty="0"/>
                  <a:t>Solution</a:t>
                </a:r>
              </a:p>
              <a:p>
                <a:pPr>
                  <a:defRPr sz="2800"/>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d>
                            <m:dPr>
                              <m:ctrlPr>
                                <a:rPr lang="ar-AE" sz="2800" i="1" smtClean="0">
                                  <a:latin typeface="Cambria Math" panose="02040503050406030204" pitchFamily="18" charset="0"/>
                                </a:rPr>
                              </m:ctrlPr>
                            </m:dPr>
                            <m:e>
                              <m:f>
                                <m:fPr>
                                  <m:ctrlPr>
                                    <a:rPr lang="ar-AE" sz="280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ar-AE" sz="2800" b="0" i="1" smtClean="0">
                                          <a:latin typeface="Cambria Math" panose="02040503050406030204" pitchFamily="18" charset="0"/>
                                        </a:rPr>
                                        <m:t>𝑥</m:t>
                                      </m:r>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3</m:t>
                                      </m:r>
                                    </m:sup>
                                  </m:sSup>
                                </m:num>
                                <m:den>
                                  <m:r>
                                    <a:rPr lang="en-US" sz="2800" b="0" i="1" smtClean="0">
                                      <a:latin typeface="Cambria Math" panose="02040503050406030204" pitchFamily="18" charset="0"/>
                                    </a:rPr>
                                    <m:t>3</m:t>
                                  </m:r>
                                  <m:r>
                                    <a:rPr lang="en-US" sz="2800" b="0" i="1" smtClean="0">
                                      <a:latin typeface="Cambria Math" panose="02040503050406030204" pitchFamily="18" charset="0"/>
                                    </a:rPr>
                                    <m:t>𝑥</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den>
                              </m:f>
                            </m:e>
                          </m:d>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1</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5</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3</m:t>
                                      </m:r>
                                    </m:sup>
                                  </m:sSup>
                                </m:den>
                              </m:f>
                            </m:e>
                          </m:d>
                        </m:e>
                        <m:sup>
                          <m:r>
                            <a:rPr lang="en-US" sz="2800" b="0" i="1" smtClean="0">
                              <a:latin typeface="Cambria Math" panose="02040503050406030204" pitchFamily="18" charset="0"/>
                            </a:rPr>
                            <m:t>−</m:t>
                          </m:r>
                          <m:r>
                            <a:rPr lang="en-US" sz="2800" b="0" i="1" smtClean="0">
                              <a:latin typeface="Cambria Math" panose="02040503050406030204" pitchFamily="18" charset="0"/>
                            </a:rPr>
                            <m:t>1</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r>
                                    <a:rPr lang="en-US" sz="2800" b="0" i="1" smtClean="0">
                                      <a:latin typeface="Cambria Math" panose="02040503050406030204" pitchFamily="18" charset="0"/>
                                    </a:rPr>
                                    <m:t>𝑥</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num>
                                <m:den>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3</m:t>
                                      </m:r>
                                    </m:sup>
                                  </m:sSup>
                                </m:den>
                              </m:f>
                            </m:e>
                          </m:d>
                        </m:e>
                        <m:sup>
                          <m:r>
                            <a:rPr lang="en-US" sz="2800" b="0" i="1" smtClean="0">
                              <a:latin typeface="Cambria Math" panose="02040503050406030204" pitchFamily="18" charset="0"/>
                            </a:rPr>
                            <m:t>2</m:t>
                          </m:r>
                        </m:sup>
                      </m:sSup>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5</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3</m:t>
                                  </m:r>
                                </m:sup>
                              </m:sSup>
                            </m:num>
                            <m:den>
                              <m:r>
                                <a:rPr lang="en-US" sz="2800" b="0" i="1" smtClean="0">
                                  <a:latin typeface="Cambria Math" panose="02040503050406030204" pitchFamily="18" charset="0"/>
                                </a:rPr>
                                <m:t>4</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1</m:t>
                                  </m:r>
                                </m:sup>
                              </m:sSup>
                            </m:den>
                          </m:f>
                        </m:e>
                      </m:d>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259"/>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CCFD51FB-3019-1777-C8BA-9A9BCE58EB2D}"/>
              </a:ext>
            </a:extLst>
          </p:cNvPr>
          <p:cNvSpPr txBox="1"/>
          <p:nvPr/>
        </p:nvSpPr>
        <p:spPr>
          <a:xfrm>
            <a:off x="4572000" y="5165655"/>
            <a:ext cx="2743200" cy="646331"/>
          </a:xfrm>
          <a:prstGeom prst="rect">
            <a:avLst/>
          </a:prstGeom>
          <a:noFill/>
        </p:spPr>
        <p:txBody>
          <a:bodyPr wrap="square" rtlCol="0">
            <a:spAutoFit/>
          </a:bodyPr>
          <a:lstStyle/>
          <a:p>
            <a:r>
              <a:rPr lang="en-US" dirty="0"/>
              <a:t>Use the rule for</a:t>
            </a:r>
          </a:p>
          <a:p>
            <a:r>
              <a:rPr lang="en-US" dirty="0"/>
              <a:t>negative exponents.</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a:t>
            </a:r>
            <a:r>
              <a:rPr lang="en-US" dirty="0"/>
              <a:t>Simplifying a More Complex Example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sSup>
                        <m:sSupPr>
                          <m:ctrlPr>
                            <a:rPr lang="en-US" sz="2800" b="0" i="1" smtClean="0">
                              <a:latin typeface="Cambria Math" panose="02040503050406030204" pitchFamily="18" charset="0"/>
                            </a:rPr>
                          </m:ctrlPr>
                        </m:sSupPr>
                        <m:e>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1</m:t>
                                      </m:r>
                                      <m:r>
                                        <a:rPr lang="en-US" sz="2800" b="0" i="1" smtClean="0">
                                          <a:latin typeface="Cambria Math" panose="02040503050406030204" pitchFamily="18" charset="0"/>
                                        </a:rPr>
                                        <m:t>−</m:t>
                                      </m:r>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2</m:t>
                                      </m:r>
                                      <m:r>
                                        <a:rPr lang="en-US" sz="2800" b="0" i="1" smtClean="0">
                                          <a:latin typeface="Cambria Math" panose="02040503050406030204" pitchFamily="18" charset="0"/>
                                        </a:rPr>
                                        <m:t>−</m:t>
                                      </m:r>
                                      <m:r>
                                        <a:rPr lang="en-US" sz="2800" b="0" i="1" smtClean="0">
                                          <a:latin typeface="Cambria Math" panose="02040503050406030204" pitchFamily="18" charset="0"/>
                                        </a:rPr>
                                        <m:t>3</m:t>
                                      </m:r>
                                    </m:sup>
                                  </m:sSup>
                                </m:e>
                              </m:d>
                            </m:e>
                            <m:sup>
                              <m:r>
                                <a:rPr lang="en-US" sz="2800" b="0" i="1" smtClean="0">
                                  <a:latin typeface="Cambria Math" panose="02040503050406030204" pitchFamily="18" charset="0"/>
                                </a:rPr>
                                <m:t>2</m:t>
                              </m:r>
                            </m:sup>
                          </m:sSup>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m:t>
                                      </m:r>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3</m:t>
                                      </m:r>
                                      <m:r>
                                        <a:rPr lang="en-US" sz="2800" b="0" i="1" smtClean="0">
                                          <a:latin typeface="Cambria Math" panose="02040503050406030204" pitchFamily="18" charset="0"/>
                                        </a:rPr>
                                        <m:t>−(−</m:t>
                                      </m:r>
                                      <m:r>
                                        <a:rPr lang="en-US" sz="2800" b="0" i="1" smtClean="0">
                                          <a:latin typeface="Cambria Math" panose="02040503050406030204" pitchFamily="18" charset="0"/>
                                        </a:rPr>
                                        <m:t>1</m:t>
                                      </m:r>
                                      <m:r>
                                        <a:rPr lang="en-US" sz="2800" b="0" i="1" smtClean="0">
                                          <a:latin typeface="Cambria Math" panose="02040503050406030204" pitchFamily="18" charset="0"/>
                                        </a:rPr>
                                        <m:t>)</m:t>
                                      </m:r>
                                    </m:sup>
                                  </m:sSup>
                                </m:num>
                                <m:den>
                                  <m:r>
                                    <a:rPr lang="en-US" sz="2800" b="0" i="1" smtClean="0">
                                      <a:latin typeface="Cambria Math" panose="02040503050406030204" pitchFamily="18" charset="0"/>
                                    </a:rPr>
                                    <m:t>4</m:t>
                                  </m:r>
                                </m:den>
                              </m:f>
                            </m:e>
                          </m:d>
                        </m:e>
                        <m:sup>
                          <m:r>
                            <a:rPr lang="en-US" sz="2800" b="0" i="1" smtClean="0">
                              <a:latin typeface="Cambria Math" panose="02040503050406030204" pitchFamily="18" charset="0"/>
                            </a:rPr>
                            <m:t> </m:t>
                          </m:r>
                        </m:sup>
                      </m:sSup>
                    </m:oMath>
                  </m:oMathPara>
                </a14:m>
                <a:endParaRPr lang="en-US" sz="2800" dirty="0"/>
              </a:p>
              <a:p>
                <a:pPr>
                  <a:defRPr sz="2800"/>
                </a:pPr>
                <a:endParaRPr lang="en-IN"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r>
                                <a:rPr lang="en-US" sz="2800" b="0" i="1" smtClean="0">
                                  <a:latin typeface="Cambria Math" panose="02040503050406030204" pitchFamily="18" charset="0"/>
                                </a:rPr>
                                <m:t>3</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1</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5</m:t>
                                  </m:r>
                                </m:sup>
                              </m:sSup>
                            </m:e>
                          </m:d>
                        </m:e>
                        <m:sup>
                          <m:r>
                            <a:rPr lang="en-US" sz="2800" b="0" i="1" smtClean="0">
                              <a:latin typeface="Cambria Math" panose="02040503050406030204" pitchFamily="18" charset="0"/>
                            </a:rPr>
                            <m:t>2</m:t>
                          </m:r>
                        </m:sup>
                      </m:sSup>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7</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4</m:t>
                                  </m:r>
                                </m:sup>
                              </m:sSup>
                            </m:num>
                            <m:den>
                              <m:r>
                                <a:rPr lang="en-US" sz="2800" b="0" i="1" smtClean="0">
                                  <a:latin typeface="Cambria Math" panose="02040503050406030204" pitchFamily="18" charset="0"/>
                                </a:rPr>
                                <m:t>4</m:t>
                              </m:r>
                            </m:den>
                          </m:f>
                        </m:e>
                      </m:d>
                    </m:oMath>
                  </m:oMathPara>
                </a14:m>
                <a:endParaRPr lang="en-US" sz="2800" dirty="0"/>
              </a:p>
              <a:p>
                <a:pPr>
                  <a:spcBef>
                    <a:spcPts val="24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d>
                        <m:dPr>
                          <m:ctrlPr>
                            <a:rPr lang="en-US" sz="2800" b="0" i="1" smtClean="0">
                              <a:latin typeface="Cambria Math" panose="02040503050406030204" pitchFamily="18" charset="0"/>
                            </a:rPr>
                          </m:ctrlPr>
                        </m:dPr>
                        <m:e>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m:t>
                              </m:r>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1</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m:t>
                              </m:r>
                            </m:sup>
                          </m:sSup>
                        </m:e>
                      </m:d>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7</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4</m:t>
                                  </m:r>
                                </m:sup>
                              </m:sSup>
                            </m:num>
                            <m:den>
                              <m:r>
                                <a:rPr lang="en-US" sz="2800" b="0" i="1" smtClean="0">
                                  <a:latin typeface="Cambria Math" panose="02040503050406030204" pitchFamily="18" charset="0"/>
                                </a:rPr>
                                <m:t>4</m:t>
                              </m:r>
                            </m:den>
                          </m:f>
                        </m:e>
                      </m:d>
                    </m:oMath>
                  </m:oMathPara>
                </a14:m>
                <a:endParaRPr lang="en-US" sz="2800" dirty="0"/>
              </a:p>
              <a:p>
                <a:pPr>
                  <a:spcBef>
                    <a:spcPts val="2400"/>
                  </a:spcBef>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3</m:t>
                          </m:r>
                        </m:e>
                        <m:sup>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2</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10</m:t>
                          </m:r>
                        </m:sup>
                      </m:sSup>
                      <m:r>
                        <a:rPr lang="en-US" sz="2800" b="0" i="1" smtClean="0">
                          <a:latin typeface="Cambria Math" panose="02040503050406030204" pitchFamily="18" charset="0"/>
                          <a:ea typeface="Cambria Math" panose="02040503050406030204" pitchFamily="18" charset="0"/>
                        </a:rPr>
                        <m:t>∙</m:t>
                      </m:r>
                      <m:f>
                        <m:fPr>
                          <m:ctrlPr>
                            <a:rPr lang="en-US" sz="2800" b="0" i="1" smtClean="0">
                              <a:latin typeface="Cambria Math" panose="02040503050406030204" pitchFamily="18" charset="0"/>
                              <a:ea typeface="Cambria Math" panose="02040503050406030204" pitchFamily="18" charset="0"/>
                            </a:rPr>
                          </m:ctrlPr>
                        </m:fPr>
                        <m:num>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𝑥</m:t>
                              </m:r>
                            </m:e>
                            <m:sup>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7</m:t>
                              </m:r>
                            </m:sup>
                          </m:sSup>
                          <m:sSup>
                            <m:sSupPr>
                              <m:ctrlPr>
                                <a:rPr lang="en-US" sz="2800" b="0" i="1" smtClean="0">
                                  <a:latin typeface="Cambria Math" panose="02040503050406030204" pitchFamily="18" charset="0"/>
                                  <a:ea typeface="Cambria Math" panose="02040503050406030204" pitchFamily="18" charset="0"/>
                                </a:rPr>
                              </m:ctrlPr>
                            </m:sSupPr>
                            <m:e>
                              <m:r>
                                <a:rPr lang="en-US" sz="2800" b="0" i="1" smtClean="0">
                                  <a:latin typeface="Cambria Math" panose="02040503050406030204" pitchFamily="18" charset="0"/>
                                  <a:ea typeface="Cambria Math" panose="02040503050406030204" pitchFamily="18" charset="0"/>
                                </a:rPr>
                                <m:t>𝑦</m:t>
                              </m:r>
                            </m:e>
                            <m:sup>
                              <m:r>
                                <a:rPr lang="en-US" sz="2800" b="0" i="1" smtClean="0">
                                  <a:latin typeface="Cambria Math" panose="02040503050406030204" pitchFamily="18" charset="0"/>
                                  <a:ea typeface="Cambria Math" panose="02040503050406030204" pitchFamily="18" charset="0"/>
                                </a:rPr>
                                <m:t>4</m:t>
                              </m:r>
                            </m:sup>
                          </m:sSup>
                        </m:num>
                        <m:den>
                          <m:r>
                            <a:rPr lang="en-US" sz="2800" b="0" i="1" smtClean="0">
                              <a:latin typeface="Cambria Math" panose="02040503050406030204" pitchFamily="18" charset="0"/>
                              <a:ea typeface="Cambria Math" panose="02040503050406030204" pitchFamily="18" charset="0"/>
                            </a:rPr>
                            <m:t>4</m:t>
                          </m:r>
                        </m:den>
                      </m:f>
                    </m:oMath>
                  </m:oMathPara>
                </a14:m>
                <a:endParaRPr lang="en-US" sz="28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9D55537-1467-A2E1-66EA-A59A4722E2B7}"/>
              </a:ext>
            </a:extLst>
          </p:cNvPr>
          <p:cNvSpPr txBox="1"/>
          <p:nvPr/>
        </p:nvSpPr>
        <p:spPr>
          <a:xfrm>
            <a:off x="5410200" y="2103022"/>
            <a:ext cx="2438400" cy="369332"/>
          </a:xfrm>
          <a:prstGeom prst="rect">
            <a:avLst/>
          </a:prstGeom>
          <a:noFill/>
        </p:spPr>
        <p:txBody>
          <a:bodyPr wrap="square" rtlCol="0">
            <a:spAutoFit/>
          </a:bodyPr>
          <a:lstStyle/>
          <a:p>
            <a:r>
              <a:rPr lang="en-US" dirty="0"/>
              <a:t>Use the quotient rule.</a:t>
            </a:r>
            <a:endParaRPr lang="en-IN" dirty="0"/>
          </a:p>
        </p:txBody>
      </p:sp>
      <p:sp>
        <p:nvSpPr>
          <p:cNvPr id="5" name="TextBox 4">
            <a:extLst>
              <a:ext uri="{FF2B5EF4-FFF2-40B4-BE49-F238E27FC236}">
                <a16:creationId xmlns:a16="http://schemas.microsoft.com/office/drawing/2014/main" id="{B1962B94-37AB-AA27-166C-13B714EB93F9}"/>
              </a:ext>
            </a:extLst>
          </p:cNvPr>
          <p:cNvSpPr txBox="1"/>
          <p:nvPr/>
        </p:nvSpPr>
        <p:spPr>
          <a:xfrm>
            <a:off x="5930590" y="3588022"/>
            <a:ext cx="2756210" cy="646331"/>
          </a:xfrm>
          <a:prstGeom prst="rect">
            <a:avLst/>
          </a:prstGeom>
          <a:noFill/>
        </p:spPr>
        <p:txBody>
          <a:bodyPr wrap="square" rtlCol="0">
            <a:spAutoFit/>
          </a:bodyPr>
          <a:lstStyle/>
          <a:p>
            <a:r>
              <a:rPr lang="en-US" dirty="0"/>
              <a:t>Use the power rule and the</a:t>
            </a:r>
          </a:p>
          <a:p>
            <a:r>
              <a:rPr lang="en-US" dirty="0"/>
              <a:t>power rule for products.</a:t>
            </a:r>
            <a:endParaRPr lang="en-IN" dirty="0"/>
          </a:p>
        </p:txBody>
      </p:sp>
    </p:spTree>
    <p:extLst>
      <p:ext uri="{BB962C8B-B14F-4D97-AF65-F5344CB8AC3E}">
        <p14:creationId xmlns:p14="http://schemas.microsoft.com/office/powerpoint/2010/main" val="2410668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a:t>
            </a:r>
            <a:r>
              <a:rPr lang="en-US" dirty="0"/>
              <a:t>Simplifying a More Complex Example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9</m:t>
                          </m:r>
                          <m:sSup>
                            <m:sSupPr>
                              <m:ctrlPr>
                                <a:rPr lang="en-US" i="1">
                                  <a:latin typeface="Cambria Math" panose="02040503050406030204" pitchFamily="18" charset="0"/>
                                </a:rPr>
                              </m:ctrlPr>
                            </m:sSupPr>
                            <m:e>
                              <m:r>
                                <a:rPr lang="en-US" i="1">
                                  <a:latin typeface="Cambria Math" panose="02040503050406030204" pitchFamily="18" charset="0"/>
                                </a:rPr>
                                <m:t>𝑥</m:t>
                              </m:r>
                            </m:e>
                            <m:sup>
                              <m:r>
                                <a:rPr lang="en-US" i="1">
                                  <a:latin typeface="Cambria Math" panose="02040503050406030204" pitchFamily="18" charset="0"/>
                                </a:rPr>
                                <m:t>−</m:t>
                              </m:r>
                              <m:r>
                                <a:rPr lang="en-US" i="1">
                                  <a:latin typeface="Cambria Math" panose="02040503050406030204" pitchFamily="18" charset="0"/>
                                </a:rPr>
                                <m:t>2</m:t>
                              </m:r>
                              <m:r>
                                <a:rPr lang="en-US" i="1">
                                  <a:latin typeface="Cambria Math" panose="02040503050406030204" pitchFamily="18" charset="0"/>
                                </a:rPr>
                                <m:t>+(−</m:t>
                              </m:r>
                              <m:r>
                                <a:rPr lang="en-US" i="1">
                                  <a:latin typeface="Cambria Math" panose="02040503050406030204" pitchFamily="18" charset="0"/>
                                </a:rPr>
                                <m:t>7</m:t>
                              </m:r>
                              <m:r>
                                <a:rPr lang="en-US" i="1">
                                  <a:latin typeface="Cambria Math" panose="02040503050406030204" pitchFamily="18" charset="0"/>
                                </a:rPr>
                                <m:t>)</m:t>
                              </m:r>
                            </m:sup>
                          </m:sSup>
                          <m:sSup>
                            <m:sSupPr>
                              <m:ctrlPr>
                                <a:rPr lang="en-US" i="1">
                                  <a:latin typeface="Cambria Math" panose="02040503050406030204" pitchFamily="18" charset="0"/>
                                </a:rPr>
                              </m:ctrlPr>
                            </m:sSupPr>
                            <m:e>
                              <m:r>
                                <a:rPr lang="en-US" i="1">
                                  <a:latin typeface="Cambria Math" panose="02040503050406030204" pitchFamily="18" charset="0"/>
                                </a:rPr>
                                <m:t>𝑦</m:t>
                              </m:r>
                            </m:e>
                            <m:sup>
                              <m:r>
                                <a:rPr lang="en-US" i="1">
                                  <a:latin typeface="Cambria Math" panose="02040503050406030204" pitchFamily="18" charset="0"/>
                                </a:rPr>
                                <m:t>−</m:t>
                              </m:r>
                              <m:r>
                                <a:rPr lang="en-US" i="1">
                                  <a:latin typeface="Cambria Math" panose="02040503050406030204" pitchFamily="18" charset="0"/>
                                </a:rPr>
                                <m:t>10</m:t>
                              </m:r>
                              <m:r>
                                <a:rPr lang="en-US" i="1">
                                  <a:latin typeface="Cambria Math" panose="02040503050406030204" pitchFamily="18" charset="0"/>
                                </a:rPr>
                                <m:t>+</m:t>
                              </m:r>
                              <m:r>
                                <a:rPr lang="en-US" i="1">
                                  <a:latin typeface="Cambria Math" panose="02040503050406030204" pitchFamily="18" charset="0"/>
                                </a:rPr>
                                <m:t>4</m:t>
                              </m:r>
                            </m:sup>
                          </m:sSup>
                        </m:num>
                        <m:den>
                          <m:r>
                            <a:rPr lang="en-US" i="1">
                              <a:latin typeface="Cambria Math" panose="02040503050406030204" pitchFamily="18" charset="0"/>
                            </a:rPr>
                            <m:t>4</m:t>
                          </m:r>
                        </m:den>
                      </m:f>
                    </m:oMath>
                  </m:oMathPara>
                </a14:m>
                <a:endParaRPr lang="en-US" sz="2800" dirty="0"/>
              </a:p>
              <a:p>
                <a:pPr>
                  <a:defRPr sz="2800"/>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9</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m:t>
                              </m:r>
                              <m:r>
                                <a:rPr lang="en-US" sz="2800" b="0" i="1" smtClean="0">
                                  <a:latin typeface="Cambria Math" panose="02040503050406030204" pitchFamily="18" charset="0"/>
                                </a:rPr>
                                <m:t>9</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m:t>
                              </m:r>
                              <m:r>
                                <a:rPr lang="en-US" sz="2800" b="0" i="1" smtClean="0">
                                  <a:latin typeface="Cambria Math" panose="02040503050406030204" pitchFamily="18" charset="0"/>
                                </a:rPr>
                                <m:t>6</m:t>
                              </m:r>
                            </m:sup>
                          </m:sSup>
                        </m:num>
                        <m:den>
                          <m:r>
                            <a:rPr lang="en-US" sz="2800" b="0" i="1" smtClean="0">
                              <a:latin typeface="Cambria Math" panose="02040503050406030204" pitchFamily="18" charset="0"/>
                            </a:rPr>
                            <m:t>4</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9</m:t>
                          </m:r>
                        </m:num>
                        <m:den>
                          <m:r>
                            <a:rPr lang="en-US" sz="2800" b="0" i="1" smtClean="0">
                              <a:latin typeface="Cambria Math" panose="02040503050406030204" pitchFamily="18" charset="0"/>
                            </a:rPr>
                            <m:t>4</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𝑥</m:t>
                              </m:r>
                            </m:e>
                            <m:sup>
                              <m:r>
                                <a:rPr lang="en-US" sz="2800" b="0" i="1" smtClean="0">
                                  <a:latin typeface="Cambria Math" panose="02040503050406030204" pitchFamily="18" charset="0"/>
                                </a:rPr>
                                <m:t>9</m:t>
                              </m:r>
                            </m:sup>
                          </m:sSup>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𝑦</m:t>
                              </m:r>
                            </m:e>
                            <m:sup>
                              <m:r>
                                <a:rPr lang="en-US" sz="2800" b="0" i="1" smtClean="0">
                                  <a:latin typeface="Cambria Math" panose="02040503050406030204" pitchFamily="18" charset="0"/>
                                </a:rPr>
                                <m:t>6</m:t>
                              </m:r>
                            </m:sup>
                          </m:sSup>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29D55537-1467-A2E1-66EA-A59A4722E2B7}"/>
              </a:ext>
            </a:extLst>
          </p:cNvPr>
          <p:cNvSpPr txBox="1"/>
          <p:nvPr/>
        </p:nvSpPr>
        <p:spPr>
          <a:xfrm>
            <a:off x="6408234" y="2186341"/>
            <a:ext cx="2667000" cy="646331"/>
          </a:xfrm>
          <a:prstGeom prst="rect">
            <a:avLst/>
          </a:prstGeom>
          <a:noFill/>
        </p:spPr>
        <p:txBody>
          <a:bodyPr wrap="square" rtlCol="0">
            <a:spAutoFit/>
          </a:bodyPr>
          <a:lstStyle/>
          <a:p>
            <a:r>
              <a:rPr lang="en-US" dirty="0"/>
              <a:t>Use the rule for negative</a:t>
            </a:r>
          </a:p>
          <a:p>
            <a:r>
              <a:rPr lang="en-US" dirty="0"/>
              <a:t>exponents.</a:t>
            </a:r>
            <a:endParaRPr lang="en-IN" dirty="0"/>
          </a:p>
        </p:txBody>
      </p:sp>
      <p:sp>
        <p:nvSpPr>
          <p:cNvPr id="6" name="TextBox 5">
            <a:extLst>
              <a:ext uri="{FF2B5EF4-FFF2-40B4-BE49-F238E27FC236}">
                <a16:creationId xmlns:a16="http://schemas.microsoft.com/office/drawing/2014/main" id="{E3C199FE-855A-50C1-3945-F486F77B720F}"/>
              </a:ext>
            </a:extLst>
          </p:cNvPr>
          <p:cNvSpPr txBox="1"/>
          <p:nvPr/>
        </p:nvSpPr>
        <p:spPr>
          <a:xfrm>
            <a:off x="6522534" y="1238482"/>
            <a:ext cx="2438400" cy="369332"/>
          </a:xfrm>
          <a:prstGeom prst="rect">
            <a:avLst/>
          </a:prstGeom>
          <a:noFill/>
        </p:spPr>
        <p:txBody>
          <a:bodyPr wrap="square" rtlCol="0">
            <a:spAutoFit/>
          </a:bodyPr>
          <a:lstStyle/>
          <a:p>
            <a:r>
              <a:rPr lang="en-US" dirty="0"/>
              <a:t>Use the product rule.</a:t>
            </a:r>
            <a:endParaRPr lang="en-IN" dirty="0"/>
          </a:p>
        </p:txBody>
      </p:sp>
    </p:spTree>
    <p:extLst>
      <p:ext uri="{BB962C8B-B14F-4D97-AF65-F5344CB8AC3E}">
        <p14:creationId xmlns:p14="http://schemas.microsoft.com/office/powerpoint/2010/main" val="2402461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Definition: </a:t>
            </a:r>
            <a:r>
              <a:rPr sz="3200" dirty="0"/>
              <a:t>Summary of Properties and Rules for Exponents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If </a:t>
                </a:r>
                <a14:m>
                  <m:oMath xmlns:m="http://schemas.openxmlformats.org/officeDocument/2006/math">
                    <m:r>
                      <a:rPr lang="en-US" sz="2800" b="0" i="1" smtClean="0">
                        <a:latin typeface="Cambria Math" panose="02040503050406030204" pitchFamily="18" charset="0"/>
                      </a:rPr>
                      <m:t>𝑎</m:t>
                    </m:r>
                  </m:oMath>
                </a14:m>
                <a:r>
                  <a:rPr lang="en-US" sz="2800" dirty="0"/>
                  <a:t> and </a:t>
                </a:r>
                <a14:m>
                  <m:oMath xmlns:m="http://schemas.openxmlformats.org/officeDocument/2006/math">
                    <m:r>
                      <a:rPr lang="en-US" sz="2800" b="0" i="1" smtClean="0">
                        <a:latin typeface="Cambria Math" panose="02040503050406030204" pitchFamily="18" charset="0"/>
                      </a:rPr>
                      <m:t>𝑏</m:t>
                    </m:r>
                  </m:oMath>
                </a14:m>
                <a:r>
                  <a:rPr lang="en-US" sz="2800" dirty="0"/>
                  <a:t> are nonzero real numbers and </a:t>
                </a:r>
                <a14:m>
                  <m:oMath xmlns:m="http://schemas.openxmlformats.org/officeDocument/2006/math">
                    <m:r>
                      <a:rPr lang="en-US" sz="2800" b="0" i="1" smtClean="0">
                        <a:latin typeface="Cambria Math" panose="02040503050406030204" pitchFamily="18" charset="0"/>
                      </a:rPr>
                      <m:t>𝑚</m:t>
                    </m:r>
                  </m:oMath>
                </a14:m>
                <a:r>
                  <a:rPr lang="en-US" sz="2800" dirty="0"/>
                  <a:t> and </a:t>
                </a:r>
                <a14:m>
                  <m:oMath xmlns:m="http://schemas.openxmlformats.org/officeDocument/2006/math">
                    <m:r>
                      <a:rPr lang="en-US" sz="2800" b="0" i="1" smtClean="0">
                        <a:latin typeface="Cambria Math" panose="02040503050406030204" pitchFamily="18" charset="0"/>
                      </a:rPr>
                      <m:t>𝑛</m:t>
                    </m:r>
                  </m:oMath>
                </a14:m>
                <a:r>
                  <a:rPr lang="en-US" sz="2800" dirty="0"/>
                  <a:t> are integers:</a:t>
                </a:r>
              </a:p>
              <a:p>
                <a:pPr marL="514350" indent="-514350">
                  <a:buFont typeface="+mj-lt"/>
                  <a:buAutoNum type="arabicPeriod"/>
                  <a:defRPr sz="2800"/>
                </a:pPr>
                <a:r>
                  <a:rPr lang="en-US" dirty="0"/>
                  <a:t>​</a:t>
                </a:r>
                <a:r>
                  <a:rPr lang="en-US" sz="2800" dirty="0"/>
                  <a:t>The exponent </a:t>
                </a:r>
                <a:r>
                  <a:rPr lang="en-US" sz="2800" dirty="0">
                    <a:latin typeface="Cambria Math"/>
                  </a:rPr>
                  <a:t>1</a:t>
                </a:r>
                <a:r>
                  <a:rPr lang="en-US" sz="2800" dirty="0"/>
                  <a:t>: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1</m:t>
                        </m:r>
                      </m:sup>
                    </m:sSup>
                    <m:r>
                      <a:rPr lang="ar-AE">
                        <a:latin typeface="Cambria Math" panose="02040503050406030204" pitchFamily="18" charset="0"/>
                      </a:rPr>
                      <m:t>=</m:t>
                    </m:r>
                    <m:r>
                      <a:rPr lang="ar-AE">
                        <a:latin typeface="Cambria Math" panose="02040503050406030204" pitchFamily="18" charset="0"/>
                      </a:rPr>
                      <m:t>𝑎</m:t>
                    </m:r>
                  </m:oMath>
                </a14:m>
                <a:endParaRPr lang="ar-AE" sz="2800" dirty="0"/>
              </a:p>
              <a:p>
                <a:pPr marL="514350" indent="-514350">
                  <a:buFont typeface="+mj-lt"/>
                  <a:buAutoNum type="arabicPeriod" startAt="2"/>
                  <a:defRPr sz="2800"/>
                </a:pPr>
                <a:r>
                  <a:rPr lang="ar-AE" dirty="0"/>
                  <a:t>​</a:t>
                </a:r>
                <a:r>
                  <a:rPr lang="en-US" sz="2800" dirty="0"/>
                  <a:t>The exponent </a:t>
                </a:r>
                <a:r>
                  <a:rPr lang="en-US" sz="2800" dirty="0">
                    <a:latin typeface="Cambria Math"/>
                  </a:rPr>
                  <a:t>0</a:t>
                </a:r>
                <a:r>
                  <a:rPr lang="en-US" sz="2800" dirty="0"/>
                  <a:t>: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0</m:t>
                        </m:r>
                      </m:sup>
                    </m:sSup>
                    <m:r>
                      <a:rPr lang="ar-AE">
                        <a:latin typeface="Cambria Math" panose="02040503050406030204" pitchFamily="18" charset="0"/>
                      </a:rPr>
                      <m:t>=</m:t>
                    </m:r>
                    <m:r>
                      <a:rPr lang="ar-AE">
                        <a:latin typeface="Cambria Math" panose="02040503050406030204" pitchFamily="18" charset="0"/>
                      </a:rPr>
                      <m:t>1</m:t>
                    </m:r>
                  </m:oMath>
                </a14:m>
                <a:endParaRPr lang="ar-AE" sz="2800" dirty="0"/>
              </a:p>
              <a:p>
                <a:pPr marL="514350" indent="-514350">
                  <a:buFont typeface="+mj-lt"/>
                  <a:buAutoNum type="arabicPeriod" startAt="3"/>
                  <a:defRPr sz="2800"/>
                </a:pPr>
                <a:r>
                  <a:rPr lang="ar-AE" dirty="0"/>
                  <a:t>​</a:t>
                </a:r>
                <a:r>
                  <a:rPr lang="en-US" sz="2800" dirty="0"/>
                  <a:t>Product rule: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m:t>
                        </m:r>
                        <m:r>
                          <a:rPr lang="ar-AE">
                            <a:latin typeface="Cambria Math" panose="02040503050406030204" pitchFamily="18" charset="0"/>
                          </a:rPr>
                          <m:t>+</m:t>
                        </m:r>
                        <m:r>
                          <a:rPr lang="ar-AE">
                            <a:latin typeface="Cambria Math" panose="02040503050406030204" pitchFamily="18" charset="0"/>
                          </a:rPr>
                          <m:t>𝑛</m:t>
                        </m:r>
                      </m:sup>
                    </m:sSup>
                  </m:oMath>
                </a14:m>
                <a:endParaRPr lang="ar-AE" sz="2800" dirty="0"/>
              </a:p>
              <a:p>
                <a:pPr marL="514350" indent="-514350">
                  <a:buFont typeface="+mj-lt"/>
                  <a:buAutoNum type="arabicPeriod" startAt="4"/>
                  <a:defRPr sz="2800"/>
                </a:pPr>
                <a:r>
                  <a:rPr lang="ar-AE" dirty="0"/>
                  <a:t>​</a:t>
                </a:r>
                <a:r>
                  <a:rPr lang="en-US" sz="2800" dirty="0"/>
                  <a:t>Quotient rule:		</a:t>
                </a:r>
                <a14:m>
                  <m:oMath xmlns:m="http://schemas.openxmlformats.org/officeDocument/2006/math">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m:t>
                            </m:r>
                          </m:sup>
                        </m:sSup>
                      </m:num>
                      <m:den>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den>
                    </m:f>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m:t>
                        </m:r>
                        <m:r>
                          <a:rPr lang="ar-AE">
                            <a:latin typeface="Cambria Math" panose="02040503050406030204" pitchFamily="18" charset="0"/>
                          </a:rPr>
                          <m:t>−</m:t>
                        </m:r>
                        <m:r>
                          <a:rPr lang="ar-AE">
                            <a:latin typeface="Cambria Math" panose="02040503050406030204" pitchFamily="18" charset="0"/>
                          </a:rPr>
                          <m:t>𝑛</m:t>
                        </m:r>
                      </m:sup>
                    </m:sSup>
                  </m:oMath>
                </a14:m>
                <a:endParaRPr lang="ar-AE" sz="2800" dirty="0"/>
              </a:p>
              <a:p>
                <a:pPr marL="514350" indent="-514350">
                  <a:buFont typeface="+mj-lt"/>
                  <a:buAutoNum type="arabicPeriod" startAt="5"/>
                  <a:defRPr sz="2800"/>
                </a:pPr>
                <a:r>
                  <a:rPr lang="ar-AE" dirty="0"/>
                  <a:t>​</a:t>
                </a:r>
                <a:r>
                  <a:rPr lang="en-US" sz="2800" dirty="0"/>
                  <a:t>Negative exponents: 	</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m:t>
                        </m:r>
                        <m:r>
                          <a:rPr lang="ar-AE">
                            <a:latin typeface="Cambria Math" panose="02040503050406030204" pitchFamily="18" charset="0"/>
                          </a:rPr>
                          <m:t>𝑛</m:t>
                        </m:r>
                      </m:sup>
                    </m:sSup>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1</m:t>
                        </m:r>
                      </m:num>
                      <m:den>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den>
                    </m:f>
                  </m:oMath>
                </a14:m>
                <a:endParaRPr lang="ar-AE"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02" t="-1000"/>
                </a:stretch>
              </a:blipFill>
            </p:spPr>
            <p:txBody>
              <a:bodyPr/>
              <a:lstStyle/>
              <a:p>
                <a:r>
                  <a:rPr lang="en-IN">
                    <a:noFill/>
                  </a:rPr>
                  <a:t> </a:t>
                </a:r>
              </a:p>
            </p:txBody>
          </p:sp>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Definition: </a:t>
            </a:r>
            <a:r>
              <a:rPr sz="3200" dirty="0"/>
              <a:t>Summary of Properties and Rules for Exponents</a:t>
            </a:r>
            <a:r>
              <a:rPr lang="en-US" sz="3200" dirty="0"/>
              <a:t> (cont.)</a:t>
            </a:r>
            <a:endParaRPr sz="32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The Power Rules</a:t>
                </a:r>
              </a:p>
              <a:p>
                <a:pPr marL="514350" indent="-514350">
                  <a:buAutoNum type="arabicPeriod" startAt="6"/>
                  <a:defRPr sz="2800"/>
                </a:pPr>
                <a:r>
                  <a:rPr lang="en-US" dirty="0"/>
                  <a:t>​</a:t>
                </a:r>
                <a:r>
                  <a:rPr lang="en-US" sz="2800" dirty="0"/>
                  <a:t>Power rule: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m:t>
                                </m:r>
                              </m:sup>
                            </m:sSup>
                          </m:e>
                        </m:d>
                      </m:e>
                      <m:sup>
                        <m:r>
                          <a:rPr lang="ar-AE">
                            <a:latin typeface="Cambria Math" panose="02040503050406030204" pitchFamily="18" charset="0"/>
                          </a:rPr>
                          <m:t>𝑛</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𝑚𝑛</m:t>
                        </m:r>
                      </m:sup>
                    </m:sSup>
                  </m:oMath>
                </a14:m>
                <a:endParaRPr lang="en-US" sz="2800" dirty="0"/>
              </a:p>
              <a:p>
                <a:pPr marL="514350" indent="-514350">
                  <a:buAutoNum type="arabicPeriod" startAt="7"/>
                  <a:defRPr sz="2800"/>
                </a:pPr>
                <a:r>
                  <a:rPr lang="ar-AE" dirty="0"/>
                  <a:t>​</a:t>
                </a:r>
                <a:r>
                  <a:rPr lang="en-US" sz="2800" dirty="0"/>
                  <a:t>Power of a product: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𝑎𝑏</m:t>
                            </m:r>
                          </m:e>
                        </m:d>
                      </m:e>
                      <m:sup>
                        <m:r>
                          <a:rPr lang="ar-AE">
                            <a:latin typeface="Cambria Math" panose="02040503050406030204" pitchFamily="18" charset="0"/>
                          </a:rPr>
                          <m:t>𝑛</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sSup>
                      <m:sSupPr>
                        <m:ctrlPr>
                          <a:rPr lang="ar-AE" i="1">
                            <a:latin typeface="Cambria Math" panose="02040503050406030204" pitchFamily="18" charset="0"/>
                          </a:rPr>
                        </m:ctrlPr>
                      </m:sSupPr>
                      <m:e>
                        <m:r>
                          <a:rPr lang="ar-AE">
                            <a:latin typeface="Cambria Math" panose="02040503050406030204" pitchFamily="18" charset="0"/>
                          </a:rPr>
                          <m:t>𝑏</m:t>
                        </m:r>
                      </m:e>
                      <m:sup>
                        <m:r>
                          <a:rPr lang="ar-AE">
                            <a:latin typeface="Cambria Math" panose="02040503050406030204" pitchFamily="18" charset="0"/>
                          </a:rPr>
                          <m:t>𝑛</m:t>
                        </m:r>
                      </m:sup>
                    </m:sSup>
                  </m:oMath>
                </a14:m>
                <a:endParaRPr lang="ar-AE" sz="2800" dirty="0"/>
              </a:p>
              <a:p>
                <a:pPr marL="514350" indent="-514350">
                  <a:buAutoNum type="arabicPeriod" startAt="8"/>
                  <a:defRPr sz="2800"/>
                </a:pPr>
                <a:r>
                  <a:rPr lang="ar-AE" dirty="0"/>
                  <a:t>​</a:t>
                </a:r>
                <a:r>
                  <a:rPr lang="en-US" sz="2800" dirty="0"/>
                  <a:t>Power of a quotient: </a:t>
                </a:r>
                <a14:m>
                  <m:oMath xmlns:m="http://schemas.openxmlformats.org/officeDocument/2006/math">
                    <m:sSup>
                      <m:sSupPr>
                        <m:ctrlPr>
                          <a:rPr lang="ar-AE" i="1">
                            <a:latin typeface="Cambria Math" panose="02040503050406030204" pitchFamily="18" charset="0"/>
                          </a:rPr>
                        </m:ctrlPr>
                      </m:sSupPr>
                      <m:e>
                        <m:d>
                          <m:dPr>
                            <m:ctrlPr>
                              <a:rPr lang="ar-AE" i="1">
                                <a:latin typeface="Cambria Math" panose="02040503050406030204" pitchFamily="18" charset="0"/>
                              </a:rPr>
                            </m:ctrlPr>
                          </m:dPr>
                          <m:e>
                            <m:f>
                              <m:fPr>
                                <m:ctrlPr>
                                  <a:rPr lang="ar-AE" i="1">
                                    <a:latin typeface="Cambria Math" panose="02040503050406030204" pitchFamily="18" charset="0"/>
                                  </a:rPr>
                                </m:ctrlPr>
                              </m:fPr>
                              <m:num>
                                <m:r>
                                  <a:rPr lang="ar-AE">
                                    <a:latin typeface="Cambria Math" panose="02040503050406030204" pitchFamily="18" charset="0"/>
                                  </a:rPr>
                                  <m:t>𝑎</m:t>
                                </m:r>
                              </m:num>
                              <m:den>
                                <m:r>
                                  <a:rPr lang="ar-AE">
                                    <a:latin typeface="Cambria Math" panose="02040503050406030204" pitchFamily="18" charset="0"/>
                                  </a:rPr>
                                  <m:t>𝑏</m:t>
                                </m:r>
                              </m:den>
                            </m:f>
                          </m:e>
                        </m:d>
                      </m:e>
                      <m:sup>
                        <m:r>
                          <a:rPr lang="ar-AE">
                            <a:latin typeface="Cambria Math" panose="02040503050406030204" pitchFamily="18" charset="0"/>
                          </a:rPr>
                          <m:t>𝑛</m:t>
                        </m:r>
                      </m:sup>
                    </m:sSup>
                    <m:r>
                      <a:rPr lang="ar-AE">
                        <a:latin typeface="Cambria Math" panose="02040503050406030204" pitchFamily="18" charset="0"/>
                      </a:rPr>
                      <m:t>=</m:t>
                    </m:r>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𝑎</m:t>
                            </m:r>
                          </m:e>
                          <m:sup>
                            <m:r>
                              <a:rPr lang="ar-AE">
                                <a:latin typeface="Cambria Math" panose="02040503050406030204" pitchFamily="18" charset="0"/>
                              </a:rPr>
                              <m:t>𝑛</m:t>
                            </m:r>
                          </m:sup>
                        </m:sSup>
                      </m:num>
                      <m:den>
                        <m:sSup>
                          <m:sSupPr>
                            <m:ctrlPr>
                              <a:rPr lang="ar-AE" i="1">
                                <a:latin typeface="Cambria Math" panose="02040503050406030204" pitchFamily="18" charset="0"/>
                              </a:rPr>
                            </m:ctrlPr>
                          </m:sSupPr>
                          <m:e>
                            <m:r>
                              <a:rPr lang="ar-AE">
                                <a:latin typeface="Cambria Math" panose="02040503050406030204" pitchFamily="18" charset="0"/>
                              </a:rPr>
                              <m:t>𝑏</m:t>
                            </m:r>
                          </m:e>
                          <m:sup>
                            <m:r>
                              <a:rPr lang="ar-AE">
                                <a:latin typeface="Cambria Math" panose="02040503050406030204" pitchFamily="18" charset="0"/>
                              </a:rPr>
                              <m:t>𝑛</m:t>
                            </m:r>
                          </m:sup>
                        </m:sSup>
                      </m:den>
                    </m:f>
                  </m:oMath>
                </a14:m>
                <a:endParaRPr lang="en-US" sz="28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02" t="-1000"/>
                </a:stretch>
              </a:blipFill>
            </p:spPr>
            <p:txBody>
              <a:bodyPr/>
              <a:lstStyle/>
              <a:p>
                <a:r>
                  <a:rPr lang="en-IN">
                    <a:noFill/>
                  </a:rPr>
                  <a:t> </a:t>
                </a:r>
              </a:p>
            </p:txBody>
          </p:sp>
        </mc:Fallback>
      </mc:AlternateContent>
    </p:spTree>
    <p:extLst>
      <p:ext uri="{BB962C8B-B14F-4D97-AF65-F5344CB8AC3E}">
        <p14:creationId xmlns:p14="http://schemas.microsoft.com/office/powerpoint/2010/main" val="3875322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t>
            </a:r>
            <a:r>
              <a:rPr lang="en-US" dirty="0"/>
              <a:t>Using the Product Rule for Exponents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Use the product rule for exponents to simplify each expression.</a:t>
                </a:r>
              </a:p>
              <a:p>
                <a:pPr marL="514350" indent="-514350">
                  <a:buFont typeface="+mj-lt"/>
                  <a:buAutoNum type="alphaLcPeriod"/>
                  <a:defRPr sz="2800"/>
                </a:pPr>
                <a:r>
                  <a:rPr lang="en-US"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3</m:t>
                        </m:r>
                      </m:e>
                      <m:sup>
                        <m:r>
                          <a:rPr lang="ar-AE">
                            <a:latin typeface="Cambria Math" panose="02040503050406030204" pitchFamily="18" charset="0"/>
                          </a:rPr>
                          <m:t>2</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3</m:t>
                        </m:r>
                      </m:e>
                      <m:sup>
                        <m:r>
                          <a:rPr lang="ar-AE">
                            <a:latin typeface="Cambria Math" panose="02040503050406030204" pitchFamily="18" charset="0"/>
                          </a:rPr>
                          <m:t>3</m:t>
                        </m:r>
                      </m:sup>
                    </m:sSup>
                  </m:oMath>
                </a14:m>
                <a:endParaRPr lang="ar-AE" dirty="0"/>
              </a:p>
              <a:p>
                <a:pPr marL="514350" indent="-514350">
                  <a:buFont typeface="+mj-lt"/>
                  <a:buAutoNum type="alphaLcPeriod"/>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6</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6</m:t>
                    </m:r>
                  </m:oMath>
                </a14:m>
                <a:endParaRPr lang="en-US" dirty="0"/>
              </a:p>
              <a:p>
                <a:pPr marL="514350" indent="-514350">
                  <a:buFont typeface="+mj-lt"/>
                  <a:buAutoNum type="alphaLcPeriod"/>
                  <a:defRPr sz="2800"/>
                </a:pPr>
                <a:r>
                  <a:rPr lang="ar-AE" dirty="0"/>
                  <a:t>​</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7</m:t>
                        </m:r>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2</m:t>
                            </m:r>
                          </m:sup>
                        </m:sSup>
                      </m:e>
                    </m:d>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5</m:t>
                            </m:r>
                          </m:sup>
                        </m:sSup>
                      </m:e>
                    </m:d>
                  </m:oMath>
                </a14:m>
                <a:endParaRPr lang="ar-AE" dirty="0"/>
              </a:p>
              <a:p>
                <a:pPr marL="514350" indent="-514350">
                  <a:buFont typeface="+mj-lt"/>
                  <a:buAutoNum type="alphaLcPeriod" startAt="4"/>
                  <a:defRPr sz="2800"/>
                </a:pPr>
                <a:r>
                  <a:rPr lang="ar-AE" dirty="0"/>
                  <a:t>​</a:t>
                </a:r>
                <a14:m>
                  <m:oMath xmlns:m="http://schemas.openxmlformats.org/officeDocument/2006/math">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3</m:t>
                        </m:r>
                      </m:sup>
                    </m:sSup>
                    <m:r>
                      <a:rPr lang="ar-AE">
                        <a:latin typeface="Cambria Math" panose="02040503050406030204" pitchFamily="18" charset="0"/>
                      </a:rPr>
                      <m:t>⋅</m:t>
                    </m:r>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5</m:t>
                        </m:r>
                      </m:sup>
                    </m:sSup>
                  </m:oMath>
                </a14:m>
                <a:endParaRPr lang="ar-AE"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a:t>
            </a:r>
            <a:r>
              <a:rPr lang="en-US" dirty="0"/>
              <a:t>Using the Product Rule for Exponents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pPr marL="514350" indent="-514350">
                  <a:buFont typeface="+mj-lt"/>
                  <a:buAutoNum type="alphaLcPeriod"/>
                  <a:defRPr sz="2800"/>
                </a:pPr>
                <a:r>
                  <a:rPr lang="en-US"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3</m:t>
                        </m:r>
                      </m:e>
                      <m:sup>
                        <m:r>
                          <a:rPr lang="ar-AE">
                            <a:latin typeface="Cambria Math" panose="02040503050406030204" pitchFamily="18" charset="0"/>
                          </a:rPr>
                          <m:t>2</m:t>
                        </m:r>
                      </m:sup>
                    </m:sSup>
                    <m:r>
                      <a:rPr lang="ar-AE">
                        <a:latin typeface="Cambria Math" panose="02040503050406030204" pitchFamily="18" charset="0"/>
                      </a:rPr>
                      <m:t>⋅</m:t>
                    </m:r>
                    <m:sSup>
                      <m:sSupPr>
                        <m:ctrlPr>
                          <a:rPr lang="ar-AE" i="1">
                            <a:latin typeface="Cambria Math" panose="02040503050406030204" pitchFamily="18" charset="0"/>
                          </a:rPr>
                        </m:ctrlPr>
                      </m:sSupPr>
                      <m:e>
                        <m:r>
                          <a:rPr lang="ar-AE">
                            <a:latin typeface="Cambria Math" panose="02040503050406030204" pitchFamily="18" charset="0"/>
                          </a:rPr>
                          <m:t>3</m:t>
                        </m:r>
                      </m:e>
                      <m:sup>
                        <m:r>
                          <a:rPr lang="ar-AE">
                            <a:latin typeface="Cambria Math" panose="02040503050406030204" pitchFamily="18" charset="0"/>
                          </a:rPr>
                          <m:t>3</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3</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5</m:t>
                        </m:r>
                      </m:sup>
                    </m:sSup>
                    <m:r>
                      <a:rPr lang="en-US" b="0" i="1" smtClean="0">
                        <a:latin typeface="Cambria Math" panose="02040503050406030204" pitchFamily="18" charset="0"/>
                      </a:rPr>
                      <m:t>=</m:t>
                    </m:r>
                    <m:r>
                      <a:rPr lang="en-US" b="0" i="1" smtClean="0">
                        <a:latin typeface="Cambria Math" panose="02040503050406030204" pitchFamily="18" charset="0"/>
                      </a:rPr>
                      <m:t>243</m:t>
                    </m:r>
                  </m:oMath>
                </a14:m>
                <a:endParaRPr lang="en-US" dirty="0"/>
              </a:p>
              <a:p>
                <a:pPr marL="514350" indent="-514350">
                  <a:buFont typeface="+mj-lt"/>
                  <a:buAutoNum type="alphaLcPeriod"/>
                  <a:defRPr sz="2800"/>
                </a:pPr>
                <a:endParaRPr lang="ar-AE" dirty="0"/>
              </a:p>
              <a:p>
                <a:pPr marL="514350" indent="-514350">
                  <a:buFont typeface="+mj-lt"/>
                  <a:buAutoNum type="alphaLcPeriod"/>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6</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6</m:t>
                    </m:r>
                    <m:r>
                      <a:rPr lang="en-US" b="0" i="0" smtClean="0">
                        <a:latin typeface="Cambria Math" panose="02040503050406030204" pitchFamily="18" charset="0"/>
                      </a:rPr>
                      <m:t>=</m:t>
                    </m:r>
                    <m:sSup>
                      <m:sSupPr>
                        <m:ctrlPr>
                          <a:rPr lang="en-US" b="0" i="1" smtClean="0">
                            <a:latin typeface="Cambria Math" panose="02040503050406030204" pitchFamily="18" charset="0"/>
                          </a:rPr>
                        </m:ctrlPr>
                      </m:sSupPr>
                      <m:e>
                        <m:r>
                          <a:rPr lang="en-US" b="0" i="0" smtClean="0">
                            <a:latin typeface="Cambria Math" panose="02040503050406030204" pitchFamily="18" charset="0"/>
                          </a:rPr>
                          <m:t>6</m:t>
                        </m:r>
                      </m:e>
                      <m:sup>
                        <m:r>
                          <a:rPr lang="en-US" b="0" i="0" smtClean="0">
                            <a:latin typeface="Cambria Math" panose="02040503050406030204" pitchFamily="18" charset="0"/>
                          </a:rPr>
                          <m:t>2</m:t>
                        </m:r>
                        <m:r>
                          <a:rPr lang="en-US" b="0" i="0" smtClean="0">
                            <a:latin typeface="Cambria Math" panose="02040503050406030204" pitchFamily="18" charset="0"/>
                          </a:rPr>
                          <m:t>+</m:t>
                        </m:r>
                        <m:r>
                          <a:rPr lang="en-US" b="0" i="0" smtClean="0">
                            <a:latin typeface="Cambria Math" panose="02040503050406030204" pitchFamily="18" charset="0"/>
                          </a:rPr>
                          <m:t>1</m:t>
                        </m:r>
                      </m:sup>
                    </m:sSup>
                    <m:r>
                      <a:rPr lang="en-US" b="0" i="0" smtClean="0">
                        <a:latin typeface="Cambria Math" panose="02040503050406030204" pitchFamily="18" charset="0"/>
                      </a:rPr>
                      <m:t>=</m:t>
                    </m:r>
                    <m:sSup>
                      <m:sSupPr>
                        <m:ctrlPr>
                          <a:rPr lang="en-US" b="0" i="1" smtClean="0">
                            <a:latin typeface="Cambria Math" panose="02040503050406030204" pitchFamily="18" charset="0"/>
                          </a:rPr>
                        </m:ctrlPr>
                      </m:sSupPr>
                      <m:e>
                        <m:r>
                          <a:rPr lang="en-US" b="0" i="0" smtClean="0">
                            <a:latin typeface="Cambria Math" panose="02040503050406030204" pitchFamily="18" charset="0"/>
                          </a:rPr>
                          <m:t>6</m:t>
                        </m:r>
                      </m:e>
                      <m:sup>
                        <m:r>
                          <a:rPr lang="en-US" b="0" i="0" smtClean="0">
                            <a:latin typeface="Cambria Math" panose="02040503050406030204" pitchFamily="18" charset="0"/>
                          </a:rPr>
                          <m:t>3</m:t>
                        </m:r>
                      </m:sup>
                    </m:sSup>
                    <m:r>
                      <a:rPr lang="en-US" b="0" i="0" smtClean="0">
                        <a:latin typeface="Cambria Math" panose="02040503050406030204" pitchFamily="18" charset="0"/>
                      </a:rPr>
                      <m:t>=</m:t>
                    </m:r>
                    <m:r>
                      <a:rPr lang="en-US" b="0" i="0" smtClean="0">
                        <a:latin typeface="Cambria Math" panose="02040503050406030204" pitchFamily="18" charset="0"/>
                      </a:rPr>
                      <m:t>216</m:t>
                    </m:r>
                  </m:oMath>
                </a14:m>
                <a:endParaRPr lang="en-US" dirty="0"/>
              </a:p>
              <a:p>
                <a:pPr marL="514350" indent="-514350">
                  <a:buFont typeface="+mj-lt"/>
                  <a:buAutoNum type="alphaLcPeriod"/>
                  <a:defRPr sz="2800"/>
                </a:pPr>
                <a:r>
                  <a:rPr lang="ar-AE" dirty="0"/>
                  <a:t>​</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7</m:t>
                        </m:r>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2</m:t>
                            </m:r>
                          </m:sup>
                        </m:sSup>
                      </m:e>
                    </m:d>
                    <m:d>
                      <m:dPr>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5</m:t>
                            </m:r>
                          </m:sup>
                        </m:sSup>
                      </m:e>
                    </m:d>
                    <m:r>
                      <a:rPr lang="en-US" b="0" i="1" smtClean="0">
                        <a:latin typeface="Cambria Math" panose="02040503050406030204" pitchFamily="18" charset="0"/>
                      </a:rPr>
                      <m:t>=</m:t>
                    </m:r>
                    <m:r>
                      <a:rPr lang="en-US" b="0" i="1" smtClean="0">
                        <a:latin typeface="Cambria Math" panose="02040503050406030204" pitchFamily="18" charset="0"/>
                      </a:rPr>
                      <m:t>7</m:t>
                    </m:r>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3</m:t>
                        </m:r>
                      </m:e>
                    </m:d>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5</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21</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21</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7</m:t>
                        </m:r>
                      </m:sup>
                    </m:sSup>
                  </m:oMath>
                </a14:m>
                <a:endParaRPr lang="en-US" dirty="0"/>
              </a:p>
              <a:p>
                <a:pPr>
                  <a:defRPr sz="2800"/>
                </a:pPr>
                <a:endParaRPr lang="ar-AE" dirty="0"/>
              </a:p>
              <a:p>
                <a:pPr marL="514350" indent="-514350">
                  <a:buFont typeface="+mj-lt"/>
                  <a:buAutoNum type="alphaLcPeriod" startAt="4"/>
                  <a:defRPr sz="2800"/>
                </a:pPr>
                <a:r>
                  <a:rPr lang="ar-AE" dirty="0"/>
                  <a:t>​</a:t>
                </a:r>
                <a14:m>
                  <m:oMath xmlns:m="http://schemas.openxmlformats.org/officeDocument/2006/math">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2</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3</m:t>
                        </m:r>
                      </m:sup>
                    </m:sSup>
                    <m:r>
                      <a:rPr lang="ar-AE">
                        <a:latin typeface="Cambria Math" panose="02040503050406030204" pitchFamily="18" charset="0"/>
                      </a:rPr>
                      <m:t>⋅</m:t>
                    </m:r>
                    <m:r>
                      <a:rPr lang="ar-AE">
                        <a:latin typeface="Cambria Math" panose="02040503050406030204" pitchFamily="18" charset="0"/>
                      </a:rPr>
                      <m:t>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5</m:t>
                        </m:r>
                      </m:sup>
                    </m:sSup>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2</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3</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3</m:t>
                        </m:r>
                      </m:sup>
                    </m:sSup>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5</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sup>
                    </m:sSup>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𝑥</m:t>
                        </m:r>
                      </m:e>
                      <m:sup>
                        <m:r>
                          <a:rPr lang="en-US" b="0" i="1" smtClean="0">
                            <a:latin typeface="Cambria Math" panose="02040503050406030204" pitchFamily="18" charset="0"/>
                            <a:ea typeface="Cambria Math" panose="02040503050406030204" pitchFamily="18" charset="0"/>
                          </a:rPr>
                          <m:t>5</m:t>
                        </m:r>
                      </m:sup>
                    </m:sSup>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𝑦</m:t>
                        </m:r>
                      </m:e>
                      <m:sup>
                        <m:r>
                          <a:rPr lang="en-US" b="0" i="1" smtClean="0">
                            <a:latin typeface="Cambria Math" panose="02040503050406030204" pitchFamily="18" charset="0"/>
                            <a:ea typeface="Cambria Math" panose="02040503050406030204" pitchFamily="18" charset="0"/>
                          </a:rPr>
                          <m:t>8</m:t>
                        </m:r>
                      </m:sup>
                    </m:sSup>
                  </m:oMath>
                </a14:m>
                <a:endParaRPr lang="ar-AE"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AF3EDD4A-7EAB-E66B-50AB-3BB258EE7EF2}"/>
              </a:ext>
            </a:extLst>
          </p:cNvPr>
          <p:cNvSpPr txBox="1"/>
          <p:nvPr/>
        </p:nvSpPr>
        <p:spPr>
          <a:xfrm>
            <a:off x="1066800" y="2057400"/>
            <a:ext cx="6400800" cy="369332"/>
          </a:xfrm>
          <a:prstGeom prst="rect">
            <a:avLst/>
          </a:prstGeom>
          <a:noFill/>
        </p:spPr>
        <p:txBody>
          <a:bodyPr wrap="square" rtlCol="0">
            <a:spAutoFit/>
          </a:bodyPr>
          <a:lstStyle/>
          <a:p>
            <a:r>
              <a:rPr lang="en-US" dirty="0"/>
              <a:t>Note that the bases are not multiplied. The base 3 stays the same.</a:t>
            </a:r>
            <a:endParaRPr lang="en-IN"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A182D63C-B42A-73E3-384A-BA348A352C95}"/>
                  </a:ext>
                </a:extLst>
              </p:cNvPr>
              <p:cNvSpPr txBox="1"/>
              <p:nvPr/>
            </p:nvSpPr>
            <p:spPr>
              <a:xfrm>
                <a:off x="5105400" y="2629432"/>
                <a:ext cx="2743200" cy="369332"/>
              </a:xfrm>
              <a:prstGeom prst="rect">
                <a:avLst/>
              </a:prstGeom>
              <a:noFill/>
            </p:spPr>
            <p:txBody>
              <a:bodyPr wrap="square" rtlCol="0">
                <a:spAutoFit/>
              </a:bodyPr>
              <a:lstStyle/>
              <a:p>
                <a:r>
                  <a:rPr lang="en-US" dirty="0"/>
                  <a:t>Remember </a:t>
                </a:r>
                <a14:m>
                  <m:oMath xmlns:m="http://schemas.openxmlformats.org/officeDocument/2006/math">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61</m:t>
                    </m:r>
                    <m:r>
                      <a:rPr lang="en-US" b="0" i="1" smtClean="0">
                        <a:latin typeface="Cambria Math" panose="02040503050406030204" pitchFamily="18" charset="0"/>
                      </a:rPr>
                      <m:t>.</m:t>
                    </m:r>
                  </m:oMath>
                </a14:m>
                <a:endParaRPr lang="en-IN" dirty="0"/>
              </a:p>
            </p:txBody>
          </p:sp>
        </mc:Choice>
        <mc:Fallback xmlns="">
          <p:sp>
            <p:nvSpPr>
              <p:cNvPr id="5" name="TextBox 4">
                <a:extLst>
                  <a:ext uri="{FF2B5EF4-FFF2-40B4-BE49-F238E27FC236}">
                    <a16:creationId xmlns:a16="http://schemas.microsoft.com/office/drawing/2014/main" id="{A182D63C-B42A-73E3-384A-BA348A352C95}"/>
                  </a:ext>
                </a:extLst>
              </p:cNvPr>
              <p:cNvSpPr txBox="1">
                <a:spLocks noRot="1" noChangeAspect="1" noMove="1" noResize="1" noEditPoints="1" noAdjustHandles="1" noChangeArrowheads="1" noChangeShapeType="1" noTextEdit="1"/>
              </p:cNvSpPr>
              <p:nvPr/>
            </p:nvSpPr>
            <p:spPr>
              <a:xfrm>
                <a:off x="5105400" y="2629432"/>
                <a:ext cx="2743200" cy="369332"/>
              </a:xfrm>
              <a:prstGeom prst="rect">
                <a:avLst/>
              </a:prstGeom>
              <a:blipFill>
                <a:blip r:embed="rId3"/>
                <a:stretch>
                  <a:fillRect l="-2000" t="-8197" b="-24590"/>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7D67FF31-55E9-C11C-233E-01DB7AB6D8FC}"/>
              </a:ext>
            </a:extLst>
          </p:cNvPr>
          <p:cNvSpPr txBox="1"/>
          <p:nvPr/>
        </p:nvSpPr>
        <p:spPr>
          <a:xfrm>
            <a:off x="2888166" y="3703711"/>
            <a:ext cx="4953000" cy="646331"/>
          </a:xfrm>
          <a:prstGeom prst="rect">
            <a:avLst/>
          </a:prstGeom>
          <a:noFill/>
        </p:spPr>
        <p:txBody>
          <a:bodyPr wrap="square" rtlCol="0">
            <a:spAutoFit/>
          </a:bodyPr>
          <a:lstStyle/>
          <a:p>
            <a:r>
              <a:rPr lang="en-US" dirty="0"/>
              <a:t>In </a:t>
            </a:r>
            <a:r>
              <a:rPr lang="en-US" b="1" dirty="0"/>
              <a:t>c</a:t>
            </a:r>
            <a:r>
              <a:rPr lang="en-US" dirty="0"/>
              <a:t>. and </a:t>
            </a:r>
            <a:r>
              <a:rPr lang="en-US" b="1" dirty="0"/>
              <a:t>d</a:t>
            </a:r>
            <a:r>
              <a:rPr lang="en-US" dirty="0"/>
              <a:t>., the commutative and associative properties of multiplication have been used.</a:t>
            </a:r>
            <a:endParaRPr lang="en-IN" dirty="0"/>
          </a:p>
        </p:txBody>
      </p:sp>
    </p:spTree>
    <p:extLst>
      <p:ext uri="{BB962C8B-B14F-4D97-AF65-F5344CB8AC3E}">
        <p14:creationId xmlns:p14="http://schemas.microsoft.com/office/powerpoint/2010/main" val="2922147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sz="3200" dirty="0"/>
                  <a:t>Definition: </a:t>
                </a:r>
                <a:r>
                  <a:rPr sz="3200" dirty="0"/>
                  <a:t>The Exponent</a:t>
                </a:r>
                <a:r>
                  <a:rPr sz="2800" dirty="0"/>
                  <a:t> </a:t>
                </a:r>
                <a14:m>
                  <m:oMath xmlns:m="http://schemas.openxmlformats.org/officeDocument/2006/math">
                    <m:r>
                      <a:rPr lang="en-IN" sz="3200" i="1" dirty="0" smtClean="0">
                        <a:latin typeface="Cambria Math" panose="02040503050406030204" pitchFamily="18" charset="0"/>
                      </a:rPr>
                      <m:t>0</m:t>
                    </m:r>
                  </m:oMath>
                </a14:m>
                <a:endParaRPr sz="3200" dirty="0">
                  <a:latin typeface="Cambria Math"/>
                </a:endParaRPr>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569019"/>
              </a:xfrm>
            </p:spPr>
            <p:txBody>
              <a:bodyPr>
                <a:spAutoFit/>
              </a:bodyPr>
              <a:lstStyle/>
              <a:p>
                <a:r>
                  <a:rPr sz="2800" dirty="0"/>
                  <a:t>If </a:t>
                </a:r>
                <a14:m>
                  <m:oMath xmlns:m="http://schemas.openxmlformats.org/officeDocument/2006/math">
                    <m:r>
                      <a:rPr lang="en-US" b="0" i="1">
                        <a:latin typeface="Cambria Math" panose="02040503050406030204" pitchFamily="18" charset="0"/>
                      </a:rPr>
                      <m:t>𝑎</m:t>
                    </m:r>
                  </m:oMath>
                </a14:m>
                <a:r>
                  <a:rPr sz="2800" dirty="0"/>
                  <a:t> is a nonzero real number, then</a:t>
                </a:r>
              </a:p>
              <a:p>
                <a:pPr algn="ctr">
                  <a:defRPr sz="2800"/>
                </a:pP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𝒂</m:t>
                        </m:r>
                      </m:e>
                      <m:sup>
                        <m:r>
                          <a:rPr>
                            <a:latin typeface="Cambria Math" panose="02040503050406030204" pitchFamily="18" charset="0"/>
                          </a:rPr>
                          <m:t>𝟎</m:t>
                        </m:r>
                      </m:sup>
                    </m:sSup>
                    <m:r>
                      <a:rPr>
                        <a:latin typeface="Cambria Math" panose="02040503050406030204" pitchFamily="18" charset="0"/>
                      </a:rPr>
                      <m:t>=</m:t>
                    </m:r>
                    <m:r>
                      <a:rPr>
                        <a:latin typeface="Cambria Math" panose="02040503050406030204" pitchFamily="18" charset="0"/>
                      </a:rPr>
                      <m:t>𝟏</m:t>
                    </m:r>
                  </m:oMath>
                </a14:m>
                <a:r>
                  <a:rPr sz="2800" dirty="0"/>
                  <a:t>.</a:t>
                </a:r>
              </a:p>
              <a:p>
                <a:pPr>
                  <a:defRPr sz="2800"/>
                </a:pPr>
                <a:r>
                  <a:rPr sz="2800" b="1" dirty="0"/>
                  <a:t>Note:</a:t>
                </a:r>
                <a:r>
                  <a:rPr sz="2800" dirty="0"/>
                  <a:t> The expression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0</m:t>
                        </m:r>
                      </m:e>
                      <m:sup>
                        <m:r>
                          <a:rPr>
                            <a:latin typeface="Cambria Math" panose="02040503050406030204" pitchFamily="18" charset="0"/>
                          </a:rPr>
                          <m:t>0</m:t>
                        </m:r>
                      </m:sup>
                    </m:sSup>
                  </m:oMath>
                </a14:m>
                <a:r>
                  <a:rPr sz="2800" dirty="0"/>
                  <a:t> is undefined.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569019"/>
              </a:xfrm>
              <a:blipFill>
                <a:blip r:embed="rId3"/>
                <a:stretch>
                  <a:fillRect l="-1328" t="-3053" b="-9160"/>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Note</a:t>
            </a:r>
            <a:endParaRPr sz="3200" dirty="0">
              <a:latin typeface="Cambria Math"/>
            </a:endParaRPr>
          </a:p>
        </p:txBody>
      </p:sp>
      <p:sp>
        <p:nvSpPr>
          <p:cNvPr id="3" name="Text Placeholder 2"/>
          <p:cNvSpPr>
            <a:spLocks noGrp="1"/>
          </p:cNvSpPr>
          <p:nvPr>
            <p:ph type="body" sz="quarter" idx="10"/>
          </p:nvPr>
        </p:nvSpPr>
        <p:spPr>
          <a:xfrm>
            <a:off x="457200" y="1082078"/>
            <a:ext cx="8229600" cy="1384995"/>
          </a:xfrm>
        </p:spPr>
        <p:txBody>
          <a:bodyPr>
            <a:spAutoFit/>
          </a:bodyPr>
          <a:lstStyle/>
          <a:p>
            <a:r>
              <a:rPr lang="en-US" dirty="0"/>
              <a:t>Throughout this text, unless specifically stated otherwise, we will assume that the bases of exponents are nonzero</a:t>
            </a:r>
            <a:r>
              <a:rPr sz="2800" dirty="0"/>
              <a:t>.</a:t>
            </a:r>
          </a:p>
        </p:txBody>
      </p:sp>
    </p:spTree>
    <p:extLst>
      <p:ext uri="{BB962C8B-B14F-4D97-AF65-F5344CB8AC3E}">
        <p14:creationId xmlns:p14="http://schemas.microsoft.com/office/powerpoint/2010/main" val="165600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t>
            </a:r>
            <a:r>
              <a:rPr lang="en-IN" dirty="0"/>
              <a:t>Evaluating the</a:t>
            </a:r>
            <a:r>
              <a:rPr dirty="0"/>
              <a:t> Exponent 0</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US" sz="2800" dirty="0"/>
                  <a:t>Find the value of each expression.</a:t>
                </a:r>
              </a:p>
              <a:p>
                <a:pPr marL="514350" indent="-514350">
                  <a:buFont typeface="+mj-lt"/>
                  <a:buAutoNum type="alphaLcPeriod"/>
                  <a:defRPr sz="2800"/>
                </a:pPr>
                <a:r>
                  <a:rPr lang="en-US"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7</m:t>
                        </m:r>
                      </m:e>
                      <m:sup>
                        <m:r>
                          <a:rPr lang="ar-AE">
                            <a:latin typeface="Cambria Math" panose="02040503050406030204" pitchFamily="18" charset="0"/>
                          </a:rPr>
                          <m:t>0</m:t>
                        </m:r>
                      </m:sup>
                    </m:sSup>
                  </m:oMath>
                </a14:m>
                <a:endParaRPr lang="ar-AE" dirty="0"/>
              </a:p>
              <a:p>
                <a:pPr marL="514350" indent="-514350">
                  <a:buFont typeface="+mj-lt"/>
                  <a:buAutoNum type="alphaLcPeriod" startAt="2"/>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m:t>
                        </m:r>
                        <m:r>
                          <a:rPr lang="ar-AE">
                            <a:latin typeface="Cambria Math" panose="02040503050406030204" pitchFamily="18" charset="0"/>
                          </a:rPr>
                          <m:t>5</m:t>
                        </m:r>
                        <m:r>
                          <a:rPr lang="ar-AE">
                            <a:latin typeface="Cambria Math" panose="02040503050406030204" pitchFamily="18" charset="0"/>
                          </a:rPr>
                          <m:t>)</m:t>
                        </m:r>
                      </m:e>
                      <m:sup>
                        <m:r>
                          <a:rPr lang="ar-AE">
                            <a:latin typeface="Cambria Math" panose="02040503050406030204" pitchFamily="18" charset="0"/>
                          </a:rPr>
                          <m:t>0</m:t>
                        </m:r>
                      </m:sup>
                    </m:sSup>
                  </m:oMath>
                </a14:m>
                <a:endParaRPr lang="ar-AE" dirty="0"/>
              </a:p>
              <a:p>
                <a:pPr marL="514350" indent="-514350">
                  <a:buFont typeface="+mj-lt"/>
                  <a:buAutoNum type="alphaLcPeriod" startAt="2"/>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m:t>
                        </m:r>
                        <m:r>
                          <a:rPr lang="ar-AE">
                            <a:latin typeface="Cambria Math" panose="02040503050406030204" pitchFamily="18" charset="0"/>
                          </a:rPr>
                          <m:t>8</m:t>
                        </m:r>
                        <m:r>
                          <a:rPr lang="ar-AE">
                            <a:latin typeface="Cambria Math" panose="02040503050406030204" pitchFamily="18" charset="0"/>
                          </a:rPr>
                          <m:t>𝑥</m:t>
                        </m:r>
                        <m:r>
                          <a:rPr lang="ar-AE">
                            <a:latin typeface="Cambria Math" panose="02040503050406030204" pitchFamily="18" charset="0"/>
                          </a:rPr>
                          <m:t>)</m:t>
                        </m:r>
                      </m:e>
                      <m:sup>
                        <m:r>
                          <a:rPr lang="ar-AE">
                            <a:latin typeface="Cambria Math" panose="02040503050406030204" pitchFamily="18" charset="0"/>
                          </a:rPr>
                          <m:t>0</m:t>
                        </m:r>
                      </m:sup>
                    </m:sSup>
                  </m:oMath>
                </a14:m>
                <a:r>
                  <a:rPr lang="en-US" dirty="0"/>
                  <a:t> for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m:t>
                    </m:r>
                  </m:oMath>
                </a14:m>
                <a:endParaRPr lang="ar-AE" dirty="0"/>
              </a:p>
              <a:p>
                <a:pPr marL="514350" indent="-514350">
                  <a:buFont typeface="+mj-lt"/>
                  <a:buAutoNum type="alphaLcPeriod" startAt="2"/>
                  <a:defRPr sz="2800"/>
                </a:pPr>
                <a:r>
                  <a:rPr lang="ar-AE" dirty="0"/>
                  <a:t>​</a:t>
                </a:r>
                <a14:m>
                  <m:oMath xmlns:m="http://schemas.openxmlformats.org/officeDocument/2006/math">
                    <m:sSup>
                      <m:sSupPr>
                        <m:ctrlPr>
                          <a:rPr lang="ar-AE" i="1">
                            <a:latin typeface="Cambria Math" panose="02040503050406030204" pitchFamily="18" charset="0"/>
                          </a:rPr>
                        </m:ctrlPr>
                      </m:sSupPr>
                      <m:e>
                        <m:r>
                          <a:rPr lang="ar-AE">
                            <a:latin typeface="Cambria Math" panose="02040503050406030204" pitchFamily="18" charset="0"/>
                          </a:rPr>
                          <m:t>−</m:t>
                        </m:r>
                        <m:r>
                          <a:rPr lang="ar-AE">
                            <a:latin typeface="Cambria Math" panose="02040503050406030204" pitchFamily="18" charset="0"/>
                          </a:rPr>
                          <m:t>3</m:t>
                        </m:r>
                      </m:e>
                      <m:sup>
                        <m:r>
                          <a:rPr lang="ar-AE">
                            <a:latin typeface="Cambria Math" panose="02040503050406030204" pitchFamily="18" charset="0"/>
                          </a:rPr>
                          <m:t>0</m:t>
                        </m:r>
                      </m:sup>
                    </m:sSup>
                  </m:oMath>
                </a14:m>
                <a:endParaRPr lang="en-US" dirty="0"/>
              </a:p>
              <a:p>
                <a:pPr>
                  <a:defRPr sz="2800"/>
                </a:pPr>
                <a:r>
                  <a:rPr lang="en-US" b="1" dirty="0"/>
                  <a:t>Solution</a:t>
                </a:r>
              </a:p>
              <a:p>
                <a:pPr>
                  <a:defRPr sz="2800"/>
                </a:pPr>
                <a:r>
                  <a:rPr lang="en-US" dirty="0"/>
                  <a:t>a.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7</m:t>
                        </m:r>
                      </m:e>
                      <m:sup>
                        <m:r>
                          <a:rPr lang="en-US" b="0" i="1" smtClean="0">
                            <a:latin typeface="Cambria Math" panose="02040503050406030204" pitchFamily="18" charset="0"/>
                          </a:rPr>
                          <m:t>0</m:t>
                        </m:r>
                      </m:sup>
                    </m:sSup>
                    <m:r>
                      <a:rPr lang="en-US" b="0" i="1" smtClean="0">
                        <a:latin typeface="Cambria Math" panose="02040503050406030204" pitchFamily="18" charset="0"/>
                      </a:rPr>
                      <m:t>=</m:t>
                    </m:r>
                    <m:r>
                      <a:rPr lang="en-US" b="0" i="1" smtClean="0">
                        <a:latin typeface="Cambria Math" panose="02040503050406030204" pitchFamily="18" charset="0"/>
                      </a:rPr>
                      <m:t>1</m:t>
                    </m:r>
                  </m:oMath>
                </a14:m>
                <a:endParaRPr lang="en-US" dirty="0"/>
              </a:p>
              <a:p>
                <a:pPr>
                  <a:defRPr sz="2800"/>
                </a:pPr>
                <a:r>
                  <a:rPr lang="en-US" dirty="0"/>
                  <a:t>b.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m:t>
                            </m:r>
                            <m:r>
                              <a:rPr lang="en-US" b="0" i="1" smtClean="0">
                                <a:latin typeface="Cambria Math" panose="02040503050406030204" pitchFamily="18" charset="0"/>
                              </a:rPr>
                              <m:t>5</m:t>
                            </m:r>
                          </m:e>
                        </m:d>
                      </m:e>
                      <m:sup>
                        <m:r>
                          <a:rPr lang="en-US" b="0" i="1" smtClean="0">
                            <a:latin typeface="Cambria Math" panose="02040503050406030204" pitchFamily="18" charset="0"/>
                          </a:rPr>
                          <m:t>0</m:t>
                        </m:r>
                      </m:sup>
                    </m:sSup>
                    <m:r>
                      <a:rPr lang="en-US" b="0" i="1" smtClean="0">
                        <a:latin typeface="Cambria Math" panose="02040503050406030204" pitchFamily="18" charset="0"/>
                      </a:rPr>
                      <m:t>=</m:t>
                    </m:r>
                    <m:r>
                      <a:rPr lang="en-US" b="0" i="1" smtClean="0">
                        <a:latin typeface="Cambria Math" panose="02040503050406030204" pitchFamily="18" charset="0"/>
                      </a:rPr>
                      <m:t>1</m:t>
                    </m:r>
                  </m:oMath>
                </a14:m>
                <a:endParaRPr lang="en-US" b="0" dirty="0"/>
              </a:p>
              <a:p>
                <a:pPr>
                  <a:defRPr sz="2800"/>
                </a:pPr>
                <a:r>
                  <a:rPr lang="en-US" dirty="0"/>
                  <a:t>c. </a:t>
                </a:r>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8</m:t>
                            </m:r>
                            <m:r>
                              <a:rPr lang="en-US" b="0" i="1" smtClean="0">
                                <a:latin typeface="Cambria Math" panose="02040503050406030204" pitchFamily="18" charset="0"/>
                              </a:rPr>
                              <m:t>𝑥</m:t>
                            </m:r>
                          </m:e>
                        </m:d>
                      </m:e>
                      <m:sup>
                        <m:r>
                          <a:rPr lang="en-US" b="0" i="1" smtClean="0">
                            <a:latin typeface="Cambria Math" panose="02040503050406030204" pitchFamily="18" charset="0"/>
                          </a:rPr>
                          <m:t>0</m:t>
                        </m:r>
                      </m:sup>
                    </m:sSup>
                    <m:r>
                      <a:rPr lang="en-US" b="0" i="1" smtClean="0">
                        <a:latin typeface="Cambria Math" panose="02040503050406030204" pitchFamily="18" charset="0"/>
                      </a:rPr>
                      <m:t>=</m:t>
                    </m:r>
                    <m:r>
                      <a:rPr lang="en-US" b="0" i="1" smtClean="0">
                        <a:latin typeface="Cambria Math" panose="02040503050406030204" pitchFamily="18" charset="0"/>
                      </a:rPr>
                      <m:t>1</m:t>
                    </m:r>
                  </m:oMath>
                </a14:m>
                <a:r>
                  <a:rPr lang="en-US" dirty="0"/>
                  <a:t> for </a:t>
                </a:r>
                <a14:m>
                  <m:oMath xmlns:m="http://schemas.openxmlformats.org/officeDocument/2006/math">
                    <m:r>
                      <a:rPr lang="en-US" i="1">
                        <a:latin typeface="Cambria Math" panose="02040503050406030204" pitchFamily="18" charset="0"/>
                      </a:rPr>
                      <m:t>𝑥</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0</m:t>
                    </m:r>
                  </m:oMath>
                </a14:m>
                <a:endParaRPr lang="en-US" dirty="0"/>
              </a:p>
              <a:p>
                <a:pPr>
                  <a:defRPr sz="2800"/>
                </a:pPr>
                <a:r>
                  <a:rPr lang="en-US" dirty="0"/>
                  <a:t>d. </a:t>
                </a:r>
                <a14:m>
                  <m:oMath xmlns:m="http://schemas.openxmlformats.org/officeDocument/2006/math">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0</m:t>
                        </m:r>
                      </m:sup>
                    </m:sSup>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3</m:t>
                        </m:r>
                      </m:e>
                      <m:sup>
                        <m:r>
                          <a:rPr lang="en-US" b="0" i="1" smtClean="0">
                            <a:latin typeface="Cambria Math" panose="02040503050406030204" pitchFamily="18" charset="0"/>
                            <a:ea typeface="Cambria Math" panose="02040503050406030204" pitchFamily="18" charset="0"/>
                          </a:rPr>
                          <m:t>0</m:t>
                        </m:r>
                      </m:sup>
                    </m:sSup>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oMath>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2086"/>
                </a:stretch>
              </a:blipFill>
            </p:spPr>
            <p:txBody>
              <a:bodyPr/>
              <a:lstStyle/>
              <a:p>
                <a:r>
                  <a:rPr lang="en-IN">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Quotient Rule for Exponents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3540713"/>
              </a:xfrm>
            </p:spPr>
            <p:txBody>
              <a:bodyPr>
                <a:spAutoFit/>
              </a:bodyPr>
              <a:lstStyle/>
              <a:p>
                <a:r>
                  <a:rPr sz="2800" dirty="0"/>
                  <a:t>If </a:t>
                </a:r>
                <a14:m>
                  <m:oMath xmlns:m="http://schemas.openxmlformats.org/officeDocument/2006/math">
                    <m:r>
                      <a:rPr lang="en-US" b="0" i="1">
                        <a:latin typeface="Cambria Math" panose="02040503050406030204" pitchFamily="18" charset="0"/>
                      </a:rPr>
                      <m:t>𝑎</m:t>
                    </m:r>
                  </m:oMath>
                </a14:m>
                <a:r>
                  <a:rPr sz="2800" dirty="0"/>
                  <a:t> is a nonzero real number and </a:t>
                </a:r>
                <a14:m>
                  <m:oMath xmlns:m="http://schemas.openxmlformats.org/officeDocument/2006/math">
                    <m:r>
                      <a:rPr lang="en-US" b="0" i="1">
                        <a:latin typeface="Cambria Math" panose="02040503050406030204" pitchFamily="18" charset="0"/>
                      </a:rPr>
                      <m:t>𝑚</m:t>
                    </m:r>
                  </m:oMath>
                </a14:m>
                <a:r>
                  <a:rPr sz="2800" dirty="0"/>
                  <a:t> and </a:t>
                </a:r>
                <a14:m>
                  <m:oMath xmlns:m="http://schemas.openxmlformats.org/officeDocument/2006/math">
                    <m:r>
                      <a:rPr lang="en-US" b="0" i="1">
                        <a:latin typeface="Cambria Math" panose="02040503050406030204" pitchFamily="18" charset="0"/>
                      </a:rPr>
                      <m:t>𝑛</m:t>
                    </m:r>
                  </m:oMath>
                </a14:m>
                <a:r>
                  <a:rPr sz="2800" dirty="0"/>
                  <a:t> are integers, then</a:t>
                </a:r>
              </a:p>
              <a:p>
                <a:pPr algn="ctr">
                  <a:defRPr sz="2800"/>
                </a:pPr>
                <a14:m>
                  <m:oMath xmlns:m="http://schemas.openxmlformats.org/officeDocument/2006/math">
                    <m:f>
                      <m:fPr>
                        <m:ctrlPr>
                          <a:rPr i="1">
                            <a:latin typeface="Cambria Math" panose="02040503050406030204" pitchFamily="18" charset="0"/>
                          </a:rPr>
                        </m:ctrlPr>
                      </m:fPr>
                      <m:num>
                        <m:sSup>
                          <m:sSupPr>
                            <m:ctrlPr>
                              <a:rPr i="1">
                                <a:latin typeface="Cambria Math" panose="02040503050406030204" pitchFamily="18" charset="0"/>
                              </a:rPr>
                            </m:ctrlPr>
                          </m:sSupPr>
                          <m:e>
                            <m:r>
                              <a:rPr>
                                <a:latin typeface="Cambria Math" panose="02040503050406030204" pitchFamily="18" charset="0"/>
                              </a:rPr>
                              <m:t>𝒂</m:t>
                            </m:r>
                          </m:e>
                          <m:sup>
                            <m:r>
                              <a:rPr>
                                <a:latin typeface="Cambria Math" panose="02040503050406030204" pitchFamily="18" charset="0"/>
                              </a:rPr>
                              <m:t>𝒎</m:t>
                            </m:r>
                          </m:sup>
                        </m:sSup>
                      </m:num>
                      <m:den>
                        <m:sSup>
                          <m:sSupPr>
                            <m:ctrlPr>
                              <a:rPr i="1">
                                <a:latin typeface="Cambria Math" panose="02040503050406030204" pitchFamily="18" charset="0"/>
                              </a:rPr>
                            </m:ctrlPr>
                          </m:sSupPr>
                          <m:e>
                            <m:r>
                              <a:rPr>
                                <a:latin typeface="Cambria Math" panose="02040503050406030204" pitchFamily="18" charset="0"/>
                              </a:rPr>
                              <m:t>𝒂</m:t>
                            </m:r>
                          </m:e>
                          <m:sup>
                            <m:r>
                              <a:rPr>
                                <a:latin typeface="Cambria Math" panose="02040503050406030204" pitchFamily="18" charset="0"/>
                              </a:rPr>
                              <m:t>𝒏</m:t>
                            </m:r>
                          </m:sup>
                        </m:sSup>
                      </m:den>
                    </m:f>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𝒂</m:t>
                        </m:r>
                      </m:e>
                      <m:sup>
                        <m:r>
                          <a:rPr>
                            <a:latin typeface="Cambria Math" panose="02040503050406030204" pitchFamily="18" charset="0"/>
                          </a:rPr>
                          <m:t>𝒎</m:t>
                        </m:r>
                        <m:r>
                          <a:rPr>
                            <a:latin typeface="Cambria Math" panose="02040503050406030204" pitchFamily="18" charset="0"/>
                          </a:rPr>
                          <m:t>−</m:t>
                        </m:r>
                        <m:r>
                          <a:rPr>
                            <a:latin typeface="Cambria Math" panose="02040503050406030204" pitchFamily="18" charset="0"/>
                          </a:rPr>
                          <m:t>𝒏</m:t>
                        </m:r>
                      </m:sup>
                    </m:sSup>
                  </m:oMath>
                </a14:m>
                <a:r>
                  <a:rPr sz="2800" dirty="0"/>
                  <a:t>.</a:t>
                </a:r>
              </a:p>
              <a:p>
                <a:r>
                  <a:rPr sz="2800" dirty="0"/>
                  <a:t>In words, to divide two powers with the same base, keep the base and subtract the exponents. (Subtract the denominator exponent from the numerator exponent.)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3540713"/>
              </a:xfrm>
              <a:blipFill>
                <a:blip r:embed="rId2"/>
                <a:stretch>
                  <a:fillRect l="-1328" t="-1368" r="-1033" b="-3590"/>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t>
            </a:r>
            <a:r>
              <a:rPr lang="en-US" dirty="0"/>
              <a:t>Using the Quotient Rule for Exponents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Use the Quotient Rule for Exponents to simplify each expression.</a:t>
                </a:r>
              </a:p>
              <a:p>
                <a:pPr marL="514350" indent="-514350">
                  <a:buFont typeface="+mj-lt"/>
                  <a:buAutoNum type="alphaLcPeriod"/>
                  <a:defRPr sz="2800"/>
                </a:pPr>
                <a:r>
                  <a:rPr lang="en-IN" dirty="0"/>
                  <a:t>​</a:t>
                </a:r>
                <a14:m>
                  <m:oMath xmlns:m="http://schemas.openxmlformats.org/officeDocument/2006/math">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7</m:t>
                            </m:r>
                          </m:sup>
                        </m:sSup>
                      </m:num>
                      <m:den>
                        <m:r>
                          <a:rPr lang="ar-AE">
                            <a:latin typeface="Cambria Math" panose="02040503050406030204" pitchFamily="18" charset="0"/>
                          </a:rPr>
                          <m:t>𝑥</m:t>
                        </m:r>
                      </m:den>
                    </m:f>
                  </m:oMath>
                </a14:m>
                <a:r>
                  <a:rPr lang="ar-AE" dirty="0"/>
                  <a:t>          </a:t>
                </a:r>
                <a:r>
                  <a:rPr lang="en-IN" dirty="0"/>
                  <a:t>b.    ​</a:t>
                </a:r>
                <a14:m>
                  <m:oMath xmlns:m="http://schemas.openxmlformats.org/officeDocument/2006/math">
                    <m:f>
                      <m:fPr>
                        <m:ctrlPr>
                          <a:rPr lang="ar-AE" i="1">
                            <a:latin typeface="Cambria Math" panose="02040503050406030204" pitchFamily="18" charset="0"/>
                          </a:rPr>
                        </m:ctrlPr>
                      </m:fPr>
                      <m:num>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2</m:t>
                            </m:r>
                          </m:sup>
                        </m:sSup>
                      </m:num>
                      <m:den>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2</m:t>
                            </m:r>
                          </m:sup>
                        </m:sSup>
                      </m:den>
                    </m:f>
                  </m:oMath>
                </a14:m>
                <a:r>
                  <a:rPr lang="ar-AE" dirty="0"/>
                  <a:t>          </a:t>
                </a:r>
                <a:r>
                  <a:rPr lang="en-IN" dirty="0"/>
                  <a:t>c.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12</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12</m:t>
                            </m:r>
                          </m:sup>
                        </m:sSup>
                      </m:num>
                      <m:den>
                        <m:r>
                          <a:rPr lang="ar-AE">
                            <a:latin typeface="Cambria Math" panose="02040503050406030204" pitchFamily="18" charset="0"/>
                          </a:rPr>
                          <m:t>−</m:t>
                        </m:r>
                        <m:r>
                          <a:rPr lang="ar-AE">
                            <a:latin typeface="Cambria Math" panose="02040503050406030204" pitchFamily="18" charset="0"/>
                          </a:rPr>
                          <m:t>3</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3</m:t>
                            </m:r>
                          </m:sup>
                        </m:sSup>
                      </m:den>
                    </m:f>
                  </m:oMath>
                </a14:m>
                <a:r>
                  <a:rPr lang="ar-AE" dirty="0"/>
                  <a:t>          </a:t>
                </a:r>
                <a:r>
                  <a:rPr lang="en-IN" dirty="0"/>
                  <a:t>d.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14</m:t>
                        </m:r>
                        <m:sSup>
                          <m:sSupPr>
                            <m:ctrlPr>
                              <a:rPr lang="ar-AE" i="1">
                                <a:latin typeface="Cambria Math" panose="02040503050406030204" pitchFamily="18" charset="0"/>
                              </a:rPr>
                            </m:ctrlPr>
                          </m:sSupPr>
                          <m:e>
                            <m:r>
                              <a:rPr lang="ar-AE">
                                <a:latin typeface="Cambria Math" panose="02040503050406030204" pitchFamily="18" charset="0"/>
                              </a:rPr>
                              <m:t>𝑥</m:t>
                            </m:r>
                          </m:e>
                          <m:sup>
                            <m:r>
                              <a:rPr lang="ar-AE">
                                <a:latin typeface="Cambria Math" panose="02040503050406030204" pitchFamily="18" charset="0"/>
                              </a:rPr>
                              <m:t>10</m:t>
                            </m:r>
                          </m:sup>
                        </m:sSup>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6</m:t>
                            </m:r>
                          </m:sup>
                        </m:sSup>
                      </m:num>
                      <m:den>
                        <m:r>
                          <a:rPr lang="ar-AE">
                            <a:latin typeface="Cambria Math" panose="02040503050406030204" pitchFamily="18" charset="0"/>
                          </a:rPr>
                          <m:t>2</m:t>
                        </m:r>
                        <m:r>
                          <a:rPr lang="ar-AE">
                            <a:latin typeface="Cambria Math" panose="02040503050406030204" pitchFamily="18" charset="0"/>
                          </a:rPr>
                          <m:t>𝑥</m:t>
                        </m:r>
                        <m:sSup>
                          <m:sSupPr>
                            <m:ctrlPr>
                              <a:rPr lang="ar-AE" i="1">
                                <a:latin typeface="Cambria Math" panose="02040503050406030204" pitchFamily="18" charset="0"/>
                              </a:rPr>
                            </m:ctrlPr>
                          </m:sSupPr>
                          <m:e>
                            <m:r>
                              <a:rPr lang="ar-AE">
                                <a:latin typeface="Cambria Math" panose="02040503050406030204" pitchFamily="18" charset="0"/>
                              </a:rPr>
                              <m:t>𝑦</m:t>
                            </m:r>
                          </m:e>
                          <m:sup>
                            <m:r>
                              <a:rPr lang="ar-AE">
                                <a:latin typeface="Cambria Math" panose="02040503050406030204" pitchFamily="18" charset="0"/>
                              </a:rPr>
                              <m:t>4</m:t>
                            </m:r>
                          </m:sup>
                        </m:sSup>
                      </m:den>
                    </m:f>
                  </m:oMath>
                </a14:m>
                <a:endParaRPr lang="ar-AE" dirty="0"/>
              </a:p>
              <a:p>
                <a:pPr>
                  <a:defRPr sz="2800"/>
                </a:pPr>
                <a:r>
                  <a:rPr lang="en-IN" b="1" dirty="0"/>
                  <a:t>Solution</a:t>
                </a:r>
              </a:p>
              <a:p>
                <a:pPr>
                  <a:defRPr sz="2800"/>
                </a:pPr>
                <a:r>
                  <a:rPr lang="en-IN" dirty="0"/>
                  <a:t>a.     </a:t>
                </a:r>
                <a14:m>
                  <m:oMath xmlns:m="http://schemas.openxmlformats.org/officeDocument/2006/math">
                    <m:f>
                      <m:fPr>
                        <m:ctrlPr>
                          <a:rPr lang="ar-AE" i="1" smtClean="0">
                            <a:latin typeface="Cambria Math" panose="02040503050406030204" pitchFamily="18" charset="0"/>
                          </a:rPr>
                        </m:ctrlPr>
                      </m:fPr>
                      <m:num>
                        <m:sSup>
                          <m:sSupPr>
                            <m:ctrlPr>
                              <a:rPr lang="ar-AE" i="1" smtClean="0">
                                <a:latin typeface="Cambria Math" panose="02040503050406030204" pitchFamily="18" charset="0"/>
                              </a:rPr>
                            </m:ctrlPr>
                          </m:sSupPr>
                          <m:e>
                            <m:r>
                              <a:rPr lang="ar-AE" b="0" i="1" smtClean="0">
                                <a:latin typeface="Cambria Math" panose="02040503050406030204" pitchFamily="18" charset="0"/>
                              </a:rPr>
                              <m:t>𝑥</m:t>
                            </m:r>
                          </m:e>
                          <m:sup>
                            <m:r>
                              <a:rPr lang="en-US" b="0" i="1" smtClean="0">
                                <a:latin typeface="Cambria Math" panose="02040503050406030204" pitchFamily="18" charset="0"/>
                              </a:rPr>
                              <m:t>7</m:t>
                            </m:r>
                          </m:sup>
                        </m:sSup>
                      </m:num>
                      <m:den>
                        <m:r>
                          <a:rPr lang="en-US" b="0" i="1" smtClean="0">
                            <a:latin typeface="Cambria Math" panose="02040503050406030204" pitchFamily="18" charset="0"/>
                          </a:rPr>
                          <m:t>𝑥</m:t>
                        </m:r>
                      </m:den>
                    </m:f>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7</m:t>
                        </m:r>
                        <m:r>
                          <a:rPr lang="en-US" b="0" i="1" smtClean="0">
                            <a:latin typeface="Cambria Math" panose="02040503050406030204" pitchFamily="18" charset="0"/>
                          </a:rPr>
                          <m:t>−</m:t>
                        </m:r>
                        <m:r>
                          <a:rPr lang="en-US" b="0" i="1" smtClean="0">
                            <a:latin typeface="Cambria Math" panose="02040503050406030204" pitchFamily="18" charset="0"/>
                          </a:rPr>
                          <m:t>1</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6</m:t>
                        </m:r>
                      </m:sup>
                    </m:sSup>
                  </m:oMath>
                </a14:m>
                <a:endParaRPr lang="en-US" dirty="0"/>
              </a:p>
              <a:p>
                <a:pPr>
                  <a:defRPr sz="2800"/>
                </a:pPr>
                <a:r>
                  <a:rPr lang="en-US" dirty="0"/>
                  <a:t>b. </a:t>
                </a:r>
                <a14:m>
                  <m:oMath xmlns:m="http://schemas.openxmlformats.org/officeDocument/2006/math">
                    <m:f>
                      <m:fPr>
                        <m:ctrlPr>
                          <a:rPr lang="en-US" i="1" smtClean="0">
                            <a:latin typeface="Cambria Math" panose="02040503050406030204" pitchFamily="18" charset="0"/>
                          </a:rPr>
                        </m:ctrlPr>
                      </m:fPr>
                      <m:num>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2</m:t>
                            </m:r>
                          </m:sup>
                        </m:sSup>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2</m:t>
                            </m:r>
                          </m:sup>
                        </m:sSup>
                      </m:den>
                    </m:f>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𝑦</m:t>
                        </m:r>
                      </m:e>
                      <m:sup>
                        <m:r>
                          <a:rPr lang="en-US" b="0" i="1" smtClean="0">
                            <a:latin typeface="Cambria Math" panose="02040503050406030204" pitchFamily="18" charset="0"/>
                          </a:rPr>
                          <m:t>0</m:t>
                        </m:r>
                      </m:sup>
                    </m:sSup>
                    <m:r>
                      <a:rPr lang="en-US" b="0" i="1" smtClean="0">
                        <a:latin typeface="Cambria Math" panose="02040503050406030204" pitchFamily="18" charset="0"/>
                      </a:rPr>
                      <m:t>=</m:t>
                    </m:r>
                    <m:r>
                      <a:rPr lang="en-US" b="0" i="1" smtClean="0">
                        <a:latin typeface="Cambria Math" panose="02040503050406030204" pitchFamily="18" charset="0"/>
                      </a:rPr>
                      <m:t>1</m:t>
                    </m:r>
                  </m:oMath>
                </a14:m>
                <a:endParaRPr lang="en-US"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34593C-9971-937E-EF9C-780B47471293}"/>
                  </a:ext>
                </a:extLst>
              </p:cNvPr>
              <p:cNvSpPr txBox="1"/>
              <p:nvPr/>
            </p:nvSpPr>
            <p:spPr>
              <a:xfrm>
                <a:off x="4038600" y="4343400"/>
                <a:ext cx="4953000" cy="646331"/>
              </a:xfrm>
              <a:prstGeom prst="rect">
                <a:avLst/>
              </a:prstGeom>
              <a:noFill/>
            </p:spPr>
            <p:txBody>
              <a:bodyPr wrap="square" rtlCol="0">
                <a:spAutoFit/>
              </a:bodyPr>
              <a:lstStyle/>
              <a:p>
                <a:r>
                  <a:rPr lang="en-US" dirty="0"/>
                  <a:t>Note how this example shows another way to justify the idea that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0</m:t>
                        </m:r>
                      </m:sup>
                    </m:sSup>
                    <m:r>
                      <a:rPr lang="en-US" b="0" i="1" smtClean="0">
                        <a:latin typeface="Cambria Math" panose="02040503050406030204" pitchFamily="18" charset="0"/>
                      </a:rPr>
                      <m:t>=</m:t>
                    </m:r>
                    <m:r>
                      <a:rPr lang="en-US" b="0" i="1" smtClean="0">
                        <a:latin typeface="Cambria Math" panose="02040503050406030204" pitchFamily="18" charset="0"/>
                      </a:rPr>
                      <m:t>1</m:t>
                    </m:r>
                  </m:oMath>
                </a14:m>
                <a:r>
                  <a:rPr lang="en-US" dirty="0"/>
                  <a:t> for any nonzero base.</a:t>
                </a:r>
                <a:endParaRPr lang="en-IN" dirty="0"/>
              </a:p>
            </p:txBody>
          </p:sp>
        </mc:Choice>
        <mc:Fallback xmlns="">
          <p:sp>
            <p:nvSpPr>
              <p:cNvPr id="4" name="TextBox 3">
                <a:extLst>
                  <a:ext uri="{FF2B5EF4-FFF2-40B4-BE49-F238E27FC236}">
                    <a16:creationId xmlns:a16="http://schemas.microsoft.com/office/drawing/2014/main" id="{9234593C-9971-937E-EF9C-780B47471293}"/>
                  </a:ext>
                </a:extLst>
              </p:cNvPr>
              <p:cNvSpPr txBox="1">
                <a:spLocks noRot="1" noChangeAspect="1" noMove="1" noResize="1" noEditPoints="1" noAdjustHandles="1" noChangeArrowheads="1" noChangeShapeType="1" noTextEdit="1"/>
              </p:cNvSpPr>
              <p:nvPr/>
            </p:nvSpPr>
            <p:spPr>
              <a:xfrm>
                <a:off x="4038600" y="4343400"/>
                <a:ext cx="4953000" cy="646331"/>
              </a:xfrm>
              <a:prstGeom prst="rect">
                <a:avLst/>
              </a:prstGeom>
              <a:blipFill>
                <a:blip r:embed="rId3"/>
                <a:stretch>
                  <a:fillRect l="-1108" t="-5660" b="-13208"/>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TotalTime>
  <Words>1357</Words>
  <Application>Microsoft Office PowerPoint</Application>
  <PresentationFormat>On-screen Show (4:3)</PresentationFormat>
  <Paragraphs>158</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Cambria Math</vt:lpstr>
      <vt:lpstr>Courier New</vt:lpstr>
      <vt:lpstr>Office Theme</vt:lpstr>
      <vt:lpstr>Section 4.1</vt:lpstr>
      <vt:lpstr>Definition: Product Rule for Exponents</vt:lpstr>
      <vt:lpstr>Example 1: Using the Product Rule for Exponents</vt:lpstr>
      <vt:lpstr>Example 1: Using the Product Rule for Exponents (cont.)</vt:lpstr>
      <vt:lpstr>Definition: The Exponent 0</vt:lpstr>
      <vt:lpstr>Note</vt:lpstr>
      <vt:lpstr>Example 2: Evaluating the Exponent 0</vt:lpstr>
      <vt:lpstr>Definition: Quotient Rule for Exponents</vt:lpstr>
      <vt:lpstr>Example 3: Using the Quotient Rule for Exponents</vt:lpstr>
      <vt:lpstr>Example 3: Using the Quotient Rule for Exponents (cont.)</vt:lpstr>
      <vt:lpstr>Definition: Rule for Negative Exponents</vt:lpstr>
      <vt:lpstr>Note</vt:lpstr>
      <vt:lpstr>Example 4: Simplifying Expressions with Negative Exponents</vt:lpstr>
      <vt:lpstr>Example 4: Simplifying Expressions with Negative Exponents (cont.)</vt:lpstr>
      <vt:lpstr>Example 4: Simplifying Expressions with Negative Exponents (cont.)</vt:lpstr>
      <vt:lpstr>Note</vt:lpstr>
      <vt:lpstr>Definition: Power Rules for Exponents</vt:lpstr>
      <vt:lpstr>Example 5: Using Combinations of the Rules for Exponents</vt:lpstr>
      <vt:lpstr>Example 5: Using Combinations of the Rules for Exponents (cont.)</vt:lpstr>
      <vt:lpstr>Example 5: Using Combinations of the Rules for Exponents (cont.)</vt:lpstr>
      <vt:lpstr>Example 6: Using Two Approaches with Fractional Expressions and Negative Exponents</vt:lpstr>
      <vt:lpstr>Example 7: Simplifying a More Complex Example</vt:lpstr>
      <vt:lpstr>Example 7: Simplifying a More Complex Example (cont.)</vt:lpstr>
      <vt:lpstr>Example 7: Simplifying a More Complex Example (cont.)</vt:lpstr>
      <vt:lpstr>Definition: Summary of Properties and Rules for Exponents</vt:lpstr>
      <vt:lpstr>Definition: Summary of Properties and Rules for Exponents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124</cp:revision>
  <dcterms:created xsi:type="dcterms:W3CDTF">2013-04-26T14:43:13Z</dcterms:created>
  <dcterms:modified xsi:type="dcterms:W3CDTF">2024-08-19T14:34:11Z</dcterms:modified>
</cp:coreProperties>
</file>