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68" r:id="rId5"/>
    <p:sldId id="260" r:id="rId6"/>
    <p:sldId id="269" r:id="rId7"/>
    <p:sldId id="270" r:id="rId8"/>
    <p:sldId id="262" r:id="rId9"/>
    <p:sldId id="264" r:id="rId10"/>
    <p:sldId id="271" r:id="rId11"/>
    <p:sldId id="272" r:id="rId12"/>
    <p:sldId id="273" r:id="rId13"/>
    <p:sldId id="266" r:id="rId14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1" clrIdx="1">
    <p:extLst>
      <p:ext uri="{19B8F6BF-5375-455C-9EA6-DF929625EA0E}">
        <p15:presenceInfo xmlns:p15="http://schemas.microsoft.com/office/powerpoint/2012/main" userId="S-1-5-21-1482476501-413027322-842925246-3119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97" autoAdjust="0"/>
    <p:restoredTop sz="94660"/>
  </p:normalViewPr>
  <p:slideViewPr>
    <p:cSldViewPr>
      <p:cViewPr varScale="1">
        <p:scale>
          <a:sx n="111" d="100"/>
          <a:sy n="111" d="100"/>
        </p:scale>
        <p:origin x="186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8/19/2024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5060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Scientific Notation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4.2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ACF37E1-74BB-9B83-9E29-88D6EB1797F3}"/>
              </a:ext>
            </a:extLst>
          </p:cNvPr>
          <p:cNvSpPr/>
          <p:nvPr/>
        </p:nvSpPr>
        <p:spPr>
          <a:xfrm>
            <a:off x="5616498" y="1983059"/>
            <a:ext cx="258337" cy="3289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Scientific Notation and Calculators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With a graphing calculator (set in scientific notation mode) the display should appear as shown here. </a:t>
                </a:r>
                <a:r>
                  <a:rPr lang="en-US" b="1" dirty="0"/>
                  <a:t>Note</a:t>
                </a:r>
                <a:r>
                  <a:rPr lang="en-US" dirty="0"/>
                  <a:t>: Remember, the caret key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^</m:t>
                    </m:r>
                  </m:oMath>
                </a14:m>
                <a:r>
                  <a:rPr lang="en-US" dirty="0"/>
                  <a:t> is used to indicate an exponent and that the numerator and denominator must be set in parentheses.</a:t>
                </a:r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ar-AE" dirty="0"/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endParaRPr lang="ar-AE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 r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3D1BAF9D-E02B-3721-C820-25565DC013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8705" y="3226421"/>
            <a:ext cx="3066590" cy="2176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594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384995"/>
          </a:xfrm>
        </p:spPr>
        <p:txBody>
          <a:bodyPr>
            <a:spAutoFit/>
          </a:bodyPr>
          <a:lstStyle/>
          <a:p>
            <a:r>
              <a:rPr lang="en-US" dirty="0"/>
              <a:t>You can press the              key and select SCI on the first line to have all decimal calculations in scientific notation.</a:t>
            </a:r>
            <a:endParaRPr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Note</a:t>
            </a:r>
            <a:endParaRPr sz="32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E1DF6F-0CAB-8872-4BA7-B9B0EAECDAA1}"/>
              </a:ext>
            </a:extLst>
          </p:cNvPr>
          <p:cNvSpPr/>
          <p:nvPr/>
        </p:nvSpPr>
        <p:spPr>
          <a:xfrm>
            <a:off x="3120482" y="1165302"/>
            <a:ext cx="918118" cy="358698"/>
          </a:xfrm>
          <a:prstGeom prst="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MODE</a:t>
            </a:r>
            <a:endParaRPr lang="en-IN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9323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Application: Scientific Notation and Calculators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A light-year is the distance light travels in one year. Use a graphing calculator to find the length of a light-year in scientific notation if light travels </a:t>
                </a:r>
                <a:r>
                  <a:rPr lang="en-US" sz="2800" dirty="0">
                    <a:latin typeface="Cambria Math"/>
                  </a:rPr>
                  <a:t>186,000</a:t>
                </a:r>
                <a:r>
                  <a:rPr lang="en-US" sz="2800" dirty="0"/>
                  <a:t> miles per second.</a:t>
                </a:r>
              </a:p>
              <a:p>
                <a:r>
                  <a:rPr lang="en-US" sz="2800" b="1" dirty="0"/>
                  <a:t>Solution</a:t>
                </a:r>
              </a:p>
              <a:p>
                <a:r>
                  <a:rPr lang="en-US" b="0" u="none" strike="noStrike" baseline="0" dirty="0"/>
                  <a:t> </a:t>
                </a:r>
                <a14:m>
                  <m:oMath xmlns:m="http://schemas.openxmlformats.org/officeDocument/2006/math">
                    <m:r>
                      <a:rPr lang="en-US" b="0" i="1" u="none" strike="noStrike" baseline="0" dirty="0" smtClean="0">
                        <a:latin typeface="Cambria Math" panose="02040503050406030204" pitchFamily="18" charset="0"/>
                      </a:rPr>
                      <m:t>60</m:t>
                    </m:r>
                    <m:r>
                      <a:rPr lang="en-US" b="0" i="1" u="none" strike="noStrike" baseline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u="none" strike="noStrike" dirty="0" err="1" smtClean="0">
                        <a:latin typeface="Cambria Math" panose="02040503050406030204" pitchFamily="18" charset="0"/>
                      </a:rPr>
                      <m:t>seconds</m:t>
                    </m:r>
                    <m:r>
                      <a:rPr lang="en-US" b="0" i="1" u="none" strike="noStrike" baseline="0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u="none" strike="noStrike" baseline="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u="none" strike="noStrike" baseline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u="none" strike="noStrike" baseline="0" dirty="0" err="1" smtClean="0">
                        <a:latin typeface="Cambria Math" panose="02040503050406030204" pitchFamily="18" charset="0"/>
                      </a:rPr>
                      <m:t>minute</m:t>
                    </m:r>
                  </m:oMath>
                </a14:m>
                <a:endParaRPr lang="en-US" b="0" u="none" strike="noStrike" baseline="0" dirty="0">
                  <a:latin typeface="Cambria Math" panose="02040503050406030204" pitchFamily="18" charset="0"/>
                </a:endParaRPr>
              </a:p>
              <a:p>
                <a:r>
                  <a:rPr lang="en-US" b="0" u="none" strike="noStrike" baseline="0" dirty="0"/>
                  <a:t> </a:t>
                </a:r>
                <a14:m>
                  <m:oMath xmlns:m="http://schemas.openxmlformats.org/officeDocument/2006/math">
                    <m:r>
                      <a:rPr lang="en-US" b="0" i="0" u="none" strike="noStrike" baseline="0" dirty="0" smtClean="0">
                        <a:latin typeface="Cambria Math" panose="02040503050406030204" pitchFamily="18" charset="0"/>
                      </a:rPr>
                      <m:t>60</m:t>
                    </m:r>
                    <m:r>
                      <a:rPr lang="en-US" b="0" i="0" u="none" strike="noStrike" baseline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u="none" strike="noStrike" baseline="0" dirty="0" smtClean="0">
                        <a:latin typeface="Cambria Math" panose="02040503050406030204" pitchFamily="18" charset="0"/>
                      </a:rPr>
                      <m:t>minutes</m:t>
                    </m:r>
                    <m:r>
                      <a:rPr lang="en-US" b="0" i="1" u="none" strike="noStrike" baseline="0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u="none" strike="noStrike" baseline="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u="none" strike="noStrike" baseline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u="none" strike="noStrike" baseline="0" dirty="0" smtClean="0">
                        <a:latin typeface="Cambria Math" panose="02040503050406030204" pitchFamily="18" charset="0"/>
                      </a:rPr>
                      <m:t>hour</m:t>
                    </m:r>
                  </m:oMath>
                </a14:m>
                <a:endParaRPr lang="en-US" b="0" u="none" strike="noStrike" baseline="0" dirty="0"/>
              </a:p>
              <a:p>
                <a:r>
                  <a:rPr lang="en-US" b="0" u="none" strike="noStrike" baseline="0" dirty="0"/>
                  <a:t> </a:t>
                </a:r>
                <a14:m>
                  <m:oMath xmlns:m="http://schemas.openxmlformats.org/officeDocument/2006/math">
                    <m:r>
                      <a:rPr lang="en-US" b="0" i="0" u="none" strike="noStrike" baseline="0" dirty="0" smtClean="0">
                        <a:latin typeface="Cambria Math" panose="02040503050406030204" pitchFamily="18" charset="0"/>
                      </a:rPr>
                      <m:t>24</m:t>
                    </m:r>
                    <m:r>
                      <a:rPr lang="en-US" b="0" i="0" u="none" strike="noStrike" baseline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u="none" strike="noStrike" baseline="0" dirty="0" smtClean="0">
                        <a:latin typeface="Cambria Math" panose="02040503050406030204" pitchFamily="18" charset="0"/>
                      </a:rPr>
                      <m:t>hours</m:t>
                    </m:r>
                    <m:r>
                      <a:rPr lang="en-US" b="0" i="1" u="none" strike="noStrike" baseline="0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u="none" strike="noStrike" baseline="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u="none" strike="noStrike" baseline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u="none" strike="noStrike" baseline="0" dirty="0" smtClean="0">
                        <a:latin typeface="Cambria Math" panose="02040503050406030204" pitchFamily="18" charset="0"/>
                      </a:rPr>
                      <m:t>day</m:t>
                    </m:r>
                  </m:oMath>
                </a14:m>
                <a:endParaRPr lang="en-US" b="0" u="none" strike="noStrike" baseline="0" dirty="0"/>
              </a:p>
              <a:p>
                <a:r>
                  <a:rPr lang="en-US" b="0" u="none" strike="noStrike" baseline="0" dirty="0"/>
                  <a:t> </a:t>
                </a:r>
                <a14:m>
                  <m:oMath xmlns:m="http://schemas.openxmlformats.org/officeDocument/2006/math">
                    <m:r>
                      <a:rPr lang="en-US" b="0" i="0" u="none" strike="noStrike" baseline="0" dirty="0" smtClean="0">
                        <a:latin typeface="Cambria Math" panose="02040503050406030204" pitchFamily="18" charset="0"/>
                      </a:rPr>
                      <m:t>365</m:t>
                    </m:r>
                    <m:r>
                      <a:rPr lang="en-US" b="0" i="0" u="none" strike="noStrike" baseline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u="none" strike="noStrike" baseline="0" dirty="0" smtClean="0">
                        <a:latin typeface="Cambria Math" panose="02040503050406030204" pitchFamily="18" charset="0"/>
                      </a:rPr>
                      <m:t>days</m:t>
                    </m:r>
                    <m:r>
                      <a:rPr lang="en-US" b="0" i="1" u="none" strike="noStrike" baseline="0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u="none" strike="noStrike" baseline="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u="none" strike="noStrike" baseline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u="none" strike="noStrike" baseline="0" dirty="0" smtClean="0">
                        <a:latin typeface="Cambria Math" panose="02040503050406030204" pitchFamily="18" charset="0"/>
                      </a:rPr>
                      <m:t>year</m:t>
                    </m:r>
                  </m:oMath>
                </a14:m>
                <a:endParaRPr lang="en-US" b="1" dirty="0"/>
              </a:p>
              <a:p>
                <a:endParaRPr lang="en-US" dirty="0"/>
              </a:p>
              <a:p>
                <a:endParaRPr lang="en-US"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20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1CDC7FCD-EEB5-3D7F-90FA-206E24216579}"/>
              </a:ext>
            </a:extLst>
          </p:cNvPr>
          <p:cNvSpPr txBox="1"/>
          <p:nvPr/>
        </p:nvSpPr>
        <p:spPr>
          <a:xfrm>
            <a:off x="4495800" y="3360003"/>
            <a:ext cx="44196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Multiplication gives the following display on your calculator.</a:t>
            </a:r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F55770C-015C-9D07-F428-3F67A120BE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4271528"/>
            <a:ext cx="2336425" cy="1661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6409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Application: Scientific Notation and Calculators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Thus, a light-year is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865696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800" i="1" dirty="0" smtClean="0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en-US" sz="2800" dirty="0"/>
                  <a:t>, or 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865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696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000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000</m:t>
                    </m:r>
                  </m:oMath>
                </a14:m>
                <a:r>
                  <a:rPr lang="en-US" sz="2800" dirty="0"/>
                  <a:t> miles (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 trillion,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865</m:t>
                    </m:r>
                  </m:oMath>
                </a14:m>
                <a:r>
                  <a:rPr lang="en-US" sz="2800" dirty="0"/>
                  <a:t> billion,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696</m:t>
                    </m:r>
                  </m:oMath>
                </a14:m>
                <a:r>
                  <a:rPr lang="en-US" sz="2800" dirty="0"/>
                  <a:t> million miles).</a:t>
                </a: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Definition: </a:t>
            </a:r>
            <a:r>
              <a:rPr sz="3200" dirty="0"/>
              <a:t>Scientific Notation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040285"/>
              </a:xfrm>
            </p:spPr>
            <p:txBody>
              <a:bodyPr>
                <a:spAutoFit/>
              </a:bodyPr>
              <a:lstStyle/>
              <a:p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sz="2800" dirty="0"/>
                  <a:t> is a decimal number, then in </a:t>
                </a:r>
                <a:r>
                  <a:rPr lang="en-US" sz="2800" b="1" dirty="0"/>
                  <a:t>scientific notation</a:t>
                </a:r>
              </a:p>
              <a:p>
                <a:pPr algn="ctr">
                  <a:defRPr sz="2800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𝑵</m:t>
                    </m:r>
                    <m:r>
                      <a:rPr lang="en-US" b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b="1" smtClean="0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ar-AE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b="1" i="1"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ar-AE" b="1" i="1"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</m:sSup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where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≤</m:t>
                    </m:r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/>
                  <a:t> is an integer.</a:t>
                </a: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040285"/>
              </a:xfrm>
              <a:blipFill>
                <a:blip r:embed="rId2"/>
                <a:stretch>
                  <a:fillRect l="-1328" t="-4571" r="-369" b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Writing Decimals in Scientific Notation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Write the following decimal numbers in scientific notation.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:r>
                  <a:rPr lang="en-US" sz="2800" dirty="0">
                    <a:latin typeface="Cambria Math"/>
                  </a:rPr>
                  <a:t>8,720,000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​</a:t>
                </a:r>
                <a:r>
                  <a:rPr lang="en-US" sz="2800" dirty="0">
                    <a:latin typeface="Cambria Math"/>
                  </a:rPr>
                  <a:t>0.000000376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>
                    <a:latin typeface="Cambria Math"/>
                  </a:rPr>
                  <a:t>a.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720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000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72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endParaRPr lang="en-US" sz="2800" dirty="0">
                  <a:latin typeface="Cambria Math"/>
                </a:endParaRPr>
              </a:p>
              <a:p>
                <a:pPr>
                  <a:defRPr sz="2800"/>
                </a:pPr>
                <a:r>
                  <a:rPr lang="en-US" dirty="0">
                    <a:latin typeface="Cambria Math"/>
                  </a:rPr>
                  <a:t>    </a:t>
                </a:r>
                <a:r>
                  <a:rPr lang="en-US" dirty="0"/>
                  <a:t>To check, move the decimal point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dirty="0"/>
                  <a:t> places to the      </a:t>
                </a:r>
              </a:p>
              <a:p>
                <a:pPr>
                  <a:defRPr sz="2800"/>
                </a:pPr>
                <a:r>
                  <a:rPr lang="en-US" dirty="0"/>
                  <a:t>    right and get the original number: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72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8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720000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.=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8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720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000</m:t>
                      </m:r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80BACE83-09B9-0062-9870-AD7CDAC149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8600" y="5390502"/>
            <a:ext cx="1391661" cy="43821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EC9777F-8374-87A3-0E90-60550FB2555D}"/>
                  </a:ext>
                </a:extLst>
              </p:cNvPr>
              <p:cNvSpPr txBox="1"/>
              <p:nvPr/>
            </p:nvSpPr>
            <p:spPr>
              <a:xfrm>
                <a:off x="5029200" y="3593068"/>
                <a:ext cx="2819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72</m:t>
                    </m:r>
                  </m:oMath>
                </a14:m>
                <a:r>
                  <a:rPr lang="en-IN" dirty="0"/>
                  <a:t> is between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IN" dirty="0"/>
                  <a:t> and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IN" dirty="0"/>
                  <a:t>.</a:t>
                </a: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EC9777F-8374-87A3-0E90-60550FB255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3593068"/>
                <a:ext cx="2819400" cy="369332"/>
              </a:xfrm>
              <a:prstGeom prst="rect">
                <a:avLst/>
              </a:prstGeom>
              <a:blipFill>
                <a:blip r:embed="rId4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Writing Decimals in Scientific Notation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>
                    <a:latin typeface="Cambria Math"/>
                  </a:rPr>
                  <a:t>b.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0000003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76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76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sup>
                    </m:sSup>
                  </m:oMath>
                </a14:m>
                <a:endParaRPr lang="en-US" sz="2800" dirty="0">
                  <a:latin typeface="Cambria Math"/>
                </a:endParaRPr>
              </a:p>
              <a:p>
                <a:pPr>
                  <a:defRPr sz="2800"/>
                </a:pPr>
                <a:r>
                  <a:rPr lang="en-US" dirty="0">
                    <a:latin typeface="Cambria Math"/>
                  </a:rPr>
                  <a:t>    </a:t>
                </a:r>
                <a:r>
                  <a:rPr lang="en-US" dirty="0"/>
                  <a:t>To check, move the decimal point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US" dirty="0"/>
                  <a:t> places to the      </a:t>
                </a:r>
              </a:p>
              <a:p>
                <a:pPr>
                  <a:defRPr sz="2800"/>
                </a:pPr>
                <a:r>
                  <a:rPr lang="en-US" dirty="0"/>
                  <a:t>    left and get the original number: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76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0000003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76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000000376</m:t>
                      </m:r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35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8BDAA0C-E3A4-B3F6-CC41-BCF293F74EE2}"/>
                  </a:ext>
                </a:extLst>
              </p:cNvPr>
              <p:cNvSpPr txBox="1"/>
              <p:nvPr/>
            </p:nvSpPr>
            <p:spPr>
              <a:xfrm>
                <a:off x="5417251" y="1147547"/>
                <a:ext cx="2819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76</m:t>
                    </m:r>
                  </m:oMath>
                </a14:m>
                <a:r>
                  <a:rPr lang="en-IN" dirty="0"/>
                  <a:t> is between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IN" dirty="0"/>
                  <a:t> and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IN" dirty="0"/>
                  <a:t>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8BDAA0C-E3A4-B3F6-CC41-BCF293F74E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7251" y="1147547"/>
                <a:ext cx="2819400" cy="369332"/>
              </a:xfrm>
              <a:prstGeom prst="rect">
                <a:avLst/>
              </a:prstGeom>
              <a:blipFill>
                <a:blip r:embed="rId3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>
            <a:extLst>
              <a:ext uri="{FF2B5EF4-FFF2-40B4-BE49-F238E27FC236}">
                <a16:creationId xmlns:a16="http://schemas.microsoft.com/office/drawing/2014/main" id="{DB8CFB36-5F24-A65B-1163-BEE8138A00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9303" y="2898372"/>
            <a:ext cx="1391661" cy="40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169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Using Scientific Notation while Simplifying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Simplify the following expressions by first writing the decimal numbers in scientific notation and then using the properties of exponents.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085</m:t>
                            </m:r>
                          </m:e>
                        </m:d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41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</m:t>
                            </m:r>
                          </m:e>
                        </m:d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00017</m:t>
                        </m:r>
                      </m:den>
                    </m:f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11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100</m:t>
                            </m:r>
                          </m:e>
                        </m:d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064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8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</m:t>
                            </m:r>
                          </m:e>
                        </m:d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370</m:t>
                            </m:r>
                          </m:e>
                        </m:d>
                      </m:den>
                    </m:f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Using Scientific Notation while Simplifying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Solution</a:t>
                </a:r>
              </a:p>
              <a:p>
                <a:r>
                  <a:rPr lang="en-US" dirty="0"/>
                  <a:t>a.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085</m:t>
                            </m:r>
                          </m:e>
                        </m:d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41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000</m:t>
                            </m:r>
                          </m:e>
                        </m:d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00017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p>
                          </m:e>
                        </m:d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d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05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05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−(−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05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</m:oMath>
                  </m:oMathPara>
                </a14:m>
                <a:endParaRPr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0F31BB5-9352-AF7A-9D9D-1C72582CF785}"/>
              </a:ext>
            </a:extLst>
          </p:cNvPr>
          <p:cNvCxnSpPr/>
          <p:nvPr/>
        </p:nvCxnSpPr>
        <p:spPr>
          <a:xfrm flipH="1">
            <a:off x="3276600" y="2438400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2B4C542-7ACE-2F60-EF77-C7DA0FC89535}"/>
              </a:ext>
            </a:extLst>
          </p:cNvPr>
          <p:cNvCxnSpPr/>
          <p:nvPr/>
        </p:nvCxnSpPr>
        <p:spPr>
          <a:xfrm flipH="1">
            <a:off x="3606490" y="2971800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64A45B4-E86F-8D13-5E36-2D7D53795696}"/>
              </a:ext>
            </a:extLst>
          </p:cNvPr>
          <p:cNvSpPr txBox="1"/>
          <p:nvPr/>
        </p:nvSpPr>
        <p:spPr>
          <a:xfrm>
            <a:off x="3424354" y="2115531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8344C9-275E-18A7-D469-5F51E737428F}"/>
              </a:ext>
            </a:extLst>
          </p:cNvPr>
          <p:cNvSpPr txBox="1"/>
          <p:nvPr/>
        </p:nvSpPr>
        <p:spPr>
          <a:xfrm>
            <a:off x="5999355" y="1679292"/>
            <a:ext cx="31260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Write each number in scientific notation.</a:t>
            </a:r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209AAAF-1A4D-CBED-79B7-B75B16BBC29D}"/>
              </a:ext>
            </a:extLst>
          </p:cNvPr>
          <p:cNvSpPr txBox="1"/>
          <p:nvPr/>
        </p:nvSpPr>
        <p:spPr>
          <a:xfrm>
            <a:off x="6096000" y="3148361"/>
            <a:ext cx="31260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Reduce and simplify by using the appropriate rules for exponents.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95896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Using Scientific Notation while Simplifying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b.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11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100</m:t>
                            </m:r>
                          </m:e>
                        </m:d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064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000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000</m:t>
                            </m:r>
                          </m:e>
                        </m:d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370</m:t>
                            </m:r>
                          </m:e>
                        </m:d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11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p>
                          </m:e>
                        </m:d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num>
                      <m:den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6</m:t>
                                </m:r>
                              </m:sup>
                            </m:sSup>
                          </m:e>
                        </m:d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den>
                    </m:f>
                  </m:oMath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  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d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d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d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  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24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  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  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  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0F31BB5-9352-AF7A-9D9D-1C72582CF785}"/>
              </a:ext>
            </a:extLst>
          </p:cNvPr>
          <p:cNvCxnSpPr/>
          <p:nvPr/>
        </p:nvCxnSpPr>
        <p:spPr>
          <a:xfrm flipH="1">
            <a:off x="3423656" y="1909475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2B4C542-7ACE-2F60-EF77-C7DA0FC89535}"/>
              </a:ext>
            </a:extLst>
          </p:cNvPr>
          <p:cNvCxnSpPr/>
          <p:nvPr/>
        </p:nvCxnSpPr>
        <p:spPr>
          <a:xfrm flipH="1">
            <a:off x="3604979" y="2420331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64A45B4-E86F-8D13-5E36-2D7D53795696}"/>
              </a:ext>
            </a:extLst>
          </p:cNvPr>
          <p:cNvSpPr txBox="1"/>
          <p:nvPr/>
        </p:nvSpPr>
        <p:spPr>
          <a:xfrm>
            <a:off x="3064376" y="1692543"/>
            <a:ext cx="540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0.3</a:t>
            </a: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8344C9-275E-18A7-D469-5F51E737428F}"/>
              </a:ext>
            </a:extLst>
          </p:cNvPr>
          <p:cNvSpPr txBox="1"/>
          <p:nvPr/>
        </p:nvSpPr>
        <p:spPr>
          <a:xfrm>
            <a:off x="6167087" y="1107247"/>
            <a:ext cx="2844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Write each number in scientific notation.</a:t>
            </a:r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209AAAF-1A4D-CBED-79B7-B75B16BBC29D}"/>
              </a:ext>
            </a:extLst>
          </p:cNvPr>
          <p:cNvSpPr txBox="1"/>
          <p:nvPr/>
        </p:nvSpPr>
        <p:spPr>
          <a:xfrm>
            <a:off x="6172195" y="1949692"/>
            <a:ext cx="31260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Reduce and simplify by using the appropriate rules for exponents.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DD537D-F948-C5B5-68B5-38E8AF2C4F34}"/>
              </a:ext>
            </a:extLst>
          </p:cNvPr>
          <p:cNvSpPr txBox="1"/>
          <p:nvPr/>
        </p:nvSpPr>
        <p:spPr>
          <a:xfrm>
            <a:off x="5071595" y="1724809"/>
            <a:ext cx="540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0.8</a:t>
            </a:r>
            <a:endParaRPr lang="en-IN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7378241-EF6D-25E9-EB6D-557B0719FBAE}"/>
              </a:ext>
            </a:extLst>
          </p:cNvPr>
          <p:cNvCxnSpPr/>
          <p:nvPr/>
        </p:nvCxnSpPr>
        <p:spPr>
          <a:xfrm flipH="1">
            <a:off x="4403451" y="1903229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A2D2EC2-4425-D89D-EEA2-D345DDDC9FFC}"/>
              </a:ext>
            </a:extLst>
          </p:cNvPr>
          <p:cNvCxnSpPr/>
          <p:nvPr/>
        </p:nvCxnSpPr>
        <p:spPr>
          <a:xfrm flipH="1">
            <a:off x="4353618" y="2424136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0532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Application: Scientific Notation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fontScale="92500"/>
              </a:bodyPr>
              <a:lstStyle/>
              <a:p>
                <a:pPr>
                  <a:defRPr sz="2800"/>
                </a:pPr>
                <a:r>
                  <a:rPr lang="en-IN" sz="2800" dirty="0"/>
                  <a:t>Light travels approximately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3</m:t>
                    </m:r>
                    <m:r>
                      <a:rPr lang="en-IN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meters per second. How many meters per minute does light travel?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sz="2800" dirty="0"/>
                  <a:t>Since there are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60</m:t>
                    </m:r>
                  </m:oMath>
                </a14:m>
                <a:r>
                  <a:rPr lang="en-IN" sz="2800" dirty="0"/>
                  <a:t> seconds in one minute, multiply by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60</m:t>
                    </m:r>
                  </m:oMath>
                </a14:m>
                <a:r>
                  <a:rPr lang="en-IN" sz="2800" dirty="0"/>
                  <a:t>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180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Thus, light travels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sup>
                    </m:sSup>
                  </m:oMath>
                </a14:m>
                <a:r>
                  <a:rPr lang="en-US" sz="2800" dirty="0"/>
                  <a:t> meters per minute.</a:t>
                </a:r>
              </a:p>
              <a:p>
                <a:pPr>
                  <a:defRPr sz="2800"/>
                </a:pPr>
                <a:r>
                  <a:rPr lang="en-US" sz="2800" dirty="0"/>
                  <a:t>(</a:t>
                </a:r>
                <a:r>
                  <a:rPr lang="en-US" sz="2800" b="1" dirty="0"/>
                  <a:t>Note</a:t>
                </a:r>
                <a:r>
                  <a:rPr lang="en-US" sz="2800" dirty="0"/>
                  <a:t>: In decimal form, this is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18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000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000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000</m:t>
                    </m:r>
                  </m:oMath>
                </a14:m>
                <a:r>
                  <a:rPr lang="en-US" sz="2800" dirty="0"/>
                  <a:t> meters per minute. So, you can see why scientists prefer scientific notation.)</a:t>
                </a: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33" t="-13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Scientific Notation and Calculators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Use a graphing calculator to evaluate each expression. Leave the answer in scientific notation.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0042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000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000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21</m:t>
                        </m:r>
                      </m:den>
                    </m:f>
                  </m:oMath>
                </a14:m>
                <a:r>
                  <a:rPr lang="en-US" dirty="0"/>
                  <a:t>  		 b.  </a:t>
                </a:r>
                <a:r>
                  <a:rPr lang="ar-AE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600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</m:t>
                                </m:r>
                              </m:sup>
                            </m:sSup>
                          </m:e>
                        </m:d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6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With a </a:t>
                </a:r>
                <a:r>
                  <a:rPr lang="en-US" i="0" dirty="0">
                    <a:latin typeface="+mj-lt"/>
                  </a:rPr>
                  <a:t>TI-84</a:t>
                </a:r>
                <a:r>
                  <a:rPr lang="en-US" dirty="0"/>
                  <a:t> Plus calculator (set in scientific notation mode) the display should appear as shown here. Note that the E in the display indicates an exponent with base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US" dirty="0"/>
                  <a:t>.</a:t>
                </a:r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ar-AE" dirty="0"/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endParaRPr lang="ar-AE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1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13E93236-5CEB-02AB-6881-B34C98CDB2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4648200"/>
            <a:ext cx="1828571" cy="130476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</TotalTime>
  <Words>657</Words>
  <Application>Microsoft Office PowerPoint</Application>
  <PresentationFormat>On-screen Show (4:3)</PresentationFormat>
  <Paragraphs>80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Cambria Math</vt:lpstr>
      <vt:lpstr>Courier New</vt:lpstr>
      <vt:lpstr>Office Theme</vt:lpstr>
      <vt:lpstr>Section 4.2</vt:lpstr>
      <vt:lpstr>Definition: Scientific Notation</vt:lpstr>
      <vt:lpstr>Example 1: Writing Decimals in Scientific Notation</vt:lpstr>
      <vt:lpstr>Example 1: Writing Decimals in Scientific Notation (cont.)</vt:lpstr>
      <vt:lpstr>Example 2: Using Scientific Notation while Simplifying</vt:lpstr>
      <vt:lpstr>Example 2: Using Scientific Notation while Simplifying (cont.)</vt:lpstr>
      <vt:lpstr>Example 2: Using Scientific Notation while Simplifying (cont.)</vt:lpstr>
      <vt:lpstr>Example 3: Application: Scientific Notation</vt:lpstr>
      <vt:lpstr>Example 4: Scientific Notation and Calculators</vt:lpstr>
      <vt:lpstr>Example 4: Scientific Notation and Calculators (cont.)</vt:lpstr>
      <vt:lpstr>Note</vt:lpstr>
      <vt:lpstr>Example 5: Application: Scientific Notation and Calculators (cont.)</vt:lpstr>
      <vt:lpstr>Example 5: Application: Scientific Notation and Calculators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119</cp:revision>
  <dcterms:created xsi:type="dcterms:W3CDTF">2013-04-26T14:43:13Z</dcterms:created>
  <dcterms:modified xsi:type="dcterms:W3CDTF">2024-08-19T14:53:51Z</dcterms:modified>
</cp:coreProperties>
</file>