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82" r:id="rId6"/>
    <p:sldId id="283" r:id="rId7"/>
    <p:sldId id="284" r:id="rId8"/>
    <p:sldId id="285" r:id="rId9"/>
    <p:sldId id="286" r:id="rId10"/>
    <p:sldId id="287" r:id="rId11"/>
    <p:sldId id="263" r:id="rId12"/>
    <p:sldId id="288" r:id="rId13"/>
    <p:sldId id="268" r:id="rId14"/>
    <p:sldId id="269" r:id="rId15"/>
    <p:sldId id="271" r:id="rId16"/>
    <p:sldId id="272" r:id="rId17"/>
    <p:sldId id="274" r:id="rId18"/>
    <p:sldId id="275" r:id="rId19"/>
    <p:sldId id="276" r:id="rId20"/>
    <p:sldId id="290" r:id="rId21"/>
    <p:sldId id="278" r:id="rId22"/>
    <p:sldId id="281" r:id="rId23"/>
    <p:sldId id="291" r:id="rId24"/>
    <p:sldId id="292" r:id="rId2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Modeling with Exponential Functions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4.3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Application: Linear Models versus Exponential Models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457200" lvl="1" indent="0">
                  <a:buNone/>
                  <a:defRPr sz="2800"/>
                </a:pPr>
                <a:r>
                  <a:rPr lang="en-US" dirty="0"/>
                  <a:t>Since the growth of the cell in test tube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is constant, it can be modeled by a linear function. The linear model increases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cells ever hour and starts 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so the function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+1.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Notice that at hour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, test tube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has significantly more cells than test tube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t="-1227" r="-23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1376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Graphing Exponential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Graph the function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  <m:r>
                      <a:rPr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Start by creating a table of values.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AAF8F4D6-AA06-9FA5-DBCC-A0DACD69D42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054709"/>
                  </p:ext>
                </p:extLst>
              </p:nvPr>
            </p:nvGraphicFramePr>
            <p:xfrm>
              <a:off x="2167054" y="2642839"/>
              <a:ext cx="3352800" cy="31150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2029708345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2286901332"/>
                        </a:ext>
                      </a:extLst>
                    </a:gridCol>
                  </a:tblGrid>
                  <a:tr h="381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61441871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389707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44568281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6791363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6235472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71471927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=8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220424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AAF8F4D6-AA06-9FA5-DBCC-A0DACD69D42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054709"/>
                  </p:ext>
                </p:extLst>
              </p:nvPr>
            </p:nvGraphicFramePr>
            <p:xfrm>
              <a:off x="2167054" y="2642839"/>
              <a:ext cx="3352800" cy="31150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2029708345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2286901332"/>
                        </a:ext>
                      </a:extLst>
                    </a:gridCol>
                  </a:tblGrid>
                  <a:tr h="381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62" t="-1587" r="-101087" b="-7158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27" t="-1587" r="-1455" b="-7158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61441871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62" t="-64646" r="-101087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27" t="-64646" r="-1455" b="-35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9389707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62" t="-163000" r="-101087" b="-25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27" t="-163000" r="-1455" b="-25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44568281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62" t="-424194" r="-101087" b="-3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27" t="-424194" r="-1455" b="-3064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6791363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62" t="-515873" r="-101087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27" t="-515873" r="-1455" b="-2015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6235472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62" t="-625806" r="-101087" b="-1048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27" t="-625806" r="-1455" b="-1048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71471927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62" t="-714286" r="-101087" b="-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27" t="-714286" r="-1455" b="-31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220424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Graphing Exponential Functions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Now plot the points on a coordinate plane and draw a curve through the points. Be sure to extend the curve to the ends of the plane.</a:t>
            </a:r>
            <a:endParaRPr lang="en-US" sz="2800" dirty="0"/>
          </a:p>
          <a:p>
            <a:pPr>
              <a:defRPr sz="2800"/>
            </a:pPr>
            <a:endParaRPr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E184F1-13DF-0883-EB81-A05324D15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514600"/>
            <a:ext cx="3048000" cy="307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64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Exponential Growth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50011"/>
              </a:xfrm>
            </p:spPr>
            <p:txBody>
              <a:bodyPr>
                <a:spAutoFit/>
              </a:bodyPr>
              <a:lstStyle/>
              <a:p>
                <a:r>
                  <a:rPr lang="en-US" sz="2800" b="1" dirty="0"/>
                  <a:t>Exponential growth</a:t>
                </a:r>
                <a:r>
                  <a:rPr lang="en-US" sz="2800" dirty="0"/>
                  <a:t> is a specific form of an exponential function that results in growth, or an increase in value, over time. Exponential growth is modeled by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ar-AE">
                            <a:latin typeface="Cambria Math" panose="02040503050406030204" pitchFamily="18" charset="0"/>
                          </a:rPr>
                          <m:t>𝑓</m:t>
                        </m:r>
                      </m:fName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800" dirty="0"/>
                  <a:t>,</a:t>
                </a:r>
                <a:endParaRPr lang="ar-AE" sz="2800" dirty="0"/>
              </a:p>
              <a:p>
                <a:pPr>
                  <a:defRPr sz="2800"/>
                </a:pP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is the initial amount,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are any real numbers.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50011"/>
              </a:xfrm>
              <a:blipFill>
                <a:blip r:embed="rId2"/>
                <a:stretch>
                  <a:fillRect l="-1328" t="-1695" r="-1328" b="-46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Application: Exponential Growth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/>
              </a:bodyPr>
              <a:lstStyle/>
              <a:p>
                <a:pPr>
                  <a:defRPr sz="2800"/>
                </a:pPr>
                <a:r>
                  <a:rPr lang="en-IN" sz="2800" dirty="0"/>
                  <a:t>A scientist has </a:t>
                </a:r>
                <a:r>
                  <a:rPr lang="en-IN" sz="2800" dirty="0">
                    <a:latin typeface="Cambria Math"/>
                  </a:rPr>
                  <a:t>100</a:t>
                </a:r>
                <a:r>
                  <a:rPr lang="en-IN" sz="2800" dirty="0"/>
                  <a:t> bacteria present at time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IN" sz="2800" dirty="0"/>
                  <a:t>. She knows that this type of bacteria grows according to the function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ar-AE" sz="2800" dirty="0"/>
                  <a:t>, </a:t>
                </a:r>
                <a:r>
                  <a:rPr lang="en-IN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is the starting amount of bacteria and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IN" sz="2800" dirty="0"/>
                  <a:t> is measured in hours. How many bacteria will be present after </a:t>
                </a:r>
                <a:r>
                  <a:rPr lang="en-IN" sz="2800" dirty="0">
                    <a:latin typeface="Cambria Math"/>
                  </a:rPr>
                  <a:t>12</a:t>
                </a:r>
                <a:r>
                  <a:rPr lang="en-IN" sz="2800" dirty="0"/>
                  <a:t> hours?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We are given that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IN" sz="2800" dirty="0"/>
                  <a:t> bacteria are present at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IN" sz="2800" dirty="0"/>
                  <a:t>, which means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N" sz="2800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IN" sz="2800" dirty="0"/>
                  <a:t>. We have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IN" sz="2800" dirty="0"/>
                  <a:t>. Substitute these values into the formula and simplify.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409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600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Thus, there will be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409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600</m:t>
                    </m:r>
                  </m:oMath>
                </a14:m>
                <a:r>
                  <a:rPr lang="en-US" sz="2800" dirty="0"/>
                  <a:t> bacteria present after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800" dirty="0"/>
                  <a:t> hours.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1350" r="-20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Exponential Decay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50011"/>
              </a:xfrm>
            </p:spPr>
            <p:txBody>
              <a:bodyPr>
                <a:spAutoFit/>
              </a:bodyPr>
              <a:lstStyle/>
              <a:p>
                <a:r>
                  <a:rPr lang="en-US" sz="2800" b="1" dirty="0"/>
                  <a:t>Exponential decay</a:t>
                </a:r>
                <a:r>
                  <a:rPr lang="en-US" sz="2800" dirty="0"/>
                  <a:t> is a specific form of an exponential function that results in decay, or a decrease in value, over time. Exponential decay is modeled by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ar-AE">
                            <a:latin typeface="Cambria Math" panose="02040503050406030204" pitchFamily="18" charset="0"/>
                          </a:rPr>
                          <m:t>𝑓</m:t>
                        </m:r>
                      </m:fName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800" dirty="0"/>
                  <a:t>,</a:t>
                </a:r>
                <a:endParaRPr lang="ar-AE" sz="2800" dirty="0"/>
              </a:p>
              <a:p>
                <a:pPr>
                  <a:defRPr sz="2800"/>
                </a:pP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is the initial amount,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is any real number.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50011"/>
              </a:xfrm>
              <a:blipFill>
                <a:blip r:embed="rId2"/>
                <a:stretch>
                  <a:fillRect l="-1328" t="-1695" b="-46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Application: Exponential Decay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sz="2800" dirty="0"/>
                  <a:t>A popular computer has an initial purchase price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$2750</m:t>
                    </m:r>
                  </m:oMath>
                </a14:m>
                <a:r>
                  <a:rPr lang="en-US" sz="2800" dirty="0"/>
                  <a:t>. Every year, the computer depreciates by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40%</m:t>
                    </m:r>
                  </m:oMath>
                </a14:m>
                <a:r>
                  <a:rPr lang="en-US" sz="2800" dirty="0"/>
                  <a:t> (it retains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60%</m:t>
                    </m:r>
                  </m:oMath>
                </a14:m>
                <a:r>
                  <a:rPr lang="en-US" sz="2800" dirty="0"/>
                  <a:t> of its value). An exponential model of this equation is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60</m:t>
                            </m:r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800" dirty="0"/>
                  <a:t>, wh</a:t>
                </a:r>
                <a:r>
                  <a:rPr lang="en-US" dirty="0"/>
                  <a:t>e</a:t>
                </a:r>
                <a:r>
                  <a:rPr lang="en-US" sz="2800" dirty="0"/>
                  <a:t>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the initial cost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800" dirty="0"/>
                  <a:t> is the time in years. How much is the computer worth in four years?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We will use the value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2750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in place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baseline="-25000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 This represents the initial value of the computer.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2750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60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=$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356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dirty="0"/>
                  <a:t>The computer will be worth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356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after four years.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Definition: </a:t>
                </a:r>
                <a:r>
                  <a:rPr sz="3200" dirty="0"/>
                  <a:t>The Number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902059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The number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𝒆</m:t>
                    </m:r>
                  </m:oMath>
                </a14:m>
                <a:r>
                  <a:rPr lang="en-US" sz="2800" dirty="0"/>
                  <a:t> is an irrational number and is defined to be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=2.718281828459…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We call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sz="2800" dirty="0"/>
                  <a:t> the </a:t>
                </a:r>
                <a:r>
                  <a:rPr lang="en-US" sz="2800" i="1" dirty="0"/>
                  <a:t>natural base</a:t>
                </a:r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902059"/>
              </a:xfrm>
              <a:blipFill>
                <a:blip r:embed="rId3"/>
                <a:stretch>
                  <a:fillRect l="-1328" t="-2524" r="-369" b="-7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Continually Compounded Interest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Continuously compounded interest is a special case of exponential growth. It is modeled by the formula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𝑃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𝑟𝑡</m:t>
                        </m:r>
                      </m:sup>
                    </m:sSup>
                  </m:oMath>
                </a14:m>
                <a:r>
                  <a:rPr lang="en-US" sz="2800" dirty="0"/>
                  <a:t>,</a:t>
                </a:r>
                <a:endParaRPr lang="ar-AE" sz="2800" dirty="0"/>
              </a:p>
              <a:p>
                <a:r>
                  <a:rPr lang="en-US" sz="2800" dirty="0"/>
                  <a:t>where</a:t>
                </a:r>
              </a:p>
              <a:p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is the future value of the account,</a:t>
                </a:r>
              </a:p>
              <a:p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800" dirty="0"/>
                  <a:t> is the present value of the account,</a:t>
                </a:r>
              </a:p>
              <a:p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is the interest rate in decimal form, and</a:t>
                </a:r>
              </a:p>
              <a:p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800" dirty="0"/>
                  <a:t> is the time, in years, of the investment.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9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Continuously Compounded Interest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An investment firm offers continuously compounded interest if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$</m:t>
                    </m:r>
                    <m:r>
                      <a:rPr>
                        <a:latin typeface="Cambria Math" panose="02040503050406030204" pitchFamily="18" charset="0"/>
                      </a:rPr>
                      <m:t>10</m:t>
                    </m:r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r>
                      <a:rPr>
                        <a:latin typeface="Cambria Math" panose="02040503050406030204" pitchFamily="18" charset="0"/>
                      </a:rPr>
                      <m:t>000</m:t>
                    </m:r>
                  </m:oMath>
                </a14:m>
                <a:r>
                  <a:rPr sz="2800" dirty="0"/>
                  <a:t> is invested for </a:t>
                </a:r>
                <a:r>
                  <a:rPr sz="2800" dirty="0">
                    <a:latin typeface="Cambria Math"/>
                  </a:rPr>
                  <a:t>5</a:t>
                </a:r>
                <a:r>
                  <a:rPr sz="2800" dirty="0"/>
                  <a:t> years. The rate offered is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9</m:t>
                    </m:r>
                    <m:r>
                      <a:rPr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sz="2800" dirty="0"/>
                  <a:t>. What will be the value of the account after </a:t>
                </a:r>
                <a:r>
                  <a:rPr sz="2800" dirty="0">
                    <a:latin typeface="Cambria Math"/>
                  </a:rPr>
                  <a:t>5</a:t>
                </a:r>
                <a:r>
                  <a:rPr sz="2800" dirty="0"/>
                  <a:t> years?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We are given the necessary information, so all we need to do is substitute the values into the formula and simplify.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Linear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988237"/>
              </a:xfrm>
            </p:spPr>
            <p:txBody>
              <a:bodyPr>
                <a:spAutoFit/>
              </a:bodyPr>
              <a:lstStyle/>
              <a:p>
                <a:r>
                  <a:rPr sz="2800" dirty="0"/>
                  <a:t>A </a:t>
                </a:r>
                <a:r>
                  <a:rPr sz="2800" b="1" dirty="0"/>
                  <a:t>linear function</a:t>
                </a:r>
                <a:r>
                  <a:rPr sz="2800" dirty="0"/>
                  <a:t> has the form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𝑓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𝑚𝑥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,</a:t>
                </a:r>
              </a:p>
              <a:p>
                <a:r>
                  <a:rPr sz="2800" dirty="0"/>
                  <a:t>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 are real numbers,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sz="2800" dirty="0"/>
                  <a:t> represents the slope.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988237"/>
              </a:xfrm>
              <a:blipFill>
                <a:blip r:embed="rId2"/>
                <a:stretch>
                  <a:fillRect l="-1328" t="-2417" r="-1919" b="-694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Continuously Compounded Interest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unknown</a:t>
                </a:r>
              </a:p>
              <a:p>
                <a:pPr>
                  <a:defRPr sz="2800"/>
                </a:pPr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000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%=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009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𝑟𝑡</m:t>
                        </m:r>
                      </m:sup>
                    </m:sSup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009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460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28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 value in the account after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years will be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460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28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5095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Exponential Regression with a Graphing Calculator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professor at a local university created a free phone app to help his students learn algebra. The table provides the number of times the app was downloaded during the first six weeks after its release.</a:t>
            </a:r>
          </a:p>
        </p:txBody>
      </p:sp>
      <p:graphicFrame>
        <p:nvGraphicFramePr>
          <p:cNvPr id="4" name="Table Placeholder 2">
            <a:extLst>
              <a:ext uri="{FF2B5EF4-FFF2-40B4-BE49-F238E27FC236}">
                <a16:creationId xmlns:a16="http://schemas.microsoft.com/office/drawing/2014/main" id="{BBD6E65A-B28E-4971-A629-BA840458A1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0796485"/>
              </p:ext>
            </p:extLst>
          </p:nvPr>
        </p:nvGraphicFramePr>
        <p:xfrm>
          <a:off x="2171700" y="3085513"/>
          <a:ext cx="48006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640"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rPr dirty="0"/>
                        <a:t>Weeks after Release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rPr dirty="0"/>
                        <a:t>Number of Downloads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1</a:t>
                      </a:r>
                      <a:endParaRPr sz="2000" dirty="0">
                        <a:latin typeface="Cambria Math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5</a:t>
                      </a:r>
                      <a:endParaRPr sz="2000" dirty="0">
                        <a:latin typeface="Cambria Math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2</a:t>
                      </a:r>
                      <a:endParaRPr sz="20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6</a:t>
                      </a:r>
                      <a:endParaRPr sz="20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3</a:t>
                      </a:r>
                      <a:endParaRPr sz="20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8</a:t>
                      </a:r>
                      <a:endParaRPr sz="20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4</a:t>
                      </a:r>
                      <a:endParaRPr sz="20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10</a:t>
                      </a:r>
                      <a:endParaRPr sz="20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5</a:t>
                      </a:r>
                      <a:endParaRPr sz="20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12</a:t>
                      </a:r>
                      <a:endParaRPr sz="20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6</a:t>
                      </a:r>
                      <a:endParaRPr sz="2000" dirty="0">
                        <a:latin typeface="Cambria Math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dirty="0"/>
                        <a:t>15</a:t>
                      </a:r>
                      <a:endParaRPr sz="2000" dirty="0">
                        <a:latin typeface="Cambria Math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823201B-6B84-EE47-FBD2-963780F18CA0}"/>
              </a:ext>
            </a:extLst>
          </p:cNvPr>
          <p:cNvSpPr/>
          <p:nvPr/>
        </p:nvSpPr>
        <p:spPr>
          <a:xfrm>
            <a:off x="1676400" y="4724400"/>
            <a:ext cx="762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F5F2A6-1724-B0D0-719E-AB60A55D1F94}"/>
              </a:ext>
            </a:extLst>
          </p:cNvPr>
          <p:cNvSpPr/>
          <p:nvPr/>
        </p:nvSpPr>
        <p:spPr>
          <a:xfrm>
            <a:off x="4720682" y="4780157"/>
            <a:ext cx="932985" cy="3605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Exponential Regression with a Graphing Calculator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Using the first column as the independent variable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the second column as the dependent variable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, use a </a:t>
                </a:r>
                <a:r>
                  <a:rPr lang="en-US" i="0" dirty="0">
                    <a:latin typeface="+mj-lt"/>
                  </a:rPr>
                  <a:t>TI-84</a:t>
                </a:r>
                <a:r>
                  <a:rPr lang="en-US" dirty="0"/>
                  <a:t> Plus graphing calculator to compute the exponential model of the data.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The following steps describe how to perform exponential regression using a </a:t>
                </a:r>
                <a:r>
                  <a:rPr lang="en-US" i="0" dirty="0">
                    <a:latin typeface="+mj-lt"/>
                  </a:rPr>
                  <a:t>TI-84</a:t>
                </a:r>
                <a:r>
                  <a:rPr lang="en-US" dirty="0"/>
                  <a:t> Plus graphing calculator.</a:t>
                </a:r>
              </a:p>
              <a:p>
                <a:r>
                  <a:rPr lang="en-US" dirty="0"/>
                  <a:t>1. Press STAT and then press ENTER ; this takes you to the 1: Edit… feature on the EDIT menu.</a:t>
                </a:r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4042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Exponential Regression with a Graphing Calculator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D8F9FC-F423-615A-CA1B-AEEE832AB66E}"/>
              </a:ext>
            </a:extLst>
          </p:cNvPr>
          <p:cNvSpPr/>
          <p:nvPr/>
        </p:nvSpPr>
        <p:spPr>
          <a:xfrm>
            <a:off x="2438400" y="3048000"/>
            <a:ext cx="628185" cy="2862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D3230E-B616-EE78-4C83-98D7F993982C}"/>
              </a:ext>
            </a:extLst>
          </p:cNvPr>
          <p:cNvSpPr/>
          <p:nvPr/>
        </p:nvSpPr>
        <p:spPr>
          <a:xfrm>
            <a:off x="4847063" y="3036850"/>
            <a:ext cx="962722" cy="2639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D74718-ED5E-929E-DD29-141CBB665D68}"/>
              </a:ext>
            </a:extLst>
          </p:cNvPr>
          <p:cNvSpPr/>
          <p:nvPr/>
        </p:nvSpPr>
        <p:spPr>
          <a:xfrm>
            <a:off x="2438400" y="3984703"/>
            <a:ext cx="706244" cy="2639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2"/>
                </a:pPr>
                <a:r>
                  <a:rPr lang="en-US" dirty="0"/>
                  <a:t>Enter the values for the Weeks After Release in the column labeled L1.</a:t>
                </a:r>
              </a:p>
              <a:p>
                <a:pPr marL="514350" indent="-514350">
                  <a:buFont typeface="+mj-lt"/>
                  <a:buAutoNum type="arabicPeriod" startAt="2"/>
                </a:pPr>
                <a:r>
                  <a:rPr lang="en-US" dirty="0"/>
                  <a:t>Enter the values for the Number of Downloads in the column labeled L2.</a:t>
                </a:r>
              </a:p>
              <a:p>
                <a:pPr marL="514350" indent="-514350">
                  <a:buFont typeface="+mj-lt"/>
                  <a:buAutoNum type="arabicPeriod" startAt="2"/>
                </a:pPr>
                <a:r>
                  <a:rPr lang="en-US" dirty="0"/>
                  <a:t>Press the 2nd key and the MODE key (“quit”). This will return you to the home screen.</a:t>
                </a:r>
              </a:p>
              <a:p>
                <a:pPr marL="514350" indent="-514350">
                  <a:buFont typeface="+mj-lt"/>
                  <a:buAutoNum type="arabicPeriod" startAt="2"/>
                </a:pPr>
                <a:r>
                  <a:rPr lang="en-US" dirty="0"/>
                  <a:t>Press the STAT key. Scroll over to the CALC menu and choose option </a:t>
                </a:r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US" dirty="0"/>
                  <a:t>:ExpReg.</a:t>
                </a:r>
              </a:p>
              <a:p>
                <a:pPr marL="514350" indent="-514350">
                  <a:buFont typeface="+mj-lt"/>
                  <a:buAutoNum type="arabicPeriod" startAt="2"/>
                </a:pPr>
                <a:r>
                  <a:rPr lang="en-US" dirty="0"/>
                  <a:t>By default, the XList: row should contain L1, and the YList row should contain L2.</a:t>
                </a:r>
              </a:p>
              <a:p>
                <a:endParaRPr lang="en-US" dirty="0"/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9087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D3230E-B616-EE78-4C83-98D7F993982C}"/>
              </a:ext>
            </a:extLst>
          </p:cNvPr>
          <p:cNvSpPr/>
          <p:nvPr/>
        </p:nvSpPr>
        <p:spPr>
          <a:xfrm>
            <a:off x="1858536" y="1955182"/>
            <a:ext cx="962722" cy="2639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A99518-06CD-4193-6581-98DE392A7D28}"/>
              </a:ext>
            </a:extLst>
          </p:cNvPr>
          <p:cNvSpPr/>
          <p:nvPr/>
        </p:nvSpPr>
        <p:spPr>
          <a:xfrm>
            <a:off x="1903140" y="2839846"/>
            <a:ext cx="962722" cy="2639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 startAt="7"/>
                </a:pPr>
                <a:r>
                  <a:rPr lang="en-US" dirty="0"/>
                  <a:t>You may leave the FreqList: and the “StoreREqEQ:” fields blank.</a:t>
                </a:r>
              </a:p>
              <a:p>
                <a:pPr marL="514350" indent="-514350">
                  <a:buFont typeface="+mj-lt"/>
                  <a:buAutoNum type="arabicPeriod" startAt="7"/>
                </a:pPr>
                <a:r>
                  <a:rPr lang="en-US" dirty="0"/>
                  <a:t>Press ENTER or the down arrow until “Calculate” is highlighted.</a:t>
                </a:r>
              </a:p>
              <a:p>
                <a:pPr marL="514350" indent="-514350">
                  <a:buFont typeface="+mj-lt"/>
                  <a:buAutoNum type="arabicPeriod" startAt="7"/>
                </a:pPr>
                <a:r>
                  <a:rPr lang="en-US" dirty="0"/>
                  <a:t>Press ENTER.</a:t>
                </a:r>
              </a:p>
              <a:p>
                <a:pPr marL="514350" indent="-514350">
                  <a:buFont typeface="+mj-lt"/>
                  <a:buAutoNum type="arabicPeriod" startAt="7"/>
                </a:pPr>
                <a:r>
                  <a:rPr lang="en-US" dirty="0"/>
                  <a:t>The calculator will display the exponential regression in the form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identify the values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We can see that the exponential regression model computed for the number of downloads is   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99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Exponential Regression with a Graphing Calculator</a:t>
            </a:r>
            <a:r>
              <a:rPr lang="en-US" dirty="0"/>
              <a:t> (cont.)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2210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Exponential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505301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An </a:t>
                </a:r>
                <a:r>
                  <a:rPr lang="en-US" sz="2800" b="1" dirty="0"/>
                  <a:t>exponential function</a:t>
                </a:r>
                <a:r>
                  <a:rPr lang="en-US" sz="2800" dirty="0"/>
                  <a:t> has the form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ar-AE">
                            <a:latin typeface="Cambria Math" panose="02040503050406030204" pitchFamily="18" charset="0"/>
                          </a:rPr>
                          <m:t>𝑓</m:t>
                        </m:r>
                      </m:fName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800" dirty="0"/>
                  <a:t>,</a:t>
                </a:r>
                <a:endParaRPr lang="ar-AE" sz="2800" dirty="0"/>
              </a:p>
              <a:p>
                <a:pPr>
                  <a:defRPr sz="2800"/>
                </a:pP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r>
                  <a:rPr lang="en-US" sz="2800" dirty="0"/>
                  <a:t>The value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is known as the base and the exponent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can take on the value of any real number.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505301"/>
              </a:xfrm>
              <a:blipFill>
                <a:blip r:embed="rId2"/>
                <a:stretch>
                  <a:fillRect l="-1328" t="-1928" b="-554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Application: Linear Models versus Exponential Models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Determine whether the given situation is best described by a linear model or an exponential model. Create a function for the situation.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Test tube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 dirty="0"/>
                  <a:t> contains a certain type of cell that triples every hour. At hour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 (the starting point) the test tube has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 dirty="0"/>
                  <a:t> cell.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Test tube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sz="2800" dirty="0"/>
                  <a:t> contains a different type of cell that increases by three cells every hour. At hour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 (the starting point) the test tube has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 dirty="0"/>
                  <a:t> cell.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88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Application: Linear Models versus Exponential Models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b="1" dirty="0"/>
                  <a:t>Solution</a:t>
                </a:r>
                <a:endParaRPr sz="2800" b="1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Let’s begin by creating a table to illustrate the number of cells present after each hour, starting with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cell at hour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457200" lvl="1" indent="0">
                  <a:buNone/>
                  <a:defRPr sz="2800"/>
                </a:pPr>
                <a:r>
                  <a:rPr dirty="0"/>
                  <a:t>​</a:t>
                </a:r>
                <a:r>
                  <a:rPr lang="en-US" dirty="0"/>
                  <a:t>In test tube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the number of cells triples every hour. This means that we multiply the previous number of cells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. So, at hour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the number of cells will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. At hour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the number of cells will be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dirty="0"/>
                  <a:t>.</a:t>
                </a:r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And so on. Notice that the number of cells increases at an ever increasing, nonconstant rate.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086" r="-23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5646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Application: Linear Models versus Exponential Models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endParaRPr lang="en-US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FAB412D9-DA05-B425-AEC0-0059448BCB7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76888645"/>
                  </p:ext>
                </p:extLst>
              </p:nvPr>
            </p:nvGraphicFramePr>
            <p:xfrm>
              <a:off x="2400300" y="1524000"/>
              <a:ext cx="4343400" cy="3383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171700">
                      <a:extLst>
                        <a:ext uri="{9D8B030D-6E8A-4147-A177-3AD203B41FA5}">
                          <a16:colId xmlns:a16="http://schemas.microsoft.com/office/drawing/2014/main" val="170210239"/>
                        </a:ext>
                      </a:extLst>
                    </a:gridCol>
                    <a:gridCol w="2171700">
                      <a:extLst>
                        <a:ext uri="{9D8B030D-6E8A-4147-A177-3AD203B41FA5}">
                          <a16:colId xmlns:a16="http://schemas.microsoft.com/office/drawing/2014/main" val="16947453"/>
                        </a:ext>
                      </a:extLst>
                    </a:gridCol>
                  </a:tblGrid>
                  <a:tr h="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IN" sz="2400" b="1" dirty="0"/>
                            <a:t>Test Tube </a:t>
                          </a:r>
                          <a14:m>
                            <m:oMath xmlns:m="http://schemas.openxmlformats.org/officeDocument/2006/math">
                              <m:r>
                                <a:rPr lang="en-IN" sz="2400" b="1" i="1" dirty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endParaRPr lang="en-IN" sz="2400" b="1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00112538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Hours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Number of Cells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7445057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365314378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4783112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45566884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6641379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81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77077491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243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61068124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729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610092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FAB412D9-DA05-B425-AEC0-0059448BCB7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76888645"/>
                  </p:ext>
                </p:extLst>
              </p:nvPr>
            </p:nvGraphicFramePr>
            <p:xfrm>
              <a:off x="2400300" y="1524000"/>
              <a:ext cx="4343400" cy="3383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171700">
                      <a:extLst>
                        <a:ext uri="{9D8B030D-6E8A-4147-A177-3AD203B41FA5}">
                          <a16:colId xmlns:a16="http://schemas.microsoft.com/office/drawing/2014/main" val="170210239"/>
                        </a:ext>
                      </a:extLst>
                    </a:gridCol>
                    <a:gridCol w="2171700">
                      <a:extLst>
                        <a:ext uri="{9D8B030D-6E8A-4147-A177-3AD203B41FA5}">
                          <a16:colId xmlns:a16="http://schemas.microsoft.com/office/drawing/2014/main" val="16947453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67" r="-140" b="-6426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0011253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Hours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Number of Cells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744505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t="-238333" r="-100280" b="-6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00000" t="-238333" r="-280" b="-6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6531437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38333" r="-100280" b="-5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338333" r="-280" b="-5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478311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38333" r="-100280" b="-4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438333" r="-280" b="-4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4556688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38333" r="-100280" b="-3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538333" r="-280" b="-3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9664137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38333" r="-100280" b="-2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638333" r="-280" b="-2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707749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38333" r="-10028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738333" r="-280" b="-1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6106812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t="-838333" r="-100280" b="-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000" t="-838333" r="-280" b="-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6100927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6358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Application: Linear Models versus Exponential Models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457200" lvl="1" indent="0">
                  <a:buNone/>
                  <a:defRPr sz="2800"/>
                </a:pPr>
                <a:r>
                  <a:rPr lang="en-US" dirty="0"/>
                  <a:t>Since the growth of the cell in test tube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is not constant, it cannot be modeled by a linear function. Instead, this type of growth can be modeled by an exponential function. The exponential model will have a base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since the cells triple every hour. Therefore, the function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t="-1227" r="-88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1054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Application: Linear Models versus Exponential Models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In test tube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the number of cells increases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every hour. This means that we 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to the previous number of cells. So, at hour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the number of cells will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1+3=4</m:t>
                    </m:r>
                  </m:oMath>
                </a14:m>
                <a:r>
                  <a:rPr lang="en-US" dirty="0"/>
                  <a:t>. At hour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the number of cells will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4+3=7</m:t>
                    </m:r>
                  </m:oMath>
                </a14:m>
                <a:r>
                  <a:rPr lang="en-US" dirty="0"/>
                  <a:t>. And so on. Notice that the number of cells increases at a constant rate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7067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Application: Linear Models versus Exponential Models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endParaRPr lang="en-US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FAB412D9-DA05-B425-AEC0-0059448BCB7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83007292"/>
                  </p:ext>
                </p:extLst>
              </p:nvPr>
            </p:nvGraphicFramePr>
            <p:xfrm>
              <a:off x="2400300" y="1524000"/>
              <a:ext cx="4343400" cy="3383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171700">
                      <a:extLst>
                        <a:ext uri="{9D8B030D-6E8A-4147-A177-3AD203B41FA5}">
                          <a16:colId xmlns:a16="http://schemas.microsoft.com/office/drawing/2014/main" val="170210239"/>
                        </a:ext>
                      </a:extLst>
                    </a:gridCol>
                    <a:gridCol w="2171700">
                      <a:extLst>
                        <a:ext uri="{9D8B030D-6E8A-4147-A177-3AD203B41FA5}">
                          <a16:colId xmlns:a16="http://schemas.microsoft.com/office/drawing/2014/main" val="16947453"/>
                        </a:ext>
                      </a:extLst>
                    </a:gridCol>
                  </a:tblGrid>
                  <a:tr h="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IN" sz="2400" b="1" dirty="0"/>
                            <a:t>Test Tube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endParaRPr lang="en-IN" sz="2400" b="1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00112538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Hours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Number of Cells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7445057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365314378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0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4783112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0" dirty="0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45566884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0" dirty="0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6641379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0" dirty="0" smtClean="0">
                                    <a:latin typeface="Cambria Math" panose="02040503050406030204" pitchFamily="18" charset="0"/>
                                  </a:rPr>
                                  <m:t>13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77077491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0" dirty="0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61068124"/>
                      </a:ext>
                    </a:extLst>
                  </a:tr>
                  <a:tr h="2762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892175" indent="0"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0" dirty="0" smtClean="0">
                                    <a:latin typeface="Cambria Math" panose="02040503050406030204" pitchFamily="18" charset="0"/>
                                  </a:rPr>
                                  <m:t>19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610092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FAB412D9-DA05-B425-AEC0-0059448BCB7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83007292"/>
                  </p:ext>
                </p:extLst>
              </p:nvPr>
            </p:nvGraphicFramePr>
            <p:xfrm>
              <a:off x="2400300" y="1524000"/>
              <a:ext cx="4343400" cy="3383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171700">
                      <a:extLst>
                        <a:ext uri="{9D8B030D-6E8A-4147-A177-3AD203B41FA5}">
                          <a16:colId xmlns:a16="http://schemas.microsoft.com/office/drawing/2014/main" val="170210239"/>
                        </a:ext>
                      </a:extLst>
                    </a:gridCol>
                    <a:gridCol w="2171700">
                      <a:extLst>
                        <a:ext uri="{9D8B030D-6E8A-4147-A177-3AD203B41FA5}">
                          <a16:colId xmlns:a16="http://schemas.microsoft.com/office/drawing/2014/main" val="16947453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67" r="-140" b="-6426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0011253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Hours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Number of Cells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744505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t="-238333" r="-100280" b="-6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00000" t="-238333" r="-280" b="-6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6531437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38333" r="-100280" b="-5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338333" r="-280" b="-5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478311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38333" r="-100280" b="-4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438333" r="-280" b="-4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4556688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38333" r="-100280" b="-3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538333" r="-280" b="-3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9664137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38333" r="-100280" b="-2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638333" r="-280" b="-2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707749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38333" r="-10028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738333" r="-280" b="-1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6106812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t="-838333" r="-100280" b="-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000" t="-838333" r="-280" b="-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6100927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86217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1606</Words>
  <Application>Microsoft Office PowerPoint</Application>
  <PresentationFormat>On-screen Show (4:3)</PresentationFormat>
  <Paragraphs>165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Cambria Math</vt:lpstr>
      <vt:lpstr>Courier New</vt:lpstr>
      <vt:lpstr>Office Theme</vt:lpstr>
      <vt:lpstr>Section 4.3</vt:lpstr>
      <vt:lpstr>Definition: Linear Functions</vt:lpstr>
      <vt:lpstr>Definition: Exponential Functions</vt:lpstr>
      <vt:lpstr>Example 1: Application: Linear Models versus Exponential Models</vt:lpstr>
      <vt:lpstr>Example 1: Application: Linear Models versus Exponential Models (cont.)</vt:lpstr>
      <vt:lpstr>Example 1: Application: Linear Models versus Exponential Models (cont.)</vt:lpstr>
      <vt:lpstr>Example 1: Application: Linear Models versus Exponential Models (cont.)</vt:lpstr>
      <vt:lpstr>Example 1: Application: Linear Models versus Exponential Models (cont.)</vt:lpstr>
      <vt:lpstr>Example 1: Application: Linear Models versus Exponential Models (cont.)</vt:lpstr>
      <vt:lpstr>Example 1: Application: Linear Models versus Exponential Models (cont.)</vt:lpstr>
      <vt:lpstr>Example 2: Graphing Exponential Functions</vt:lpstr>
      <vt:lpstr>Example 2: Graphing Exponential Functions (cont.)</vt:lpstr>
      <vt:lpstr>Definition: Exponential Growth</vt:lpstr>
      <vt:lpstr>Example 3: Application: Exponential Growth</vt:lpstr>
      <vt:lpstr>Definition: Exponential Decay</vt:lpstr>
      <vt:lpstr>Example 4: Application: Exponential Decay</vt:lpstr>
      <vt:lpstr>Definition: The Number e</vt:lpstr>
      <vt:lpstr>Definition: Continually Compounded Interest</vt:lpstr>
      <vt:lpstr>Example 5: Application: Continuously Compounded Interest</vt:lpstr>
      <vt:lpstr>Example 5: Application: Continuously Compounded Interest (cont.)</vt:lpstr>
      <vt:lpstr>Example 6: Application: Exponential Regression with a Graphing Calculator</vt:lpstr>
      <vt:lpstr>Example 6: Application: Exponential Regression with a Graphing Calculator (cont.)</vt:lpstr>
      <vt:lpstr>Example 6: Application: Exponential Regression with a Graphing Calculator (cont.)</vt:lpstr>
      <vt:lpstr>Example 6: Application: Exponential Regression with a Graphing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125</cp:revision>
  <dcterms:created xsi:type="dcterms:W3CDTF">2013-04-26T14:43:13Z</dcterms:created>
  <dcterms:modified xsi:type="dcterms:W3CDTF">2024-08-19T17:21:24Z</dcterms:modified>
</cp:coreProperties>
</file>