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8"/>
  </p:notesMasterIdLst>
  <p:handoutMasterIdLst>
    <p:handoutMasterId r:id="rId19"/>
  </p:handoutMasterIdLst>
  <p:sldIdLst>
    <p:sldId id="256" r:id="rId2"/>
    <p:sldId id="257" r:id="rId3"/>
    <p:sldId id="268" r:id="rId4"/>
    <p:sldId id="258" r:id="rId5"/>
    <p:sldId id="269" r:id="rId6"/>
    <p:sldId id="270" r:id="rId7"/>
    <p:sldId id="260" r:id="rId8"/>
    <p:sldId id="271" r:id="rId9"/>
    <p:sldId id="262" r:id="rId10"/>
    <p:sldId id="264" r:id="rId11"/>
    <p:sldId id="272" r:id="rId12"/>
    <p:sldId id="266" r:id="rId13"/>
    <p:sldId id="273" r:id="rId14"/>
    <p:sldId id="274" r:id="rId15"/>
    <p:sldId id="267" r:id="rId16"/>
    <p:sldId id="275" r:id="rId17"/>
  </p:sldIdLst>
  <p:sldSz cx="9144000" cy="6858000" type="screen4x3"/>
  <p:notesSz cx="6858000" cy="9144000"/>
  <p:embeddedFontLst>
    <p:embeddedFont>
      <p:font typeface="Cambria Math" panose="02040503050406030204" pitchFamily="18" charset="0"/>
      <p:regular r:id="rId2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syamprasad" initials="s" lastIdx="1" clrIdx="1">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853" autoAdjust="0"/>
    <p:restoredTop sz="94660"/>
  </p:normalViewPr>
  <p:slideViewPr>
    <p:cSldViewPr>
      <p:cViewPr varScale="1">
        <p:scale>
          <a:sx n="111" d="100"/>
          <a:sy n="111" d="100"/>
        </p:scale>
        <p:origin x="1776"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8/20/2024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8/20/2024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dirty="0"/>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74198"/>
            <a:ext cx="8229600" cy="4869363"/>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rPr dirty="0"/>
              <a:t>Addition and Subtraction with Polynomials</a:t>
            </a:r>
          </a:p>
        </p:txBody>
      </p:sp>
      <p:sp>
        <p:nvSpPr>
          <p:cNvPr id="3" name="Title 2"/>
          <p:cNvSpPr>
            <a:spLocks noGrp="1"/>
          </p:cNvSpPr>
          <p:nvPr>
            <p:ph type="title"/>
          </p:nvPr>
        </p:nvSpPr>
        <p:spPr/>
        <p:txBody>
          <a:bodyPr/>
          <a:lstStyle/>
          <a:p>
            <a:r>
              <a:rPr dirty="0"/>
              <a:t>Section 4.4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3: Subtracting Polynomials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sz="2800" dirty="0"/>
                  <a:t>Find the difference in simplest form: </a:t>
                </a:r>
              </a:p>
              <a:p>
                <a:pPr>
                  <a:defRPr sz="2800"/>
                </a:pPr>
                <a14:m>
                  <m:oMath xmlns:m="http://schemas.openxmlformats.org/officeDocument/2006/math">
                    <m:d>
                      <m:dPr>
                        <m:ctrlPr>
                          <a:rPr lang="ar-AE" i="1">
                            <a:latin typeface="Cambria Math" panose="02040503050406030204" pitchFamily="18" charset="0"/>
                          </a:rPr>
                        </m:ctrlPr>
                      </m:dPr>
                      <m:e>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2</m:t>
                            </m:r>
                          </m:sup>
                        </m:sSup>
                        <m:r>
                          <a:rPr lang="ar-AE">
                            <a:latin typeface="Cambria Math" panose="02040503050406030204" pitchFamily="18" charset="0"/>
                          </a:rPr>
                          <m:t>𝑦</m:t>
                        </m:r>
                        <m:r>
                          <a:rPr lang="ar-AE">
                            <a:latin typeface="Cambria Math" panose="02040503050406030204" pitchFamily="18" charset="0"/>
                          </a:rPr>
                          <m:t>+</m:t>
                        </m:r>
                        <m:r>
                          <a:rPr lang="ar-AE">
                            <a:latin typeface="Cambria Math" panose="02040503050406030204" pitchFamily="18" charset="0"/>
                          </a:rPr>
                          <m:t>3</m:t>
                        </m:r>
                        <m:r>
                          <a:rPr lang="ar-AE">
                            <a:latin typeface="Cambria Math" panose="02040503050406030204" pitchFamily="18" charset="0"/>
                          </a:rPr>
                          <m:t>𝑦</m:t>
                        </m:r>
                        <m:r>
                          <a:rPr lang="ar-AE">
                            <a:latin typeface="Cambria Math" panose="02040503050406030204" pitchFamily="18" charset="0"/>
                          </a:rPr>
                          <m:t>−</m:t>
                        </m:r>
                        <m:r>
                          <a:rPr lang="ar-AE">
                            <a:latin typeface="Cambria Math" panose="02040503050406030204" pitchFamily="18" charset="0"/>
                          </a:rPr>
                          <m:t>4</m:t>
                        </m:r>
                        <m:r>
                          <a:rPr lang="ar-AE">
                            <a:latin typeface="Cambria Math" panose="02040503050406030204" pitchFamily="18" charset="0"/>
                          </a:rPr>
                          <m:t>𝑥</m:t>
                        </m:r>
                      </m:e>
                    </m:d>
                    <m:r>
                      <a:rPr lang="ar-AE">
                        <a:latin typeface="Cambria Math" panose="02040503050406030204" pitchFamily="18" charset="0"/>
                      </a:rPr>
                      <m:t>−</m:t>
                    </m:r>
                    <m:d>
                      <m:dPr>
                        <m:ctrlPr>
                          <a:rPr lang="ar-AE" i="1">
                            <a:latin typeface="Cambria Math" panose="02040503050406030204" pitchFamily="18" charset="0"/>
                          </a:rPr>
                        </m:ctrlPr>
                      </m:dPr>
                      <m:e>
                        <m:r>
                          <a:rPr lang="ar-AE">
                            <a:latin typeface="Cambria Math" panose="02040503050406030204" pitchFamily="18" charset="0"/>
                          </a:rPr>
                          <m:t>2</m:t>
                        </m:r>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2</m:t>
                            </m:r>
                          </m:sup>
                        </m:sSup>
                        <m:r>
                          <a:rPr lang="ar-AE">
                            <a:latin typeface="Cambria Math" panose="02040503050406030204" pitchFamily="18" charset="0"/>
                          </a:rPr>
                          <m:t>𝑦</m:t>
                        </m:r>
                        <m:r>
                          <a:rPr lang="ar-AE">
                            <a:latin typeface="Cambria Math" panose="02040503050406030204" pitchFamily="18" charset="0"/>
                          </a:rPr>
                          <m:t>−</m:t>
                        </m:r>
                        <m:r>
                          <a:rPr lang="ar-AE">
                            <a:latin typeface="Cambria Math" panose="02040503050406030204" pitchFamily="18" charset="0"/>
                          </a:rPr>
                          <m:t>7</m:t>
                        </m:r>
                        <m:r>
                          <a:rPr lang="ar-AE">
                            <a:latin typeface="Cambria Math" panose="02040503050406030204" pitchFamily="18" charset="0"/>
                          </a:rPr>
                          <m:t>𝑥</m:t>
                        </m:r>
                      </m:e>
                    </m:d>
                  </m:oMath>
                </a14:m>
                <a:r>
                  <a:rPr lang="ar-AE" sz="2800" dirty="0"/>
                  <a:t>.</a:t>
                </a:r>
              </a:p>
              <a:p>
                <a:pPr>
                  <a:defRPr sz="2800"/>
                </a:pPr>
                <a:r>
                  <a:rPr lang="en-IN" b="1" dirty="0"/>
                  <a:t>Solution</a:t>
                </a:r>
              </a:p>
              <a:p>
                <a:pPr marL="514350" indent="-514350">
                  <a:buAutoNum type="alphaLcPeriod"/>
                  <a:defRPr sz="2800"/>
                </a:pPr>
                <a:r>
                  <a:rPr lang="en-IN" sz="2800" dirty="0"/>
                  <a:t>Add the opposites of the terms being subtracted.</a:t>
                </a:r>
              </a:p>
              <a:p>
                <a:pPr marL="457200" lvl="1" indent="0">
                  <a:buNone/>
                  <a:defRPr sz="2800"/>
                </a:pPr>
                <a14:m>
                  <m:oMathPara xmlns:m="http://schemas.openxmlformats.org/officeDocument/2006/math">
                    <m:oMathParaPr>
                      <m:jc m:val="left"/>
                    </m:oMathParaPr>
                    <m:oMath xmlns:m="http://schemas.openxmlformats.org/officeDocument/2006/math">
                      <m:d>
                        <m:dPr>
                          <m:ctrlPr>
                            <a:rPr lang="ar-AE" i="1" smtClean="0">
                              <a:latin typeface="Cambria Math" panose="02040503050406030204" pitchFamily="18" charset="0"/>
                            </a:rPr>
                          </m:ctrlPr>
                        </m:dPr>
                        <m:e>
                          <m:sSup>
                            <m:sSupPr>
                              <m:ctrlPr>
                                <a:rPr lang="en-US" b="0" i="1" smtClean="0">
                                  <a:latin typeface="Cambria Math" panose="02040503050406030204" pitchFamily="18" charset="0"/>
                                </a:rPr>
                              </m:ctrlPr>
                            </m:sSupPr>
                            <m:e>
                              <m:r>
                                <a:rPr lang="ar-AE" b="0" i="1" smtClean="0">
                                  <a:latin typeface="Cambria Math" panose="02040503050406030204" pitchFamily="18" charset="0"/>
                                </a:rPr>
                                <m:t>𝑥</m:t>
                              </m:r>
                            </m:e>
                            <m:sup>
                              <m:r>
                                <a:rPr lang="en-US" b="0" i="1" smtClean="0">
                                  <a:latin typeface="Cambria Math" panose="02040503050406030204" pitchFamily="18" charset="0"/>
                                </a:rPr>
                                <m:t>2</m:t>
                              </m:r>
                            </m:sup>
                          </m:sSup>
                          <m:r>
                            <a:rPr lang="en-US" b="0" i="1" smtClean="0">
                              <a:latin typeface="Cambria Math" panose="02040503050406030204" pitchFamily="18" charset="0"/>
                            </a:rPr>
                            <m:t>𝑦</m:t>
                          </m:r>
                          <m:r>
                            <a:rPr lang="en-US" b="0" i="1" smtClean="0">
                              <a:latin typeface="Cambria Math" panose="02040503050406030204" pitchFamily="18" charset="0"/>
                            </a:rPr>
                            <m:t>+</m:t>
                          </m:r>
                          <m:r>
                            <a:rPr lang="en-US" b="0" i="1" smtClean="0">
                              <a:latin typeface="Cambria Math" panose="02040503050406030204" pitchFamily="18" charset="0"/>
                            </a:rPr>
                            <m:t>3</m:t>
                          </m:r>
                          <m:r>
                            <a:rPr lang="en-US" b="0" i="1" smtClean="0">
                              <a:latin typeface="Cambria Math" panose="02040503050406030204" pitchFamily="18" charset="0"/>
                            </a:rPr>
                            <m:t>𝑦</m:t>
                          </m:r>
                          <m:r>
                            <a:rPr lang="en-US" b="0" i="1" smtClean="0">
                              <a:latin typeface="Cambria Math" panose="02040503050406030204" pitchFamily="18" charset="0"/>
                            </a:rPr>
                            <m:t>−</m:t>
                          </m:r>
                          <m:r>
                            <a:rPr lang="en-US" b="0" i="1" smtClean="0">
                              <a:latin typeface="Cambria Math" panose="02040503050406030204" pitchFamily="18" charset="0"/>
                            </a:rPr>
                            <m:t>4</m:t>
                          </m:r>
                          <m:r>
                            <a:rPr lang="en-US" b="0" i="1" smtClean="0">
                              <a:latin typeface="Cambria Math" panose="02040503050406030204" pitchFamily="18" charset="0"/>
                            </a:rPr>
                            <m:t>𝑥</m:t>
                          </m:r>
                        </m:e>
                      </m:d>
                      <m:r>
                        <a:rPr lang="en-US" b="0" i="1" smtClean="0">
                          <a:latin typeface="Cambria Math" panose="02040503050406030204" pitchFamily="18" charset="0"/>
                        </a:rPr>
                        <m:t>−</m:t>
                      </m:r>
                      <m:d>
                        <m:dPr>
                          <m:ctrlPr>
                            <a:rPr lang="en-US" b="0" i="1" smtClean="0">
                              <a:latin typeface="Cambria Math" panose="02040503050406030204" pitchFamily="18" charset="0"/>
                            </a:rPr>
                          </m:ctrlPr>
                        </m:dPr>
                        <m:e>
                          <m:r>
                            <a:rPr lang="en-US" b="0" i="1" smtClean="0">
                              <a:latin typeface="Cambria Math" panose="02040503050406030204" pitchFamily="18" charset="0"/>
                            </a:rPr>
                            <m:t>2</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2</m:t>
                              </m:r>
                            </m:sup>
                          </m:sSup>
                          <m:r>
                            <a:rPr lang="en-US" b="0" i="1" smtClean="0">
                              <a:latin typeface="Cambria Math" panose="02040503050406030204" pitchFamily="18" charset="0"/>
                            </a:rPr>
                            <m:t>𝑦</m:t>
                          </m:r>
                          <m:r>
                            <a:rPr lang="en-US" b="0" i="1" smtClean="0">
                              <a:latin typeface="Cambria Math" panose="02040503050406030204" pitchFamily="18" charset="0"/>
                            </a:rPr>
                            <m:t>−</m:t>
                          </m:r>
                          <m:r>
                            <a:rPr lang="en-US" b="0" i="1" smtClean="0">
                              <a:latin typeface="Cambria Math" panose="02040503050406030204" pitchFamily="18" charset="0"/>
                            </a:rPr>
                            <m:t>7</m:t>
                          </m:r>
                          <m:r>
                            <a:rPr lang="en-US" b="0" i="1" smtClean="0">
                              <a:latin typeface="Cambria Math" panose="02040503050406030204" pitchFamily="18" charset="0"/>
                            </a:rPr>
                            <m:t>𝑥</m:t>
                          </m:r>
                        </m:e>
                      </m:d>
                    </m:oMath>
                  </m:oMathPara>
                </a14:m>
                <a:endParaRPr lang="en-US" dirty="0"/>
              </a:p>
              <a:p>
                <a:pPr marL="457200" lvl="1" indent="0">
                  <a:buNone/>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2</m:t>
                          </m:r>
                        </m:sup>
                      </m:sSup>
                      <m:r>
                        <a:rPr lang="en-US" b="0" i="1" smtClean="0">
                          <a:latin typeface="Cambria Math" panose="02040503050406030204" pitchFamily="18" charset="0"/>
                        </a:rPr>
                        <m:t>𝑦</m:t>
                      </m:r>
                      <m:r>
                        <a:rPr lang="en-US" b="0" i="1" smtClean="0">
                          <a:latin typeface="Cambria Math" panose="02040503050406030204" pitchFamily="18" charset="0"/>
                        </a:rPr>
                        <m:t>+</m:t>
                      </m:r>
                      <m:r>
                        <a:rPr lang="en-US" b="0" i="1" smtClean="0">
                          <a:latin typeface="Cambria Math" panose="02040503050406030204" pitchFamily="18" charset="0"/>
                        </a:rPr>
                        <m:t>3</m:t>
                      </m:r>
                      <m:r>
                        <a:rPr lang="en-US" b="0" i="1" smtClean="0">
                          <a:latin typeface="Cambria Math" panose="02040503050406030204" pitchFamily="18" charset="0"/>
                        </a:rPr>
                        <m:t>𝑦</m:t>
                      </m:r>
                      <m:r>
                        <a:rPr lang="en-US" b="0" i="1" smtClean="0">
                          <a:latin typeface="Cambria Math" panose="02040503050406030204" pitchFamily="18" charset="0"/>
                        </a:rPr>
                        <m:t>−</m:t>
                      </m:r>
                      <m:r>
                        <a:rPr lang="en-US" b="0" i="1" smtClean="0">
                          <a:latin typeface="Cambria Math" panose="02040503050406030204" pitchFamily="18" charset="0"/>
                        </a:rPr>
                        <m:t>4</m:t>
                      </m:r>
                      <m:r>
                        <a:rPr lang="en-US" b="0" i="1" smtClean="0">
                          <a:latin typeface="Cambria Math" panose="02040503050406030204" pitchFamily="18" charset="0"/>
                        </a:rPr>
                        <m:t>𝑥</m:t>
                      </m:r>
                      <m:r>
                        <a:rPr lang="en-US" b="0" i="1" smtClean="0">
                          <a:latin typeface="Cambria Math" panose="02040503050406030204" pitchFamily="18" charset="0"/>
                        </a:rPr>
                        <m:t>+</m:t>
                      </m:r>
                      <m:d>
                        <m:dPr>
                          <m:ctrlPr>
                            <a:rPr lang="en-US" b="0" i="1" smtClean="0">
                              <a:latin typeface="Cambria Math" panose="02040503050406030204" pitchFamily="18" charset="0"/>
                            </a:rPr>
                          </m:ctrlPr>
                        </m:dPr>
                        <m:e>
                          <m:r>
                            <a:rPr lang="en-US" b="0" i="1" smtClean="0">
                              <a:latin typeface="Cambria Math" panose="02040503050406030204" pitchFamily="18" charset="0"/>
                            </a:rPr>
                            <m:t>−</m:t>
                          </m:r>
                          <m:r>
                            <a:rPr lang="en-US" b="0" i="1" smtClean="0">
                              <a:latin typeface="Cambria Math" panose="02040503050406030204" pitchFamily="18" charset="0"/>
                            </a:rPr>
                            <m:t>2</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2</m:t>
                              </m:r>
                            </m:sup>
                          </m:sSup>
                          <m:r>
                            <a:rPr lang="en-US" b="0" i="1" smtClean="0">
                              <a:latin typeface="Cambria Math" panose="02040503050406030204" pitchFamily="18" charset="0"/>
                            </a:rPr>
                            <m:t>𝑦</m:t>
                          </m:r>
                        </m:e>
                      </m:d>
                      <m:r>
                        <a:rPr lang="en-US" b="0" i="1" smtClean="0">
                          <a:latin typeface="Cambria Math" panose="02040503050406030204" pitchFamily="18" charset="0"/>
                        </a:rPr>
                        <m:t>+</m:t>
                      </m:r>
                      <m:d>
                        <m:dPr>
                          <m:ctrlPr>
                            <a:rPr lang="en-US" b="0" i="1" smtClean="0">
                              <a:latin typeface="Cambria Math" panose="02040503050406030204" pitchFamily="18" charset="0"/>
                            </a:rPr>
                          </m:ctrlPr>
                        </m:dPr>
                        <m:e>
                          <m:r>
                            <a:rPr lang="en-US" b="0" i="1" smtClean="0">
                              <a:latin typeface="Cambria Math" panose="02040503050406030204" pitchFamily="18" charset="0"/>
                            </a:rPr>
                            <m:t>7</m:t>
                          </m:r>
                          <m:r>
                            <a:rPr lang="en-US" b="0" i="1" smtClean="0">
                              <a:latin typeface="Cambria Math" panose="02040503050406030204" pitchFamily="18" charset="0"/>
                            </a:rPr>
                            <m:t>𝑥</m:t>
                          </m:r>
                        </m:e>
                      </m:d>
                    </m:oMath>
                  </m:oMathPara>
                </a14:m>
                <a:endParaRPr lang="en-US" dirty="0"/>
              </a:p>
              <a:p>
                <a:pPr marL="457200" lvl="1" indent="0">
                  <a:buNone/>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2</m:t>
                          </m:r>
                        </m:sup>
                      </m:sSup>
                      <m:r>
                        <a:rPr lang="en-US" b="0" i="1" smtClean="0">
                          <a:latin typeface="Cambria Math" panose="02040503050406030204" pitchFamily="18" charset="0"/>
                        </a:rPr>
                        <m:t>𝑦</m:t>
                      </m:r>
                      <m:r>
                        <a:rPr lang="en-US" b="0" i="1" smtClean="0">
                          <a:latin typeface="Cambria Math" panose="02040503050406030204" pitchFamily="18" charset="0"/>
                        </a:rPr>
                        <m:t>−</m:t>
                      </m:r>
                      <m:r>
                        <a:rPr lang="en-US" b="0" i="1" smtClean="0">
                          <a:latin typeface="Cambria Math" panose="02040503050406030204" pitchFamily="18" charset="0"/>
                        </a:rPr>
                        <m:t>2</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2</m:t>
                          </m:r>
                        </m:sup>
                      </m:sSup>
                      <m:r>
                        <a:rPr lang="en-US" b="0" i="1" smtClean="0">
                          <a:latin typeface="Cambria Math" panose="02040503050406030204" pitchFamily="18" charset="0"/>
                        </a:rPr>
                        <m:t>𝑦</m:t>
                      </m:r>
                      <m:r>
                        <a:rPr lang="en-US" b="0" i="1" smtClean="0">
                          <a:latin typeface="Cambria Math" panose="02040503050406030204" pitchFamily="18" charset="0"/>
                        </a:rPr>
                        <m:t>+</m:t>
                      </m:r>
                      <m:r>
                        <a:rPr lang="en-US" b="0" i="1" smtClean="0">
                          <a:latin typeface="Cambria Math" panose="02040503050406030204" pitchFamily="18" charset="0"/>
                        </a:rPr>
                        <m:t>3</m:t>
                      </m:r>
                      <m:r>
                        <a:rPr lang="en-US" b="0" i="1" smtClean="0">
                          <a:latin typeface="Cambria Math" panose="02040503050406030204" pitchFamily="18" charset="0"/>
                        </a:rPr>
                        <m:t>𝑦</m:t>
                      </m:r>
                      <m:r>
                        <a:rPr lang="en-US" b="0" i="1" smtClean="0">
                          <a:latin typeface="Cambria Math" panose="02040503050406030204" pitchFamily="18" charset="0"/>
                        </a:rPr>
                        <m:t>−</m:t>
                      </m:r>
                      <m:r>
                        <a:rPr lang="en-US" b="0" i="1" smtClean="0">
                          <a:latin typeface="Cambria Math" panose="02040503050406030204" pitchFamily="18" charset="0"/>
                        </a:rPr>
                        <m:t>4</m:t>
                      </m:r>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7</m:t>
                      </m:r>
                      <m:r>
                        <a:rPr lang="en-US" b="0" i="1" smtClean="0">
                          <a:latin typeface="Cambria Math" panose="02040503050406030204" pitchFamily="18" charset="0"/>
                        </a:rPr>
                        <m:t>𝑥</m:t>
                      </m:r>
                    </m:oMath>
                  </m:oMathPara>
                </a14:m>
                <a:endParaRPr lang="en-US" b="0" dirty="0"/>
              </a:p>
              <a:p>
                <a:pPr marL="457200" lvl="1" indent="0">
                  <a:buNone/>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2</m:t>
                          </m:r>
                        </m:sup>
                      </m:sSup>
                      <m:r>
                        <a:rPr lang="en-US" b="0" i="1" smtClean="0">
                          <a:latin typeface="Cambria Math" panose="02040503050406030204" pitchFamily="18" charset="0"/>
                        </a:rPr>
                        <m:t>𝑦</m:t>
                      </m:r>
                      <m:r>
                        <a:rPr lang="en-US" b="0" i="1" smtClean="0">
                          <a:latin typeface="Cambria Math" panose="02040503050406030204" pitchFamily="18" charset="0"/>
                        </a:rPr>
                        <m:t>+</m:t>
                      </m:r>
                      <m:r>
                        <a:rPr lang="en-US" b="0" i="1" smtClean="0">
                          <a:latin typeface="Cambria Math" panose="02040503050406030204" pitchFamily="18" charset="0"/>
                        </a:rPr>
                        <m:t>3</m:t>
                      </m:r>
                      <m:r>
                        <a:rPr lang="en-US" b="0" i="1" smtClean="0">
                          <a:latin typeface="Cambria Math" panose="02040503050406030204" pitchFamily="18" charset="0"/>
                        </a:rPr>
                        <m:t>𝑦</m:t>
                      </m:r>
                      <m:r>
                        <a:rPr lang="en-US" b="0" i="1" smtClean="0">
                          <a:latin typeface="Cambria Math" panose="02040503050406030204" pitchFamily="18" charset="0"/>
                        </a:rPr>
                        <m:t>+</m:t>
                      </m:r>
                      <m:r>
                        <a:rPr lang="en-US" b="0" i="1" smtClean="0">
                          <a:latin typeface="Cambria Math" panose="02040503050406030204" pitchFamily="18" charset="0"/>
                        </a:rPr>
                        <m:t>3</m:t>
                      </m:r>
                      <m:r>
                        <a:rPr lang="en-US" b="0" i="1" smtClean="0">
                          <a:latin typeface="Cambria Math" panose="02040503050406030204" pitchFamily="18" charset="0"/>
                        </a:rPr>
                        <m:t>𝑥</m:t>
                      </m:r>
                    </m:oMath>
                  </m:oMathPara>
                </a14:m>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227"/>
                </a:stretch>
              </a:blipFill>
            </p:spPr>
            <p:txBody>
              <a:bodyPr/>
              <a:lstStyle/>
              <a:p>
                <a:r>
                  <a:rPr lang="en-IN">
                    <a:noFill/>
                  </a:rPr>
                  <a:t> </a:t>
                </a:r>
              </a:p>
            </p:txBody>
          </p:sp>
        </mc:Fallback>
      </mc:AlternateContent>
      <p:sp>
        <p:nvSpPr>
          <p:cNvPr id="4" name="Left Brace 3">
            <a:extLst>
              <a:ext uri="{FF2B5EF4-FFF2-40B4-BE49-F238E27FC236}">
                <a16:creationId xmlns:a16="http://schemas.microsoft.com/office/drawing/2014/main" id="{DAE70F03-0F87-5E93-7B7B-814E997989B3}"/>
              </a:ext>
            </a:extLst>
          </p:cNvPr>
          <p:cNvSpPr/>
          <p:nvPr/>
        </p:nvSpPr>
        <p:spPr>
          <a:xfrm rot="16200000">
            <a:off x="3891774" y="3423422"/>
            <a:ext cx="141251" cy="1828800"/>
          </a:xfrm>
          <a:prstGeom prst="leftBrace">
            <a:avLst>
              <a:gd name="adj1" fmla="val 8333"/>
              <a:gd name="adj2" fmla="val 47339"/>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sp>
        <p:nvSpPr>
          <p:cNvPr id="5" name="Left Brace 4">
            <a:extLst>
              <a:ext uri="{FF2B5EF4-FFF2-40B4-BE49-F238E27FC236}">
                <a16:creationId xmlns:a16="http://schemas.microsoft.com/office/drawing/2014/main" id="{F4EE3979-B4DF-664A-B5D0-059D79727B59}"/>
              </a:ext>
            </a:extLst>
          </p:cNvPr>
          <p:cNvSpPr/>
          <p:nvPr/>
        </p:nvSpPr>
        <p:spPr>
          <a:xfrm rot="16200000">
            <a:off x="6444477" y="3537725"/>
            <a:ext cx="141248" cy="1600198"/>
          </a:xfrm>
          <a:prstGeom prst="leftBrace">
            <a:avLst>
              <a:gd name="adj1" fmla="val 8333"/>
              <a:gd name="adj2" fmla="val 47339"/>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3: Subtracting Polynomials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marL="514350" indent="-514350">
                  <a:buFont typeface="+mj-lt"/>
                  <a:buAutoNum type="alphaLcPeriod" startAt="2"/>
                  <a:defRPr sz="2800"/>
                </a:pPr>
                <a:r>
                  <a:rPr lang="en-IN" sz="2800" dirty="0"/>
                  <a:t>Multiply </a:t>
                </a:r>
                <a:r>
                  <a:rPr lang="en-US" sz="2800" dirty="0"/>
                  <a:t>each term being subtracted by </a:t>
                </a:r>
                <a14:m>
                  <m:oMath xmlns:m="http://schemas.openxmlformats.org/officeDocument/2006/math">
                    <m:r>
                      <a:rPr lang="en-US" sz="2800" i="1" dirty="0" smtClean="0">
                        <a:latin typeface="Cambria Math" panose="02040503050406030204" pitchFamily="18" charset="0"/>
                      </a:rPr>
                      <m:t>−</m:t>
                    </m:r>
                    <m:r>
                      <a:rPr lang="en-US" sz="2800" i="1" dirty="0" smtClean="0">
                        <a:latin typeface="Cambria Math" panose="02040503050406030204" pitchFamily="18" charset="0"/>
                      </a:rPr>
                      <m:t>1</m:t>
                    </m:r>
                  </m:oMath>
                </a14:m>
                <a:r>
                  <a:rPr lang="en-US" sz="2800" dirty="0"/>
                  <a:t>.</a:t>
                </a:r>
                <a:endParaRPr lang="en-IN" sz="2800" dirty="0"/>
              </a:p>
              <a:p>
                <a:pPr marL="457200" lvl="1" indent="0">
                  <a:buNone/>
                  <a:defRPr sz="2800"/>
                </a:pPr>
                <a14:m>
                  <m:oMathPara xmlns:m="http://schemas.openxmlformats.org/officeDocument/2006/math">
                    <m:oMathParaPr>
                      <m:jc m:val="left"/>
                    </m:oMathParaPr>
                    <m:oMath xmlns:m="http://schemas.openxmlformats.org/officeDocument/2006/math">
                      <m:d>
                        <m:dPr>
                          <m:ctrlPr>
                            <a:rPr lang="ar-AE" i="1" smtClean="0">
                              <a:latin typeface="Cambria Math" panose="02040503050406030204" pitchFamily="18" charset="0"/>
                            </a:rPr>
                          </m:ctrlPr>
                        </m:dPr>
                        <m:e>
                          <m:sSup>
                            <m:sSupPr>
                              <m:ctrlPr>
                                <a:rPr lang="en-US" b="0" i="1" smtClean="0">
                                  <a:latin typeface="Cambria Math" panose="02040503050406030204" pitchFamily="18" charset="0"/>
                                </a:rPr>
                              </m:ctrlPr>
                            </m:sSupPr>
                            <m:e>
                              <m:r>
                                <a:rPr lang="ar-AE" b="0" i="1" smtClean="0">
                                  <a:latin typeface="Cambria Math" panose="02040503050406030204" pitchFamily="18" charset="0"/>
                                </a:rPr>
                                <m:t>𝑥</m:t>
                              </m:r>
                            </m:e>
                            <m:sup>
                              <m:r>
                                <a:rPr lang="en-US" b="0" i="1" smtClean="0">
                                  <a:latin typeface="Cambria Math" panose="02040503050406030204" pitchFamily="18" charset="0"/>
                                </a:rPr>
                                <m:t>2</m:t>
                              </m:r>
                            </m:sup>
                          </m:sSup>
                          <m:r>
                            <a:rPr lang="en-US" b="0" i="1" smtClean="0">
                              <a:latin typeface="Cambria Math" panose="02040503050406030204" pitchFamily="18" charset="0"/>
                            </a:rPr>
                            <m:t>𝑦</m:t>
                          </m:r>
                          <m:r>
                            <a:rPr lang="en-US" b="0" i="1" smtClean="0">
                              <a:latin typeface="Cambria Math" panose="02040503050406030204" pitchFamily="18" charset="0"/>
                            </a:rPr>
                            <m:t>+</m:t>
                          </m:r>
                          <m:r>
                            <a:rPr lang="en-US" b="0" i="1" smtClean="0">
                              <a:latin typeface="Cambria Math" panose="02040503050406030204" pitchFamily="18" charset="0"/>
                            </a:rPr>
                            <m:t>3</m:t>
                          </m:r>
                          <m:r>
                            <a:rPr lang="en-US" b="0" i="1" smtClean="0">
                              <a:latin typeface="Cambria Math" panose="02040503050406030204" pitchFamily="18" charset="0"/>
                            </a:rPr>
                            <m:t>𝑦</m:t>
                          </m:r>
                          <m:r>
                            <a:rPr lang="en-US" b="0" i="1" smtClean="0">
                              <a:latin typeface="Cambria Math" panose="02040503050406030204" pitchFamily="18" charset="0"/>
                            </a:rPr>
                            <m:t>−</m:t>
                          </m:r>
                          <m:r>
                            <a:rPr lang="en-US" b="0" i="1" smtClean="0">
                              <a:latin typeface="Cambria Math" panose="02040503050406030204" pitchFamily="18" charset="0"/>
                            </a:rPr>
                            <m:t>4</m:t>
                          </m:r>
                          <m:r>
                            <a:rPr lang="en-US" b="0" i="1" smtClean="0">
                              <a:latin typeface="Cambria Math" panose="02040503050406030204" pitchFamily="18" charset="0"/>
                            </a:rPr>
                            <m:t>𝑥</m:t>
                          </m:r>
                        </m:e>
                      </m:d>
                      <m:r>
                        <a:rPr lang="en-US" b="0" i="1" smtClean="0">
                          <a:latin typeface="Cambria Math" panose="02040503050406030204" pitchFamily="18" charset="0"/>
                        </a:rPr>
                        <m:t>−</m:t>
                      </m:r>
                      <m:d>
                        <m:dPr>
                          <m:ctrlPr>
                            <a:rPr lang="en-US" b="0" i="1" smtClean="0">
                              <a:latin typeface="Cambria Math" panose="02040503050406030204" pitchFamily="18" charset="0"/>
                            </a:rPr>
                          </m:ctrlPr>
                        </m:dPr>
                        <m:e>
                          <m:r>
                            <a:rPr lang="en-US" b="0" i="1" smtClean="0">
                              <a:latin typeface="Cambria Math" panose="02040503050406030204" pitchFamily="18" charset="0"/>
                            </a:rPr>
                            <m:t>2</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2</m:t>
                              </m:r>
                            </m:sup>
                          </m:sSup>
                          <m:r>
                            <a:rPr lang="en-US" b="0" i="1" smtClean="0">
                              <a:latin typeface="Cambria Math" panose="02040503050406030204" pitchFamily="18" charset="0"/>
                            </a:rPr>
                            <m:t>𝑦</m:t>
                          </m:r>
                          <m:r>
                            <a:rPr lang="en-US" b="0" i="1" smtClean="0">
                              <a:latin typeface="Cambria Math" panose="02040503050406030204" pitchFamily="18" charset="0"/>
                            </a:rPr>
                            <m:t>−</m:t>
                          </m:r>
                          <m:r>
                            <a:rPr lang="en-US" b="0" i="1" smtClean="0">
                              <a:latin typeface="Cambria Math" panose="02040503050406030204" pitchFamily="18" charset="0"/>
                            </a:rPr>
                            <m:t>7</m:t>
                          </m:r>
                          <m:r>
                            <a:rPr lang="en-US" b="0" i="1" smtClean="0">
                              <a:latin typeface="Cambria Math" panose="02040503050406030204" pitchFamily="18" charset="0"/>
                            </a:rPr>
                            <m:t>𝑥</m:t>
                          </m:r>
                        </m:e>
                      </m:d>
                    </m:oMath>
                  </m:oMathPara>
                </a14:m>
                <a:endParaRPr lang="en-US" dirty="0"/>
              </a:p>
              <a:p>
                <a:pPr marL="457200" lvl="1" indent="0">
                  <a:buNone/>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sSup>
                        <m:sSupPr>
                          <m:ctrlPr>
                            <a:rPr lang="en-US" b="0" i="1" smtClean="0">
                              <a:latin typeface="Cambria Math" panose="02040503050406030204" pitchFamily="18" charset="0"/>
                            </a:rPr>
                          </m:ctrlPr>
                        </m:sSupPr>
                        <m:e>
                          <m:d>
                            <m:dPr>
                              <m:ctrlPr>
                                <a:rPr lang="en-US" b="0" i="1" smtClean="0">
                                  <a:latin typeface="Cambria Math" panose="02040503050406030204" pitchFamily="18" charset="0"/>
                                </a:rPr>
                              </m:ctrlPr>
                            </m:dPr>
                            <m:e>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2</m:t>
                                  </m:r>
                                </m:sup>
                              </m:sSup>
                              <m:r>
                                <a:rPr lang="en-US" i="1">
                                  <a:latin typeface="Cambria Math" panose="02040503050406030204" pitchFamily="18" charset="0"/>
                                </a:rPr>
                                <m:t>𝑦</m:t>
                              </m:r>
                              <m:r>
                                <a:rPr lang="en-US" i="1">
                                  <a:latin typeface="Cambria Math" panose="02040503050406030204" pitchFamily="18" charset="0"/>
                                </a:rPr>
                                <m:t>+</m:t>
                              </m:r>
                              <m:r>
                                <a:rPr lang="en-US" i="1">
                                  <a:latin typeface="Cambria Math" panose="02040503050406030204" pitchFamily="18" charset="0"/>
                                </a:rPr>
                                <m:t>3</m:t>
                              </m:r>
                              <m:r>
                                <a:rPr lang="en-US" i="1">
                                  <a:latin typeface="Cambria Math" panose="02040503050406030204" pitchFamily="18" charset="0"/>
                                </a:rPr>
                                <m:t>𝑦</m:t>
                              </m:r>
                              <m:r>
                                <a:rPr lang="en-US" i="1">
                                  <a:latin typeface="Cambria Math" panose="02040503050406030204" pitchFamily="18" charset="0"/>
                                </a:rPr>
                                <m:t>−</m:t>
                              </m:r>
                              <m:r>
                                <a:rPr lang="en-US" i="1">
                                  <a:latin typeface="Cambria Math" panose="02040503050406030204" pitchFamily="18" charset="0"/>
                                </a:rPr>
                                <m:t>4</m:t>
                              </m:r>
                              <m:r>
                                <a:rPr lang="en-US" i="1">
                                  <a:latin typeface="Cambria Math" panose="02040503050406030204" pitchFamily="18" charset="0"/>
                                </a:rPr>
                                <m:t>𝑥</m:t>
                              </m:r>
                            </m:e>
                          </m:d>
                        </m:e>
                        <m:sup>
                          <m:r>
                            <a:rPr lang="en-US" b="0" i="1" smtClean="0">
                              <a:latin typeface="Cambria Math" panose="02040503050406030204" pitchFamily="18" charset="0"/>
                            </a:rPr>
                            <m:t> </m:t>
                          </m:r>
                        </m:sup>
                      </m:sSup>
                      <m:r>
                        <a:rPr lang="en-US" b="0" i="1" smtClean="0">
                          <a:latin typeface="Cambria Math" panose="02040503050406030204" pitchFamily="18" charset="0"/>
                        </a:rPr>
                        <m:t>+</m:t>
                      </m:r>
                      <m:d>
                        <m:dPr>
                          <m:ctrlPr>
                            <a:rPr lang="en-US" b="0" i="1" smtClean="0">
                              <a:latin typeface="Cambria Math" panose="02040503050406030204" pitchFamily="18" charset="0"/>
                            </a:rPr>
                          </m:ctrlPr>
                        </m:dPr>
                        <m:e>
                          <m:r>
                            <a:rPr lang="en-US" b="0" i="1" smtClean="0">
                              <a:latin typeface="Cambria Math" panose="02040503050406030204" pitchFamily="18" charset="0"/>
                            </a:rPr>
                            <m:t>−</m:t>
                          </m:r>
                          <m:r>
                            <a:rPr lang="en-US" b="0" i="1" smtClean="0">
                              <a:latin typeface="Cambria Math" panose="02040503050406030204" pitchFamily="18" charset="0"/>
                            </a:rPr>
                            <m:t>1</m:t>
                          </m:r>
                        </m:e>
                      </m:d>
                      <m:d>
                        <m:dPr>
                          <m:ctrlPr>
                            <a:rPr lang="en-US" b="0" i="1" smtClean="0">
                              <a:latin typeface="Cambria Math" panose="02040503050406030204" pitchFamily="18" charset="0"/>
                            </a:rPr>
                          </m:ctrlPr>
                        </m:dPr>
                        <m:e>
                          <m:r>
                            <a:rPr lang="en-US" b="0" i="1" smtClean="0">
                              <a:latin typeface="Cambria Math" panose="02040503050406030204" pitchFamily="18" charset="0"/>
                            </a:rPr>
                            <m:t>2</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2</m:t>
                              </m:r>
                            </m:sup>
                          </m:sSup>
                          <m:r>
                            <a:rPr lang="en-US" b="0" i="1" smtClean="0">
                              <a:latin typeface="Cambria Math" panose="02040503050406030204" pitchFamily="18" charset="0"/>
                            </a:rPr>
                            <m:t>𝑦</m:t>
                          </m:r>
                          <m:r>
                            <a:rPr lang="en-US" b="0" i="1" smtClean="0">
                              <a:latin typeface="Cambria Math" panose="02040503050406030204" pitchFamily="18" charset="0"/>
                            </a:rPr>
                            <m:t>−</m:t>
                          </m:r>
                          <m:r>
                            <a:rPr lang="en-US" b="0" i="1" smtClean="0">
                              <a:latin typeface="Cambria Math" panose="02040503050406030204" pitchFamily="18" charset="0"/>
                            </a:rPr>
                            <m:t>7</m:t>
                          </m:r>
                          <m:r>
                            <a:rPr lang="en-US" b="0" i="1" smtClean="0">
                              <a:latin typeface="Cambria Math" panose="02040503050406030204" pitchFamily="18" charset="0"/>
                            </a:rPr>
                            <m:t>𝑥</m:t>
                          </m:r>
                        </m:e>
                      </m:d>
                    </m:oMath>
                  </m:oMathPara>
                </a14:m>
                <a:endParaRPr lang="en-US" dirty="0"/>
              </a:p>
              <a:p>
                <a:pPr marL="457200" lvl="1" indent="0">
                  <a:buNone/>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2</m:t>
                          </m:r>
                        </m:sup>
                      </m:sSup>
                      <m:r>
                        <a:rPr lang="en-US" b="0" i="1" smtClean="0">
                          <a:latin typeface="Cambria Math" panose="02040503050406030204" pitchFamily="18" charset="0"/>
                        </a:rPr>
                        <m:t>𝑦</m:t>
                      </m:r>
                      <m:r>
                        <a:rPr lang="en-US" b="0" i="1" smtClean="0">
                          <a:latin typeface="Cambria Math" panose="02040503050406030204" pitchFamily="18" charset="0"/>
                        </a:rPr>
                        <m:t>+</m:t>
                      </m:r>
                      <m:r>
                        <a:rPr lang="en-US" b="0" i="1" smtClean="0">
                          <a:latin typeface="Cambria Math" panose="02040503050406030204" pitchFamily="18" charset="0"/>
                        </a:rPr>
                        <m:t>3</m:t>
                      </m:r>
                      <m:r>
                        <a:rPr lang="en-US" b="0" i="1" smtClean="0">
                          <a:latin typeface="Cambria Math" panose="02040503050406030204" pitchFamily="18" charset="0"/>
                        </a:rPr>
                        <m:t>𝑦</m:t>
                      </m:r>
                      <m:r>
                        <a:rPr lang="en-US" b="0" i="1" smtClean="0">
                          <a:latin typeface="Cambria Math" panose="02040503050406030204" pitchFamily="18" charset="0"/>
                        </a:rPr>
                        <m:t>−</m:t>
                      </m:r>
                      <m:r>
                        <a:rPr lang="en-US" b="0" i="1" smtClean="0">
                          <a:latin typeface="Cambria Math" panose="02040503050406030204" pitchFamily="18" charset="0"/>
                        </a:rPr>
                        <m:t>4</m:t>
                      </m:r>
                      <m:r>
                        <a:rPr lang="en-US" b="0" i="1" smtClean="0">
                          <a:latin typeface="Cambria Math" panose="02040503050406030204" pitchFamily="18" charset="0"/>
                        </a:rPr>
                        <m:t>𝑥</m:t>
                      </m:r>
                      <m:r>
                        <a:rPr lang="en-US" b="0" i="1" smtClean="0">
                          <a:latin typeface="Cambria Math" panose="02040503050406030204" pitchFamily="18" charset="0"/>
                        </a:rPr>
                        <m:t>+</m:t>
                      </m:r>
                      <m:d>
                        <m:dPr>
                          <m:ctrlPr>
                            <a:rPr lang="en-US" i="1">
                              <a:latin typeface="Cambria Math" panose="02040503050406030204" pitchFamily="18" charset="0"/>
                            </a:rPr>
                          </m:ctrlPr>
                        </m:dPr>
                        <m:e>
                          <m:r>
                            <a:rPr lang="en-US" b="0" i="1" smtClean="0">
                              <a:latin typeface="Cambria Math" panose="02040503050406030204" pitchFamily="18" charset="0"/>
                            </a:rPr>
                            <m:t>−</m:t>
                          </m:r>
                          <m:r>
                            <a:rPr lang="en-US" i="1">
                              <a:latin typeface="Cambria Math" panose="02040503050406030204" pitchFamily="18" charset="0"/>
                            </a:rPr>
                            <m:t>2</m:t>
                          </m:r>
                          <m:sSup>
                            <m:sSupPr>
                              <m:ctrlPr>
                                <a:rPr lang="en-US" i="1">
                                  <a:latin typeface="Cambria Math" panose="02040503050406030204" pitchFamily="18" charset="0"/>
                                </a:rPr>
                              </m:ctrlPr>
                            </m:sSupPr>
                            <m:e>
                              <m:r>
                                <a:rPr lang="en-US" i="1">
                                  <a:latin typeface="Cambria Math" panose="02040503050406030204" pitchFamily="18" charset="0"/>
                                </a:rPr>
                                <m:t>𝑥</m:t>
                              </m:r>
                            </m:e>
                            <m:sup>
                              <m:r>
                                <a:rPr lang="en-US" i="1">
                                  <a:latin typeface="Cambria Math" panose="02040503050406030204" pitchFamily="18" charset="0"/>
                                </a:rPr>
                                <m:t>2</m:t>
                              </m:r>
                            </m:sup>
                          </m:sSup>
                          <m:r>
                            <a:rPr lang="en-US" i="1">
                              <a:latin typeface="Cambria Math" panose="02040503050406030204" pitchFamily="18" charset="0"/>
                            </a:rPr>
                            <m:t>𝑦</m:t>
                          </m:r>
                          <m:r>
                            <a:rPr lang="en-US" b="0" i="1" smtClean="0">
                              <a:latin typeface="Cambria Math" panose="02040503050406030204" pitchFamily="18" charset="0"/>
                            </a:rPr>
                            <m:t>+</m:t>
                          </m:r>
                          <m:r>
                            <a:rPr lang="en-US" i="1">
                              <a:latin typeface="Cambria Math" panose="02040503050406030204" pitchFamily="18" charset="0"/>
                            </a:rPr>
                            <m:t>7</m:t>
                          </m:r>
                          <m:r>
                            <a:rPr lang="en-US" i="1">
                              <a:latin typeface="Cambria Math" panose="02040503050406030204" pitchFamily="18" charset="0"/>
                            </a:rPr>
                            <m:t>𝑥</m:t>
                          </m:r>
                        </m:e>
                      </m:d>
                    </m:oMath>
                  </m:oMathPara>
                </a14:m>
                <a:endParaRPr lang="en-US" b="0" dirty="0"/>
              </a:p>
              <a:p>
                <a:pPr marL="457200" lvl="1" indent="0">
                  <a:buNone/>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2</m:t>
                          </m:r>
                        </m:sup>
                      </m:sSup>
                      <m:r>
                        <a:rPr lang="en-US" b="0" i="1" smtClean="0">
                          <a:latin typeface="Cambria Math" panose="02040503050406030204" pitchFamily="18" charset="0"/>
                        </a:rPr>
                        <m:t>𝑦</m:t>
                      </m:r>
                      <m:r>
                        <a:rPr lang="en-US" b="0" i="1" smtClean="0">
                          <a:latin typeface="Cambria Math" panose="02040503050406030204" pitchFamily="18" charset="0"/>
                        </a:rPr>
                        <m:t>−</m:t>
                      </m:r>
                      <m:r>
                        <a:rPr lang="en-US" b="0" i="1" smtClean="0">
                          <a:latin typeface="Cambria Math" panose="02040503050406030204" pitchFamily="18" charset="0"/>
                        </a:rPr>
                        <m:t>2</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2</m:t>
                          </m:r>
                        </m:sup>
                      </m:sSup>
                      <m:r>
                        <a:rPr lang="en-US" b="0" i="1" smtClean="0">
                          <a:latin typeface="Cambria Math" panose="02040503050406030204" pitchFamily="18" charset="0"/>
                        </a:rPr>
                        <m:t>𝑦</m:t>
                      </m:r>
                      <m:r>
                        <a:rPr lang="en-US" b="0" i="1" smtClean="0">
                          <a:latin typeface="Cambria Math" panose="02040503050406030204" pitchFamily="18" charset="0"/>
                        </a:rPr>
                        <m:t>+</m:t>
                      </m:r>
                      <m:r>
                        <a:rPr lang="en-US" b="0" i="1" smtClean="0">
                          <a:latin typeface="Cambria Math" panose="02040503050406030204" pitchFamily="18" charset="0"/>
                        </a:rPr>
                        <m:t>3</m:t>
                      </m:r>
                      <m:r>
                        <a:rPr lang="en-US" b="0" i="1" smtClean="0">
                          <a:latin typeface="Cambria Math" panose="02040503050406030204" pitchFamily="18" charset="0"/>
                        </a:rPr>
                        <m:t>𝑦</m:t>
                      </m:r>
                      <m:r>
                        <a:rPr lang="en-US" b="0" i="1" smtClean="0">
                          <a:latin typeface="Cambria Math" panose="02040503050406030204" pitchFamily="18" charset="0"/>
                        </a:rPr>
                        <m:t>−</m:t>
                      </m:r>
                      <m:r>
                        <a:rPr lang="en-US" b="0" i="1" smtClean="0">
                          <a:latin typeface="Cambria Math" panose="02040503050406030204" pitchFamily="18" charset="0"/>
                        </a:rPr>
                        <m:t>4</m:t>
                      </m:r>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7</m:t>
                      </m:r>
                      <m:r>
                        <a:rPr lang="en-US" b="0" i="1" smtClean="0">
                          <a:latin typeface="Cambria Math" panose="02040503050406030204" pitchFamily="18" charset="0"/>
                        </a:rPr>
                        <m:t>𝑥</m:t>
                      </m:r>
                    </m:oMath>
                  </m:oMathPara>
                </a14:m>
                <a:endParaRPr lang="en-US" dirty="0"/>
              </a:p>
              <a:p>
                <a:pPr marL="457200" lvl="1" indent="0">
                  <a:buNone/>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2</m:t>
                          </m:r>
                        </m:sup>
                      </m:sSup>
                      <m:r>
                        <a:rPr lang="en-US" b="0" i="1" smtClean="0">
                          <a:latin typeface="Cambria Math" panose="02040503050406030204" pitchFamily="18" charset="0"/>
                        </a:rPr>
                        <m:t>𝑦</m:t>
                      </m:r>
                      <m:r>
                        <a:rPr lang="en-US" b="0" i="1" smtClean="0">
                          <a:latin typeface="Cambria Math" panose="02040503050406030204" pitchFamily="18" charset="0"/>
                        </a:rPr>
                        <m:t>+</m:t>
                      </m:r>
                      <m:r>
                        <a:rPr lang="en-US" b="0" i="1" smtClean="0">
                          <a:latin typeface="Cambria Math" panose="02040503050406030204" pitchFamily="18" charset="0"/>
                        </a:rPr>
                        <m:t>3</m:t>
                      </m:r>
                      <m:r>
                        <a:rPr lang="en-US" b="0" i="1" smtClean="0">
                          <a:latin typeface="Cambria Math" panose="02040503050406030204" pitchFamily="18" charset="0"/>
                        </a:rPr>
                        <m:t>𝑦</m:t>
                      </m:r>
                      <m:r>
                        <a:rPr lang="en-US" b="0" i="1" smtClean="0">
                          <a:latin typeface="Cambria Math" panose="02040503050406030204" pitchFamily="18" charset="0"/>
                        </a:rPr>
                        <m:t>+</m:t>
                      </m:r>
                      <m:r>
                        <a:rPr lang="en-US" b="0" i="1" smtClean="0">
                          <a:latin typeface="Cambria Math" panose="02040503050406030204" pitchFamily="18" charset="0"/>
                        </a:rPr>
                        <m:t>3</m:t>
                      </m:r>
                      <m:r>
                        <a:rPr lang="en-US" b="0" i="1" smtClean="0">
                          <a:latin typeface="Cambria Math" panose="02040503050406030204" pitchFamily="18" charset="0"/>
                        </a:rPr>
                        <m:t>𝑥</m:t>
                      </m:r>
                    </m:oMath>
                  </m:oMathPara>
                </a14:m>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350"/>
                </a:stretch>
              </a:blipFill>
            </p:spPr>
            <p:txBody>
              <a:bodyPr/>
              <a:lstStyle/>
              <a:p>
                <a:r>
                  <a:rPr lang="en-IN">
                    <a:noFill/>
                  </a:rPr>
                  <a:t> </a:t>
                </a:r>
              </a:p>
            </p:txBody>
          </p:sp>
        </mc:Fallback>
      </mc:AlternateContent>
      <p:sp>
        <p:nvSpPr>
          <p:cNvPr id="4" name="Left Brace 3">
            <a:extLst>
              <a:ext uri="{FF2B5EF4-FFF2-40B4-BE49-F238E27FC236}">
                <a16:creationId xmlns:a16="http://schemas.microsoft.com/office/drawing/2014/main" id="{3B074622-3F36-0FE5-5A6A-DA721F253905}"/>
              </a:ext>
            </a:extLst>
          </p:cNvPr>
          <p:cNvSpPr/>
          <p:nvPr/>
        </p:nvSpPr>
        <p:spPr>
          <a:xfrm rot="16200000">
            <a:off x="3652025" y="2319453"/>
            <a:ext cx="163551" cy="1828801"/>
          </a:xfrm>
          <a:prstGeom prst="leftBrace">
            <a:avLst>
              <a:gd name="adj1" fmla="val 8333"/>
              <a:gd name="adj2" fmla="val 47339"/>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sp>
        <p:nvSpPr>
          <p:cNvPr id="5" name="Left Brace 4">
            <a:extLst>
              <a:ext uri="{FF2B5EF4-FFF2-40B4-BE49-F238E27FC236}">
                <a16:creationId xmlns:a16="http://schemas.microsoft.com/office/drawing/2014/main" id="{FACED90D-F2F4-407B-858D-D6915E896627}"/>
              </a:ext>
            </a:extLst>
          </p:cNvPr>
          <p:cNvSpPr/>
          <p:nvPr/>
        </p:nvSpPr>
        <p:spPr>
          <a:xfrm rot="16200000">
            <a:off x="6279067" y="2457915"/>
            <a:ext cx="163551" cy="1596481"/>
          </a:xfrm>
          <a:prstGeom prst="leftBrace">
            <a:avLst>
              <a:gd name="adj1" fmla="val 8333"/>
              <a:gd name="adj2" fmla="val 47339"/>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spTree>
    <p:extLst>
      <p:ext uri="{BB962C8B-B14F-4D97-AF65-F5344CB8AC3E}">
        <p14:creationId xmlns:p14="http://schemas.microsoft.com/office/powerpoint/2010/main" val="28825510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4: Subtracting Polynomials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marL="514350" indent="-514350">
                  <a:buFont typeface="+mj-lt"/>
                  <a:buAutoNum type="alphaLcPeriod"/>
                  <a:defRPr sz="2800"/>
                </a:pPr>
                <a:r>
                  <a:rPr lang="en-US" dirty="0"/>
                  <a:t>​</a:t>
                </a:r>
                <a:r>
                  <a:rPr lang="en-US" sz="2800" dirty="0"/>
                  <a:t>Find the difference </a:t>
                </a:r>
              </a:p>
              <a:p>
                <a:pPr>
                  <a:defRPr sz="2800"/>
                </a:pPr>
                <a14:m>
                  <m:oMath xmlns:m="http://schemas.openxmlformats.org/officeDocument/2006/math">
                    <m:r>
                      <a:rPr lang="en-US" b="0" i="1" smtClean="0">
                        <a:latin typeface="Cambria Math" panose="02040503050406030204" pitchFamily="18" charset="0"/>
                      </a:rPr>
                      <m:t>      </m:t>
                    </m:r>
                    <m:d>
                      <m:dPr>
                        <m:ctrlPr>
                          <a:rPr lang="ar-AE" i="1">
                            <a:latin typeface="Cambria Math" panose="02040503050406030204" pitchFamily="18" charset="0"/>
                          </a:rPr>
                        </m:ctrlPr>
                      </m:dPr>
                      <m:e>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2</m:t>
                            </m:r>
                          </m:sup>
                        </m:sSup>
                        <m:r>
                          <a:rPr lang="ar-AE">
                            <a:latin typeface="Cambria Math" panose="02040503050406030204" pitchFamily="18" charset="0"/>
                          </a:rPr>
                          <m:t>+</m:t>
                        </m:r>
                        <m:r>
                          <a:rPr lang="ar-AE">
                            <a:latin typeface="Cambria Math" panose="02040503050406030204" pitchFamily="18" charset="0"/>
                          </a:rPr>
                          <m:t>12</m:t>
                        </m:r>
                        <m:r>
                          <a:rPr lang="ar-AE">
                            <a:latin typeface="Cambria Math" panose="02040503050406030204" pitchFamily="18" charset="0"/>
                          </a:rPr>
                          <m:t>𝑥</m:t>
                        </m:r>
                        <m:r>
                          <a:rPr lang="ar-AE">
                            <a:latin typeface="Cambria Math" panose="02040503050406030204" pitchFamily="18" charset="0"/>
                          </a:rPr>
                          <m:t>−</m:t>
                        </m:r>
                        <m:r>
                          <a:rPr lang="ar-AE">
                            <a:latin typeface="Cambria Math" panose="02040503050406030204" pitchFamily="18" charset="0"/>
                          </a:rPr>
                          <m:t>23</m:t>
                        </m:r>
                      </m:e>
                    </m:d>
                    <m:r>
                      <a:rPr lang="ar-AE">
                        <a:latin typeface="Cambria Math" panose="02040503050406030204" pitchFamily="18" charset="0"/>
                      </a:rPr>
                      <m:t>−</m:t>
                    </m:r>
                    <m:d>
                      <m:dPr>
                        <m:ctrlPr>
                          <a:rPr lang="ar-AE" i="1">
                            <a:latin typeface="Cambria Math" panose="02040503050406030204" pitchFamily="18" charset="0"/>
                          </a:rPr>
                        </m:ctrlPr>
                      </m:dPr>
                      <m:e>
                        <m:r>
                          <a:rPr lang="ar-AE">
                            <a:latin typeface="Cambria Math" panose="02040503050406030204" pitchFamily="18" charset="0"/>
                          </a:rPr>
                          <m:t>2</m:t>
                        </m:r>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2</m:t>
                            </m:r>
                          </m:sup>
                        </m:sSup>
                        <m:r>
                          <a:rPr lang="ar-AE">
                            <a:latin typeface="Cambria Math" panose="02040503050406030204" pitchFamily="18" charset="0"/>
                          </a:rPr>
                          <m:t>+</m:t>
                        </m:r>
                        <m:r>
                          <a:rPr lang="ar-AE">
                            <a:latin typeface="Cambria Math" panose="02040503050406030204" pitchFamily="18" charset="0"/>
                          </a:rPr>
                          <m:t>7</m:t>
                        </m:r>
                        <m:r>
                          <a:rPr lang="ar-AE">
                            <a:latin typeface="Cambria Math" panose="02040503050406030204" pitchFamily="18" charset="0"/>
                          </a:rPr>
                          <m:t>𝑥</m:t>
                        </m:r>
                        <m:r>
                          <a:rPr lang="ar-AE">
                            <a:latin typeface="Cambria Math" panose="02040503050406030204" pitchFamily="18" charset="0"/>
                          </a:rPr>
                          <m:t>−</m:t>
                        </m:r>
                        <m:r>
                          <a:rPr lang="ar-AE">
                            <a:latin typeface="Cambria Math" panose="02040503050406030204" pitchFamily="18" charset="0"/>
                          </a:rPr>
                          <m:t>20</m:t>
                        </m:r>
                      </m:e>
                    </m:d>
                  </m:oMath>
                </a14:m>
                <a:r>
                  <a:rPr lang="en-US" sz="2800" dirty="0"/>
                  <a:t>.</a:t>
                </a:r>
              </a:p>
              <a:p>
                <a:pPr marL="514350" indent="-514350">
                  <a:buAutoNum type="alphaLcPeriod" startAt="2"/>
                  <a:defRPr sz="2800"/>
                </a:pPr>
                <a:r>
                  <a:rPr lang="en-US" dirty="0"/>
                  <a:t>Find the difference</a:t>
                </a:r>
                <a:br>
                  <a:rPr lang="en-US" dirty="0"/>
                </a:br>
                <a14:m>
                  <m:oMath xmlns:m="http://schemas.openxmlformats.org/officeDocument/2006/math">
                    <m:d>
                      <m:dPr>
                        <m:ctrlPr>
                          <a:rPr lang="en-US" sz="2400" b="0" i="1" smtClean="0">
                            <a:latin typeface="Cambria Math" panose="02040503050406030204" pitchFamily="18" charset="0"/>
                          </a:rPr>
                        </m:ctrlPr>
                      </m:dPr>
                      <m:e>
                        <m:r>
                          <a:rPr lang="en-US" sz="2400" b="0" i="1" smtClean="0">
                            <a:latin typeface="Cambria Math" panose="02040503050406030204" pitchFamily="18" charset="0"/>
                          </a:rPr>
                          <m:t>6</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𝑥</m:t>
                            </m:r>
                          </m:e>
                          <m:sup>
                            <m:r>
                              <a:rPr lang="en-US" sz="2400" b="0" i="1" smtClean="0">
                                <a:latin typeface="Cambria Math" panose="02040503050406030204" pitchFamily="18" charset="0"/>
                              </a:rPr>
                              <m:t>4</m:t>
                            </m:r>
                          </m:sup>
                        </m:sSup>
                        <m:r>
                          <a:rPr lang="en-US" sz="2400" b="0" i="1" smtClean="0">
                            <a:latin typeface="Cambria Math" panose="02040503050406030204" pitchFamily="18" charset="0"/>
                          </a:rPr>
                          <m:t>+</m:t>
                        </m:r>
                        <m:r>
                          <a:rPr lang="en-US" sz="2400" b="0" i="1" smtClean="0">
                            <a:latin typeface="Cambria Math" panose="02040503050406030204" pitchFamily="18" charset="0"/>
                          </a:rPr>
                          <m:t>2</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𝑥</m:t>
                            </m:r>
                          </m:e>
                          <m:sup>
                            <m:r>
                              <a:rPr lang="en-US" sz="2400" b="0" i="1" smtClean="0">
                                <a:latin typeface="Cambria Math" panose="02040503050406030204" pitchFamily="18" charset="0"/>
                              </a:rPr>
                              <m:t>3</m:t>
                            </m:r>
                          </m:sup>
                        </m:sSup>
                        <m:r>
                          <a:rPr lang="en-US" sz="2400" b="0" i="1" smtClean="0">
                            <a:latin typeface="Cambria Math" panose="02040503050406030204" pitchFamily="18" charset="0"/>
                          </a:rPr>
                          <m:t>−</m:t>
                        </m:r>
                        <m:r>
                          <a:rPr lang="en-US" sz="2400" b="0" i="1" smtClean="0">
                            <a:latin typeface="Cambria Math" panose="02040503050406030204" pitchFamily="18" charset="0"/>
                          </a:rPr>
                          <m:t>4</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𝑥</m:t>
                            </m:r>
                          </m:e>
                          <m:sup>
                            <m:r>
                              <a:rPr lang="en-US" sz="2400" b="0" i="1" smtClean="0">
                                <a:latin typeface="Cambria Math" panose="02040503050406030204" pitchFamily="18" charset="0"/>
                              </a:rPr>
                              <m:t>2</m:t>
                            </m:r>
                          </m:sup>
                        </m:sSup>
                        <m:r>
                          <a:rPr lang="en-US" sz="2400" b="0" i="1" smtClean="0">
                            <a:latin typeface="Cambria Math" panose="02040503050406030204" pitchFamily="18" charset="0"/>
                          </a:rPr>
                          <m:t>−</m:t>
                        </m:r>
                        <m:r>
                          <a:rPr lang="en-US" sz="2400" b="0" i="1" smtClean="0">
                            <a:latin typeface="Cambria Math" panose="02040503050406030204" pitchFamily="18" charset="0"/>
                          </a:rPr>
                          <m:t>8</m:t>
                        </m:r>
                      </m:e>
                    </m:d>
                    <m:r>
                      <a:rPr lang="en-US" sz="2400" b="0" i="1" smtClean="0">
                        <a:latin typeface="Cambria Math" panose="02040503050406030204" pitchFamily="18" charset="0"/>
                      </a:rPr>
                      <m:t>−</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3</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𝑥</m:t>
                            </m:r>
                          </m:e>
                          <m:sup>
                            <m:r>
                              <a:rPr lang="en-US" sz="2400" b="0" i="1" smtClean="0">
                                <a:latin typeface="Cambria Math" panose="02040503050406030204" pitchFamily="18" charset="0"/>
                              </a:rPr>
                              <m:t>4</m:t>
                            </m:r>
                          </m:sup>
                        </m:sSup>
                        <m:r>
                          <a:rPr lang="en-US" sz="2400" b="0" i="1" smtClean="0">
                            <a:latin typeface="Cambria Math" panose="02040503050406030204" pitchFamily="18" charset="0"/>
                          </a:rPr>
                          <m:t>+</m:t>
                        </m:r>
                        <m:r>
                          <a:rPr lang="en-US" sz="2400" b="0" i="1" smtClean="0">
                            <a:latin typeface="Cambria Math" panose="02040503050406030204" pitchFamily="18" charset="0"/>
                          </a:rPr>
                          <m:t>5</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𝑥</m:t>
                            </m:r>
                          </m:e>
                          <m:sup>
                            <m:r>
                              <a:rPr lang="en-US" sz="2400" b="0" i="1" smtClean="0">
                                <a:latin typeface="Cambria Math" panose="02040503050406030204" pitchFamily="18" charset="0"/>
                              </a:rPr>
                              <m:t>3</m:t>
                            </m:r>
                          </m:sup>
                        </m:sSup>
                        <m:r>
                          <a:rPr lang="en-US" sz="2400" b="0" i="1" smtClean="0">
                            <a:latin typeface="Cambria Math" panose="02040503050406030204" pitchFamily="18" charset="0"/>
                          </a:rPr>
                          <m:t>−</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𝑥</m:t>
                            </m:r>
                          </m:e>
                          <m:sup>
                            <m:r>
                              <a:rPr lang="en-US" sz="2400" b="0" i="1" smtClean="0">
                                <a:latin typeface="Cambria Math" panose="02040503050406030204" pitchFamily="18" charset="0"/>
                              </a:rPr>
                              <m:t>2</m:t>
                            </m:r>
                          </m:sup>
                        </m:sSup>
                        <m:r>
                          <a:rPr lang="en-US" sz="2400" b="0" i="1" smtClean="0">
                            <a:latin typeface="Cambria Math" panose="02040503050406030204" pitchFamily="18" charset="0"/>
                          </a:rPr>
                          <m:t>+</m:t>
                        </m:r>
                        <m:r>
                          <a:rPr lang="en-US" sz="2400" b="0" i="1" smtClean="0">
                            <a:latin typeface="Cambria Math" panose="02040503050406030204" pitchFamily="18" charset="0"/>
                          </a:rPr>
                          <m:t>6</m:t>
                        </m:r>
                        <m:r>
                          <a:rPr lang="en-US" sz="2400" b="0" i="1" smtClean="0">
                            <a:latin typeface="Cambria Math" panose="02040503050406030204" pitchFamily="18" charset="0"/>
                          </a:rPr>
                          <m:t>𝑥</m:t>
                        </m:r>
                        <m:r>
                          <a:rPr lang="en-US" sz="2400" b="0" i="1" smtClean="0">
                            <a:latin typeface="Cambria Math" panose="02040503050406030204" pitchFamily="18" charset="0"/>
                          </a:rPr>
                          <m:t>+</m:t>
                        </m:r>
                        <m:r>
                          <a:rPr lang="en-US" sz="2400" b="0" i="1" smtClean="0">
                            <a:latin typeface="Cambria Math" panose="02040503050406030204" pitchFamily="18" charset="0"/>
                          </a:rPr>
                          <m:t>10</m:t>
                        </m:r>
                      </m:e>
                    </m:d>
                  </m:oMath>
                </a14:m>
                <a:br>
                  <a:rPr lang="en-US" sz="2800" dirty="0"/>
                </a:br>
                <a:r>
                  <a:rPr lang="en-US" sz="2800" dirty="0"/>
                  <a:t>by writing the terms in a vertical format and changing the signs of the polynomial being subtracted.</a:t>
                </a:r>
                <a:endParaRPr lang="en-US" dirty="0"/>
              </a:p>
              <a:p>
                <a:pPr>
                  <a:defRPr sz="2800"/>
                </a:pPr>
                <a:endParaRPr lang="en-US"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350"/>
                </a:stretch>
              </a:blipFill>
            </p:spPr>
            <p:txBody>
              <a:bodyPr/>
              <a:lstStyle/>
              <a:p>
                <a:r>
                  <a:rPr lang="en-IN">
                    <a:noFill/>
                  </a:rPr>
                  <a:t> </a:t>
                </a:r>
              </a:p>
            </p:txBody>
          </p:sp>
        </mc:Fallback>
      </mc:AlternateContent>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4: Subtracting Polynomials</a:t>
            </a:r>
            <a:r>
              <a:rPr lang="en-US" dirty="0"/>
              <a:t> (cont.)</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a:xfrm>
                <a:off x="457200" y="990600"/>
                <a:ext cx="8229600" cy="4967067"/>
              </a:xfrm>
            </p:spPr>
            <p:txBody>
              <a:bodyPr>
                <a:normAutofit/>
              </a:bodyPr>
              <a:lstStyle/>
              <a:p>
                <a:pPr>
                  <a:defRPr sz="2800"/>
                </a:pPr>
                <a:r>
                  <a:rPr lang="en-US" sz="2800" b="1" dirty="0"/>
                  <a:t>Solution</a:t>
                </a:r>
              </a:p>
              <a:p>
                <a:pPr marL="514350" indent="-514350">
                  <a:buAutoNum type="alphaLcPeriod"/>
                  <a:defRPr sz="2800"/>
                </a:pPr>
                <a:r>
                  <a:rPr lang="en-US" dirty="0"/>
                  <a:t>Change the sign of each term in the polynomial being subtracted and combine like terms.</a:t>
                </a:r>
              </a:p>
              <a:p>
                <a:pPr marL="457200" lvl="1" indent="0">
                  <a:buNone/>
                  <a:defRPr sz="2800"/>
                </a:pPr>
                <a14:m>
                  <m:oMathPara xmlns:m="http://schemas.openxmlformats.org/officeDocument/2006/math">
                    <m:oMathParaPr>
                      <m:jc m:val="left"/>
                    </m:oMathParaPr>
                    <m:oMath xmlns:m="http://schemas.openxmlformats.org/officeDocument/2006/math">
                      <m:d>
                        <m:dPr>
                          <m:ctrlPr>
                            <a:rPr lang="en-US" i="1" smtClean="0">
                              <a:latin typeface="Cambria Math" panose="02040503050406030204" pitchFamily="18" charset="0"/>
                            </a:rPr>
                          </m:ctrlPr>
                        </m:dPr>
                        <m:e>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2</m:t>
                              </m:r>
                            </m:sup>
                          </m:sSup>
                          <m:r>
                            <a:rPr lang="en-US" b="0" i="1" smtClean="0">
                              <a:latin typeface="Cambria Math" panose="02040503050406030204" pitchFamily="18" charset="0"/>
                            </a:rPr>
                            <m:t>+</m:t>
                          </m:r>
                          <m:r>
                            <a:rPr lang="en-US" b="0" i="1" smtClean="0">
                              <a:latin typeface="Cambria Math" panose="02040503050406030204" pitchFamily="18" charset="0"/>
                            </a:rPr>
                            <m:t>12</m:t>
                          </m:r>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23</m:t>
                          </m:r>
                        </m:e>
                      </m:d>
                      <m:r>
                        <a:rPr lang="en-US" b="0" i="1" smtClean="0">
                          <a:latin typeface="Cambria Math" panose="02040503050406030204" pitchFamily="18" charset="0"/>
                        </a:rPr>
                        <m:t>−</m:t>
                      </m:r>
                      <m:d>
                        <m:dPr>
                          <m:ctrlPr>
                            <a:rPr lang="en-US" b="0" i="1" smtClean="0">
                              <a:latin typeface="Cambria Math" panose="02040503050406030204" pitchFamily="18" charset="0"/>
                            </a:rPr>
                          </m:ctrlPr>
                        </m:dPr>
                        <m:e>
                          <m:r>
                            <a:rPr lang="en-US" b="0" i="1" smtClean="0">
                              <a:latin typeface="Cambria Math" panose="02040503050406030204" pitchFamily="18" charset="0"/>
                            </a:rPr>
                            <m:t>2</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2</m:t>
                              </m:r>
                            </m:sup>
                          </m:sSup>
                          <m:r>
                            <a:rPr lang="en-US" b="0" i="1" smtClean="0">
                              <a:latin typeface="Cambria Math" panose="02040503050406030204" pitchFamily="18" charset="0"/>
                            </a:rPr>
                            <m:t>+</m:t>
                          </m:r>
                          <m:r>
                            <a:rPr lang="en-US" b="0" i="1" smtClean="0">
                              <a:latin typeface="Cambria Math" panose="02040503050406030204" pitchFamily="18" charset="0"/>
                            </a:rPr>
                            <m:t>7</m:t>
                          </m:r>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20</m:t>
                          </m:r>
                        </m:e>
                      </m:d>
                    </m:oMath>
                  </m:oMathPara>
                </a14:m>
                <a:endParaRPr lang="en-US" b="0" dirty="0"/>
              </a:p>
              <a:p>
                <a:pPr marL="457200" lvl="1" indent="0">
                  <a:buNone/>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2</m:t>
                          </m:r>
                        </m:sup>
                      </m:sSup>
                      <m:r>
                        <a:rPr lang="en-US" b="0" i="1" smtClean="0">
                          <a:latin typeface="Cambria Math" panose="02040503050406030204" pitchFamily="18" charset="0"/>
                        </a:rPr>
                        <m:t>+</m:t>
                      </m:r>
                      <m:r>
                        <a:rPr lang="en-US" b="0" i="1" smtClean="0">
                          <a:latin typeface="Cambria Math" panose="02040503050406030204" pitchFamily="18" charset="0"/>
                        </a:rPr>
                        <m:t>12</m:t>
                      </m:r>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23</m:t>
                      </m:r>
                      <m:r>
                        <a:rPr lang="en-US" b="0" i="1" smtClean="0">
                          <a:latin typeface="Cambria Math" panose="02040503050406030204" pitchFamily="18" charset="0"/>
                        </a:rPr>
                        <m:t>−</m:t>
                      </m:r>
                      <m:r>
                        <a:rPr lang="en-US" b="0" i="1" smtClean="0">
                          <a:latin typeface="Cambria Math" panose="02040503050406030204" pitchFamily="18" charset="0"/>
                        </a:rPr>
                        <m:t>2</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2</m:t>
                          </m:r>
                        </m:sup>
                      </m:sSup>
                      <m:r>
                        <a:rPr lang="en-US" b="0" i="1" smtClean="0">
                          <a:latin typeface="Cambria Math" panose="02040503050406030204" pitchFamily="18" charset="0"/>
                        </a:rPr>
                        <m:t>−</m:t>
                      </m:r>
                      <m:r>
                        <a:rPr lang="en-US" b="0" i="1" smtClean="0">
                          <a:latin typeface="Cambria Math" panose="02040503050406030204" pitchFamily="18" charset="0"/>
                        </a:rPr>
                        <m:t>7</m:t>
                      </m:r>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20</m:t>
                      </m:r>
                    </m:oMath>
                  </m:oMathPara>
                </a14:m>
                <a:endParaRPr lang="en-US" dirty="0"/>
              </a:p>
              <a:p>
                <a:pPr marL="457200" lvl="1" indent="0">
                  <a:buNone/>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2</m:t>
                          </m:r>
                        </m:sup>
                      </m:sSup>
                      <m:r>
                        <a:rPr lang="en-US" b="0" i="1" smtClean="0">
                          <a:latin typeface="Cambria Math" panose="02040503050406030204" pitchFamily="18" charset="0"/>
                        </a:rPr>
                        <m:t>+</m:t>
                      </m:r>
                      <m:r>
                        <a:rPr lang="en-US" b="0" i="1" smtClean="0">
                          <a:latin typeface="Cambria Math" panose="02040503050406030204" pitchFamily="18" charset="0"/>
                        </a:rPr>
                        <m:t>5</m:t>
                      </m:r>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3</m:t>
                      </m:r>
                    </m:oMath>
                  </m:oMathPara>
                </a14:m>
                <a:endParaRPr lang="en-US" dirty="0"/>
              </a:p>
              <a:p>
                <a:pPr marL="457200" lvl="1" indent="0">
                  <a:buNone/>
                  <a:defRPr sz="2800"/>
                </a:pPr>
                <a:r>
                  <a:rPr lang="en-US" dirty="0"/>
                  <a:t>If the polynomials are written in a vertical format, one beneath the other, we change the signs of the terms of the polynomial being subtracted, and then combine like terms.</a:t>
                </a:r>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xfrm>
                <a:off x="457200" y="990600"/>
                <a:ext cx="8229600" cy="4967067"/>
              </a:xfrm>
              <a:blipFill>
                <a:blip r:embed="rId2"/>
                <a:stretch>
                  <a:fillRect l="-1556" t="-1229" r="-667"/>
                </a:stretch>
              </a:blipFill>
            </p:spPr>
            <p:txBody>
              <a:bodyPr/>
              <a:lstStyle/>
              <a:p>
                <a:r>
                  <a:rPr lang="en-US">
                    <a:noFill/>
                  </a:rPr>
                  <a:t> </a:t>
                </a:r>
              </a:p>
            </p:txBody>
          </p:sp>
        </mc:Fallback>
      </mc:AlternateContent>
    </p:spTree>
    <p:extLst>
      <p:ext uri="{BB962C8B-B14F-4D97-AF65-F5344CB8AC3E}">
        <p14:creationId xmlns:p14="http://schemas.microsoft.com/office/powerpoint/2010/main" val="27889784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4: Subtracting Polynomials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marL="457200" lvl="1" indent="0">
                  <a:buNone/>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2</m:t>
                          </m:r>
                        </m:sup>
                      </m:sSup>
                      <m:r>
                        <a:rPr lang="en-US" b="0" i="1" smtClean="0">
                          <a:latin typeface="Cambria Math" panose="02040503050406030204" pitchFamily="18" charset="0"/>
                        </a:rPr>
                        <m:t>+</m:t>
                      </m:r>
                      <m:r>
                        <a:rPr lang="en-US" b="0" i="1" smtClean="0">
                          <a:latin typeface="Cambria Math" panose="02040503050406030204" pitchFamily="18" charset="0"/>
                        </a:rPr>
                        <m:t>12</m:t>
                      </m:r>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23</m:t>
                      </m:r>
                      <m:r>
                        <a:rPr lang="en-US" b="0" i="1" smtClean="0">
                          <a:latin typeface="Cambria Math" panose="02040503050406030204" pitchFamily="18" charset="0"/>
                        </a:rPr>
                        <m:t>               </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2</m:t>
                          </m:r>
                        </m:sup>
                      </m:sSup>
                      <m:r>
                        <a:rPr lang="en-US" b="0" i="1" smtClean="0">
                          <a:latin typeface="Cambria Math" panose="02040503050406030204" pitchFamily="18" charset="0"/>
                        </a:rPr>
                        <m:t>+</m:t>
                      </m:r>
                      <m:r>
                        <a:rPr lang="en-US" b="0" i="1" smtClean="0">
                          <a:latin typeface="Cambria Math" panose="02040503050406030204" pitchFamily="18" charset="0"/>
                        </a:rPr>
                        <m:t>12</m:t>
                      </m:r>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23</m:t>
                      </m:r>
                    </m:oMath>
                  </m:oMathPara>
                </a14:m>
                <a:endParaRPr lang="en-US" b="0" i="1" dirty="0">
                  <a:latin typeface="Cambria Math" panose="02040503050406030204" pitchFamily="18" charset="0"/>
                </a:endParaRPr>
              </a:p>
              <a:p>
                <a:pPr marL="457200" lvl="1" indent="0">
                  <a:buNone/>
                  <a:defRPr sz="2800"/>
                </a:pPr>
                <a14:m>
                  <m:oMathPara xmlns:m="http://schemas.openxmlformats.org/officeDocument/2006/math">
                    <m:oMathParaPr>
                      <m:jc m:val="left"/>
                    </m:oMathParaPr>
                    <m:oMath xmlns:m="http://schemas.openxmlformats.org/officeDocument/2006/math">
                      <m:bar>
                        <m:barPr>
                          <m:ctrlPr>
                            <a:rPr lang="en-US" i="1" smtClean="0">
                              <a:latin typeface="Cambria Math" panose="02040503050406030204" pitchFamily="18" charset="0"/>
                            </a:rPr>
                          </m:ctrlPr>
                        </m:barPr>
                        <m:e>
                          <m:r>
                            <a:rPr lang="en-US" i="1">
                              <a:latin typeface="Cambria Math" panose="02040503050406030204" pitchFamily="18" charset="0"/>
                            </a:rPr>
                            <m:t>−</m:t>
                          </m:r>
                          <m:d>
                            <m:dPr>
                              <m:ctrlPr>
                                <a:rPr lang="en-US" i="1">
                                  <a:latin typeface="Cambria Math" panose="02040503050406030204" pitchFamily="18" charset="0"/>
                                </a:rPr>
                              </m:ctrlPr>
                            </m:dPr>
                            <m:e>
                              <m:r>
                                <a:rPr lang="en-US" i="1">
                                  <a:latin typeface="Cambria Math" panose="02040503050406030204" pitchFamily="18" charset="0"/>
                                </a:rPr>
                                <m:t>2</m:t>
                              </m:r>
                              <m:sSup>
                                <m:sSupPr>
                                  <m:ctrlPr>
                                    <a:rPr lang="en-US" i="1">
                                      <a:latin typeface="Cambria Math" panose="02040503050406030204" pitchFamily="18" charset="0"/>
                                    </a:rPr>
                                  </m:ctrlPr>
                                </m:sSupPr>
                                <m:e>
                                  <m:r>
                                    <a:rPr lang="en-US" i="1">
                                      <a:latin typeface="Cambria Math" panose="02040503050406030204" pitchFamily="18" charset="0"/>
                                    </a:rPr>
                                    <m:t>𝑥</m:t>
                                  </m:r>
                                </m:e>
                                <m:sup>
                                  <m:r>
                                    <a:rPr lang="en-US" i="1">
                                      <a:latin typeface="Cambria Math" panose="02040503050406030204" pitchFamily="18" charset="0"/>
                                    </a:rPr>
                                    <m:t>2</m:t>
                                  </m:r>
                                </m:sup>
                              </m:sSup>
                              <m:r>
                                <a:rPr lang="en-US" i="1">
                                  <a:latin typeface="Cambria Math" panose="02040503050406030204" pitchFamily="18" charset="0"/>
                                </a:rPr>
                                <m:t>+   </m:t>
                              </m:r>
                              <m:r>
                                <a:rPr lang="en-US" i="1">
                                  <a:latin typeface="Cambria Math" panose="02040503050406030204" pitchFamily="18" charset="0"/>
                                </a:rPr>
                                <m:t>7</m:t>
                              </m:r>
                              <m:r>
                                <a:rPr lang="en-US" i="1">
                                  <a:latin typeface="Cambria Math" panose="02040503050406030204" pitchFamily="18" charset="0"/>
                                </a:rPr>
                                <m:t>𝑥</m:t>
                              </m:r>
                              <m:r>
                                <a:rPr lang="en-US" i="1">
                                  <a:latin typeface="Cambria Math" panose="02040503050406030204" pitchFamily="18" charset="0"/>
                                </a:rPr>
                                <m:t>−</m:t>
                              </m:r>
                              <m:r>
                                <a:rPr lang="en-US" i="1">
                                  <a:latin typeface="Cambria Math" panose="02040503050406030204" pitchFamily="18" charset="0"/>
                                </a:rPr>
                                <m:t>20</m:t>
                              </m:r>
                            </m:e>
                          </m:d>
                        </m:e>
                      </m:bar>
                      <m:r>
                        <a:rPr lang="en-US" b="0" i="1" smtClean="0">
                          <a:latin typeface="Cambria Math" panose="02040503050406030204" pitchFamily="18" charset="0"/>
                        </a:rPr>
                        <m:t>          </m:t>
                      </m:r>
                      <m:bar>
                        <m:barPr>
                          <m:ctrlPr>
                            <a:rPr lang="en-US" b="0" i="1" smtClean="0">
                              <a:latin typeface="Cambria Math" panose="02040503050406030204" pitchFamily="18" charset="0"/>
                            </a:rPr>
                          </m:ctrlPr>
                        </m:barPr>
                        <m:e>
                          <m:r>
                            <a:rPr lang="en-US" i="1">
                              <a:latin typeface="Cambria Math" panose="02040503050406030204" pitchFamily="18" charset="0"/>
                            </a:rPr>
                            <m:t>−</m:t>
                          </m:r>
                          <m:r>
                            <a:rPr lang="en-US" i="1">
                              <a:latin typeface="Cambria Math" panose="02040503050406030204" pitchFamily="18" charset="0"/>
                            </a:rPr>
                            <m:t>2</m:t>
                          </m:r>
                          <m:sSup>
                            <m:sSupPr>
                              <m:ctrlPr>
                                <a:rPr lang="en-US" i="1">
                                  <a:latin typeface="Cambria Math" panose="02040503050406030204" pitchFamily="18" charset="0"/>
                                </a:rPr>
                              </m:ctrlPr>
                            </m:sSupPr>
                            <m:e>
                              <m:r>
                                <a:rPr lang="en-US" i="1">
                                  <a:latin typeface="Cambria Math" panose="02040503050406030204" pitchFamily="18" charset="0"/>
                                </a:rPr>
                                <m:t>𝑥</m:t>
                              </m:r>
                            </m:e>
                            <m:sup>
                              <m:r>
                                <a:rPr lang="en-US" i="1">
                                  <a:latin typeface="Cambria Math" panose="02040503050406030204" pitchFamily="18" charset="0"/>
                                </a:rPr>
                                <m:t>2</m:t>
                              </m:r>
                            </m:sup>
                          </m:sSup>
                          <m:r>
                            <a:rPr lang="en-US" b="0" i="1" smtClean="0">
                              <a:latin typeface="Cambria Math" panose="02040503050406030204" pitchFamily="18" charset="0"/>
                            </a:rPr>
                            <m:t>−</m:t>
                          </m:r>
                          <m:r>
                            <a:rPr lang="en-US" i="1">
                              <a:latin typeface="Cambria Math" panose="02040503050406030204" pitchFamily="18" charset="0"/>
                            </a:rPr>
                            <m:t>7</m:t>
                          </m:r>
                          <m:r>
                            <a:rPr lang="en-US" i="1">
                              <a:latin typeface="Cambria Math" panose="02040503050406030204" pitchFamily="18" charset="0"/>
                            </a:rPr>
                            <m:t>𝑥</m:t>
                          </m:r>
                          <m:r>
                            <a:rPr lang="en-US" b="0" i="1" smtClean="0">
                              <a:latin typeface="Cambria Math" panose="02040503050406030204" pitchFamily="18" charset="0"/>
                            </a:rPr>
                            <m:t>+</m:t>
                          </m:r>
                          <m:r>
                            <a:rPr lang="en-US" i="1">
                              <a:latin typeface="Cambria Math" panose="02040503050406030204" pitchFamily="18" charset="0"/>
                            </a:rPr>
                            <m:t>20</m:t>
                          </m:r>
                        </m:e>
                      </m:bar>
                    </m:oMath>
                  </m:oMathPara>
                </a14:m>
                <a:endParaRPr lang="en-US" i="1" dirty="0">
                  <a:latin typeface="Cambria Math" panose="02040503050406030204" pitchFamily="18" charset="0"/>
                </a:endParaRPr>
              </a:p>
              <a:p>
                <a:pPr marL="457200" lvl="1" indent="0">
                  <a:buNone/>
                  <a:defRPr sz="2800"/>
                </a:pPr>
                <a:r>
                  <a:rPr lang="en-US" b="0" i="1" dirty="0">
                    <a:latin typeface="Cambria Math" panose="02040503050406030204" pitchFamily="18" charset="0"/>
                  </a:rPr>
                  <a:t>				</a:t>
                </a:r>
                <a14:m>
                  <m:oMath xmlns:m="http://schemas.openxmlformats.org/officeDocument/2006/math">
                    <m:r>
                      <a:rPr lang="en-US" b="0" i="1" smtClean="0">
                        <a:latin typeface="Cambria Math" panose="02040503050406030204" pitchFamily="18" charset="0"/>
                      </a:rPr>
                      <m:t>          −</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2</m:t>
                        </m:r>
                      </m:sup>
                    </m:sSup>
                    <m:r>
                      <a:rPr lang="en-US" b="0" i="1" smtClean="0">
                        <a:latin typeface="Cambria Math" panose="02040503050406030204" pitchFamily="18" charset="0"/>
                      </a:rPr>
                      <m:t>+</m:t>
                    </m:r>
                    <m:r>
                      <a:rPr lang="en-US" b="0" i="1" smtClean="0">
                        <a:latin typeface="Cambria Math" panose="02040503050406030204" pitchFamily="18" charset="0"/>
                      </a:rPr>
                      <m:t>5</m:t>
                    </m:r>
                    <m:r>
                      <a:rPr lang="en-US" b="0" i="1" smtClean="0">
                        <a:latin typeface="Cambria Math" panose="02040503050406030204" pitchFamily="18" charset="0"/>
                      </a:rPr>
                      <m:t>𝑥</m:t>
                    </m:r>
                    <m:r>
                      <a:rPr lang="en-US" b="0" i="1" smtClean="0">
                        <a:latin typeface="Cambria Math" panose="02040503050406030204" pitchFamily="18" charset="0"/>
                      </a:rPr>
                      <m:t>−  </m:t>
                    </m:r>
                    <m:r>
                      <a:rPr lang="en-US" b="0" i="1" smtClean="0">
                        <a:latin typeface="Cambria Math" panose="02040503050406030204" pitchFamily="18" charset="0"/>
                      </a:rPr>
                      <m:t>3</m:t>
                    </m:r>
                  </m:oMath>
                </a14:m>
                <a:endParaRPr lang="en-US" i="1" dirty="0">
                  <a:latin typeface="Cambria Math" panose="02040503050406030204" pitchFamily="18" charset="0"/>
                </a:endParaRPr>
              </a:p>
              <a:p>
                <a:pPr marL="285750" indent="-571500">
                  <a:buFont typeface="+mj-lt"/>
                  <a:buAutoNum type="alphaLcPeriod" startAt="2"/>
                  <a:defRPr sz="2800"/>
                </a:pPr>
                <a:r>
                  <a:rPr lang="en-US" b="0" dirty="0">
                    <a:latin typeface="Cambria Math" panose="02040503050406030204" pitchFamily="18" charset="0"/>
                  </a:rPr>
                  <a:t> </a:t>
                </a:r>
                <a14:m>
                  <m:oMath xmlns:m="http://schemas.openxmlformats.org/officeDocument/2006/math">
                    <m:r>
                      <a:rPr lang="en-US" b="0" i="1" smtClean="0">
                        <a:latin typeface="Cambria Math" panose="02040503050406030204" pitchFamily="18" charset="0"/>
                      </a:rPr>
                      <m:t>6</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4</m:t>
                        </m:r>
                      </m:sup>
                    </m:sSup>
                    <m:r>
                      <a:rPr lang="en-US" b="0" i="1" smtClean="0">
                        <a:latin typeface="Cambria Math" panose="02040503050406030204" pitchFamily="18" charset="0"/>
                      </a:rPr>
                      <m:t>+</m:t>
                    </m:r>
                    <m:r>
                      <a:rPr lang="en-US" b="0" i="1" smtClean="0">
                        <a:latin typeface="Cambria Math" panose="02040503050406030204" pitchFamily="18" charset="0"/>
                      </a:rPr>
                      <m:t>2</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3</m:t>
                        </m:r>
                      </m:sup>
                    </m:sSup>
                    <m:r>
                      <a:rPr lang="en-US" b="0" i="1" smtClean="0">
                        <a:latin typeface="Cambria Math" panose="02040503050406030204" pitchFamily="18" charset="0"/>
                      </a:rPr>
                      <m:t>−</m:t>
                    </m:r>
                    <m:r>
                      <a:rPr lang="en-US" b="0" i="1" smtClean="0">
                        <a:latin typeface="Cambria Math" panose="02040503050406030204" pitchFamily="18" charset="0"/>
                      </a:rPr>
                      <m:t>4</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2</m:t>
                        </m:r>
                      </m:sup>
                    </m:sSup>
                    <m:r>
                      <a:rPr lang="en-US" b="0" i="1" smtClean="0">
                        <a:latin typeface="Cambria Math" panose="02040503050406030204" pitchFamily="18" charset="0"/>
                      </a:rPr>
                      <m:t>+</m:t>
                    </m:r>
                    <m:r>
                      <a:rPr lang="en-US" b="0" i="1" smtClean="0">
                        <a:latin typeface="Cambria Math" panose="02040503050406030204" pitchFamily="18" charset="0"/>
                      </a:rPr>
                      <m:t>0</m:t>
                    </m:r>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8</m:t>
                    </m:r>
                  </m:oMath>
                </a14:m>
                <a:endParaRPr lang="en-US" b="0" dirty="0">
                  <a:latin typeface="Cambria Math" panose="02040503050406030204" pitchFamily="18" charset="0"/>
                </a:endParaRPr>
              </a:p>
              <a:p>
                <a:pPr marL="457200" lvl="1" indent="0">
                  <a:buNone/>
                  <a:defRPr sz="2800"/>
                </a:pPr>
                <a14:m>
                  <m:oMathPara xmlns:m="http://schemas.openxmlformats.org/officeDocument/2006/math">
                    <m:oMathParaPr>
                      <m:jc m:val="left"/>
                    </m:oMathParaPr>
                    <m:oMath xmlns:m="http://schemas.openxmlformats.org/officeDocument/2006/math">
                      <m:bar>
                        <m:barPr>
                          <m:ctrlPr>
                            <a:rPr lang="en-US" b="0" i="1" smtClean="0">
                              <a:latin typeface="Cambria Math" panose="02040503050406030204" pitchFamily="18" charset="0"/>
                            </a:rPr>
                          </m:ctrlPr>
                        </m:barPr>
                        <m:e>
                          <m:r>
                            <a:rPr lang="en-US" i="1">
                              <a:latin typeface="Cambria Math" panose="02040503050406030204" pitchFamily="18" charset="0"/>
                            </a:rPr>
                            <m:t>−</m:t>
                          </m:r>
                          <m:d>
                            <m:dPr>
                              <m:ctrlPr>
                                <a:rPr lang="en-US" i="1">
                                  <a:latin typeface="Cambria Math" panose="02040503050406030204" pitchFamily="18" charset="0"/>
                                </a:rPr>
                              </m:ctrlPr>
                            </m:dPr>
                            <m:e>
                              <m:r>
                                <a:rPr lang="en-US" i="1">
                                  <a:latin typeface="Cambria Math" panose="02040503050406030204" pitchFamily="18" charset="0"/>
                                </a:rPr>
                                <m:t>3</m:t>
                              </m:r>
                              <m:sSup>
                                <m:sSupPr>
                                  <m:ctrlPr>
                                    <a:rPr lang="en-US" i="1">
                                      <a:latin typeface="Cambria Math" panose="02040503050406030204" pitchFamily="18" charset="0"/>
                                    </a:rPr>
                                  </m:ctrlPr>
                                </m:sSupPr>
                                <m:e>
                                  <m:r>
                                    <a:rPr lang="en-US" i="1">
                                      <a:latin typeface="Cambria Math" panose="02040503050406030204" pitchFamily="18" charset="0"/>
                                    </a:rPr>
                                    <m:t>𝑥</m:t>
                                  </m:r>
                                </m:e>
                                <m:sup>
                                  <m:r>
                                    <a:rPr lang="en-US" i="1">
                                      <a:latin typeface="Cambria Math" panose="02040503050406030204" pitchFamily="18" charset="0"/>
                                    </a:rPr>
                                    <m:t>4</m:t>
                                  </m:r>
                                </m:sup>
                              </m:sSup>
                              <m:r>
                                <a:rPr lang="en-US" i="1">
                                  <a:latin typeface="Cambria Math" panose="02040503050406030204" pitchFamily="18" charset="0"/>
                                </a:rPr>
                                <m:t>+</m:t>
                              </m:r>
                              <m:r>
                                <a:rPr lang="en-US" i="1">
                                  <a:latin typeface="Cambria Math" panose="02040503050406030204" pitchFamily="18" charset="0"/>
                                </a:rPr>
                                <m:t>5</m:t>
                              </m:r>
                              <m:sSup>
                                <m:sSupPr>
                                  <m:ctrlPr>
                                    <a:rPr lang="en-US" i="1">
                                      <a:latin typeface="Cambria Math" panose="02040503050406030204" pitchFamily="18" charset="0"/>
                                    </a:rPr>
                                  </m:ctrlPr>
                                </m:sSupPr>
                                <m:e>
                                  <m:r>
                                    <a:rPr lang="en-US" i="1">
                                      <a:latin typeface="Cambria Math" panose="02040503050406030204" pitchFamily="18" charset="0"/>
                                    </a:rPr>
                                    <m:t>𝑥</m:t>
                                  </m:r>
                                </m:e>
                                <m:sup>
                                  <m:r>
                                    <a:rPr lang="en-US" i="1">
                                      <a:latin typeface="Cambria Math" panose="02040503050406030204" pitchFamily="18" charset="0"/>
                                    </a:rPr>
                                    <m:t>3</m:t>
                                  </m:r>
                                </m:sup>
                              </m:sSup>
                              <m:r>
                                <a:rPr lang="en-US" i="1">
                                  <a:latin typeface="Cambria Math" panose="02040503050406030204" pitchFamily="18" charset="0"/>
                                </a:rPr>
                                <m:t>−</m:t>
                              </m:r>
                              <m:sSup>
                                <m:sSupPr>
                                  <m:ctrlPr>
                                    <a:rPr lang="en-US" i="1">
                                      <a:latin typeface="Cambria Math" panose="02040503050406030204" pitchFamily="18" charset="0"/>
                                    </a:rPr>
                                  </m:ctrlPr>
                                </m:sSupPr>
                                <m:e>
                                  <m:r>
                                    <a:rPr lang="en-US" i="1">
                                      <a:latin typeface="Cambria Math" panose="02040503050406030204" pitchFamily="18" charset="0"/>
                                    </a:rPr>
                                    <m:t>𝑥</m:t>
                                  </m:r>
                                </m:e>
                                <m:sup>
                                  <m:r>
                                    <a:rPr lang="en-US" i="1">
                                      <a:latin typeface="Cambria Math" panose="02040503050406030204" pitchFamily="18" charset="0"/>
                                    </a:rPr>
                                    <m:t>2</m:t>
                                  </m:r>
                                </m:sup>
                              </m:sSup>
                              <m:r>
                                <a:rPr lang="en-US" i="1">
                                  <a:latin typeface="Cambria Math" panose="02040503050406030204" pitchFamily="18" charset="0"/>
                                </a:rPr>
                                <m:t>+</m:t>
                              </m:r>
                              <m:r>
                                <a:rPr lang="en-US" i="1">
                                  <a:latin typeface="Cambria Math" panose="02040503050406030204" pitchFamily="18" charset="0"/>
                                </a:rPr>
                                <m:t>6</m:t>
                              </m:r>
                              <m:r>
                                <a:rPr lang="en-US" i="1">
                                  <a:latin typeface="Cambria Math" panose="02040503050406030204" pitchFamily="18" charset="0"/>
                                </a:rPr>
                                <m:t>𝑥</m:t>
                              </m:r>
                              <m:r>
                                <a:rPr lang="en-US" i="1">
                                  <a:latin typeface="Cambria Math" panose="02040503050406030204" pitchFamily="18" charset="0"/>
                                </a:rPr>
                                <m:t>+</m:t>
                              </m:r>
                              <m:r>
                                <a:rPr lang="en-US" i="1">
                                  <a:latin typeface="Cambria Math" panose="02040503050406030204" pitchFamily="18" charset="0"/>
                                </a:rPr>
                                <m:t>10</m:t>
                              </m:r>
                            </m:e>
                          </m:d>
                        </m:e>
                      </m:bar>
                    </m:oMath>
                  </m:oMathPara>
                </a14:m>
                <a:endParaRPr lang="en-US" b="0" dirty="0">
                  <a:latin typeface="Cambria Math" panose="02040503050406030204" pitchFamily="18" charset="0"/>
                </a:endParaRPr>
              </a:p>
              <a:p>
                <a:pPr marL="457200" lvl="1" indent="0">
                  <a:buNone/>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r>
                        <a:rPr lang="en-US" i="1">
                          <a:latin typeface="Cambria Math" panose="02040503050406030204" pitchFamily="18" charset="0"/>
                        </a:rPr>
                        <m:t>6</m:t>
                      </m:r>
                      <m:sSup>
                        <m:sSupPr>
                          <m:ctrlPr>
                            <a:rPr lang="en-US" i="1">
                              <a:latin typeface="Cambria Math" panose="02040503050406030204" pitchFamily="18" charset="0"/>
                            </a:rPr>
                          </m:ctrlPr>
                        </m:sSupPr>
                        <m:e>
                          <m:r>
                            <a:rPr lang="en-US" i="1">
                              <a:latin typeface="Cambria Math" panose="02040503050406030204" pitchFamily="18" charset="0"/>
                            </a:rPr>
                            <m:t>𝑥</m:t>
                          </m:r>
                        </m:e>
                        <m:sup>
                          <m:r>
                            <a:rPr lang="en-US" i="1">
                              <a:latin typeface="Cambria Math" panose="02040503050406030204" pitchFamily="18" charset="0"/>
                            </a:rPr>
                            <m:t>4</m:t>
                          </m:r>
                        </m:sup>
                      </m:sSup>
                      <m:r>
                        <a:rPr lang="en-US" i="1">
                          <a:latin typeface="Cambria Math" panose="02040503050406030204" pitchFamily="18" charset="0"/>
                        </a:rPr>
                        <m:t>+</m:t>
                      </m:r>
                      <m:r>
                        <a:rPr lang="en-US" i="1">
                          <a:latin typeface="Cambria Math" panose="02040503050406030204" pitchFamily="18" charset="0"/>
                        </a:rPr>
                        <m:t>2</m:t>
                      </m:r>
                      <m:sSup>
                        <m:sSupPr>
                          <m:ctrlPr>
                            <a:rPr lang="en-US" i="1">
                              <a:latin typeface="Cambria Math" panose="02040503050406030204" pitchFamily="18" charset="0"/>
                            </a:rPr>
                          </m:ctrlPr>
                        </m:sSupPr>
                        <m:e>
                          <m:r>
                            <a:rPr lang="en-US" i="1">
                              <a:latin typeface="Cambria Math" panose="02040503050406030204" pitchFamily="18" charset="0"/>
                            </a:rPr>
                            <m:t>𝑥</m:t>
                          </m:r>
                        </m:e>
                        <m:sup>
                          <m:r>
                            <a:rPr lang="en-US" i="1">
                              <a:latin typeface="Cambria Math" panose="02040503050406030204" pitchFamily="18" charset="0"/>
                            </a:rPr>
                            <m:t>3</m:t>
                          </m:r>
                        </m:sup>
                      </m:sSup>
                      <m:r>
                        <a:rPr lang="en-US" i="1">
                          <a:latin typeface="Cambria Math" panose="02040503050406030204" pitchFamily="18" charset="0"/>
                        </a:rPr>
                        <m:t>−</m:t>
                      </m:r>
                      <m:r>
                        <a:rPr lang="en-US" i="1">
                          <a:latin typeface="Cambria Math" panose="02040503050406030204" pitchFamily="18" charset="0"/>
                        </a:rPr>
                        <m:t>4</m:t>
                      </m:r>
                      <m:sSup>
                        <m:sSupPr>
                          <m:ctrlPr>
                            <a:rPr lang="en-US" i="1">
                              <a:latin typeface="Cambria Math" panose="02040503050406030204" pitchFamily="18" charset="0"/>
                            </a:rPr>
                          </m:ctrlPr>
                        </m:sSupPr>
                        <m:e>
                          <m:r>
                            <a:rPr lang="en-US" i="1">
                              <a:latin typeface="Cambria Math" panose="02040503050406030204" pitchFamily="18" charset="0"/>
                            </a:rPr>
                            <m:t>𝑥</m:t>
                          </m:r>
                        </m:e>
                        <m:sup>
                          <m:r>
                            <a:rPr lang="en-US" i="1">
                              <a:latin typeface="Cambria Math" panose="02040503050406030204" pitchFamily="18" charset="0"/>
                            </a:rPr>
                            <m:t>2</m:t>
                          </m:r>
                        </m:sup>
                      </m:sSup>
                      <m:r>
                        <a:rPr lang="en-US" i="1">
                          <a:latin typeface="Cambria Math" panose="02040503050406030204" pitchFamily="18" charset="0"/>
                        </a:rPr>
                        <m:t>+</m:t>
                      </m:r>
                      <m:r>
                        <a:rPr lang="en-US" i="1">
                          <a:latin typeface="Cambria Math" panose="02040503050406030204" pitchFamily="18" charset="0"/>
                        </a:rPr>
                        <m:t>0</m:t>
                      </m:r>
                      <m:r>
                        <a:rPr lang="en-US" i="1">
                          <a:latin typeface="Cambria Math" panose="02040503050406030204" pitchFamily="18" charset="0"/>
                        </a:rPr>
                        <m:t>𝑥</m:t>
                      </m:r>
                      <m:r>
                        <a:rPr lang="en-US" i="1">
                          <a:latin typeface="Cambria Math" panose="02040503050406030204" pitchFamily="18" charset="0"/>
                        </a:rPr>
                        <m:t>−</m:t>
                      </m:r>
                      <m:r>
                        <a:rPr lang="en-US" i="1">
                          <a:latin typeface="Cambria Math" panose="02040503050406030204" pitchFamily="18" charset="0"/>
                        </a:rPr>
                        <m:t>8</m:t>
                      </m:r>
                    </m:oMath>
                  </m:oMathPara>
                </a14:m>
                <a:endParaRPr lang="en-US" dirty="0">
                  <a:latin typeface="Cambria Math" panose="02040503050406030204" pitchFamily="18" charset="0"/>
                </a:endParaRPr>
              </a:p>
              <a:p>
                <a:pPr marL="457200" lvl="1" indent="0">
                  <a:buNone/>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bar>
                        <m:barPr>
                          <m:ctrlPr>
                            <a:rPr lang="en-US" b="0" i="1" smtClean="0">
                              <a:latin typeface="Cambria Math" panose="02040503050406030204" pitchFamily="18" charset="0"/>
                            </a:rPr>
                          </m:ctrlPr>
                        </m:barPr>
                        <m:e>
                          <m:r>
                            <a:rPr lang="en-US" b="0" i="1" smtClean="0">
                              <a:latin typeface="Cambria Math" panose="02040503050406030204" pitchFamily="18" charset="0"/>
                            </a:rPr>
                            <m:t>−</m:t>
                          </m:r>
                          <m:r>
                            <a:rPr lang="en-US" b="0" i="1" smtClean="0">
                              <a:latin typeface="Cambria Math" panose="02040503050406030204" pitchFamily="18" charset="0"/>
                            </a:rPr>
                            <m:t>3</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4</m:t>
                              </m:r>
                            </m:sup>
                          </m:sSup>
                          <m:r>
                            <a:rPr lang="en-US" b="0" i="1" smtClean="0">
                              <a:latin typeface="Cambria Math" panose="02040503050406030204" pitchFamily="18" charset="0"/>
                            </a:rPr>
                            <m:t>−</m:t>
                          </m:r>
                          <m:r>
                            <a:rPr lang="en-US" b="0" i="1" smtClean="0">
                              <a:latin typeface="Cambria Math" panose="02040503050406030204" pitchFamily="18" charset="0"/>
                            </a:rPr>
                            <m:t>5</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3</m:t>
                              </m:r>
                            </m:sup>
                          </m:sSup>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2</m:t>
                              </m:r>
                            </m:sup>
                          </m:sSup>
                          <m:r>
                            <a:rPr lang="en-US" b="0" i="1" smtClean="0">
                              <a:latin typeface="Cambria Math" panose="02040503050406030204" pitchFamily="18" charset="0"/>
                            </a:rPr>
                            <m:t>−</m:t>
                          </m:r>
                          <m:r>
                            <a:rPr lang="en-US" b="0" i="1" smtClean="0">
                              <a:latin typeface="Cambria Math" panose="02040503050406030204" pitchFamily="18" charset="0"/>
                            </a:rPr>
                            <m:t>6</m:t>
                          </m:r>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10</m:t>
                          </m:r>
                        </m:e>
                      </m:bar>
                    </m:oMath>
                  </m:oMathPara>
                </a14:m>
                <a:endParaRPr lang="en-US" b="0" dirty="0">
                  <a:latin typeface="Cambria Math" panose="02040503050406030204" pitchFamily="18" charset="0"/>
                </a:endParaRPr>
              </a:p>
              <a:p>
                <a:pPr marL="457200" lvl="1" indent="0">
                  <a:buNone/>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r>
                        <a:rPr lang="en-US" b="0" i="1" smtClean="0">
                          <a:latin typeface="Cambria Math" panose="02040503050406030204" pitchFamily="18" charset="0"/>
                        </a:rPr>
                        <m:t>3</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4</m:t>
                          </m:r>
                        </m:sup>
                      </m:sSup>
                      <m:r>
                        <a:rPr lang="en-US" b="0" i="1" smtClean="0">
                          <a:latin typeface="Cambria Math" panose="02040503050406030204" pitchFamily="18" charset="0"/>
                        </a:rPr>
                        <m:t>−</m:t>
                      </m:r>
                      <m:r>
                        <a:rPr lang="en-US" b="0" i="1" smtClean="0">
                          <a:latin typeface="Cambria Math" panose="02040503050406030204" pitchFamily="18" charset="0"/>
                        </a:rPr>
                        <m:t>3</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3</m:t>
                          </m:r>
                        </m:sup>
                      </m:sSup>
                      <m:r>
                        <a:rPr lang="en-US" b="0" i="1" smtClean="0">
                          <a:latin typeface="Cambria Math" panose="02040503050406030204" pitchFamily="18" charset="0"/>
                        </a:rPr>
                        <m:t>−</m:t>
                      </m:r>
                      <m:r>
                        <a:rPr lang="en-US" b="0" i="1" smtClean="0">
                          <a:latin typeface="Cambria Math" panose="02040503050406030204" pitchFamily="18" charset="0"/>
                        </a:rPr>
                        <m:t>3</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2</m:t>
                          </m:r>
                        </m:sup>
                      </m:sSup>
                      <m:r>
                        <a:rPr lang="en-US" b="0" i="1" smtClean="0">
                          <a:latin typeface="Cambria Math" panose="02040503050406030204" pitchFamily="18" charset="0"/>
                        </a:rPr>
                        <m:t>−</m:t>
                      </m:r>
                      <m:r>
                        <a:rPr lang="en-US" b="0" i="1" smtClean="0">
                          <a:latin typeface="Cambria Math" panose="02040503050406030204" pitchFamily="18" charset="0"/>
                        </a:rPr>
                        <m:t>6</m:t>
                      </m:r>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18</m:t>
                      </m:r>
                    </m:oMath>
                  </m:oMathPara>
                </a14:m>
                <a:endParaRPr lang="en-US" b="0" dirty="0">
                  <a:latin typeface="Cambria Math" panose="02040503050406030204" pitchFamily="18" charset="0"/>
                </a:endParaRPr>
              </a:p>
              <a:p>
                <a:pPr marL="457200" lvl="1" indent="0">
                  <a:buNone/>
                  <a:defRPr sz="2800"/>
                </a:pPr>
                <a:endParaRPr lang="en-US" b="0" dirty="0">
                  <a:latin typeface="Cambria Math" panose="02040503050406030204" pitchFamily="18" charset="0"/>
                </a:endParaRPr>
              </a:p>
              <a:p>
                <a:pPr marL="457200" lvl="1" indent="0">
                  <a:buNone/>
                  <a:defRPr sz="2800"/>
                </a:pPr>
                <a:endParaRPr lang="en-US" b="0" dirty="0">
                  <a:latin typeface="Cambria Math" panose="02040503050406030204" pitchFamily="18" charset="0"/>
                </a:endParaRP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07"/>
                </a:stretch>
              </a:blipFill>
            </p:spPr>
            <p:txBody>
              <a:bodyPr/>
              <a:lstStyle/>
              <a:p>
                <a:r>
                  <a:rPr lang="en-IN">
                    <a:noFill/>
                  </a:rPr>
                  <a:t> </a:t>
                </a:r>
              </a:p>
            </p:txBody>
          </p:sp>
        </mc:Fallback>
      </mc:AlternateContent>
      <p:cxnSp>
        <p:nvCxnSpPr>
          <p:cNvPr id="5" name="Straight Arrow Connector 4">
            <a:extLst>
              <a:ext uri="{FF2B5EF4-FFF2-40B4-BE49-F238E27FC236}">
                <a16:creationId xmlns:a16="http://schemas.microsoft.com/office/drawing/2014/main" id="{50FD26B2-64D3-A353-F4E7-0CA0206AF0E9}"/>
              </a:ext>
            </a:extLst>
          </p:cNvPr>
          <p:cNvCxnSpPr/>
          <p:nvPr/>
        </p:nvCxnSpPr>
        <p:spPr>
          <a:xfrm>
            <a:off x="4114800" y="1752600"/>
            <a:ext cx="4572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4CF92F18-7180-50E4-97C0-955FDB6197DD}"/>
              </a:ext>
            </a:extLst>
          </p:cNvPr>
          <p:cNvCxnSpPr/>
          <p:nvPr/>
        </p:nvCxnSpPr>
        <p:spPr>
          <a:xfrm>
            <a:off x="5791200" y="3276600"/>
            <a:ext cx="4572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5D5DEA40-6368-AB28-1770-0E8D529201E9}"/>
              </a:ext>
            </a:extLst>
          </p:cNvPr>
          <p:cNvCxnSpPr/>
          <p:nvPr/>
        </p:nvCxnSpPr>
        <p:spPr>
          <a:xfrm>
            <a:off x="1447800" y="4191000"/>
            <a:ext cx="4572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ADCF416E-09B1-A7DB-1BAA-35255C904BF6}"/>
                  </a:ext>
                </a:extLst>
              </p:cNvPr>
              <p:cNvSpPr txBox="1"/>
              <p:nvPr/>
            </p:nvSpPr>
            <p:spPr>
              <a:xfrm>
                <a:off x="6363630" y="3704064"/>
                <a:ext cx="2438400" cy="646331"/>
              </a:xfrm>
              <a:prstGeom prst="rect">
                <a:avLst/>
              </a:prstGeom>
              <a:noFill/>
            </p:spPr>
            <p:txBody>
              <a:bodyPr wrap="square" rtlCol="0">
                <a:spAutoFit/>
              </a:bodyPr>
              <a:lstStyle/>
              <a:p>
                <a:r>
                  <a:rPr lang="en-US" dirty="0"/>
                  <a:t>Note that </a:t>
                </a:r>
                <a14:m>
                  <m:oMath xmlns:m="http://schemas.openxmlformats.org/officeDocument/2006/math">
                    <m:r>
                      <a:rPr lang="en-US" i="1" dirty="0" smtClean="0">
                        <a:latin typeface="Cambria Math" panose="02040503050406030204" pitchFamily="18" charset="0"/>
                      </a:rPr>
                      <m:t>0</m:t>
                    </m:r>
                    <m:r>
                      <a:rPr lang="en-US" i="1" dirty="0" smtClean="0">
                        <a:latin typeface="Cambria Math" panose="02040503050406030204" pitchFamily="18" charset="0"/>
                      </a:rPr>
                      <m:t>𝑥</m:t>
                    </m:r>
                  </m:oMath>
                </a14:m>
                <a:r>
                  <a:rPr lang="en-US" dirty="0"/>
                  <a:t> is written as a placeholder.</a:t>
                </a:r>
                <a:endParaRPr lang="en-IN" dirty="0"/>
              </a:p>
            </p:txBody>
          </p:sp>
        </mc:Choice>
        <mc:Fallback xmlns="">
          <p:sp>
            <p:nvSpPr>
              <p:cNvPr id="9" name="TextBox 8">
                <a:extLst>
                  <a:ext uri="{FF2B5EF4-FFF2-40B4-BE49-F238E27FC236}">
                    <a16:creationId xmlns:a16="http://schemas.microsoft.com/office/drawing/2014/main" id="{ADCF416E-09B1-A7DB-1BAA-35255C904BF6}"/>
                  </a:ext>
                </a:extLst>
              </p:cNvPr>
              <p:cNvSpPr txBox="1">
                <a:spLocks noRot="1" noChangeAspect="1" noMove="1" noResize="1" noEditPoints="1" noAdjustHandles="1" noChangeArrowheads="1" noChangeShapeType="1" noTextEdit="1"/>
              </p:cNvSpPr>
              <p:nvPr/>
            </p:nvSpPr>
            <p:spPr>
              <a:xfrm>
                <a:off x="6363630" y="3704064"/>
                <a:ext cx="2438400" cy="646331"/>
              </a:xfrm>
              <a:prstGeom prst="rect">
                <a:avLst/>
              </a:prstGeom>
              <a:blipFill>
                <a:blip r:embed="rId3"/>
                <a:stretch>
                  <a:fillRect l="-2250" t="-5660" b="-14151"/>
                </a:stretch>
              </a:blipFill>
            </p:spPr>
            <p:txBody>
              <a:bodyPr/>
              <a:lstStyle/>
              <a:p>
                <a:r>
                  <a:rPr lang="en-IN">
                    <a:noFill/>
                  </a:rPr>
                  <a:t> </a:t>
                </a:r>
              </a:p>
            </p:txBody>
          </p:sp>
        </mc:Fallback>
      </mc:AlternateContent>
    </p:spTree>
    <p:extLst>
      <p:ext uri="{BB962C8B-B14F-4D97-AF65-F5344CB8AC3E}">
        <p14:creationId xmlns:p14="http://schemas.microsoft.com/office/powerpoint/2010/main" val="29039928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5: Evaluating Polynomials</a:t>
            </a:r>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lnSpcReduction="10000"/>
              </a:bodyPr>
              <a:lstStyle/>
              <a:p>
                <a:pPr marL="514350" indent="-514350">
                  <a:buFont typeface="+mj-lt"/>
                  <a:buAutoNum type="alphaLcPeriod"/>
                  <a:defRPr sz="2800"/>
                </a:pPr>
                <a:r>
                  <a:rPr lang="en-IN" dirty="0"/>
                  <a:t>​</a:t>
                </a:r>
                <a:r>
                  <a:rPr lang="en-IN" sz="2800" dirty="0"/>
                  <a:t>For the polynomial </a:t>
                </a:r>
                <a14:m>
                  <m:oMath xmlns:m="http://schemas.openxmlformats.org/officeDocument/2006/math">
                    <m:func>
                      <m:funcPr>
                        <m:ctrlPr>
                          <a:rPr lang="ar-AE" i="1">
                            <a:latin typeface="Cambria Math" panose="02040503050406030204" pitchFamily="18" charset="0"/>
                          </a:rPr>
                        </m:ctrlPr>
                      </m:funcPr>
                      <m:fName>
                        <m:r>
                          <a:rPr lang="ar-AE">
                            <a:latin typeface="Cambria Math" panose="02040503050406030204" pitchFamily="18" charset="0"/>
                          </a:rPr>
                          <m:t>𝑃</m:t>
                        </m:r>
                      </m:fName>
                      <m:e>
                        <m:d>
                          <m:dPr>
                            <m:ctrlPr>
                              <a:rPr lang="ar-AE" i="1">
                                <a:latin typeface="Cambria Math" panose="02040503050406030204" pitchFamily="18" charset="0"/>
                              </a:rPr>
                            </m:ctrlPr>
                          </m:dPr>
                          <m:e>
                            <m:r>
                              <a:rPr lang="ar-AE">
                                <a:latin typeface="Cambria Math" panose="02040503050406030204" pitchFamily="18" charset="0"/>
                              </a:rPr>
                              <m:t>𝑥</m:t>
                            </m:r>
                          </m:e>
                        </m:d>
                      </m:e>
                    </m:func>
                    <m:r>
                      <a:rPr lang="ar-AE">
                        <a:latin typeface="Cambria Math" panose="02040503050406030204" pitchFamily="18" charset="0"/>
                      </a:rPr>
                      <m:t>=</m:t>
                    </m:r>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3</m:t>
                        </m:r>
                      </m:sup>
                    </m:sSup>
                    <m:r>
                      <a:rPr lang="ar-AE">
                        <a:latin typeface="Cambria Math" panose="02040503050406030204" pitchFamily="18" charset="0"/>
                      </a:rPr>
                      <m:t>−</m:t>
                    </m:r>
                    <m:r>
                      <a:rPr lang="ar-AE">
                        <a:latin typeface="Cambria Math" panose="02040503050406030204" pitchFamily="18" charset="0"/>
                      </a:rPr>
                      <m:t>2</m:t>
                    </m:r>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2</m:t>
                        </m:r>
                      </m:sup>
                    </m:sSup>
                    <m:r>
                      <a:rPr lang="ar-AE">
                        <a:latin typeface="Cambria Math" panose="02040503050406030204" pitchFamily="18" charset="0"/>
                      </a:rPr>
                      <m:t>+</m:t>
                    </m:r>
                    <m:r>
                      <a:rPr lang="ar-AE">
                        <a:latin typeface="Cambria Math" panose="02040503050406030204" pitchFamily="18" charset="0"/>
                      </a:rPr>
                      <m:t>3</m:t>
                    </m:r>
                    <m:r>
                      <a:rPr lang="ar-AE">
                        <a:latin typeface="Cambria Math" panose="02040503050406030204" pitchFamily="18" charset="0"/>
                      </a:rPr>
                      <m:t>𝑥</m:t>
                    </m:r>
                    <m:r>
                      <a:rPr lang="ar-AE">
                        <a:latin typeface="Cambria Math" panose="02040503050406030204" pitchFamily="18" charset="0"/>
                      </a:rPr>
                      <m:t>+</m:t>
                    </m:r>
                    <m:r>
                      <a:rPr lang="ar-AE">
                        <a:latin typeface="Cambria Math" panose="02040503050406030204" pitchFamily="18" charset="0"/>
                      </a:rPr>
                      <m:t>5</m:t>
                    </m:r>
                  </m:oMath>
                </a14:m>
                <a:r>
                  <a:rPr lang="en-US" sz="2800" dirty="0"/>
                  <a:t>,</a:t>
                </a:r>
                <a:r>
                  <a:rPr lang="ar-AE" sz="2800" dirty="0"/>
                  <a:t> </a:t>
                </a:r>
                <a:br>
                  <a:rPr lang="ar-AE" dirty="0"/>
                </a:br>
                <a:r>
                  <a:rPr lang="en-IN" sz="2800" dirty="0"/>
                  <a:t>find </a:t>
                </a:r>
                <a14:m>
                  <m:oMath xmlns:m="http://schemas.openxmlformats.org/officeDocument/2006/math">
                    <m:r>
                      <a:rPr lang="en-IN">
                        <a:latin typeface="Cambria Math" panose="02040503050406030204" pitchFamily="18" charset="0"/>
                      </a:rPr>
                      <m:t>𝑃</m:t>
                    </m:r>
                    <m:r>
                      <a:rPr lang="en-IN">
                        <a:latin typeface="Cambria Math" panose="02040503050406030204" pitchFamily="18" charset="0"/>
                      </a:rPr>
                      <m:t>⁡</m:t>
                    </m:r>
                    <m:d>
                      <m:dPr>
                        <m:ctrlPr>
                          <a:rPr lang="ar-AE" i="1">
                            <a:latin typeface="Cambria Math" panose="02040503050406030204" pitchFamily="18" charset="0"/>
                          </a:rPr>
                        </m:ctrlPr>
                      </m:dPr>
                      <m:e>
                        <m:r>
                          <a:rPr lang="ar-AE">
                            <a:latin typeface="Cambria Math" panose="02040503050406030204" pitchFamily="18" charset="0"/>
                          </a:rPr>
                          <m:t>4</m:t>
                        </m:r>
                      </m:e>
                    </m:d>
                  </m:oMath>
                </a14:m>
                <a:r>
                  <a:rPr lang="ar-AE" sz="2800" dirty="0"/>
                  <a:t>.</a:t>
                </a:r>
              </a:p>
              <a:p>
                <a:pPr marL="514350" indent="-514350">
                  <a:buFont typeface="+mj-lt"/>
                  <a:buAutoNum type="alphaLcPeriod" startAt="2"/>
                  <a:defRPr sz="2800"/>
                </a:pPr>
                <a:r>
                  <a:rPr lang="ar-AE" dirty="0"/>
                  <a:t>​</a:t>
                </a:r>
                <a:r>
                  <a:rPr lang="en-IN" sz="2800" dirty="0"/>
                  <a:t>Evaluate the polynomial </a:t>
                </a:r>
                <a:br>
                  <a:rPr lang="en-IN" dirty="0">
                    <a:latin typeface="Cambria Math" panose="02040503050406030204" pitchFamily="18" charset="0"/>
                  </a:rPr>
                </a:br>
                <a14:m>
                  <m:oMath xmlns:m="http://schemas.openxmlformats.org/officeDocument/2006/math">
                    <m:func>
                      <m:funcPr>
                        <m:ctrlPr>
                          <a:rPr lang="ar-AE" i="1">
                            <a:latin typeface="Cambria Math" panose="02040503050406030204" pitchFamily="18" charset="0"/>
                          </a:rPr>
                        </m:ctrlPr>
                      </m:funcPr>
                      <m:fName>
                        <m:r>
                          <a:rPr lang="ar-AE">
                            <a:latin typeface="Cambria Math" panose="02040503050406030204" pitchFamily="18" charset="0"/>
                          </a:rPr>
                          <m:t>𝑃</m:t>
                        </m:r>
                      </m:fName>
                      <m:e>
                        <m:d>
                          <m:dPr>
                            <m:ctrlPr>
                              <a:rPr lang="ar-AE" i="1">
                                <a:latin typeface="Cambria Math" panose="02040503050406030204" pitchFamily="18" charset="0"/>
                              </a:rPr>
                            </m:ctrlPr>
                          </m:dPr>
                          <m:e>
                            <m:r>
                              <a:rPr lang="ar-AE">
                                <a:latin typeface="Cambria Math" panose="02040503050406030204" pitchFamily="18" charset="0"/>
                              </a:rPr>
                              <m:t>𝑥</m:t>
                            </m:r>
                            <m:r>
                              <a:rPr lang="ar-AE">
                                <a:latin typeface="Cambria Math" panose="02040503050406030204" pitchFamily="18" charset="0"/>
                              </a:rPr>
                              <m:t>,</m:t>
                            </m:r>
                            <m:r>
                              <a:rPr lang="ar-AE">
                                <a:latin typeface="Cambria Math" panose="02040503050406030204" pitchFamily="18" charset="0"/>
                              </a:rPr>
                              <m:t>𝑦</m:t>
                            </m:r>
                          </m:e>
                        </m:d>
                      </m:e>
                    </m:func>
                    <m:r>
                      <a:rPr lang="ar-AE">
                        <a:latin typeface="Cambria Math" panose="02040503050406030204" pitchFamily="18" charset="0"/>
                      </a:rPr>
                      <m:t>=</m:t>
                    </m:r>
                    <m:r>
                      <a:rPr lang="ar-AE">
                        <a:latin typeface="Cambria Math" panose="02040503050406030204" pitchFamily="18" charset="0"/>
                      </a:rPr>
                      <m:t>2</m:t>
                    </m:r>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2</m:t>
                        </m:r>
                      </m:sup>
                    </m:sSup>
                    <m:r>
                      <a:rPr lang="ar-AE">
                        <a:latin typeface="Cambria Math" panose="02040503050406030204" pitchFamily="18" charset="0"/>
                      </a:rPr>
                      <m:t>𝑦</m:t>
                    </m:r>
                    <m:r>
                      <a:rPr lang="ar-AE">
                        <a:latin typeface="Cambria Math" panose="02040503050406030204" pitchFamily="18" charset="0"/>
                      </a:rPr>
                      <m:t>−</m:t>
                    </m:r>
                    <m:r>
                      <a:rPr lang="ar-AE">
                        <a:latin typeface="Cambria Math" panose="02040503050406030204" pitchFamily="18" charset="0"/>
                      </a:rPr>
                      <m:t>𝑥𝑦</m:t>
                    </m:r>
                    <m:r>
                      <a:rPr lang="ar-AE">
                        <a:latin typeface="Cambria Math" panose="02040503050406030204" pitchFamily="18" charset="0"/>
                      </a:rPr>
                      <m:t>+</m:t>
                    </m:r>
                    <m:r>
                      <a:rPr lang="ar-AE">
                        <a:latin typeface="Cambria Math" panose="02040503050406030204" pitchFamily="18" charset="0"/>
                      </a:rPr>
                      <m:t>3</m:t>
                    </m:r>
                    <m:r>
                      <a:rPr lang="ar-AE">
                        <a:latin typeface="Cambria Math" panose="02040503050406030204" pitchFamily="18" charset="0"/>
                      </a:rPr>
                      <m:t>𝑥</m:t>
                    </m:r>
                    <m:r>
                      <a:rPr lang="ar-AE">
                        <a:latin typeface="Cambria Math" panose="02040503050406030204" pitchFamily="18" charset="0"/>
                      </a:rPr>
                      <m:t>−</m:t>
                    </m:r>
                    <m:r>
                      <a:rPr lang="ar-AE">
                        <a:latin typeface="Cambria Math" panose="02040503050406030204" pitchFamily="18" charset="0"/>
                      </a:rPr>
                      <m:t>4</m:t>
                    </m:r>
                    <m:r>
                      <a:rPr lang="ar-AE">
                        <a:latin typeface="Cambria Math" panose="02040503050406030204" pitchFamily="18" charset="0"/>
                      </a:rPr>
                      <m:t>𝑦</m:t>
                    </m:r>
                    <m:r>
                      <a:rPr lang="ar-AE">
                        <a:latin typeface="Cambria Math" panose="02040503050406030204" pitchFamily="18" charset="0"/>
                      </a:rPr>
                      <m:t>+</m:t>
                    </m:r>
                    <m:r>
                      <a:rPr lang="ar-AE">
                        <a:latin typeface="Cambria Math" panose="02040503050406030204" pitchFamily="18" charset="0"/>
                      </a:rPr>
                      <m:t>15</m:t>
                    </m:r>
                  </m:oMath>
                </a14:m>
                <a:r>
                  <a:rPr lang="ar-AE" sz="2800" dirty="0"/>
                  <a:t> </a:t>
                </a:r>
                <a:r>
                  <a:rPr lang="en-IN" sz="2800" dirty="0"/>
                  <a:t>for </a:t>
                </a:r>
                <a14:m>
                  <m:oMath xmlns:m="http://schemas.openxmlformats.org/officeDocument/2006/math">
                    <m:r>
                      <a:rPr lang="en-IN">
                        <a:latin typeface="Cambria Math" panose="02040503050406030204" pitchFamily="18" charset="0"/>
                      </a:rPr>
                      <m:t>𝑥</m:t>
                    </m:r>
                    <m:r>
                      <a:rPr lang="en-IN">
                        <a:latin typeface="Cambria Math" panose="02040503050406030204" pitchFamily="18" charset="0"/>
                      </a:rPr>
                      <m:t>=−</m:t>
                    </m:r>
                    <m:r>
                      <a:rPr lang="en-IN">
                        <a:latin typeface="Cambria Math" panose="02040503050406030204" pitchFamily="18" charset="0"/>
                      </a:rPr>
                      <m:t>1</m:t>
                    </m:r>
                  </m:oMath>
                </a14:m>
                <a:r>
                  <a:rPr lang="en-IN" sz="2800" dirty="0"/>
                  <a:t> and </a:t>
                </a:r>
                <a14:m>
                  <m:oMath xmlns:m="http://schemas.openxmlformats.org/officeDocument/2006/math">
                    <m:r>
                      <a:rPr lang="en-IN">
                        <a:latin typeface="Cambria Math" panose="02040503050406030204" pitchFamily="18" charset="0"/>
                      </a:rPr>
                      <m:t>𝑦</m:t>
                    </m:r>
                    <m:r>
                      <a:rPr lang="en-IN">
                        <a:latin typeface="Cambria Math" panose="02040503050406030204" pitchFamily="18" charset="0"/>
                      </a:rPr>
                      <m:t>=−</m:t>
                    </m:r>
                    <m:r>
                      <a:rPr lang="en-IN">
                        <a:latin typeface="Cambria Math" panose="02040503050406030204" pitchFamily="18" charset="0"/>
                      </a:rPr>
                      <m:t>6</m:t>
                    </m:r>
                  </m:oMath>
                </a14:m>
                <a:r>
                  <a:rPr lang="en-IN" sz="2800" dirty="0"/>
                  <a:t>.</a:t>
                </a:r>
              </a:p>
              <a:p>
                <a:pPr>
                  <a:defRPr sz="2800"/>
                </a:pPr>
                <a:r>
                  <a:rPr lang="en-IN" b="1" dirty="0"/>
                  <a:t>Solution</a:t>
                </a:r>
              </a:p>
              <a:p>
                <a:pPr marL="514350" indent="-514350">
                  <a:buFont typeface="+mj-lt"/>
                  <a:buAutoNum type="alphaLcPeriod"/>
                  <a:defRPr sz="2800"/>
                </a:pPr>
                <a:r>
                  <a:rPr lang="en-IN" sz="2800" dirty="0"/>
                  <a:t>Substitute </a:t>
                </a:r>
                <a14:m>
                  <m:oMath xmlns:m="http://schemas.openxmlformats.org/officeDocument/2006/math">
                    <m:r>
                      <a:rPr lang="en-IN" sz="2800" i="1" dirty="0" smtClean="0">
                        <a:latin typeface="Cambria Math" panose="02040503050406030204" pitchFamily="18" charset="0"/>
                      </a:rPr>
                      <m:t>4</m:t>
                    </m:r>
                    <m:r>
                      <a:rPr lang="en-IN" sz="2800" i="1" dirty="0" smtClean="0">
                        <a:latin typeface="Cambria Math" panose="02040503050406030204" pitchFamily="18" charset="0"/>
                      </a:rPr>
                      <m:t> </m:t>
                    </m:r>
                  </m:oMath>
                </a14:m>
                <a:r>
                  <a:rPr lang="en-IN" sz="2800" dirty="0"/>
                  <a:t>for </a:t>
                </a:r>
                <a14:m>
                  <m:oMath xmlns:m="http://schemas.openxmlformats.org/officeDocument/2006/math">
                    <m:r>
                      <a:rPr lang="en-IN" sz="2800" i="1" dirty="0" smtClean="0">
                        <a:latin typeface="Cambria Math" panose="02040503050406030204" pitchFamily="18" charset="0"/>
                      </a:rPr>
                      <m:t>𝑥</m:t>
                    </m:r>
                  </m:oMath>
                </a14:m>
                <a:r>
                  <a:rPr lang="en-IN" sz="2800" dirty="0"/>
                  <a:t> throughout the polynomial.</a:t>
                </a:r>
              </a:p>
              <a:p>
                <a:pPr marL="457200" lvl="1" indent="0">
                  <a:buNone/>
                  <a:defRPr sz="2800"/>
                </a:pPr>
                <a14:m>
                  <m:oMathPara xmlns:m="http://schemas.openxmlformats.org/officeDocument/2006/math">
                    <m:oMathParaPr>
                      <m:jc m:val="left"/>
                    </m:oMathParaPr>
                    <m:oMath xmlns:m="http://schemas.openxmlformats.org/officeDocument/2006/math">
                      <m:r>
                        <a:rPr lang="en-IN" b="0" i="1" smtClean="0">
                          <a:latin typeface="Cambria Math" panose="02040503050406030204" pitchFamily="18" charset="0"/>
                        </a:rPr>
                        <m:t>𝑃</m:t>
                      </m:r>
                      <m:d>
                        <m:dPr>
                          <m:ctrlPr>
                            <a:rPr lang="en-IN" b="0" i="1" smtClean="0">
                              <a:latin typeface="Cambria Math" panose="02040503050406030204" pitchFamily="18" charset="0"/>
                            </a:rPr>
                          </m:ctrlPr>
                        </m:dPr>
                        <m:e>
                          <m:r>
                            <a:rPr lang="en-US" b="0" i="1" smtClean="0">
                              <a:latin typeface="Cambria Math" panose="02040503050406030204" pitchFamily="18" charset="0"/>
                            </a:rPr>
                            <m:t>4</m:t>
                          </m:r>
                        </m:e>
                      </m:d>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4</m:t>
                          </m:r>
                        </m:e>
                        <m:sup>
                          <m:r>
                            <a:rPr lang="en-US" b="0" i="1" smtClean="0">
                              <a:latin typeface="Cambria Math" panose="02040503050406030204" pitchFamily="18" charset="0"/>
                            </a:rPr>
                            <m:t>3</m:t>
                          </m:r>
                        </m:sup>
                      </m:sSup>
                      <m:r>
                        <a:rPr lang="en-US" b="0" i="1" smtClean="0">
                          <a:latin typeface="Cambria Math" panose="02040503050406030204" pitchFamily="18" charset="0"/>
                        </a:rPr>
                        <m:t>−</m:t>
                      </m:r>
                      <m:r>
                        <a:rPr lang="en-US" b="0" i="1" smtClean="0">
                          <a:latin typeface="Cambria Math" panose="02040503050406030204" pitchFamily="18" charset="0"/>
                        </a:rPr>
                        <m:t>2</m:t>
                      </m:r>
                      <m:sSup>
                        <m:sSupPr>
                          <m:ctrlPr>
                            <a:rPr lang="en-US" b="0" i="1" smtClean="0">
                              <a:latin typeface="Cambria Math" panose="02040503050406030204" pitchFamily="18" charset="0"/>
                            </a:rPr>
                          </m:ctrlPr>
                        </m:sSupPr>
                        <m:e>
                          <m:d>
                            <m:dPr>
                              <m:ctrlPr>
                                <a:rPr lang="en-US" b="0" i="1" smtClean="0">
                                  <a:latin typeface="Cambria Math" panose="02040503050406030204" pitchFamily="18" charset="0"/>
                                </a:rPr>
                              </m:ctrlPr>
                            </m:dPr>
                            <m:e>
                              <m:r>
                                <a:rPr lang="en-US" b="0" i="1" smtClean="0">
                                  <a:latin typeface="Cambria Math" panose="02040503050406030204" pitchFamily="18" charset="0"/>
                                </a:rPr>
                                <m:t>4</m:t>
                              </m:r>
                            </m:e>
                          </m:d>
                        </m:e>
                        <m:sup>
                          <m:r>
                            <a:rPr lang="en-US" b="0" i="1" smtClean="0">
                              <a:latin typeface="Cambria Math" panose="02040503050406030204" pitchFamily="18" charset="0"/>
                            </a:rPr>
                            <m:t>2</m:t>
                          </m:r>
                        </m:sup>
                      </m:sSup>
                      <m:r>
                        <a:rPr lang="en-US" b="0" i="1" smtClean="0">
                          <a:latin typeface="Cambria Math" panose="02040503050406030204" pitchFamily="18" charset="0"/>
                        </a:rPr>
                        <m:t>+</m:t>
                      </m:r>
                      <m:r>
                        <a:rPr lang="en-US" b="0" i="1" smtClean="0">
                          <a:latin typeface="Cambria Math" panose="02040503050406030204" pitchFamily="18" charset="0"/>
                        </a:rPr>
                        <m:t>3</m:t>
                      </m:r>
                      <m:d>
                        <m:dPr>
                          <m:ctrlPr>
                            <a:rPr lang="en-US" b="0" i="1" smtClean="0">
                              <a:latin typeface="Cambria Math" panose="02040503050406030204" pitchFamily="18" charset="0"/>
                            </a:rPr>
                          </m:ctrlPr>
                        </m:dPr>
                        <m:e>
                          <m:r>
                            <a:rPr lang="en-US" b="0" i="1" smtClean="0">
                              <a:latin typeface="Cambria Math" panose="02040503050406030204" pitchFamily="18" charset="0"/>
                            </a:rPr>
                            <m:t>4</m:t>
                          </m:r>
                        </m:e>
                      </m:d>
                      <m:r>
                        <a:rPr lang="en-US" b="0" i="1" smtClean="0">
                          <a:latin typeface="Cambria Math" panose="02040503050406030204" pitchFamily="18" charset="0"/>
                        </a:rPr>
                        <m:t>+</m:t>
                      </m:r>
                      <m:r>
                        <a:rPr lang="en-US" b="0" i="1" smtClean="0">
                          <a:latin typeface="Cambria Math" panose="02040503050406030204" pitchFamily="18" charset="0"/>
                        </a:rPr>
                        <m:t>5</m:t>
                      </m:r>
                    </m:oMath>
                  </m:oMathPara>
                </a14:m>
                <a:endParaRPr lang="en-US" b="0" i="1" dirty="0">
                  <a:latin typeface="Cambria Math" panose="02040503050406030204" pitchFamily="18" charset="0"/>
                </a:endParaRPr>
              </a:p>
              <a:p>
                <a:pPr marL="457200" lvl="1" indent="0">
                  <a:buNone/>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r>
                        <a:rPr lang="en-US" b="0" i="1" smtClean="0">
                          <a:latin typeface="Cambria Math" panose="02040503050406030204" pitchFamily="18" charset="0"/>
                        </a:rPr>
                        <m:t>64</m:t>
                      </m:r>
                      <m:r>
                        <a:rPr lang="en-US" b="0" i="1" smtClean="0">
                          <a:latin typeface="Cambria Math" panose="02040503050406030204" pitchFamily="18" charset="0"/>
                        </a:rPr>
                        <m:t>−</m:t>
                      </m:r>
                      <m:r>
                        <a:rPr lang="en-US" b="0" i="1" smtClean="0">
                          <a:latin typeface="Cambria Math" panose="02040503050406030204" pitchFamily="18" charset="0"/>
                        </a:rPr>
                        <m:t>32</m:t>
                      </m:r>
                      <m:r>
                        <a:rPr lang="en-US" b="0" i="1" smtClean="0">
                          <a:latin typeface="Cambria Math" panose="02040503050406030204" pitchFamily="18" charset="0"/>
                        </a:rPr>
                        <m:t>+</m:t>
                      </m:r>
                      <m:r>
                        <a:rPr lang="en-US" b="0" i="1" smtClean="0">
                          <a:latin typeface="Cambria Math" panose="02040503050406030204" pitchFamily="18" charset="0"/>
                        </a:rPr>
                        <m:t>12</m:t>
                      </m:r>
                      <m:r>
                        <a:rPr lang="en-US" b="0" i="1" smtClean="0">
                          <a:latin typeface="Cambria Math" panose="02040503050406030204" pitchFamily="18" charset="0"/>
                        </a:rPr>
                        <m:t>+</m:t>
                      </m:r>
                      <m:r>
                        <a:rPr lang="en-US" b="0" i="1" smtClean="0">
                          <a:latin typeface="Cambria Math" panose="02040503050406030204" pitchFamily="18" charset="0"/>
                        </a:rPr>
                        <m:t>5</m:t>
                      </m:r>
                    </m:oMath>
                  </m:oMathPara>
                </a14:m>
                <a:endParaRPr lang="en-US" dirty="0"/>
              </a:p>
              <a:p>
                <a:pPr marL="457200" lvl="1" indent="0">
                  <a:buNone/>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r>
                        <a:rPr lang="en-US" b="0" i="1" smtClean="0">
                          <a:latin typeface="Cambria Math" panose="02040503050406030204" pitchFamily="18" charset="0"/>
                        </a:rPr>
                        <m:t>32</m:t>
                      </m:r>
                      <m:r>
                        <a:rPr lang="en-US" b="0" i="1" smtClean="0">
                          <a:latin typeface="Cambria Math" panose="02040503050406030204" pitchFamily="18" charset="0"/>
                        </a:rPr>
                        <m:t>+</m:t>
                      </m:r>
                      <m:r>
                        <a:rPr lang="en-US" b="0" i="1" smtClean="0">
                          <a:latin typeface="Cambria Math" panose="02040503050406030204" pitchFamily="18" charset="0"/>
                        </a:rPr>
                        <m:t>12</m:t>
                      </m:r>
                      <m:r>
                        <a:rPr lang="en-US" b="0" i="1" smtClean="0">
                          <a:latin typeface="Cambria Math" panose="02040503050406030204" pitchFamily="18" charset="0"/>
                        </a:rPr>
                        <m:t>+</m:t>
                      </m:r>
                      <m:r>
                        <a:rPr lang="en-US" b="0" i="1" smtClean="0">
                          <a:latin typeface="Cambria Math" panose="02040503050406030204" pitchFamily="18" charset="0"/>
                        </a:rPr>
                        <m:t>5</m:t>
                      </m:r>
                    </m:oMath>
                  </m:oMathPara>
                </a14:m>
                <a:endParaRPr lang="en-US" b="0" dirty="0"/>
              </a:p>
              <a:p>
                <a:pPr marL="457200" lvl="1" indent="0">
                  <a:buNone/>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r>
                        <a:rPr lang="en-US" b="0" i="1" smtClean="0">
                          <a:latin typeface="Cambria Math" panose="02040503050406030204" pitchFamily="18" charset="0"/>
                        </a:rPr>
                        <m:t>49</m:t>
                      </m:r>
                    </m:oMath>
                  </m:oMathPara>
                </a14:m>
                <a:endParaRPr lang="en-US"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2454"/>
                </a:stretch>
              </a:blipFill>
            </p:spPr>
            <p:txBody>
              <a:bodyPr/>
              <a:lstStyle/>
              <a:p>
                <a:r>
                  <a:rPr lang="en-US">
                    <a:noFill/>
                  </a:rPr>
                  <a:t> </a:t>
                </a:r>
              </a:p>
            </p:txBody>
          </p:sp>
        </mc:Fallback>
      </mc:AlternateContent>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5: Evaluating Polynomials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marL="514350" indent="-514350">
                  <a:buFont typeface="+mj-lt"/>
                  <a:buAutoNum type="alphaLcPeriod" startAt="2"/>
                  <a:defRPr sz="2800"/>
                </a:pPr>
                <a:r>
                  <a:rPr lang="en-IN" sz="2800" dirty="0"/>
                  <a:t>Substitute </a:t>
                </a:r>
                <a14:m>
                  <m:oMath xmlns:m="http://schemas.openxmlformats.org/officeDocument/2006/math">
                    <m:r>
                      <a:rPr lang="en-US" sz="2800" b="0" i="0" dirty="0" smtClean="0">
                        <a:latin typeface="Cambria Math" panose="02040503050406030204" pitchFamily="18" charset="0"/>
                      </a:rPr>
                      <m:t>−</m:t>
                    </m:r>
                    <m:r>
                      <a:rPr lang="en-US" sz="2800" b="0" i="0" dirty="0" smtClean="0">
                        <a:latin typeface="Cambria Math" panose="02040503050406030204" pitchFamily="18" charset="0"/>
                      </a:rPr>
                      <m:t>1</m:t>
                    </m:r>
                    <m:r>
                      <a:rPr lang="en-IN" sz="2800" i="1" dirty="0" smtClean="0">
                        <a:latin typeface="Cambria Math" panose="02040503050406030204" pitchFamily="18" charset="0"/>
                      </a:rPr>
                      <m:t> </m:t>
                    </m:r>
                  </m:oMath>
                </a14:m>
                <a:r>
                  <a:rPr lang="en-IN" sz="2800" dirty="0"/>
                  <a:t>for </a:t>
                </a:r>
                <a14:m>
                  <m:oMath xmlns:m="http://schemas.openxmlformats.org/officeDocument/2006/math">
                    <m:r>
                      <a:rPr lang="en-IN" sz="2800" i="1" dirty="0" smtClean="0">
                        <a:latin typeface="Cambria Math" panose="02040503050406030204" pitchFamily="18" charset="0"/>
                      </a:rPr>
                      <m:t>𝑥</m:t>
                    </m:r>
                  </m:oMath>
                </a14:m>
                <a:r>
                  <a:rPr lang="en-IN" sz="2800" dirty="0"/>
                  <a:t> and </a:t>
                </a:r>
                <a14:m>
                  <m:oMath xmlns:m="http://schemas.openxmlformats.org/officeDocument/2006/math">
                    <m:r>
                      <a:rPr lang="en-US" dirty="0">
                        <a:latin typeface="Cambria Math" panose="02040503050406030204" pitchFamily="18" charset="0"/>
                      </a:rPr>
                      <m:t>−</m:t>
                    </m:r>
                    <m:r>
                      <a:rPr lang="en-US" b="0" i="0" dirty="0" smtClean="0">
                        <a:latin typeface="Cambria Math" panose="02040503050406030204" pitchFamily="18" charset="0"/>
                      </a:rPr>
                      <m:t>6</m:t>
                    </m:r>
                  </m:oMath>
                </a14:m>
                <a:r>
                  <a:rPr lang="en-IN" dirty="0"/>
                  <a:t> for </a:t>
                </a:r>
                <a14:m>
                  <m:oMath xmlns:m="http://schemas.openxmlformats.org/officeDocument/2006/math">
                    <m:r>
                      <a:rPr lang="en-US" b="0" i="1" dirty="0" smtClean="0">
                        <a:latin typeface="Cambria Math" panose="02040503050406030204" pitchFamily="18" charset="0"/>
                      </a:rPr>
                      <m:t>𝑦</m:t>
                    </m:r>
                  </m:oMath>
                </a14:m>
                <a:r>
                  <a:rPr lang="en-IN" sz="2800" dirty="0"/>
                  <a:t> throughout the polynomial.</a:t>
                </a:r>
              </a:p>
              <a:p>
                <a:pPr marL="457200" lvl="1" indent="0">
                  <a:buNone/>
                  <a:defRPr sz="2800"/>
                </a:pPr>
                <a14:m>
                  <m:oMathPara xmlns:m="http://schemas.openxmlformats.org/officeDocument/2006/math">
                    <m:oMathParaPr>
                      <m:jc m:val="left"/>
                    </m:oMathParaPr>
                    <m:oMath xmlns:m="http://schemas.openxmlformats.org/officeDocument/2006/math">
                      <m:r>
                        <a:rPr lang="en-IN" b="0" i="1" smtClean="0">
                          <a:latin typeface="Cambria Math" panose="02040503050406030204" pitchFamily="18" charset="0"/>
                        </a:rPr>
                        <m:t>𝑃</m:t>
                      </m:r>
                      <m:d>
                        <m:dPr>
                          <m:ctrlPr>
                            <a:rPr lang="en-IN" b="0" i="1" smtClean="0">
                              <a:latin typeface="Cambria Math" panose="02040503050406030204" pitchFamily="18" charset="0"/>
                            </a:rPr>
                          </m:ctrlPr>
                        </m:dPr>
                        <m:e>
                          <m:r>
                            <a:rPr lang="en-US" b="0" i="1" smtClean="0">
                              <a:latin typeface="Cambria Math" panose="02040503050406030204" pitchFamily="18" charset="0"/>
                            </a:rPr>
                            <m:t>−</m:t>
                          </m:r>
                          <m:r>
                            <a:rPr lang="en-US" b="0" i="1" smtClean="0">
                              <a:latin typeface="Cambria Math" panose="02040503050406030204" pitchFamily="18" charset="0"/>
                            </a:rPr>
                            <m:t>1</m:t>
                          </m:r>
                          <m:r>
                            <a:rPr lang="en-US" b="0" i="1" smtClean="0">
                              <a:latin typeface="Cambria Math" panose="02040503050406030204" pitchFamily="18" charset="0"/>
                            </a:rPr>
                            <m:t>,−</m:t>
                          </m:r>
                          <m:r>
                            <a:rPr lang="en-US" b="0" i="1" smtClean="0">
                              <a:latin typeface="Cambria Math" panose="02040503050406030204" pitchFamily="18" charset="0"/>
                            </a:rPr>
                            <m:t>6</m:t>
                          </m:r>
                        </m:e>
                      </m:d>
                    </m:oMath>
                  </m:oMathPara>
                </a14:m>
                <a:endParaRPr lang="en-US" b="0" i="1" dirty="0">
                  <a:latin typeface="Cambria Math" panose="02040503050406030204" pitchFamily="18" charset="0"/>
                </a:endParaRPr>
              </a:p>
              <a:p>
                <a:pPr marL="446088" lvl="1" indent="0">
                  <a:buNone/>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2</m:t>
                          </m:r>
                          <m:sSup>
                            <m:sSupPr>
                              <m:ctrlPr>
                                <a:rPr lang="en-US" b="0" i="1" smtClean="0">
                                  <a:latin typeface="Cambria Math" panose="02040503050406030204" pitchFamily="18" charset="0"/>
                                </a:rPr>
                              </m:ctrlPr>
                            </m:sSupPr>
                            <m:e>
                              <m:d>
                                <m:dPr>
                                  <m:ctrlPr>
                                    <a:rPr lang="en-US" b="0" i="1" smtClean="0">
                                      <a:latin typeface="Cambria Math" panose="02040503050406030204" pitchFamily="18" charset="0"/>
                                    </a:rPr>
                                  </m:ctrlPr>
                                </m:dPr>
                                <m:e>
                                  <m:r>
                                    <a:rPr lang="en-US" b="0" i="1" smtClean="0">
                                      <a:latin typeface="Cambria Math" panose="02040503050406030204" pitchFamily="18" charset="0"/>
                                    </a:rPr>
                                    <m:t>−</m:t>
                                  </m:r>
                                  <m:r>
                                    <a:rPr lang="en-US" b="0" i="1" smtClean="0">
                                      <a:latin typeface="Cambria Math" panose="02040503050406030204" pitchFamily="18" charset="0"/>
                                    </a:rPr>
                                    <m:t>1</m:t>
                                  </m:r>
                                </m:e>
                              </m:d>
                            </m:e>
                            <m:sup>
                              <m:r>
                                <a:rPr lang="en-US" b="0" i="1" smtClean="0">
                                  <a:latin typeface="Cambria Math" panose="02040503050406030204" pitchFamily="18" charset="0"/>
                                </a:rPr>
                                <m:t>2</m:t>
                              </m:r>
                            </m:sup>
                          </m:sSup>
                        </m:e>
                        <m:sup>
                          <m:r>
                            <a:rPr lang="en-US" b="0" i="1" smtClean="0">
                              <a:latin typeface="Cambria Math" panose="02040503050406030204" pitchFamily="18" charset="0"/>
                            </a:rPr>
                            <m:t> </m:t>
                          </m:r>
                        </m:sup>
                      </m:sSup>
                      <m:d>
                        <m:dPr>
                          <m:ctrlPr>
                            <a:rPr lang="en-US" b="0" i="1" smtClean="0">
                              <a:latin typeface="Cambria Math" panose="02040503050406030204" pitchFamily="18" charset="0"/>
                            </a:rPr>
                          </m:ctrlPr>
                        </m:dPr>
                        <m:e>
                          <m:r>
                            <a:rPr lang="en-US" b="0" i="1" smtClean="0">
                              <a:latin typeface="Cambria Math" panose="02040503050406030204" pitchFamily="18" charset="0"/>
                            </a:rPr>
                            <m:t>−</m:t>
                          </m:r>
                          <m:r>
                            <a:rPr lang="en-US" b="0" i="1" smtClean="0">
                              <a:latin typeface="Cambria Math" panose="02040503050406030204" pitchFamily="18" charset="0"/>
                            </a:rPr>
                            <m:t>6</m:t>
                          </m:r>
                        </m:e>
                      </m:d>
                      <m:r>
                        <a:rPr lang="en-US" b="0" i="1" smtClean="0">
                          <a:latin typeface="Cambria Math" panose="02040503050406030204" pitchFamily="18" charset="0"/>
                        </a:rPr>
                        <m:t>−</m:t>
                      </m:r>
                      <m:d>
                        <m:dPr>
                          <m:ctrlPr>
                            <a:rPr lang="en-US" b="0" i="1" dirty="0" smtClean="0">
                              <a:latin typeface="Cambria Math" panose="02040503050406030204" pitchFamily="18" charset="0"/>
                            </a:rPr>
                          </m:ctrlPr>
                        </m:dPr>
                        <m:e>
                          <m:r>
                            <a:rPr lang="en-US" b="0" i="1" dirty="0" smtClean="0">
                              <a:latin typeface="Cambria Math" panose="02040503050406030204" pitchFamily="18" charset="0"/>
                            </a:rPr>
                            <m:t>−</m:t>
                          </m:r>
                          <m:r>
                            <a:rPr lang="en-US" b="0" i="1" dirty="0" smtClean="0">
                              <a:latin typeface="Cambria Math" panose="02040503050406030204" pitchFamily="18" charset="0"/>
                            </a:rPr>
                            <m:t>1</m:t>
                          </m:r>
                        </m:e>
                      </m:d>
                      <m:d>
                        <m:dPr>
                          <m:ctrlPr>
                            <a:rPr lang="en-US" b="0" i="1" dirty="0" smtClean="0">
                              <a:latin typeface="Cambria Math" panose="02040503050406030204" pitchFamily="18" charset="0"/>
                            </a:rPr>
                          </m:ctrlPr>
                        </m:dPr>
                        <m:e>
                          <m:r>
                            <a:rPr lang="en-US" b="0" i="1" dirty="0" smtClean="0">
                              <a:latin typeface="Cambria Math" panose="02040503050406030204" pitchFamily="18" charset="0"/>
                            </a:rPr>
                            <m:t>−</m:t>
                          </m:r>
                          <m:r>
                            <a:rPr lang="en-US" b="0" i="1" dirty="0" smtClean="0">
                              <a:latin typeface="Cambria Math" panose="02040503050406030204" pitchFamily="18" charset="0"/>
                            </a:rPr>
                            <m:t>6</m:t>
                          </m:r>
                        </m:e>
                      </m:d>
                      <m:r>
                        <a:rPr lang="en-US" b="0" i="1" smtClean="0">
                          <a:latin typeface="Cambria Math" panose="02040503050406030204" pitchFamily="18" charset="0"/>
                        </a:rPr>
                        <m:t>+</m:t>
                      </m:r>
                      <m:r>
                        <a:rPr lang="en-US" b="0" i="1" smtClean="0">
                          <a:latin typeface="Cambria Math" panose="02040503050406030204" pitchFamily="18" charset="0"/>
                        </a:rPr>
                        <m:t>3</m:t>
                      </m:r>
                      <m:d>
                        <m:dPr>
                          <m:ctrlPr>
                            <a:rPr lang="en-US" b="0" i="1" smtClean="0">
                              <a:latin typeface="Cambria Math" panose="02040503050406030204" pitchFamily="18" charset="0"/>
                            </a:rPr>
                          </m:ctrlPr>
                        </m:dPr>
                        <m:e>
                          <m:r>
                            <a:rPr lang="en-US" b="0" i="1" smtClean="0">
                              <a:latin typeface="Cambria Math" panose="02040503050406030204" pitchFamily="18" charset="0"/>
                            </a:rPr>
                            <m:t>−</m:t>
                          </m:r>
                          <m:r>
                            <a:rPr lang="en-US" b="0" i="1" smtClean="0">
                              <a:latin typeface="Cambria Math" panose="02040503050406030204" pitchFamily="18" charset="0"/>
                            </a:rPr>
                            <m:t>1</m:t>
                          </m:r>
                        </m:e>
                      </m:d>
                      <m:r>
                        <a:rPr lang="en-US" b="0" i="1" smtClean="0">
                          <a:latin typeface="Cambria Math" panose="02040503050406030204" pitchFamily="18" charset="0"/>
                        </a:rPr>
                        <m:t>−</m:t>
                      </m:r>
                      <m:r>
                        <a:rPr lang="en-US" b="0" i="1" smtClean="0">
                          <a:latin typeface="Cambria Math" panose="02040503050406030204" pitchFamily="18" charset="0"/>
                        </a:rPr>
                        <m:t>4</m:t>
                      </m:r>
                      <m:d>
                        <m:dPr>
                          <m:ctrlPr>
                            <a:rPr lang="en-US" i="1">
                              <a:latin typeface="Cambria Math" panose="02040503050406030204" pitchFamily="18" charset="0"/>
                            </a:rPr>
                          </m:ctrlPr>
                        </m:dPr>
                        <m:e>
                          <m:r>
                            <a:rPr lang="en-US" i="1">
                              <a:latin typeface="Cambria Math" panose="02040503050406030204" pitchFamily="18" charset="0"/>
                            </a:rPr>
                            <m:t>−</m:t>
                          </m:r>
                          <m:r>
                            <a:rPr lang="en-US" i="1">
                              <a:latin typeface="Cambria Math" panose="02040503050406030204" pitchFamily="18" charset="0"/>
                            </a:rPr>
                            <m:t>6</m:t>
                          </m:r>
                        </m:e>
                      </m:d>
                      <m:r>
                        <a:rPr lang="en-US" b="0" i="1" smtClean="0">
                          <a:latin typeface="Cambria Math" panose="02040503050406030204" pitchFamily="18" charset="0"/>
                        </a:rPr>
                        <m:t>+</m:t>
                      </m:r>
                      <m:r>
                        <a:rPr lang="en-US" b="0" i="1" smtClean="0">
                          <a:latin typeface="Cambria Math" panose="02040503050406030204" pitchFamily="18" charset="0"/>
                        </a:rPr>
                        <m:t>15</m:t>
                      </m:r>
                    </m:oMath>
                  </m:oMathPara>
                </a14:m>
                <a:endParaRPr lang="en-US" b="0" i="1" dirty="0">
                  <a:latin typeface="Cambria Math" panose="02040503050406030204" pitchFamily="18" charset="0"/>
                </a:endParaRPr>
              </a:p>
              <a:p>
                <a:pPr marL="446088" lvl="1" indent="0">
                  <a:buNone/>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rPr>
                        <m:t>12</m:t>
                      </m:r>
                      <m:r>
                        <a:rPr lang="en-US" b="0" i="1" smtClean="0">
                          <a:latin typeface="Cambria Math" panose="02040503050406030204" pitchFamily="18" charset="0"/>
                        </a:rPr>
                        <m:t>−</m:t>
                      </m:r>
                      <m:r>
                        <a:rPr lang="en-US" b="0" i="1" smtClean="0">
                          <a:latin typeface="Cambria Math" panose="02040503050406030204" pitchFamily="18" charset="0"/>
                        </a:rPr>
                        <m:t>6</m:t>
                      </m:r>
                      <m:r>
                        <a:rPr lang="en-US" b="0" i="1" smtClean="0">
                          <a:latin typeface="Cambria Math" panose="02040503050406030204" pitchFamily="18" charset="0"/>
                        </a:rPr>
                        <m:t>−</m:t>
                      </m:r>
                      <m:r>
                        <a:rPr lang="en-US" b="0" i="1" smtClean="0">
                          <a:latin typeface="Cambria Math" panose="02040503050406030204" pitchFamily="18" charset="0"/>
                        </a:rPr>
                        <m:t>3</m:t>
                      </m:r>
                      <m:r>
                        <a:rPr lang="en-US" b="0" i="1" smtClean="0">
                          <a:latin typeface="Cambria Math" panose="02040503050406030204" pitchFamily="18" charset="0"/>
                        </a:rPr>
                        <m:t>+</m:t>
                      </m:r>
                      <m:r>
                        <a:rPr lang="en-US" b="0" i="1" smtClean="0">
                          <a:latin typeface="Cambria Math" panose="02040503050406030204" pitchFamily="18" charset="0"/>
                        </a:rPr>
                        <m:t>24</m:t>
                      </m:r>
                      <m:r>
                        <a:rPr lang="en-US" b="0" i="1" smtClean="0">
                          <a:latin typeface="Cambria Math" panose="02040503050406030204" pitchFamily="18" charset="0"/>
                        </a:rPr>
                        <m:t>+</m:t>
                      </m:r>
                      <m:r>
                        <a:rPr lang="en-US" b="0" i="1" smtClean="0">
                          <a:latin typeface="Cambria Math" panose="02040503050406030204" pitchFamily="18" charset="0"/>
                        </a:rPr>
                        <m:t>15</m:t>
                      </m:r>
                    </m:oMath>
                  </m:oMathPara>
                </a14:m>
                <a:endParaRPr lang="en-US" dirty="0"/>
              </a:p>
              <a:p>
                <a:pPr marL="446088" lvl="1" indent="0">
                  <a:buNone/>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rPr>
                        <m:t>21</m:t>
                      </m:r>
                      <m:r>
                        <a:rPr lang="en-US" b="0" i="1" smtClean="0">
                          <a:latin typeface="Cambria Math" panose="02040503050406030204" pitchFamily="18" charset="0"/>
                        </a:rPr>
                        <m:t>+</m:t>
                      </m:r>
                      <m:r>
                        <a:rPr lang="en-US" b="0" i="1" smtClean="0">
                          <a:latin typeface="Cambria Math" panose="02040503050406030204" pitchFamily="18" charset="0"/>
                        </a:rPr>
                        <m:t>39</m:t>
                      </m:r>
                    </m:oMath>
                  </m:oMathPara>
                </a14:m>
                <a:endParaRPr lang="en-US" b="0" dirty="0"/>
              </a:p>
              <a:p>
                <a:pPr marL="446088" lvl="1" indent="0">
                  <a:buNone/>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r>
                        <a:rPr lang="en-US" b="0" i="1" smtClean="0">
                          <a:latin typeface="Cambria Math" panose="02040503050406030204" pitchFamily="18" charset="0"/>
                        </a:rPr>
                        <m:t>18</m:t>
                      </m:r>
                    </m:oMath>
                  </m:oMathPara>
                </a14:m>
                <a:endParaRPr lang="en-US"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350"/>
                </a:stretch>
              </a:blipFill>
            </p:spPr>
            <p:txBody>
              <a:bodyPr/>
              <a:lstStyle/>
              <a:p>
                <a:r>
                  <a:rPr lang="en-IN">
                    <a:noFill/>
                  </a:rPr>
                  <a:t> </a:t>
                </a:r>
              </a:p>
            </p:txBody>
          </p:sp>
        </mc:Fallback>
      </mc:AlternateContent>
    </p:spTree>
    <p:extLst>
      <p:ext uri="{BB962C8B-B14F-4D97-AF65-F5344CB8AC3E}">
        <p14:creationId xmlns:p14="http://schemas.microsoft.com/office/powerpoint/2010/main" val="19995435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Definition: </a:t>
            </a:r>
            <a:r>
              <a:rPr dirty="0"/>
              <a:t>Monomial</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74198"/>
                <a:ext cx="8229600" cy="2505301"/>
              </a:xfrm>
            </p:spPr>
            <p:txBody>
              <a:bodyPr>
                <a:spAutoFit/>
              </a:bodyPr>
              <a:lstStyle/>
              <a:p>
                <a:r>
                  <a:rPr lang="en-US" sz="2800" dirty="0"/>
                  <a:t>A </a:t>
                </a:r>
                <a:r>
                  <a:rPr lang="en-US" sz="2800" b="1" dirty="0"/>
                  <a:t>monomial in </a:t>
                </a:r>
                <a14:m>
                  <m:oMath xmlns:m="http://schemas.openxmlformats.org/officeDocument/2006/math">
                    <m:r>
                      <a:rPr lang="en-US" b="1" i="1">
                        <a:latin typeface="Cambria Math" panose="02040503050406030204" pitchFamily="18" charset="0"/>
                      </a:rPr>
                      <m:t>𝒙</m:t>
                    </m:r>
                  </m:oMath>
                </a14:m>
                <a:r>
                  <a:rPr lang="en-US" sz="2800" b="1" dirty="0"/>
                  <a:t> </a:t>
                </a:r>
                <a:r>
                  <a:rPr lang="en-US" sz="2800" dirty="0"/>
                  <a:t>is an expression of the form</a:t>
                </a:r>
              </a:p>
              <a:p>
                <a:pPr algn="ctr">
                  <a:defRPr sz="2800"/>
                </a:pPr>
                <a:r>
                  <a:rPr lang="en-US" sz="2800" dirty="0"/>
                  <a:t> </a:t>
                </a:r>
                <a14:m>
                  <m:oMath xmlns:m="http://schemas.openxmlformats.org/officeDocument/2006/math">
                    <m:r>
                      <a:rPr lang="en-US">
                        <a:latin typeface="Cambria Math" panose="02040503050406030204" pitchFamily="18" charset="0"/>
                      </a:rPr>
                      <m:t>𝑘</m:t>
                    </m:r>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𝑛</m:t>
                        </m:r>
                      </m:sup>
                    </m:sSup>
                  </m:oMath>
                </a14:m>
                <a:endParaRPr lang="ar-AE" sz="2800" dirty="0"/>
              </a:p>
              <a:p>
                <a:r>
                  <a:rPr lang="en-US" sz="2800" dirty="0"/>
                  <a:t>where </a:t>
                </a:r>
                <a14:m>
                  <m:oMath xmlns:m="http://schemas.openxmlformats.org/officeDocument/2006/math">
                    <m:r>
                      <a:rPr lang="en-US" sz="2800" b="0" i="1" smtClean="0">
                        <a:latin typeface="Cambria Math" panose="02040503050406030204" pitchFamily="18" charset="0"/>
                      </a:rPr>
                      <m:t>𝑛</m:t>
                    </m:r>
                  </m:oMath>
                </a14:m>
                <a:r>
                  <a:rPr lang="en-US" sz="2800" dirty="0"/>
                  <a:t> is a whole number and </a:t>
                </a:r>
                <a14:m>
                  <m:oMath xmlns:m="http://schemas.openxmlformats.org/officeDocument/2006/math">
                    <m:r>
                      <a:rPr lang="en-US">
                        <a:latin typeface="Cambria Math" panose="02040503050406030204" pitchFamily="18" charset="0"/>
                      </a:rPr>
                      <m:t>𝑘</m:t>
                    </m:r>
                  </m:oMath>
                </a14:m>
                <a:r>
                  <a:rPr lang="en-US" sz="2800" dirty="0"/>
                  <a:t> is any real number.</a:t>
                </a:r>
              </a:p>
              <a:p>
                <a14:m>
                  <m:oMath xmlns:m="http://schemas.openxmlformats.org/officeDocument/2006/math">
                    <m:r>
                      <a:rPr lang="en-US" i="1">
                        <a:latin typeface="Cambria Math" panose="02040503050406030204" pitchFamily="18" charset="0"/>
                      </a:rPr>
                      <m:t>𝑛</m:t>
                    </m:r>
                  </m:oMath>
                </a14:m>
                <a:r>
                  <a:rPr lang="en-US" sz="2800" dirty="0"/>
                  <a:t> is called the </a:t>
                </a:r>
                <a:r>
                  <a:rPr lang="en-US" sz="2800" b="1" dirty="0"/>
                  <a:t>degree</a:t>
                </a:r>
                <a:r>
                  <a:rPr lang="en-US" sz="2800" dirty="0"/>
                  <a:t> of the monomial, and </a:t>
                </a:r>
                <a14:m>
                  <m:oMath xmlns:m="http://schemas.openxmlformats.org/officeDocument/2006/math">
                    <m:r>
                      <a:rPr lang="en-US">
                        <a:latin typeface="Cambria Math" panose="02040503050406030204" pitchFamily="18" charset="0"/>
                      </a:rPr>
                      <m:t>𝑘</m:t>
                    </m:r>
                  </m:oMath>
                </a14:m>
                <a:r>
                  <a:rPr lang="en-US" sz="2800" dirty="0"/>
                  <a:t> is the </a:t>
                </a:r>
                <a:r>
                  <a:rPr lang="en-US" sz="2800" b="1" dirty="0"/>
                  <a:t>coefficient</a:t>
                </a:r>
                <a:r>
                  <a:rPr lang="en-US" sz="2800" dirty="0"/>
                  <a:t>.</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74198"/>
                <a:ext cx="8229600" cy="2505301"/>
              </a:xfrm>
              <a:blipFill>
                <a:blip r:embed="rId2"/>
                <a:stretch>
                  <a:fillRect l="-1328" t="-1683" b="-5288"/>
                </a:stretch>
              </a:blipFill>
            </p:spPr>
            <p:txBody>
              <a:bodyPr/>
              <a:lstStyle/>
              <a:p>
                <a:r>
                  <a:rPr lang="en-IN">
                    <a:noFill/>
                  </a:rPr>
                  <a:t> </a:t>
                </a:r>
              </a:p>
            </p:txBody>
          </p:sp>
        </mc:Fallback>
      </mc:AlternateContent>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Note</a:t>
            </a:r>
            <a:endParaRPr dirty="0"/>
          </a:p>
        </p:txBody>
      </p:sp>
      <p:sp>
        <p:nvSpPr>
          <p:cNvPr id="3" name="Text Placeholder 2"/>
          <p:cNvSpPr>
            <a:spLocks noGrp="1"/>
          </p:cNvSpPr>
          <p:nvPr>
            <p:ph type="body" sz="quarter" idx="10"/>
          </p:nvPr>
        </p:nvSpPr>
        <p:spPr>
          <a:xfrm>
            <a:off x="457200" y="1074198"/>
            <a:ext cx="8229600" cy="3194721"/>
          </a:xfrm>
        </p:spPr>
        <p:txBody>
          <a:bodyPr>
            <a:spAutoFit/>
          </a:bodyPr>
          <a:lstStyle/>
          <a:p>
            <a:r>
              <a:rPr lang="en-US" sz="2800" dirty="0"/>
              <a:t>Point out that in some applications, the order of writing the terms is very helpful. For example, to have the most “important” term (the one of highest degree) first and foremost helps one identify the nature of the two extremities of the graph of a polynomial. Also, writing in standard form (descending order) helps with the “inventory” of combining like terms.</a:t>
            </a:r>
            <a:endParaRPr sz="2800" dirty="0"/>
          </a:p>
        </p:txBody>
      </p:sp>
    </p:spTree>
    <p:extLst>
      <p:ext uri="{BB962C8B-B14F-4D97-AF65-F5344CB8AC3E}">
        <p14:creationId xmlns:p14="http://schemas.microsoft.com/office/powerpoint/2010/main" val="420111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Definition: </a:t>
            </a:r>
            <a:r>
              <a:rPr dirty="0"/>
              <a:t>Polynomial</a:t>
            </a:r>
          </a:p>
        </p:txBody>
      </p:sp>
      <p:sp>
        <p:nvSpPr>
          <p:cNvPr id="3" name="Text Placeholder 2"/>
          <p:cNvSpPr>
            <a:spLocks noGrp="1"/>
          </p:cNvSpPr>
          <p:nvPr>
            <p:ph type="body" sz="quarter" idx="10"/>
          </p:nvPr>
        </p:nvSpPr>
        <p:spPr>
          <a:xfrm>
            <a:off x="457200" y="1074198"/>
            <a:ext cx="8229600" cy="3280898"/>
          </a:xfrm>
        </p:spPr>
        <p:txBody>
          <a:bodyPr>
            <a:spAutoFit/>
          </a:bodyPr>
          <a:lstStyle/>
          <a:p>
            <a:r>
              <a:rPr lang="en-US" sz="2800" dirty="0"/>
              <a:t>A </a:t>
            </a:r>
            <a:r>
              <a:rPr lang="en-US" sz="2800" b="1" dirty="0"/>
              <a:t>polynomial </a:t>
            </a:r>
            <a:r>
              <a:rPr lang="en-US" sz="2800" dirty="0"/>
              <a:t>is a monomial or the algebraic sum or difference of monomials</a:t>
            </a:r>
            <a:r>
              <a:rPr sz="2800" dirty="0"/>
              <a:t>.</a:t>
            </a:r>
          </a:p>
          <a:p>
            <a:r>
              <a:rPr lang="en-US" sz="2800" dirty="0"/>
              <a:t>The </a:t>
            </a:r>
            <a:r>
              <a:rPr lang="en-US" sz="2800" b="1" dirty="0"/>
              <a:t>degree of a polynomial </a:t>
            </a:r>
            <a:r>
              <a:rPr lang="en-US" sz="2800" dirty="0"/>
              <a:t>is the largest of the degrees of its terms after like terms have been combined.</a:t>
            </a:r>
            <a:endParaRPr sz="2800" dirty="0"/>
          </a:p>
          <a:p>
            <a:r>
              <a:rPr sz="2800" dirty="0"/>
              <a:t>The coefficient of the term of largest degree is called the </a:t>
            </a:r>
            <a:r>
              <a:rPr sz="2800" b="1" dirty="0"/>
              <a:t>leading coefficient</a:t>
            </a:r>
            <a:r>
              <a:rPr sz="2800" dirty="0"/>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Definition: </a:t>
            </a:r>
            <a:r>
              <a:rPr lang="en-IN" dirty="0"/>
              <a:t>Classification of Polynomials</a:t>
            </a:r>
            <a:endParaRPr dirty="0"/>
          </a:p>
        </p:txBody>
      </p:sp>
      <p:sp>
        <p:nvSpPr>
          <p:cNvPr id="3" name="Text Placeholder 2"/>
          <p:cNvSpPr>
            <a:spLocks noGrp="1"/>
          </p:cNvSpPr>
          <p:nvPr>
            <p:ph type="body" sz="quarter" idx="10"/>
          </p:nvPr>
        </p:nvSpPr>
        <p:spPr>
          <a:xfrm>
            <a:off x="457200" y="1074198"/>
            <a:ext cx="8229600" cy="3625608"/>
          </a:xfrm>
        </p:spPr>
        <p:txBody>
          <a:bodyPr>
            <a:spAutoFit/>
          </a:bodyPr>
          <a:lstStyle/>
          <a:p>
            <a:r>
              <a:rPr lang="en-US" sz="2800" dirty="0"/>
              <a:t> </a:t>
            </a:r>
          </a:p>
          <a:p>
            <a:endParaRPr lang="en-US" dirty="0"/>
          </a:p>
          <a:p>
            <a:endParaRPr lang="en-US" sz="2800" dirty="0"/>
          </a:p>
          <a:p>
            <a:endParaRPr lang="en-US" dirty="0"/>
          </a:p>
          <a:p>
            <a:endParaRPr lang="en-US" sz="2800" dirty="0"/>
          </a:p>
          <a:p>
            <a:endParaRPr lang="en-US" dirty="0"/>
          </a:p>
          <a:p>
            <a:endParaRPr sz="2800" dirty="0"/>
          </a:p>
        </p:txBody>
      </p:sp>
      <mc:AlternateContent xmlns:mc="http://schemas.openxmlformats.org/markup-compatibility/2006" xmlns:a14="http://schemas.microsoft.com/office/drawing/2010/main">
        <mc:Choice Requires="a14">
          <p:graphicFrame>
            <p:nvGraphicFramePr>
              <p:cNvPr id="4" name="Table 3">
                <a:extLst>
                  <a:ext uri="{FF2B5EF4-FFF2-40B4-BE49-F238E27FC236}">
                    <a16:creationId xmlns:a16="http://schemas.microsoft.com/office/drawing/2014/main" id="{6C670088-C049-EDCF-DBD5-92B7893A66A1}"/>
                  </a:ext>
                </a:extLst>
              </p:cNvPr>
              <p:cNvGraphicFramePr>
                <a:graphicFrameLocks noGrp="1"/>
              </p:cNvGraphicFramePr>
              <p:nvPr>
                <p:extLst>
                  <p:ext uri="{D42A27DB-BD31-4B8C-83A1-F6EECF244321}">
                    <p14:modId xmlns:p14="http://schemas.microsoft.com/office/powerpoint/2010/main" val="2791859000"/>
                  </p:ext>
                </p:extLst>
              </p:nvPr>
            </p:nvGraphicFramePr>
            <p:xfrm>
              <a:off x="654205" y="1611351"/>
              <a:ext cx="7924800" cy="1752600"/>
            </p:xfrm>
            <a:graphic>
              <a:graphicData uri="http://schemas.openxmlformats.org/drawingml/2006/table">
                <a:tbl>
                  <a:tblPr firstRow="1" bandRow="1">
                    <a:tableStyleId>{2D5ABB26-0587-4C30-8999-92F81FD0307C}</a:tableStyleId>
                  </a:tblPr>
                  <a:tblGrid>
                    <a:gridCol w="1243106">
                      <a:extLst>
                        <a:ext uri="{9D8B030D-6E8A-4147-A177-3AD203B41FA5}">
                          <a16:colId xmlns:a16="http://schemas.microsoft.com/office/drawing/2014/main" val="1812226232"/>
                        </a:ext>
                      </a:extLst>
                    </a:gridCol>
                    <a:gridCol w="2952377">
                      <a:extLst>
                        <a:ext uri="{9D8B030D-6E8A-4147-A177-3AD203B41FA5}">
                          <a16:colId xmlns:a16="http://schemas.microsoft.com/office/drawing/2014/main" val="190625782"/>
                        </a:ext>
                      </a:extLst>
                    </a:gridCol>
                    <a:gridCol w="3729317">
                      <a:extLst>
                        <a:ext uri="{9D8B030D-6E8A-4147-A177-3AD203B41FA5}">
                          <a16:colId xmlns:a16="http://schemas.microsoft.com/office/drawing/2014/main" val="1084520468"/>
                        </a:ext>
                      </a:extLst>
                    </a:gridCol>
                  </a:tblGrid>
                  <a:tr h="370840">
                    <a:tc>
                      <a:txBody>
                        <a:bodyPr/>
                        <a:lstStyle/>
                        <a:p>
                          <a:pPr algn="ctr"/>
                          <a:r>
                            <a:rPr lang="en-US" b="1" dirty="0"/>
                            <a:t>Term</a:t>
                          </a:r>
                          <a:endParaRPr lang="en-IN" b="1" dirty="0"/>
                        </a:p>
                      </a:txBody>
                      <a:tcPr>
                        <a:lnB w="12700" cap="flat" cmpd="sng" algn="ctr">
                          <a:solidFill>
                            <a:schemeClr val="tx1"/>
                          </a:solidFill>
                          <a:prstDash val="solid"/>
                          <a:round/>
                          <a:headEnd type="none" w="med" len="med"/>
                          <a:tailEnd type="none" w="med" len="med"/>
                        </a:lnB>
                      </a:tcPr>
                    </a:tc>
                    <a:tc>
                      <a:txBody>
                        <a:bodyPr/>
                        <a:lstStyle/>
                        <a:p>
                          <a:pPr algn="ctr"/>
                          <a:r>
                            <a:rPr lang="en-US" b="1" dirty="0"/>
                            <a:t>Description</a:t>
                          </a:r>
                          <a:endParaRPr lang="en-IN" b="1" dirty="0"/>
                        </a:p>
                      </a:txBody>
                      <a:tcPr>
                        <a:lnB w="12700" cap="flat" cmpd="sng" algn="ctr">
                          <a:solidFill>
                            <a:schemeClr val="tx1"/>
                          </a:solidFill>
                          <a:prstDash val="solid"/>
                          <a:round/>
                          <a:headEnd type="none" w="med" len="med"/>
                          <a:tailEnd type="none" w="med" len="med"/>
                        </a:lnB>
                      </a:tcPr>
                    </a:tc>
                    <a:tc>
                      <a:txBody>
                        <a:bodyPr/>
                        <a:lstStyle/>
                        <a:p>
                          <a:pPr algn="ctr"/>
                          <a:r>
                            <a:rPr lang="en-US" b="1" dirty="0"/>
                            <a:t>Example</a:t>
                          </a:r>
                          <a:endParaRPr lang="en-IN" b="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83825733"/>
                      </a:ext>
                    </a:extLst>
                  </a:tr>
                  <a:tr h="370840">
                    <a:tc>
                      <a:txBody>
                        <a:bodyPr/>
                        <a:lstStyle/>
                        <a:p>
                          <a:r>
                            <a:rPr lang="en-IN" dirty="0"/>
                            <a:t>Monomial:</a:t>
                          </a:r>
                        </a:p>
                      </a:txBody>
                      <a:tcPr>
                        <a:lnT w="12700" cap="flat" cmpd="sng" algn="ctr">
                          <a:solidFill>
                            <a:schemeClr val="tx1"/>
                          </a:solidFill>
                          <a:prstDash val="solid"/>
                          <a:round/>
                          <a:headEnd type="none" w="med" len="med"/>
                          <a:tailEnd type="none" w="med" len="med"/>
                        </a:lnT>
                      </a:tcPr>
                    </a:tc>
                    <a:tc>
                      <a:txBody>
                        <a:bodyPr/>
                        <a:lstStyle/>
                        <a:p>
                          <a:r>
                            <a:rPr lang="en-IN" dirty="0"/>
                            <a:t>polynomial with one term</a:t>
                          </a:r>
                        </a:p>
                      </a:txBody>
                      <a:tcPr>
                        <a:lnT w="12700" cap="flat" cmpd="sng" algn="ctr">
                          <a:solidFill>
                            <a:schemeClr val="tx1"/>
                          </a:solidFill>
                          <a:prstDash val="solid"/>
                          <a:round/>
                          <a:headEnd type="none" w="med" len="med"/>
                          <a:tailEnd type="none" w="med" len="med"/>
                        </a:lnT>
                      </a:tcPr>
                    </a:tc>
                    <a:tc>
                      <a:txBody>
                        <a:bodyPr/>
                        <a:lstStyle/>
                        <a:p>
                          <a14:m>
                            <m:oMath xmlns:m="http://schemas.openxmlformats.org/officeDocument/2006/math">
                              <m:r>
                                <a:rPr lang="en-US" b="0" i="1" smtClean="0">
                                  <a:latin typeface="Cambria Math" panose="02040503050406030204" pitchFamily="18" charset="0"/>
                                </a:rPr>
                                <m:t>15</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3</m:t>
                                  </m:r>
                                </m:sup>
                              </m:sSup>
                            </m:oMath>
                          </a14:m>
                          <a:r>
                            <a:rPr lang="en-IN" dirty="0"/>
                            <a:t> (third-degree monomial)</a:t>
                          </a: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309361715"/>
                      </a:ext>
                    </a:extLst>
                  </a:tr>
                  <a:tr h="370840">
                    <a:tc>
                      <a:txBody>
                        <a:bodyPr/>
                        <a:lstStyle/>
                        <a:p>
                          <a:r>
                            <a:rPr lang="en-IN" dirty="0"/>
                            <a:t>Binomial:</a:t>
                          </a:r>
                        </a:p>
                      </a:txBody>
                      <a:tcPr/>
                    </a:tc>
                    <a:tc>
                      <a:txBody>
                        <a:bodyPr/>
                        <a:lstStyle/>
                        <a:p>
                          <a:r>
                            <a:rPr lang="en-IN" dirty="0"/>
                            <a:t>polynomial with two terms</a:t>
                          </a:r>
                        </a:p>
                      </a:txBody>
                      <a:tcPr/>
                    </a:tc>
                    <a:tc>
                      <a:txBody>
                        <a:bodyPr/>
                        <a:lstStyle/>
                        <a:p>
                          <a14:m>
                            <m:oMath xmlns:m="http://schemas.openxmlformats.org/officeDocument/2006/math">
                              <m:r>
                                <a:rPr lang="en-US" b="0" i="1" smtClean="0">
                                  <a:latin typeface="Cambria Math" panose="02040503050406030204" pitchFamily="18" charset="0"/>
                                </a:rPr>
                                <m:t>4</m:t>
                              </m:r>
                              <m:r>
                                <a:rPr lang="en-US" b="0" i="1" smtClean="0">
                                  <a:latin typeface="Cambria Math" panose="02040503050406030204" pitchFamily="18" charset="0"/>
                                </a:rPr>
                                <m:t>𝑥</m:t>
                              </m:r>
                              <m:r>
                                <a:rPr lang="en-US" b="0" i="1" smtClean="0">
                                  <a:latin typeface="Cambria Math" panose="02040503050406030204" pitchFamily="18" charset="0"/>
                                </a:rPr>
                                <m:t>−10</m:t>
                              </m:r>
                            </m:oMath>
                          </a14:m>
                          <a:r>
                            <a:rPr lang="en-IN" dirty="0"/>
                            <a:t> (first-degree binomial)</a:t>
                          </a:r>
                        </a:p>
                      </a:txBody>
                      <a:tcPr/>
                    </a:tc>
                    <a:extLst>
                      <a:ext uri="{0D108BD9-81ED-4DB2-BD59-A6C34878D82A}">
                        <a16:rowId xmlns:a16="http://schemas.microsoft.com/office/drawing/2014/main" val="3734263127"/>
                      </a:ext>
                    </a:extLst>
                  </a:tr>
                  <a:tr h="370840">
                    <a:tc>
                      <a:txBody>
                        <a:bodyPr/>
                        <a:lstStyle/>
                        <a:p>
                          <a:r>
                            <a:rPr lang="en-IN" dirty="0"/>
                            <a:t>Trinomial:</a:t>
                          </a:r>
                        </a:p>
                      </a:txBody>
                      <a:tcPr>
                        <a:lnB w="12700" cap="flat" cmpd="sng" algn="ctr">
                          <a:solidFill>
                            <a:schemeClr val="tx1"/>
                          </a:solidFill>
                          <a:prstDash val="solid"/>
                          <a:round/>
                          <a:headEnd type="none" w="med" len="med"/>
                          <a:tailEnd type="none" w="med" len="med"/>
                        </a:lnB>
                      </a:tcPr>
                    </a:tc>
                    <a:tc>
                      <a:txBody>
                        <a:bodyPr/>
                        <a:lstStyle/>
                        <a:p>
                          <a:r>
                            <a:rPr lang="en-IN" dirty="0"/>
                            <a:t>polynomial with three terms</a:t>
                          </a:r>
                        </a:p>
                      </a:txBody>
                      <a:tcPr>
                        <a:lnB w="12700" cap="flat" cmpd="sng" algn="ctr">
                          <a:solidFill>
                            <a:schemeClr val="tx1"/>
                          </a:solidFill>
                          <a:prstDash val="solid"/>
                          <a:round/>
                          <a:headEnd type="none" w="med" len="med"/>
                          <a:tailEnd type="none" w="med" len="med"/>
                        </a:lnB>
                      </a:tcPr>
                    </a:tc>
                    <a:tc>
                      <a:txBody>
                        <a:bodyPr/>
                        <a:lstStyle/>
                        <a:p>
                          <a14:m>
                            <m:oMath xmlns:m="http://schemas.openxmlformats.org/officeDocument/2006/math">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4</m:t>
                                  </m:r>
                                </m:sup>
                              </m:sSup>
                              <m:r>
                                <a:rPr lang="en-US" b="0" i="1" smtClean="0">
                                  <a:latin typeface="Cambria Math" panose="02040503050406030204" pitchFamily="18" charset="0"/>
                                </a:rPr>
                                <m:t>+2</m:t>
                              </m:r>
                              <m:r>
                                <a:rPr lang="en-US" b="0" i="1" smtClean="0">
                                  <a:latin typeface="Cambria Math" panose="02040503050406030204" pitchFamily="18" charset="0"/>
                                </a:rPr>
                                <m:t>𝑥</m:t>
                              </m:r>
                              <m:r>
                                <a:rPr lang="en-US" b="0" i="1" smtClean="0">
                                  <a:latin typeface="Cambria Math" panose="02040503050406030204" pitchFamily="18" charset="0"/>
                                </a:rPr>
                                <m:t>−1</m:t>
                              </m:r>
                            </m:oMath>
                          </a14:m>
                          <a:r>
                            <a:rPr lang="en-IN" dirty="0"/>
                            <a:t> (fourth-degree trinomial)</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47799174"/>
                      </a:ext>
                    </a:extLst>
                  </a:tr>
                </a:tbl>
              </a:graphicData>
            </a:graphic>
          </p:graphicFrame>
        </mc:Choice>
        <mc:Fallback xmlns="">
          <p:graphicFrame>
            <p:nvGraphicFramePr>
              <p:cNvPr id="4" name="Table 3">
                <a:extLst>
                  <a:ext uri="{FF2B5EF4-FFF2-40B4-BE49-F238E27FC236}">
                    <a16:creationId xmlns:a16="http://schemas.microsoft.com/office/drawing/2014/main" id="{6C670088-C049-EDCF-DBD5-92B7893A66A1}"/>
                  </a:ext>
                </a:extLst>
              </p:cNvPr>
              <p:cNvGraphicFramePr>
                <a:graphicFrameLocks noGrp="1"/>
              </p:cNvGraphicFramePr>
              <p:nvPr>
                <p:extLst>
                  <p:ext uri="{D42A27DB-BD31-4B8C-83A1-F6EECF244321}">
                    <p14:modId xmlns:p14="http://schemas.microsoft.com/office/powerpoint/2010/main" val="2791859000"/>
                  </p:ext>
                </p:extLst>
              </p:nvPr>
            </p:nvGraphicFramePr>
            <p:xfrm>
              <a:off x="654205" y="1611351"/>
              <a:ext cx="7924800" cy="1752600"/>
            </p:xfrm>
            <a:graphic>
              <a:graphicData uri="http://schemas.openxmlformats.org/drawingml/2006/table">
                <a:tbl>
                  <a:tblPr firstRow="1" bandRow="1">
                    <a:tableStyleId>{2D5ABB26-0587-4C30-8999-92F81FD0307C}</a:tableStyleId>
                  </a:tblPr>
                  <a:tblGrid>
                    <a:gridCol w="1243106">
                      <a:extLst>
                        <a:ext uri="{9D8B030D-6E8A-4147-A177-3AD203B41FA5}">
                          <a16:colId xmlns:a16="http://schemas.microsoft.com/office/drawing/2014/main" val="1812226232"/>
                        </a:ext>
                      </a:extLst>
                    </a:gridCol>
                    <a:gridCol w="2952377">
                      <a:extLst>
                        <a:ext uri="{9D8B030D-6E8A-4147-A177-3AD203B41FA5}">
                          <a16:colId xmlns:a16="http://schemas.microsoft.com/office/drawing/2014/main" val="190625782"/>
                        </a:ext>
                      </a:extLst>
                    </a:gridCol>
                    <a:gridCol w="3729317">
                      <a:extLst>
                        <a:ext uri="{9D8B030D-6E8A-4147-A177-3AD203B41FA5}">
                          <a16:colId xmlns:a16="http://schemas.microsoft.com/office/drawing/2014/main" val="1084520468"/>
                        </a:ext>
                      </a:extLst>
                    </a:gridCol>
                  </a:tblGrid>
                  <a:tr h="370840">
                    <a:tc>
                      <a:txBody>
                        <a:bodyPr/>
                        <a:lstStyle/>
                        <a:p>
                          <a:pPr algn="ctr"/>
                          <a:r>
                            <a:rPr lang="en-US" b="1" dirty="0"/>
                            <a:t>Term</a:t>
                          </a:r>
                          <a:endParaRPr lang="en-IN" b="1" dirty="0"/>
                        </a:p>
                      </a:txBody>
                      <a:tcPr>
                        <a:lnB w="12700" cap="flat" cmpd="sng" algn="ctr">
                          <a:solidFill>
                            <a:schemeClr val="tx1"/>
                          </a:solidFill>
                          <a:prstDash val="solid"/>
                          <a:round/>
                          <a:headEnd type="none" w="med" len="med"/>
                          <a:tailEnd type="none" w="med" len="med"/>
                        </a:lnB>
                      </a:tcPr>
                    </a:tc>
                    <a:tc>
                      <a:txBody>
                        <a:bodyPr/>
                        <a:lstStyle/>
                        <a:p>
                          <a:pPr algn="ctr"/>
                          <a:r>
                            <a:rPr lang="en-US" b="1" dirty="0"/>
                            <a:t>Description</a:t>
                          </a:r>
                          <a:endParaRPr lang="en-IN" b="1" dirty="0"/>
                        </a:p>
                      </a:txBody>
                      <a:tcPr>
                        <a:lnB w="12700" cap="flat" cmpd="sng" algn="ctr">
                          <a:solidFill>
                            <a:schemeClr val="tx1"/>
                          </a:solidFill>
                          <a:prstDash val="solid"/>
                          <a:round/>
                          <a:headEnd type="none" w="med" len="med"/>
                          <a:tailEnd type="none" w="med" len="med"/>
                        </a:lnB>
                      </a:tcPr>
                    </a:tc>
                    <a:tc>
                      <a:txBody>
                        <a:bodyPr/>
                        <a:lstStyle/>
                        <a:p>
                          <a:pPr algn="ctr"/>
                          <a:r>
                            <a:rPr lang="en-US" b="1" dirty="0"/>
                            <a:t>Example</a:t>
                          </a:r>
                          <a:endParaRPr lang="en-IN" b="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83825733"/>
                      </a:ext>
                    </a:extLst>
                  </a:tr>
                  <a:tr h="370840">
                    <a:tc>
                      <a:txBody>
                        <a:bodyPr/>
                        <a:lstStyle/>
                        <a:p>
                          <a:r>
                            <a:rPr lang="en-IN" dirty="0"/>
                            <a:t>Monomial:</a:t>
                          </a:r>
                        </a:p>
                      </a:txBody>
                      <a:tcPr>
                        <a:lnT w="12700" cap="flat" cmpd="sng" algn="ctr">
                          <a:solidFill>
                            <a:schemeClr val="tx1"/>
                          </a:solidFill>
                          <a:prstDash val="solid"/>
                          <a:round/>
                          <a:headEnd type="none" w="med" len="med"/>
                          <a:tailEnd type="none" w="med" len="med"/>
                        </a:lnT>
                      </a:tcPr>
                    </a:tc>
                    <a:tc>
                      <a:txBody>
                        <a:bodyPr/>
                        <a:lstStyle/>
                        <a:p>
                          <a:r>
                            <a:rPr lang="en-IN" dirty="0"/>
                            <a:t>polynomial with one term</a:t>
                          </a:r>
                        </a:p>
                      </a:txBody>
                      <a:tcPr>
                        <a:lnT w="12700" cap="flat" cmpd="sng" algn="ctr">
                          <a:solidFill>
                            <a:schemeClr val="tx1"/>
                          </a:solidFill>
                          <a:prstDash val="solid"/>
                          <a:round/>
                          <a:headEnd type="none" w="med" len="med"/>
                          <a:tailEnd type="none" w="med" len="med"/>
                        </a:lnT>
                      </a:tcPr>
                    </a:tc>
                    <a:tc>
                      <a:txBody>
                        <a:bodyPr/>
                        <a:lstStyle/>
                        <a:p>
                          <a:endParaRPr lang="en-US"/>
                        </a:p>
                      </a:txBody>
                      <a:tcPr>
                        <a:lnT w="12700" cap="flat" cmpd="sng" algn="ctr">
                          <a:solidFill>
                            <a:schemeClr val="tx1"/>
                          </a:solidFill>
                          <a:prstDash val="solid"/>
                          <a:round/>
                          <a:headEnd type="none" w="med" len="med"/>
                          <a:tailEnd type="none" w="med" len="med"/>
                        </a:lnT>
                        <a:blipFill>
                          <a:blip r:embed="rId2"/>
                          <a:stretch>
                            <a:fillRect l="-112582" t="-108197" r="-163" b="-298361"/>
                          </a:stretch>
                        </a:blipFill>
                      </a:tcPr>
                    </a:tc>
                    <a:extLst>
                      <a:ext uri="{0D108BD9-81ED-4DB2-BD59-A6C34878D82A}">
                        <a16:rowId xmlns:a16="http://schemas.microsoft.com/office/drawing/2014/main" val="1309361715"/>
                      </a:ext>
                    </a:extLst>
                  </a:tr>
                  <a:tr h="370840">
                    <a:tc>
                      <a:txBody>
                        <a:bodyPr/>
                        <a:lstStyle/>
                        <a:p>
                          <a:r>
                            <a:rPr lang="en-IN" dirty="0"/>
                            <a:t>Binomial:</a:t>
                          </a:r>
                        </a:p>
                      </a:txBody>
                      <a:tcPr/>
                    </a:tc>
                    <a:tc>
                      <a:txBody>
                        <a:bodyPr/>
                        <a:lstStyle/>
                        <a:p>
                          <a:r>
                            <a:rPr lang="en-IN" dirty="0"/>
                            <a:t>polynomial with two terms</a:t>
                          </a:r>
                        </a:p>
                      </a:txBody>
                      <a:tcPr/>
                    </a:tc>
                    <a:tc>
                      <a:txBody>
                        <a:bodyPr/>
                        <a:lstStyle/>
                        <a:p>
                          <a:endParaRPr lang="en-US"/>
                        </a:p>
                      </a:txBody>
                      <a:tcPr>
                        <a:blipFill>
                          <a:blip r:embed="rId2"/>
                          <a:stretch>
                            <a:fillRect l="-112582" t="-208197" r="-163" b="-198361"/>
                          </a:stretch>
                        </a:blipFill>
                      </a:tcPr>
                    </a:tc>
                    <a:extLst>
                      <a:ext uri="{0D108BD9-81ED-4DB2-BD59-A6C34878D82A}">
                        <a16:rowId xmlns:a16="http://schemas.microsoft.com/office/drawing/2014/main" val="3734263127"/>
                      </a:ext>
                    </a:extLst>
                  </a:tr>
                  <a:tr h="640080">
                    <a:tc>
                      <a:txBody>
                        <a:bodyPr/>
                        <a:lstStyle/>
                        <a:p>
                          <a:r>
                            <a:rPr lang="en-IN" dirty="0"/>
                            <a:t>Trinomial:</a:t>
                          </a:r>
                        </a:p>
                      </a:txBody>
                      <a:tcPr>
                        <a:lnB w="12700" cap="flat" cmpd="sng" algn="ctr">
                          <a:solidFill>
                            <a:schemeClr val="tx1"/>
                          </a:solidFill>
                          <a:prstDash val="solid"/>
                          <a:round/>
                          <a:headEnd type="none" w="med" len="med"/>
                          <a:tailEnd type="none" w="med" len="med"/>
                        </a:lnB>
                      </a:tcPr>
                    </a:tc>
                    <a:tc>
                      <a:txBody>
                        <a:bodyPr/>
                        <a:lstStyle/>
                        <a:p>
                          <a:r>
                            <a:rPr lang="en-IN" dirty="0"/>
                            <a:t>polynomial with three terms</a:t>
                          </a:r>
                        </a:p>
                      </a:txBody>
                      <a:tcPr>
                        <a:lnB w="12700" cap="flat" cmpd="sng" algn="ctr">
                          <a:solidFill>
                            <a:schemeClr val="tx1"/>
                          </a:solidFill>
                          <a:prstDash val="solid"/>
                          <a:round/>
                          <a:headEnd type="none" w="med" len="med"/>
                          <a:tailEnd type="none" w="med" len="med"/>
                        </a:lnB>
                      </a:tcPr>
                    </a:tc>
                    <a:tc>
                      <a:txBody>
                        <a:bodyPr/>
                        <a:lstStyle/>
                        <a:p>
                          <a:endParaRPr lang="en-US"/>
                        </a:p>
                      </a:txBody>
                      <a:tcPr>
                        <a:lnB w="12700" cap="flat" cmpd="sng" algn="ctr">
                          <a:solidFill>
                            <a:schemeClr val="tx1"/>
                          </a:solidFill>
                          <a:prstDash val="solid"/>
                          <a:round/>
                          <a:headEnd type="none" w="med" len="med"/>
                          <a:tailEnd type="none" w="med" len="med"/>
                        </a:lnB>
                        <a:blipFill>
                          <a:blip r:embed="rId2"/>
                          <a:stretch>
                            <a:fillRect l="-112582" t="-179048" r="-163" b="-15238"/>
                          </a:stretch>
                        </a:blipFill>
                      </a:tcPr>
                    </a:tc>
                    <a:extLst>
                      <a:ext uri="{0D108BD9-81ED-4DB2-BD59-A6C34878D82A}">
                        <a16:rowId xmlns:a16="http://schemas.microsoft.com/office/drawing/2014/main" val="2647799174"/>
                      </a:ext>
                    </a:extLst>
                  </a:tr>
                </a:tbl>
              </a:graphicData>
            </a:graphic>
          </p:graphicFrame>
        </mc:Fallback>
      </mc:AlternateContent>
    </p:spTree>
    <p:extLst>
      <p:ext uri="{BB962C8B-B14F-4D97-AF65-F5344CB8AC3E}">
        <p14:creationId xmlns:p14="http://schemas.microsoft.com/office/powerpoint/2010/main" val="28392646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Definition: Classifying a Polynomial by Its Degree</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74198"/>
                <a:ext cx="8229600" cy="3022366"/>
              </a:xfrm>
            </p:spPr>
            <p:txBody>
              <a:bodyPr>
                <a:spAutoFit/>
              </a:bodyPr>
              <a:lstStyle/>
              <a:p>
                <a:r>
                  <a:rPr lang="en-US" sz="2800" dirty="0"/>
                  <a:t>A polynomial in one variable can be classified in reference to its degree as follows</a:t>
                </a:r>
                <a:r>
                  <a:rPr lang="en-US" dirty="0"/>
                  <a:t>:</a:t>
                </a:r>
                <a:endParaRPr sz="2800" dirty="0"/>
              </a:p>
              <a:p>
                <a:r>
                  <a:rPr lang="en-US" sz="2800" dirty="0"/>
                  <a:t>If a polynomial is of</a:t>
                </a:r>
              </a:p>
              <a:p>
                <a:pPr marL="514350" indent="-514350">
                  <a:buAutoNum type="alphaLcPeriod"/>
                </a:pPr>
                <a:r>
                  <a:rPr lang="en-US" dirty="0"/>
                  <a:t>degree </a:t>
                </a:r>
                <a14:m>
                  <m:oMath xmlns:m="http://schemas.openxmlformats.org/officeDocument/2006/math">
                    <m:r>
                      <a:rPr lang="en-US" i="1" dirty="0" smtClean="0">
                        <a:latin typeface="Cambria Math" panose="02040503050406030204" pitchFamily="18" charset="0"/>
                      </a:rPr>
                      <m:t>0</m:t>
                    </m:r>
                  </m:oMath>
                </a14:m>
                <a:r>
                  <a:rPr lang="en-US" dirty="0"/>
                  <a:t> or </a:t>
                </a:r>
                <a14:m>
                  <m:oMath xmlns:m="http://schemas.openxmlformats.org/officeDocument/2006/math">
                    <m:r>
                      <a:rPr lang="en-US" i="1" dirty="0" smtClean="0">
                        <a:latin typeface="Cambria Math" panose="02040503050406030204" pitchFamily="18" charset="0"/>
                      </a:rPr>
                      <m:t>1</m:t>
                    </m:r>
                  </m:oMath>
                </a14:m>
                <a:r>
                  <a:rPr lang="en-US" dirty="0"/>
                  <a:t>, it is called a linear polynomial, </a:t>
                </a:r>
              </a:p>
              <a:p>
                <a:pPr marL="514350" indent="-514350">
                  <a:buAutoNum type="alphaLcPeriod"/>
                </a:pPr>
                <a:r>
                  <a:rPr lang="en-US" sz="2800" dirty="0"/>
                  <a:t>degree </a:t>
                </a:r>
                <a14:m>
                  <m:oMath xmlns:m="http://schemas.openxmlformats.org/officeDocument/2006/math">
                    <m:r>
                      <a:rPr lang="en-US" sz="2800" i="1" dirty="0" smtClean="0">
                        <a:latin typeface="Cambria Math" panose="02040503050406030204" pitchFamily="18" charset="0"/>
                      </a:rPr>
                      <m:t>2</m:t>
                    </m:r>
                  </m:oMath>
                </a14:m>
                <a:r>
                  <a:rPr lang="en-US" sz="2800" dirty="0"/>
                  <a:t>, it is called a quadratic polynomial,</a:t>
                </a:r>
              </a:p>
              <a:p>
                <a:pPr marL="514350" indent="-514350">
                  <a:buAutoNum type="alphaLcPeriod"/>
                </a:pPr>
                <a:r>
                  <a:rPr lang="en-US" sz="2800" dirty="0"/>
                  <a:t>degree </a:t>
                </a:r>
                <a14:m>
                  <m:oMath xmlns:m="http://schemas.openxmlformats.org/officeDocument/2006/math">
                    <m:r>
                      <a:rPr lang="en-US" sz="2800" i="1" dirty="0" smtClean="0">
                        <a:latin typeface="Cambria Math" panose="02040503050406030204" pitchFamily="18" charset="0"/>
                      </a:rPr>
                      <m:t>3</m:t>
                    </m:r>
                  </m:oMath>
                </a14:m>
                <a:r>
                  <a:rPr lang="en-US" sz="2800" dirty="0"/>
                  <a:t>, it is called a cubic polynomial.</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74198"/>
                <a:ext cx="8229600" cy="3022366"/>
              </a:xfrm>
              <a:blipFill>
                <a:blip r:embed="rId2"/>
                <a:stretch>
                  <a:fillRect l="-1402" t="-1397" b="-4391"/>
                </a:stretch>
              </a:blipFill>
            </p:spPr>
            <p:txBody>
              <a:bodyPr/>
              <a:lstStyle/>
              <a:p>
                <a:r>
                  <a:rPr lang="en-IN">
                    <a:noFill/>
                  </a:rPr>
                  <a:t> </a:t>
                </a:r>
              </a:p>
            </p:txBody>
          </p:sp>
        </mc:Fallback>
      </mc:AlternateContent>
    </p:spTree>
    <p:extLst>
      <p:ext uri="{BB962C8B-B14F-4D97-AF65-F5344CB8AC3E}">
        <p14:creationId xmlns:p14="http://schemas.microsoft.com/office/powerpoint/2010/main" val="13517728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1: Adding Polynomials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IN" sz="2800" dirty="0"/>
                  <a:t>Simplify each of the following expressions.</a:t>
                </a:r>
              </a:p>
              <a:p>
                <a:pPr marL="514350" indent="-514350">
                  <a:buFont typeface="+mj-lt"/>
                  <a:buAutoNum type="alphaLcPeriod"/>
                  <a:defRPr sz="2800"/>
                </a:pPr>
                <a:r>
                  <a:rPr lang="en-IN" dirty="0"/>
                  <a:t>​</a:t>
                </a:r>
                <a14:m>
                  <m:oMath xmlns:m="http://schemas.openxmlformats.org/officeDocument/2006/math">
                    <m:d>
                      <m:dPr>
                        <m:ctrlPr>
                          <a:rPr lang="ar-AE" i="1">
                            <a:latin typeface="Cambria Math" panose="02040503050406030204" pitchFamily="18" charset="0"/>
                          </a:rPr>
                        </m:ctrlPr>
                      </m:dPr>
                      <m:e>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3</m:t>
                            </m:r>
                          </m:sup>
                        </m:sSup>
                        <m:r>
                          <a:rPr lang="ar-AE">
                            <a:latin typeface="Cambria Math" panose="02040503050406030204" pitchFamily="18" charset="0"/>
                          </a:rPr>
                          <m:t>−</m:t>
                        </m:r>
                        <m:r>
                          <a:rPr lang="ar-AE">
                            <a:latin typeface="Cambria Math" panose="02040503050406030204" pitchFamily="18" charset="0"/>
                          </a:rPr>
                          <m:t>2</m:t>
                        </m:r>
                        <m:r>
                          <a:rPr lang="ar-AE">
                            <a:latin typeface="Cambria Math" panose="02040503050406030204" pitchFamily="18" charset="0"/>
                          </a:rPr>
                          <m:t>𝑥</m:t>
                        </m:r>
                        <m:r>
                          <a:rPr lang="ar-AE">
                            <a:latin typeface="Cambria Math" panose="02040503050406030204" pitchFamily="18" charset="0"/>
                          </a:rPr>
                          <m:t>+</m:t>
                        </m:r>
                        <m:r>
                          <a:rPr lang="ar-AE">
                            <a:latin typeface="Cambria Math" panose="02040503050406030204" pitchFamily="18" charset="0"/>
                          </a:rPr>
                          <m:t>1</m:t>
                        </m:r>
                      </m:e>
                    </m:d>
                    <m:r>
                      <a:rPr lang="ar-AE">
                        <a:latin typeface="Cambria Math" panose="02040503050406030204" pitchFamily="18" charset="0"/>
                      </a:rPr>
                      <m:t>+</m:t>
                    </m:r>
                    <m:d>
                      <m:dPr>
                        <m:ctrlPr>
                          <a:rPr lang="ar-AE" i="1">
                            <a:latin typeface="Cambria Math" panose="02040503050406030204" pitchFamily="18" charset="0"/>
                          </a:rPr>
                        </m:ctrlPr>
                      </m:dPr>
                      <m:e>
                        <m:r>
                          <a:rPr lang="ar-AE">
                            <a:latin typeface="Cambria Math" panose="02040503050406030204" pitchFamily="18" charset="0"/>
                          </a:rPr>
                          <m:t>3</m:t>
                        </m:r>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2</m:t>
                            </m:r>
                          </m:sup>
                        </m:sSup>
                        <m:r>
                          <a:rPr lang="ar-AE">
                            <a:latin typeface="Cambria Math" panose="02040503050406030204" pitchFamily="18" charset="0"/>
                          </a:rPr>
                          <m:t>+</m:t>
                        </m:r>
                        <m:r>
                          <a:rPr lang="ar-AE">
                            <a:latin typeface="Cambria Math" panose="02040503050406030204" pitchFamily="18" charset="0"/>
                          </a:rPr>
                          <m:t>4</m:t>
                        </m:r>
                        <m:r>
                          <a:rPr lang="ar-AE">
                            <a:latin typeface="Cambria Math" panose="02040503050406030204" pitchFamily="18" charset="0"/>
                          </a:rPr>
                          <m:t>𝑥</m:t>
                        </m:r>
                        <m:r>
                          <a:rPr lang="ar-AE">
                            <a:latin typeface="Cambria Math" panose="02040503050406030204" pitchFamily="18" charset="0"/>
                          </a:rPr>
                          <m:t>+</m:t>
                        </m:r>
                        <m:r>
                          <a:rPr lang="ar-AE">
                            <a:latin typeface="Cambria Math" panose="02040503050406030204" pitchFamily="18" charset="0"/>
                          </a:rPr>
                          <m:t>5</m:t>
                        </m:r>
                      </m:e>
                    </m:d>
                  </m:oMath>
                </a14:m>
                <a:endParaRPr lang="ar-AE" dirty="0"/>
              </a:p>
              <a:p>
                <a:pPr marL="514350" indent="-514350">
                  <a:buFont typeface="+mj-lt"/>
                  <a:buAutoNum type="alphaLcPeriod" startAt="2"/>
                  <a:defRPr sz="2800"/>
                </a:pPr>
                <a:r>
                  <a:rPr lang="ar-AE" dirty="0"/>
                  <a:t>​</a:t>
                </a:r>
                <a14:m>
                  <m:oMath xmlns:m="http://schemas.openxmlformats.org/officeDocument/2006/math">
                    <m:d>
                      <m:dPr>
                        <m:ctrlPr>
                          <a:rPr lang="ar-AE" i="1">
                            <a:latin typeface="Cambria Math" panose="02040503050406030204" pitchFamily="18" charset="0"/>
                          </a:rPr>
                        </m:ctrlPr>
                      </m:dPr>
                      <m:e>
                        <m:r>
                          <a:rPr lang="ar-AE">
                            <a:latin typeface="Cambria Math" panose="02040503050406030204" pitchFamily="18" charset="0"/>
                          </a:rPr>
                          <m:t>2</m:t>
                        </m:r>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2</m:t>
                            </m:r>
                          </m:sup>
                        </m:sSup>
                        <m:r>
                          <a:rPr lang="ar-AE">
                            <a:latin typeface="Cambria Math" panose="02040503050406030204" pitchFamily="18" charset="0"/>
                          </a:rPr>
                          <m:t>+</m:t>
                        </m:r>
                        <m:r>
                          <a:rPr lang="ar-AE">
                            <a:latin typeface="Cambria Math" panose="02040503050406030204" pitchFamily="18" charset="0"/>
                          </a:rPr>
                          <m:t>4</m:t>
                        </m:r>
                        <m:r>
                          <a:rPr lang="ar-AE">
                            <a:latin typeface="Cambria Math" panose="02040503050406030204" pitchFamily="18" charset="0"/>
                          </a:rPr>
                          <m:t>𝑥</m:t>
                        </m:r>
                        <m:r>
                          <a:rPr lang="ar-AE">
                            <a:latin typeface="Cambria Math" panose="02040503050406030204" pitchFamily="18" charset="0"/>
                          </a:rPr>
                          <m:t>−</m:t>
                        </m:r>
                        <m:r>
                          <a:rPr lang="ar-AE">
                            <a:latin typeface="Cambria Math" panose="02040503050406030204" pitchFamily="18" charset="0"/>
                          </a:rPr>
                          <m:t>7</m:t>
                        </m:r>
                      </m:e>
                    </m:d>
                    <m:r>
                      <a:rPr lang="ar-AE">
                        <a:latin typeface="Cambria Math" panose="02040503050406030204" pitchFamily="18" charset="0"/>
                      </a:rPr>
                      <m:t>+</m:t>
                    </m:r>
                    <m:d>
                      <m:dPr>
                        <m:ctrlPr>
                          <a:rPr lang="ar-AE" i="1">
                            <a:latin typeface="Cambria Math" panose="02040503050406030204" pitchFamily="18" charset="0"/>
                          </a:rPr>
                        </m:ctrlPr>
                      </m:dPr>
                      <m:e>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2</m:t>
                            </m:r>
                          </m:sup>
                        </m:sSup>
                        <m:r>
                          <a:rPr lang="ar-AE">
                            <a:latin typeface="Cambria Math" panose="02040503050406030204" pitchFamily="18" charset="0"/>
                          </a:rPr>
                          <m:t>+</m:t>
                        </m:r>
                        <m:r>
                          <a:rPr lang="ar-AE">
                            <a:latin typeface="Cambria Math" panose="02040503050406030204" pitchFamily="18" charset="0"/>
                          </a:rPr>
                          <m:t>6</m:t>
                        </m:r>
                        <m:r>
                          <a:rPr lang="ar-AE">
                            <a:latin typeface="Cambria Math" panose="02040503050406030204" pitchFamily="18" charset="0"/>
                          </a:rPr>
                          <m:t>𝑥</m:t>
                        </m:r>
                        <m:r>
                          <a:rPr lang="ar-AE">
                            <a:latin typeface="Cambria Math" panose="02040503050406030204" pitchFamily="18" charset="0"/>
                          </a:rPr>
                          <m:t>+</m:t>
                        </m:r>
                        <m:r>
                          <a:rPr lang="ar-AE">
                            <a:latin typeface="Cambria Math" panose="02040503050406030204" pitchFamily="18" charset="0"/>
                          </a:rPr>
                          <m:t>8</m:t>
                        </m:r>
                      </m:e>
                    </m:d>
                  </m:oMath>
                </a14:m>
                <a:endParaRPr lang="ar-AE" dirty="0"/>
              </a:p>
              <a:p>
                <a:pPr>
                  <a:defRPr sz="2800"/>
                </a:pPr>
                <a:r>
                  <a:rPr lang="en-IN" b="1" dirty="0"/>
                  <a:t>Solution</a:t>
                </a:r>
              </a:p>
              <a:p>
                <a:pPr marL="514350" indent="-514350">
                  <a:buFont typeface="+mj-lt"/>
                  <a:buAutoNum type="alphaLcPeriod"/>
                  <a:defRPr sz="2800"/>
                </a:pPr>
                <a:r>
                  <a:rPr lang="en-IN" dirty="0"/>
                  <a:t> </a:t>
                </a:r>
                <a14:m>
                  <m:oMath xmlns:m="http://schemas.openxmlformats.org/officeDocument/2006/math">
                    <m:d>
                      <m:dPr>
                        <m:ctrlPr>
                          <a:rPr lang="ar-AE" i="1" smtClean="0">
                            <a:latin typeface="Cambria Math" panose="02040503050406030204" pitchFamily="18" charset="0"/>
                          </a:rPr>
                        </m:ctrlPr>
                      </m:dPr>
                      <m:e>
                        <m:sSup>
                          <m:sSupPr>
                            <m:ctrlPr>
                              <a:rPr lang="en-US" b="0" i="1" smtClean="0">
                                <a:latin typeface="Cambria Math" panose="02040503050406030204" pitchFamily="18" charset="0"/>
                              </a:rPr>
                            </m:ctrlPr>
                          </m:sSupPr>
                          <m:e>
                            <m:r>
                              <a:rPr lang="ar-AE" b="0" i="1" smtClean="0">
                                <a:latin typeface="Cambria Math" panose="02040503050406030204" pitchFamily="18" charset="0"/>
                              </a:rPr>
                              <m:t>𝑥</m:t>
                            </m:r>
                          </m:e>
                          <m:sup>
                            <m:r>
                              <a:rPr lang="en-US" b="0" i="1" smtClean="0">
                                <a:latin typeface="Cambria Math" panose="02040503050406030204" pitchFamily="18" charset="0"/>
                              </a:rPr>
                              <m:t>3</m:t>
                            </m:r>
                          </m:sup>
                        </m:sSup>
                        <m:r>
                          <a:rPr lang="en-US" b="0" i="1" smtClean="0">
                            <a:latin typeface="Cambria Math" panose="02040503050406030204" pitchFamily="18" charset="0"/>
                          </a:rPr>
                          <m:t>−</m:t>
                        </m:r>
                        <m:r>
                          <a:rPr lang="en-US" b="0" i="1" smtClean="0">
                            <a:latin typeface="Cambria Math" panose="02040503050406030204" pitchFamily="18" charset="0"/>
                          </a:rPr>
                          <m:t>2</m:t>
                        </m:r>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1</m:t>
                        </m:r>
                      </m:e>
                    </m:d>
                    <m:r>
                      <a:rPr lang="en-US" b="0" i="1" smtClean="0">
                        <a:latin typeface="Cambria Math" panose="02040503050406030204" pitchFamily="18" charset="0"/>
                      </a:rPr>
                      <m:t>+</m:t>
                    </m:r>
                    <m:d>
                      <m:dPr>
                        <m:ctrlPr>
                          <a:rPr lang="en-US" b="0" i="1" smtClean="0">
                            <a:latin typeface="Cambria Math" panose="02040503050406030204" pitchFamily="18" charset="0"/>
                          </a:rPr>
                        </m:ctrlPr>
                      </m:dPr>
                      <m:e>
                        <m:r>
                          <a:rPr lang="en-US" b="0" i="1" smtClean="0">
                            <a:latin typeface="Cambria Math" panose="02040503050406030204" pitchFamily="18" charset="0"/>
                          </a:rPr>
                          <m:t>3</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2</m:t>
                            </m:r>
                          </m:sup>
                        </m:sSup>
                        <m:r>
                          <a:rPr lang="en-US" b="0" i="1" smtClean="0">
                            <a:latin typeface="Cambria Math" panose="02040503050406030204" pitchFamily="18" charset="0"/>
                          </a:rPr>
                          <m:t>+</m:t>
                        </m:r>
                        <m:r>
                          <a:rPr lang="en-US" b="0" i="1" smtClean="0">
                            <a:latin typeface="Cambria Math" panose="02040503050406030204" pitchFamily="18" charset="0"/>
                          </a:rPr>
                          <m:t>4</m:t>
                        </m:r>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5</m:t>
                        </m:r>
                      </m:e>
                    </m:d>
                  </m:oMath>
                </a14:m>
                <a:endParaRPr lang="en-US" b="0" i="1" dirty="0">
                  <a:latin typeface="Cambria Math" panose="02040503050406030204" pitchFamily="18" charset="0"/>
                </a:endParaRPr>
              </a:p>
              <a:p>
                <a:pPr>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3</m:t>
                          </m:r>
                        </m:sup>
                      </m:sSup>
                      <m:r>
                        <a:rPr lang="en-US" b="0" i="1" smtClean="0">
                          <a:latin typeface="Cambria Math" panose="02040503050406030204" pitchFamily="18" charset="0"/>
                        </a:rPr>
                        <m:t>−</m:t>
                      </m:r>
                      <m:r>
                        <a:rPr lang="en-US" b="0" i="1" smtClean="0">
                          <a:latin typeface="Cambria Math" panose="02040503050406030204" pitchFamily="18" charset="0"/>
                        </a:rPr>
                        <m:t>2</m:t>
                      </m:r>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1</m:t>
                      </m:r>
                      <m:r>
                        <a:rPr lang="en-US" b="0" i="1" smtClean="0">
                          <a:latin typeface="Cambria Math" panose="02040503050406030204" pitchFamily="18" charset="0"/>
                        </a:rPr>
                        <m:t>+</m:t>
                      </m:r>
                      <m:r>
                        <a:rPr lang="en-US" b="0" i="1" smtClean="0">
                          <a:latin typeface="Cambria Math" panose="02040503050406030204" pitchFamily="18" charset="0"/>
                        </a:rPr>
                        <m:t>3</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2</m:t>
                          </m:r>
                        </m:sup>
                      </m:sSup>
                      <m:r>
                        <a:rPr lang="en-US" b="0" i="1" smtClean="0">
                          <a:latin typeface="Cambria Math" panose="02040503050406030204" pitchFamily="18" charset="0"/>
                        </a:rPr>
                        <m:t>+</m:t>
                      </m:r>
                      <m:r>
                        <a:rPr lang="en-US" b="0" i="1" smtClean="0">
                          <a:latin typeface="Cambria Math" panose="02040503050406030204" pitchFamily="18" charset="0"/>
                        </a:rPr>
                        <m:t>4</m:t>
                      </m:r>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5</m:t>
                      </m:r>
                    </m:oMath>
                  </m:oMathPara>
                </a14:m>
                <a:endParaRPr lang="en-US" dirty="0"/>
              </a:p>
              <a:p>
                <a:pPr>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3</m:t>
                          </m:r>
                        </m:sup>
                      </m:sSup>
                      <m:r>
                        <a:rPr lang="en-US" b="0" i="1" smtClean="0">
                          <a:latin typeface="Cambria Math" panose="02040503050406030204" pitchFamily="18" charset="0"/>
                        </a:rPr>
                        <m:t>+</m:t>
                      </m:r>
                      <m:r>
                        <a:rPr lang="en-US" b="0" i="1" smtClean="0">
                          <a:latin typeface="Cambria Math" panose="02040503050406030204" pitchFamily="18" charset="0"/>
                        </a:rPr>
                        <m:t>3</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2</m:t>
                          </m:r>
                        </m:sup>
                      </m:sSup>
                      <m:r>
                        <a:rPr lang="en-US" b="0" i="1" smtClean="0">
                          <a:latin typeface="Cambria Math" panose="02040503050406030204" pitchFamily="18" charset="0"/>
                        </a:rPr>
                        <m:t>−</m:t>
                      </m:r>
                      <m:r>
                        <a:rPr lang="en-US" b="0" i="1" smtClean="0">
                          <a:latin typeface="Cambria Math" panose="02040503050406030204" pitchFamily="18" charset="0"/>
                        </a:rPr>
                        <m:t>2</m:t>
                      </m:r>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4</m:t>
                      </m:r>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1</m:t>
                      </m:r>
                      <m:r>
                        <a:rPr lang="en-US" b="0" i="1" smtClean="0">
                          <a:latin typeface="Cambria Math" panose="02040503050406030204" pitchFamily="18" charset="0"/>
                        </a:rPr>
                        <m:t>+</m:t>
                      </m:r>
                      <m:r>
                        <a:rPr lang="en-US" b="0" i="1" smtClean="0">
                          <a:latin typeface="Cambria Math" panose="02040503050406030204" pitchFamily="18" charset="0"/>
                        </a:rPr>
                        <m:t>5</m:t>
                      </m:r>
                    </m:oMath>
                  </m:oMathPara>
                </a14:m>
                <a:endParaRPr lang="en-US" dirty="0"/>
              </a:p>
              <a:p>
                <a:pPr>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3</m:t>
                          </m:r>
                        </m:sup>
                      </m:sSup>
                      <m:r>
                        <a:rPr lang="en-US" b="0" i="1" smtClean="0">
                          <a:latin typeface="Cambria Math" panose="02040503050406030204" pitchFamily="18" charset="0"/>
                        </a:rPr>
                        <m:t>+</m:t>
                      </m:r>
                      <m:r>
                        <a:rPr lang="en-US" b="0" i="1" smtClean="0">
                          <a:latin typeface="Cambria Math" panose="02040503050406030204" pitchFamily="18" charset="0"/>
                        </a:rPr>
                        <m:t>3</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2</m:t>
                          </m:r>
                        </m:sup>
                      </m:sSup>
                      <m:r>
                        <a:rPr lang="en-US" b="0" i="1" smtClean="0">
                          <a:latin typeface="Cambria Math" panose="02040503050406030204" pitchFamily="18" charset="0"/>
                        </a:rPr>
                        <m:t>+</m:t>
                      </m:r>
                      <m:r>
                        <a:rPr lang="en-US" b="0" i="1" smtClean="0">
                          <a:latin typeface="Cambria Math" panose="02040503050406030204" pitchFamily="18" charset="0"/>
                        </a:rPr>
                        <m:t>2</m:t>
                      </m:r>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6</m:t>
                      </m:r>
                    </m:oMath>
                  </m:oMathPara>
                </a14:m>
                <a:endParaRPr lang="en-US"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227"/>
                </a:stretch>
              </a:blipFill>
            </p:spPr>
            <p:txBody>
              <a:bodyPr/>
              <a:lstStyle/>
              <a:p>
                <a:r>
                  <a:rPr lang="en-IN">
                    <a:noFill/>
                  </a:rPr>
                  <a:t> </a:t>
                </a:r>
              </a:p>
            </p:txBody>
          </p:sp>
        </mc:Fallback>
      </mc:AlternateContent>
      <p:sp>
        <p:nvSpPr>
          <p:cNvPr id="4" name="Left Brace 3">
            <a:extLst>
              <a:ext uri="{FF2B5EF4-FFF2-40B4-BE49-F238E27FC236}">
                <a16:creationId xmlns:a16="http://schemas.microsoft.com/office/drawing/2014/main" id="{01CCF63C-F0B3-F89C-EA36-5118E94B7222}"/>
              </a:ext>
            </a:extLst>
          </p:cNvPr>
          <p:cNvSpPr/>
          <p:nvPr/>
        </p:nvSpPr>
        <p:spPr>
          <a:xfrm rot="16200000">
            <a:off x="6012366" y="3891775"/>
            <a:ext cx="141247" cy="1066800"/>
          </a:xfrm>
          <a:prstGeom prst="leftBrace">
            <a:avLst>
              <a:gd name="adj1" fmla="val 8333"/>
              <a:gd name="adj2" fmla="val 47339"/>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sp>
        <p:nvSpPr>
          <p:cNvPr id="5" name="Left Brace 4">
            <a:extLst>
              <a:ext uri="{FF2B5EF4-FFF2-40B4-BE49-F238E27FC236}">
                <a16:creationId xmlns:a16="http://schemas.microsoft.com/office/drawing/2014/main" id="{A93D9E4A-0008-8239-6213-B8FAC7F42853}"/>
              </a:ext>
            </a:extLst>
          </p:cNvPr>
          <p:cNvSpPr/>
          <p:nvPr/>
        </p:nvSpPr>
        <p:spPr>
          <a:xfrm rot="16200000">
            <a:off x="7436005" y="3880624"/>
            <a:ext cx="163550" cy="1066800"/>
          </a:xfrm>
          <a:prstGeom prst="leftBrace">
            <a:avLst>
              <a:gd name="adj1" fmla="val 8333"/>
              <a:gd name="adj2" fmla="val 47339"/>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1: Adding Polynomials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marL="514350" indent="-514350">
                  <a:buFont typeface="+mj-lt"/>
                  <a:buAutoNum type="alphaLcPeriod" startAt="2"/>
                </a:pPr>
                <a:r>
                  <a:rPr lang="en-US" dirty="0"/>
                  <a:t> </a:t>
                </a:r>
                <a14:m>
                  <m:oMath xmlns:m="http://schemas.openxmlformats.org/officeDocument/2006/math">
                    <m:d>
                      <m:dPr>
                        <m:ctrlPr>
                          <a:rPr lang="ar-AE" i="1" smtClean="0">
                            <a:latin typeface="Cambria Math" panose="02040503050406030204" pitchFamily="18" charset="0"/>
                          </a:rPr>
                        </m:ctrlPr>
                      </m:dPr>
                      <m:e>
                        <m:r>
                          <a:rPr lang="en-US" b="0" i="1" smtClean="0">
                            <a:latin typeface="Cambria Math" panose="02040503050406030204" pitchFamily="18" charset="0"/>
                          </a:rPr>
                          <m:t>2</m:t>
                        </m:r>
                        <m:sSup>
                          <m:sSupPr>
                            <m:ctrlPr>
                              <a:rPr lang="en-US" b="0" i="1" smtClean="0">
                                <a:latin typeface="Cambria Math" panose="02040503050406030204" pitchFamily="18" charset="0"/>
                              </a:rPr>
                            </m:ctrlPr>
                          </m:sSupPr>
                          <m:e>
                            <m:r>
                              <a:rPr lang="ar-AE" b="0" i="1" smtClean="0">
                                <a:latin typeface="Cambria Math" panose="02040503050406030204" pitchFamily="18" charset="0"/>
                              </a:rPr>
                              <m:t>𝑥</m:t>
                            </m:r>
                          </m:e>
                          <m:sup>
                            <m:r>
                              <a:rPr lang="en-US" b="0" i="1" smtClean="0">
                                <a:latin typeface="Cambria Math" panose="02040503050406030204" pitchFamily="18" charset="0"/>
                              </a:rPr>
                              <m:t>2</m:t>
                            </m:r>
                          </m:sup>
                        </m:sSup>
                        <m:r>
                          <a:rPr lang="en-US" b="0" i="1" smtClean="0">
                            <a:latin typeface="Cambria Math" panose="02040503050406030204" pitchFamily="18" charset="0"/>
                          </a:rPr>
                          <m:t>+</m:t>
                        </m:r>
                        <m:r>
                          <a:rPr lang="en-US" b="0" i="1" smtClean="0">
                            <a:latin typeface="Cambria Math" panose="02040503050406030204" pitchFamily="18" charset="0"/>
                          </a:rPr>
                          <m:t>4</m:t>
                        </m:r>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7</m:t>
                        </m:r>
                      </m:e>
                    </m:d>
                    <m:r>
                      <a:rPr lang="en-US" b="0" i="1" smtClean="0">
                        <a:latin typeface="Cambria Math" panose="02040503050406030204" pitchFamily="18" charset="0"/>
                      </a:rPr>
                      <m:t>+</m:t>
                    </m:r>
                    <m:d>
                      <m:dPr>
                        <m:ctrlPr>
                          <a:rPr lang="en-US" b="0" i="1" smtClean="0">
                            <a:latin typeface="Cambria Math" panose="02040503050406030204" pitchFamily="18" charset="0"/>
                          </a:rPr>
                        </m:ctrlPr>
                      </m:dPr>
                      <m:e>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2</m:t>
                            </m:r>
                          </m:sup>
                        </m:sSup>
                        <m:r>
                          <a:rPr lang="en-US" b="0" i="1" smtClean="0">
                            <a:latin typeface="Cambria Math" panose="02040503050406030204" pitchFamily="18" charset="0"/>
                          </a:rPr>
                          <m:t>+</m:t>
                        </m:r>
                        <m:r>
                          <a:rPr lang="en-US" b="0" i="1" smtClean="0">
                            <a:latin typeface="Cambria Math" panose="02040503050406030204" pitchFamily="18" charset="0"/>
                          </a:rPr>
                          <m:t>6</m:t>
                        </m:r>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8</m:t>
                        </m:r>
                      </m:e>
                    </m:d>
                  </m:oMath>
                </a14:m>
                <a:endParaRPr lang="en-US" b="0" i="1" dirty="0">
                  <a:latin typeface="Cambria Math" panose="02040503050406030204" pitchFamily="18" charset="0"/>
                </a:endParaRPr>
              </a:p>
              <a:p>
                <a:pPr>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r>
                        <a:rPr lang="en-US" b="0" i="1" smtClean="0">
                          <a:latin typeface="Cambria Math" panose="02040503050406030204" pitchFamily="18" charset="0"/>
                        </a:rPr>
                        <m:t>2</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2</m:t>
                          </m:r>
                        </m:sup>
                      </m:sSup>
                      <m:r>
                        <a:rPr lang="en-US" b="0" i="1" smtClean="0">
                          <a:latin typeface="Cambria Math" panose="02040503050406030204" pitchFamily="18" charset="0"/>
                        </a:rPr>
                        <m:t>+</m:t>
                      </m:r>
                      <m:r>
                        <a:rPr lang="en-US" b="0" i="1" smtClean="0">
                          <a:latin typeface="Cambria Math" panose="02040503050406030204" pitchFamily="18" charset="0"/>
                        </a:rPr>
                        <m:t>4</m:t>
                      </m:r>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7</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2</m:t>
                          </m:r>
                        </m:sup>
                      </m:sSup>
                      <m:r>
                        <a:rPr lang="en-US" b="0" i="1" smtClean="0">
                          <a:latin typeface="Cambria Math" panose="02040503050406030204" pitchFamily="18" charset="0"/>
                        </a:rPr>
                        <m:t>+</m:t>
                      </m:r>
                      <m:r>
                        <a:rPr lang="en-US" b="0" i="1" smtClean="0">
                          <a:latin typeface="Cambria Math" panose="02040503050406030204" pitchFamily="18" charset="0"/>
                        </a:rPr>
                        <m:t>6</m:t>
                      </m:r>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8</m:t>
                      </m:r>
                    </m:oMath>
                  </m:oMathPara>
                </a14:m>
                <a:endParaRPr lang="en-US" dirty="0"/>
              </a:p>
              <a:p>
                <a:pPr>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r>
                        <a:rPr lang="en-US" b="0" i="1" smtClean="0">
                          <a:latin typeface="Cambria Math" panose="02040503050406030204" pitchFamily="18" charset="0"/>
                        </a:rPr>
                        <m:t>2</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2</m:t>
                          </m:r>
                        </m:sup>
                      </m:sSup>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2</m:t>
                          </m:r>
                        </m:sup>
                      </m:sSup>
                      <m:r>
                        <a:rPr lang="en-US" b="0" i="1" smtClean="0">
                          <a:latin typeface="Cambria Math" panose="02040503050406030204" pitchFamily="18" charset="0"/>
                        </a:rPr>
                        <m:t>+</m:t>
                      </m:r>
                      <m:r>
                        <a:rPr lang="en-US" b="0" i="1" smtClean="0">
                          <a:latin typeface="Cambria Math" panose="02040503050406030204" pitchFamily="18" charset="0"/>
                        </a:rPr>
                        <m:t>4</m:t>
                      </m:r>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6</m:t>
                      </m:r>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7</m:t>
                      </m:r>
                      <m:r>
                        <a:rPr lang="en-US" b="0" i="1" smtClean="0">
                          <a:latin typeface="Cambria Math" panose="02040503050406030204" pitchFamily="18" charset="0"/>
                        </a:rPr>
                        <m:t>+</m:t>
                      </m:r>
                      <m:r>
                        <a:rPr lang="en-US" b="0" i="1" smtClean="0">
                          <a:latin typeface="Cambria Math" panose="02040503050406030204" pitchFamily="18" charset="0"/>
                        </a:rPr>
                        <m:t>8</m:t>
                      </m:r>
                    </m:oMath>
                  </m:oMathPara>
                </a14:m>
                <a:endParaRPr lang="en-US" dirty="0"/>
              </a:p>
              <a:p>
                <a:pPr>
                  <a:defRPr sz="2800"/>
                </a:pPr>
                <a14:m>
                  <m:oMath xmlns:m="http://schemas.openxmlformats.org/officeDocument/2006/math">
                    <m:r>
                      <a:rPr lang="en-US" b="0" i="1" smtClean="0">
                        <a:latin typeface="Cambria Math" panose="02040503050406030204" pitchFamily="18" charset="0"/>
                      </a:rPr>
                      <m:t>                                   =</m:t>
                    </m:r>
                    <m:r>
                      <a:rPr lang="en-US" b="0" i="1" smtClean="0">
                        <a:latin typeface="Cambria Math" panose="02040503050406030204" pitchFamily="18" charset="0"/>
                      </a:rPr>
                      <m:t>3</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2</m:t>
                        </m:r>
                      </m:sup>
                    </m:sSup>
                    <m:r>
                      <a:rPr lang="en-US" b="0" i="1" smtClean="0">
                        <a:latin typeface="Cambria Math" panose="02040503050406030204" pitchFamily="18" charset="0"/>
                      </a:rPr>
                      <m:t>+</m:t>
                    </m:r>
                    <m:r>
                      <a:rPr lang="en-US" b="0" i="1" smtClean="0">
                        <a:latin typeface="Cambria Math" panose="02040503050406030204" pitchFamily="18" charset="0"/>
                      </a:rPr>
                      <m:t>10</m:t>
                    </m:r>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1</m:t>
                    </m:r>
                  </m:oMath>
                </a14:m>
                <a:r>
                  <a:rPr lang="en-IN" dirty="0"/>
                  <a:t> </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350"/>
                </a:stretch>
              </a:blipFill>
            </p:spPr>
            <p:txBody>
              <a:bodyPr/>
              <a:lstStyle/>
              <a:p>
                <a:r>
                  <a:rPr lang="en-IN">
                    <a:noFill/>
                  </a:rPr>
                  <a:t> </a:t>
                </a:r>
              </a:p>
            </p:txBody>
          </p:sp>
        </mc:Fallback>
      </mc:AlternateContent>
      <p:sp>
        <p:nvSpPr>
          <p:cNvPr id="4" name="Left Brace 3">
            <a:extLst>
              <a:ext uri="{FF2B5EF4-FFF2-40B4-BE49-F238E27FC236}">
                <a16:creationId xmlns:a16="http://schemas.microsoft.com/office/drawing/2014/main" id="{EA8BC9A8-72E3-3191-FB1E-B4DDC79BB71F}"/>
              </a:ext>
            </a:extLst>
          </p:cNvPr>
          <p:cNvSpPr/>
          <p:nvPr/>
        </p:nvSpPr>
        <p:spPr>
          <a:xfrm rot="16200000">
            <a:off x="4183566" y="1884555"/>
            <a:ext cx="141247" cy="1066800"/>
          </a:xfrm>
          <a:prstGeom prst="leftBrace">
            <a:avLst>
              <a:gd name="adj1" fmla="val 8333"/>
              <a:gd name="adj2" fmla="val 47339"/>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sp>
        <p:nvSpPr>
          <p:cNvPr id="5" name="Left Brace 4">
            <a:extLst>
              <a:ext uri="{FF2B5EF4-FFF2-40B4-BE49-F238E27FC236}">
                <a16:creationId xmlns:a16="http://schemas.microsoft.com/office/drawing/2014/main" id="{C58ADA9D-D183-007B-071A-45CB40E60279}"/>
              </a:ext>
            </a:extLst>
          </p:cNvPr>
          <p:cNvSpPr/>
          <p:nvPr/>
        </p:nvSpPr>
        <p:spPr>
          <a:xfrm rot="16200000">
            <a:off x="5997498" y="1873404"/>
            <a:ext cx="163550" cy="1066800"/>
          </a:xfrm>
          <a:prstGeom prst="leftBrace">
            <a:avLst>
              <a:gd name="adj1" fmla="val 8333"/>
              <a:gd name="adj2" fmla="val 47339"/>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sp>
        <p:nvSpPr>
          <p:cNvPr id="6" name="Left Brace 5">
            <a:extLst>
              <a:ext uri="{FF2B5EF4-FFF2-40B4-BE49-F238E27FC236}">
                <a16:creationId xmlns:a16="http://schemas.microsoft.com/office/drawing/2014/main" id="{CBBF51A7-9849-984A-BFF1-F20927A9BF06}"/>
              </a:ext>
            </a:extLst>
          </p:cNvPr>
          <p:cNvSpPr/>
          <p:nvPr/>
        </p:nvSpPr>
        <p:spPr>
          <a:xfrm rot="16200000">
            <a:off x="7468530" y="1974692"/>
            <a:ext cx="163549" cy="864221"/>
          </a:xfrm>
          <a:prstGeom prst="leftBrace">
            <a:avLst>
              <a:gd name="adj1" fmla="val 8333"/>
              <a:gd name="adj2" fmla="val 47339"/>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spTree>
    <p:extLst>
      <p:ext uri="{BB962C8B-B14F-4D97-AF65-F5344CB8AC3E}">
        <p14:creationId xmlns:p14="http://schemas.microsoft.com/office/powerpoint/2010/main" val="22201119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2: Adding Polynomials in a Vertical Format</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sz="2800" dirty="0"/>
                  <a:t>Write the sum</a:t>
                </a:r>
                <a:endParaRPr lang="en-IN" dirty="0"/>
              </a:p>
              <a:p>
                <a:pPr>
                  <a:defRPr sz="2800"/>
                </a:pPr>
                <a14:m>
                  <m:oMath xmlns:m="http://schemas.openxmlformats.org/officeDocument/2006/math">
                    <m:d>
                      <m:dPr>
                        <m:ctrlPr>
                          <a:rPr lang="ar-AE" i="1">
                            <a:latin typeface="Cambria Math" panose="02040503050406030204" pitchFamily="18" charset="0"/>
                          </a:rPr>
                        </m:ctrlPr>
                      </m:dPr>
                      <m:e>
                        <m:r>
                          <a:rPr lang="ar-AE">
                            <a:latin typeface="Cambria Math" panose="02040503050406030204" pitchFamily="18" charset="0"/>
                          </a:rPr>
                          <m:t>5</m:t>
                        </m:r>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3</m:t>
                            </m:r>
                          </m:sup>
                        </m:sSup>
                        <m:r>
                          <a:rPr lang="ar-AE">
                            <a:latin typeface="Cambria Math" panose="02040503050406030204" pitchFamily="18" charset="0"/>
                          </a:rPr>
                          <m:t>−</m:t>
                        </m:r>
                        <m:r>
                          <a:rPr lang="ar-AE">
                            <a:latin typeface="Cambria Math" panose="02040503050406030204" pitchFamily="18" charset="0"/>
                          </a:rPr>
                          <m:t>9</m:t>
                        </m:r>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2</m:t>
                            </m:r>
                          </m:sup>
                        </m:sSup>
                        <m:r>
                          <a:rPr lang="ar-AE">
                            <a:latin typeface="Cambria Math" panose="02040503050406030204" pitchFamily="18" charset="0"/>
                          </a:rPr>
                          <m:t>−</m:t>
                        </m:r>
                        <m:r>
                          <a:rPr lang="ar-AE">
                            <a:latin typeface="Cambria Math" panose="02040503050406030204" pitchFamily="18" charset="0"/>
                          </a:rPr>
                          <m:t>10</m:t>
                        </m:r>
                        <m:r>
                          <a:rPr lang="ar-AE">
                            <a:latin typeface="Cambria Math" panose="02040503050406030204" pitchFamily="18" charset="0"/>
                          </a:rPr>
                          <m:t>𝑥</m:t>
                        </m:r>
                        <m:r>
                          <a:rPr lang="ar-AE">
                            <a:latin typeface="Cambria Math" panose="02040503050406030204" pitchFamily="18" charset="0"/>
                          </a:rPr>
                          <m:t>+</m:t>
                        </m:r>
                        <m:r>
                          <a:rPr lang="ar-AE">
                            <a:latin typeface="Cambria Math" panose="02040503050406030204" pitchFamily="18" charset="0"/>
                          </a:rPr>
                          <m:t>12</m:t>
                        </m:r>
                      </m:e>
                    </m:d>
                    <m:r>
                      <a:rPr lang="ar-AE">
                        <a:latin typeface="Cambria Math" panose="02040503050406030204" pitchFamily="18" charset="0"/>
                      </a:rPr>
                      <m:t>+</m:t>
                    </m:r>
                    <m:d>
                      <m:dPr>
                        <m:ctrlPr>
                          <a:rPr lang="ar-AE" i="1">
                            <a:latin typeface="Cambria Math" panose="02040503050406030204" pitchFamily="18" charset="0"/>
                          </a:rPr>
                        </m:ctrlPr>
                      </m:dPr>
                      <m:e>
                        <m:r>
                          <a:rPr lang="ar-AE">
                            <a:latin typeface="Cambria Math" panose="02040503050406030204" pitchFamily="18" charset="0"/>
                          </a:rPr>
                          <m:t>3</m:t>
                        </m:r>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3</m:t>
                            </m:r>
                          </m:sup>
                        </m:sSup>
                        <m:r>
                          <a:rPr lang="ar-AE">
                            <a:latin typeface="Cambria Math" panose="02040503050406030204" pitchFamily="18" charset="0"/>
                          </a:rPr>
                          <m:t>+</m:t>
                        </m:r>
                        <m:r>
                          <a:rPr lang="ar-AE">
                            <a:latin typeface="Cambria Math" panose="02040503050406030204" pitchFamily="18" charset="0"/>
                          </a:rPr>
                          <m:t>6</m:t>
                        </m:r>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2</m:t>
                            </m:r>
                          </m:sup>
                        </m:sSup>
                        <m:r>
                          <a:rPr lang="ar-AE">
                            <a:latin typeface="Cambria Math" panose="02040503050406030204" pitchFamily="18" charset="0"/>
                          </a:rPr>
                          <m:t>−</m:t>
                        </m:r>
                        <m:r>
                          <a:rPr lang="ar-AE">
                            <a:latin typeface="Cambria Math" panose="02040503050406030204" pitchFamily="18" charset="0"/>
                          </a:rPr>
                          <m:t>7</m:t>
                        </m:r>
                      </m:e>
                    </m:d>
                  </m:oMath>
                </a14:m>
                <a:r>
                  <a:rPr lang="ar-AE" sz="2800" dirty="0"/>
                  <a:t>  </a:t>
                </a:r>
                <a:r>
                  <a:rPr lang="en-IN" sz="2800" dirty="0"/>
                  <a:t>in a vertical format and evaluate.</a:t>
                </a:r>
              </a:p>
              <a:p>
                <a:pPr>
                  <a:defRPr sz="2800"/>
                </a:pPr>
                <a:r>
                  <a:rPr lang="en-IN" b="1" dirty="0"/>
                  <a:t>Solution</a:t>
                </a:r>
              </a:p>
              <a:p>
                <a:pPr>
                  <a:defRPr sz="2800"/>
                </a:pPr>
                <a14:m>
                  <m:oMathPara xmlns:m="http://schemas.openxmlformats.org/officeDocument/2006/math">
                    <m:oMathParaPr>
                      <m:jc m:val="left"/>
                    </m:oMathParaPr>
                    <m:oMath xmlns:m="http://schemas.openxmlformats.org/officeDocument/2006/math">
                      <m:r>
                        <a:rPr lang="en-IN" sz="2800" b="0" i="1" smtClean="0">
                          <a:latin typeface="Cambria Math" panose="02040503050406030204" pitchFamily="18" charset="0"/>
                        </a:rPr>
                        <m:t>5</m:t>
                      </m:r>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𝑥</m:t>
                          </m:r>
                        </m:e>
                        <m:sup>
                          <m:r>
                            <a:rPr lang="en-US" sz="2800" b="0" i="1" smtClean="0">
                              <a:latin typeface="Cambria Math" panose="02040503050406030204" pitchFamily="18" charset="0"/>
                            </a:rPr>
                            <m:t>3</m:t>
                          </m:r>
                        </m:sup>
                      </m:sSup>
                      <m:r>
                        <a:rPr lang="en-US" sz="2800" b="0" i="1" smtClean="0">
                          <a:latin typeface="Cambria Math" panose="02040503050406030204" pitchFamily="18" charset="0"/>
                        </a:rPr>
                        <m:t>−</m:t>
                      </m:r>
                      <m:r>
                        <a:rPr lang="en-US" sz="2800" b="0" i="1" smtClean="0">
                          <a:latin typeface="Cambria Math" panose="02040503050406030204" pitchFamily="18" charset="0"/>
                        </a:rPr>
                        <m:t>9</m:t>
                      </m:r>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𝑥</m:t>
                          </m:r>
                        </m:e>
                        <m:sup>
                          <m:r>
                            <a:rPr lang="en-US" sz="2800" b="0" i="1" smtClean="0">
                              <a:latin typeface="Cambria Math" panose="02040503050406030204" pitchFamily="18" charset="0"/>
                            </a:rPr>
                            <m:t>2</m:t>
                          </m:r>
                        </m:sup>
                      </m:sSup>
                      <m:r>
                        <a:rPr lang="en-US" sz="2800" b="0" i="1" smtClean="0">
                          <a:latin typeface="Cambria Math" panose="02040503050406030204" pitchFamily="18" charset="0"/>
                        </a:rPr>
                        <m:t>−</m:t>
                      </m:r>
                      <m:r>
                        <a:rPr lang="en-US" sz="2800" b="0" i="1" smtClean="0">
                          <a:latin typeface="Cambria Math" panose="02040503050406030204" pitchFamily="18" charset="0"/>
                        </a:rPr>
                        <m:t>10</m:t>
                      </m:r>
                      <m:r>
                        <a:rPr lang="en-US" sz="2800" b="0" i="1" smtClean="0">
                          <a:latin typeface="Cambria Math" panose="02040503050406030204" pitchFamily="18" charset="0"/>
                        </a:rPr>
                        <m:t>𝑥</m:t>
                      </m:r>
                      <m:r>
                        <a:rPr lang="en-US" sz="2800" b="0" i="1" smtClean="0">
                          <a:latin typeface="Cambria Math" panose="02040503050406030204" pitchFamily="18" charset="0"/>
                        </a:rPr>
                        <m:t>+</m:t>
                      </m:r>
                      <m:r>
                        <a:rPr lang="en-US" sz="2800" b="0" i="1" smtClean="0">
                          <a:latin typeface="Cambria Math" panose="02040503050406030204" pitchFamily="18" charset="0"/>
                        </a:rPr>
                        <m:t>12</m:t>
                      </m:r>
                    </m:oMath>
                  </m:oMathPara>
                </a14:m>
                <a:endParaRPr lang="en-US" sz="2800" b="0" dirty="0"/>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3</m:t>
                      </m:r>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𝑥</m:t>
                          </m:r>
                        </m:e>
                        <m:sup>
                          <m:r>
                            <a:rPr lang="en-US" sz="2800" b="0" i="1" smtClean="0">
                              <a:latin typeface="Cambria Math" panose="02040503050406030204" pitchFamily="18" charset="0"/>
                            </a:rPr>
                            <m:t>3</m:t>
                          </m:r>
                        </m:sup>
                      </m:sSup>
                      <m:r>
                        <a:rPr lang="en-US" sz="2800" b="0" i="1" smtClean="0">
                          <a:latin typeface="Cambria Math" panose="02040503050406030204" pitchFamily="18" charset="0"/>
                        </a:rPr>
                        <m:t>+</m:t>
                      </m:r>
                      <m:r>
                        <a:rPr lang="en-US" sz="2800" b="0" i="1" smtClean="0">
                          <a:latin typeface="Cambria Math" panose="02040503050406030204" pitchFamily="18" charset="0"/>
                        </a:rPr>
                        <m:t>6</m:t>
                      </m:r>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𝑥</m:t>
                          </m:r>
                        </m:e>
                        <m:sup>
                          <m:r>
                            <a:rPr lang="en-US" sz="2800" b="0" i="1" smtClean="0">
                              <a:latin typeface="Cambria Math" panose="02040503050406030204" pitchFamily="18" charset="0"/>
                            </a:rPr>
                            <m:t>2</m:t>
                          </m:r>
                        </m:sup>
                      </m:sSup>
                      <m:r>
                        <a:rPr lang="en-US" sz="2800" b="0" i="1" smtClean="0">
                          <a:latin typeface="Cambria Math" panose="02040503050406030204" pitchFamily="18" charset="0"/>
                        </a:rPr>
                        <m:t>+   </m:t>
                      </m:r>
                      <m:r>
                        <a:rPr lang="en-US" sz="2800" b="0" i="1" smtClean="0">
                          <a:latin typeface="Cambria Math" panose="02040503050406030204" pitchFamily="18" charset="0"/>
                        </a:rPr>
                        <m:t>0</m:t>
                      </m:r>
                      <m:r>
                        <a:rPr lang="en-US" sz="2800" b="0" i="1" smtClean="0">
                          <a:latin typeface="Cambria Math" panose="02040503050406030204" pitchFamily="18" charset="0"/>
                        </a:rPr>
                        <m:t>𝑥</m:t>
                      </m:r>
                      <m:r>
                        <a:rPr lang="en-US" sz="2800" b="0" i="1" smtClean="0">
                          <a:latin typeface="Cambria Math" panose="02040503050406030204" pitchFamily="18" charset="0"/>
                        </a:rPr>
                        <m:t>−  </m:t>
                      </m:r>
                      <m:r>
                        <a:rPr lang="en-US" sz="2800" b="0" i="1" smtClean="0">
                          <a:latin typeface="Cambria Math" panose="02040503050406030204" pitchFamily="18" charset="0"/>
                        </a:rPr>
                        <m:t>7</m:t>
                      </m:r>
                    </m:oMath>
                  </m:oMathPara>
                </a14:m>
                <a:endParaRPr lang="en-US" sz="2800" dirty="0"/>
              </a:p>
              <a:p>
                <a:pPr>
                  <a:defRPr sz="2800"/>
                </a:pPr>
                <a14:m>
                  <m:oMathPara xmlns:m="http://schemas.openxmlformats.org/officeDocument/2006/math">
                    <m:oMathParaPr>
                      <m:jc m:val="left"/>
                    </m:oMathParaPr>
                    <m:oMath xmlns:m="http://schemas.openxmlformats.org/officeDocument/2006/math">
                      <m:bar>
                        <m:barPr>
                          <m:pos m:val="top"/>
                          <m:ctrlPr>
                            <a:rPr lang="en-IN" sz="2800" i="1" smtClean="0">
                              <a:latin typeface="Cambria Math" panose="02040503050406030204" pitchFamily="18" charset="0"/>
                            </a:rPr>
                          </m:ctrlPr>
                        </m:barPr>
                        <m:e>
                          <m:r>
                            <a:rPr lang="en-US" sz="2800" b="0" i="1" smtClean="0">
                              <a:latin typeface="Cambria Math" panose="02040503050406030204" pitchFamily="18" charset="0"/>
                            </a:rPr>
                            <m:t>8</m:t>
                          </m:r>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𝑥</m:t>
                              </m:r>
                            </m:e>
                            <m:sup>
                              <m:r>
                                <a:rPr lang="en-US" sz="2800" b="0" i="1" smtClean="0">
                                  <a:latin typeface="Cambria Math" panose="02040503050406030204" pitchFamily="18" charset="0"/>
                                </a:rPr>
                                <m:t>3</m:t>
                              </m:r>
                            </m:sup>
                          </m:sSup>
                          <m:r>
                            <a:rPr lang="en-US" sz="2800" b="0" i="1" smtClean="0">
                              <a:latin typeface="Cambria Math" panose="02040503050406030204" pitchFamily="18" charset="0"/>
                            </a:rPr>
                            <m:t>−</m:t>
                          </m:r>
                          <m:r>
                            <a:rPr lang="en-US" sz="2800" b="0" i="1" smtClean="0">
                              <a:latin typeface="Cambria Math" panose="02040503050406030204" pitchFamily="18" charset="0"/>
                            </a:rPr>
                            <m:t>3</m:t>
                          </m:r>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𝑥</m:t>
                              </m:r>
                            </m:e>
                            <m:sup>
                              <m:r>
                                <a:rPr lang="en-US" sz="2800" b="0" i="1" smtClean="0">
                                  <a:latin typeface="Cambria Math" panose="02040503050406030204" pitchFamily="18" charset="0"/>
                                </a:rPr>
                                <m:t>2</m:t>
                              </m:r>
                            </m:sup>
                          </m:sSup>
                          <m:r>
                            <a:rPr lang="en-US" sz="2800" b="0" i="1" smtClean="0">
                              <a:latin typeface="Cambria Math" panose="02040503050406030204" pitchFamily="18" charset="0"/>
                            </a:rPr>
                            <m:t>−</m:t>
                          </m:r>
                          <m:r>
                            <a:rPr lang="en-US" sz="2800" b="0" i="1" smtClean="0">
                              <a:latin typeface="Cambria Math" panose="02040503050406030204" pitchFamily="18" charset="0"/>
                            </a:rPr>
                            <m:t>10</m:t>
                          </m:r>
                          <m:r>
                            <a:rPr lang="en-US" sz="2800" b="0" i="1" smtClean="0">
                              <a:latin typeface="Cambria Math" panose="02040503050406030204" pitchFamily="18" charset="0"/>
                            </a:rPr>
                            <m:t>𝑥</m:t>
                          </m:r>
                          <m:r>
                            <a:rPr lang="en-US" sz="2800" b="0" i="1" smtClean="0">
                              <a:latin typeface="Cambria Math" panose="02040503050406030204" pitchFamily="18" charset="0"/>
                            </a:rPr>
                            <m:t>+  </m:t>
                          </m:r>
                          <m:r>
                            <a:rPr lang="en-US" sz="2800" b="0" i="1" smtClean="0">
                              <a:latin typeface="Cambria Math" panose="02040503050406030204" pitchFamily="18" charset="0"/>
                            </a:rPr>
                            <m:t>5</m:t>
                          </m:r>
                        </m:e>
                      </m:bar>
                    </m:oMath>
                  </m:oMathPara>
                </a14:m>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CB95EDD5-00C8-ECF4-B7A0-EC1FF1240CFD}"/>
                  </a:ext>
                </a:extLst>
              </p:cNvPr>
              <p:cNvSpPr txBox="1"/>
              <p:nvPr/>
            </p:nvSpPr>
            <p:spPr>
              <a:xfrm>
                <a:off x="4226312" y="3423424"/>
                <a:ext cx="4038600" cy="369332"/>
              </a:xfrm>
              <a:prstGeom prst="rect">
                <a:avLst/>
              </a:prstGeom>
              <a:noFill/>
            </p:spPr>
            <p:txBody>
              <a:bodyPr wrap="square" rtlCol="0">
                <a:spAutoFit/>
              </a:bodyPr>
              <a:lstStyle/>
              <a:p>
                <a:r>
                  <a:rPr lang="en-US" dirty="0"/>
                  <a:t>Note that </a:t>
                </a:r>
                <a14:m>
                  <m:oMath xmlns:m="http://schemas.openxmlformats.org/officeDocument/2006/math">
                    <m:r>
                      <a:rPr lang="en-US" i="1" dirty="0" smtClean="0">
                        <a:latin typeface="Cambria Math" panose="02040503050406030204" pitchFamily="18" charset="0"/>
                      </a:rPr>
                      <m:t>0</m:t>
                    </m:r>
                    <m:r>
                      <a:rPr lang="en-US" i="1" dirty="0" smtClean="0">
                        <a:latin typeface="Cambria Math" panose="02040503050406030204" pitchFamily="18" charset="0"/>
                      </a:rPr>
                      <m:t>𝑥</m:t>
                    </m:r>
                  </m:oMath>
                </a14:m>
                <a:r>
                  <a:rPr lang="en-US" dirty="0"/>
                  <a:t> is written as a placeholder.</a:t>
                </a:r>
                <a:endParaRPr lang="en-IN" dirty="0"/>
              </a:p>
            </p:txBody>
          </p:sp>
        </mc:Choice>
        <mc:Fallback xmlns="">
          <p:sp>
            <p:nvSpPr>
              <p:cNvPr id="4" name="TextBox 3">
                <a:extLst>
                  <a:ext uri="{FF2B5EF4-FFF2-40B4-BE49-F238E27FC236}">
                    <a16:creationId xmlns:a16="http://schemas.microsoft.com/office/drawing/2014/main" id="{CB95EDD5-00C8-ECF4-B7A0-EC1FF1240CFD}"/>
                  </a:ext>
                </a:extLst>
              </p:cNvPr>
              <p:cNvSpPr txBox="1">
                <a:spLocks noRot="1" noChangeAspect="1" noMove="1" noResize="1" noEditPoints="1" noAdjustHandles="1" noChangeArrowheads="1" noChangeShapeType="1" noTextEdit="1"/>
              </p:cNvSpPr>
              <p:nvPr/>
            </p:nvSpPr>
            <p:spPr>
              <a:xfrm>
                <a:off x="4226312" y="3423424"/>
                <a:ext cx="4038600" cy="369332"/>
              </a:xfrm>
              <a:prstGeom prst="rect">
                <a:avLst/>
              </a:prstGeom>
              <a:blipFill>
                <a:blip r:embed="rId3"/>
                <a:stretch>
                  <a:fillRect l="-1207" t="-10000" b="-26667"/>
                </a:stretch>
              </a:blipFill>
            </p:spPr>
            <p:txBody>
              <a:bodyPr/>
              <a:lstStyle/>
              <a:p>
                <a:r>
                  <a:rPr lang="en-IN">
                    <a:noFill/>
                  </a:rPr>
                  <a:t> </a:t>
                </a:r>
              </a:p>
            </p:txBody>
          </p:sp>
        </mc:Fallback>
      </mc:AlternateContent>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728</TotalTime>
  <Words>956</Words>
  <Application>Microsoft Office PowerPoint</Application>
  <PresentationFormat>On-screen Show (4:3)</PresentationFormat>
  <Paragraphs>112</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Courier New</vt:lpstr>
      <vt:lpstr>Arial</vt:lpstr>
      <vt:lpstr>Calibri</vt:lpstr>
      <vt:lpstr>Cambria Math</vt:lpstr>
      <vt:lpstr>Office Theme</vt:lpstr>
      <vt:lpstr>Section 4.4</vt:lpstr>
      <vt:lpstr>Definition: Monomial</vt:lpstr>
      <vt:lpstr>Note</vt:lpstr>
      <vt:lpstr>Definition: Polynomial</vt:lpstr>
      <vt:lpstr>Definition: Classification of Polynomials</vt:lpstr>
      <vt:lpstr>Definition: Classifying a Polynomial by Its Degree</vt:lpstr>
      <vt:lpstr>Example 1: Adding Polynomials</vt:lpstr>
      <vt:lpstr>Example 1: Adding Polynomials (cont.)</vt:lpstr>
      <vt:lpstr>Example 2: Adding Polynomials in a Vertical Format</vt:lpstr>
      <vt:lpstr>Example 3: Subtracting Polynomials</vt:lpstr>
      <vt:lpstr>Example 3: Subtracting Polynomials (cont.)</vt:lpstr>
      <vt:lpstr>Example 4: Subtracting Polynomials</vt:lpstr>
      <vt:lpstr>Example 4: Subtracting Polynomials (cont.)</vt:lpstr>
      <vt:lpstr>Example 4: Subtracting Polynomials (cont.)</vt:lpstr>
      <vt:lpstr>Example 5: Evaluating Polynomials</vt:lpstr>
      <vt:lpstr>Example 5: Evaluating Polynomials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Pathways to College Mathematics</dc:title>
  <dc:creator>Hawkes Learning</dc:creator>
  <cp:lastModifiedBy>Jolie Even</cp:lastModifiedBy>
  <cp:revision>128</cp:revision>
  <dcterms:created xsi:type="dcterms:W3CDTF">2013-04-26T14:43:13Z</dcterms:created>
  <dcterms:modified xsi:type="dcterms:W3CDTF">2024-08-20T19:15:53Z</dcterms:modified>
</cp:coreProperties>
</file>