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9" r:id="rId4"/>
    <p:sldId id="261" r:id="rId5"/>
    <p:sldId id="263" r:id="rId6"/>
    <p:sldId id="265" r:id="rId7"/>
    <p:sldId id="268" r:id="rId8"/>
    <p:sldId id="278" r:id="rId9"/>
    <p:sldId id="279" r:id="rId10"/>
    <p:sldId id="280" r:id="rId11"/>
    <p:sldId id="273" r:id="rId12"/>
    <p:sldId id="277" r:id="rId13"/>
    <p:sldId id="276" r:id="rId14"/>
    <p:sldId id="281" r:id="rId15"/>
    <p:sldId id="282" r:id="rId16"/>
    <p:sldId id="283" r:id="rId1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2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8/20/2024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56444"/>
            <a:ext cx="8229600" cy="488712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Multiplication with Polynomials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4.5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9: Using the FOIL Method to Multiply Binomials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bar>
                            <m:bar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ba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ba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bar>
                            <m:bar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ba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bar>
                                <m:bar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bar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bar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bar>
                            <m:ba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ba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ba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31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5014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Difference of Two Squares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56444"/>
                <a:ext cx="8229600" cy="1471172"/>
              </a:xfrm>
            </p:spPr>
            <p:txBody>
              <a:bodyPr>
                <a:spAutoFit/>
              </a:bodyPr>
              <a:lstStyle/>
              <a:p>
                <a:pPr algn="ctr">
                  <a:defRPr sz="2800"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 algn="ctr">
                  <a:defRPr sz="2800"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56444"/>
                <a:ext cx="8229600" cy="1471172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10</a:t>
            </a:r>
            <a:r>
              <a:rPr dirty="0"/>
              <a:t>: </a:t>
            </a:r>
            <a:r>
              <a:rPr lang="en-IN" dirty="0"/>
              <a:t>Difference of Two Squares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each product.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dirty="0"/>
                  <a:t>           b. </a:t>
                </a:r>
                <a:r>
                  <a:rPr lang="ar-AE" dirty="0"/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d>
                      <m:dPr>
                        <m:ctrlPr>
                          <a:rPr lang="ar-AE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dirty="0"/>
                  <a:t>The two binomials represent the sum and difference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dirty="0"/>
                  <a:t>. So, the product is the difference of their squares.</a:t>
                </a:r>
              </a:p>
              <a:p>
                <a:pPr marL="457200" lvl="1" indent="0">
                  <a:buNone/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d>
                        <m:dPr>
                          <m:ctrlPr>
                            <a:rPr lang="en-IN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16</m:t>
                      </m:r>
                    </m:oMath>
                  </m:oMathPara>
                </a14:m>
                <a:endParaRPr lang="en-US" dirty="0"/>
              </a:p>
              <a:p>
                <a:pPr marL="22860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9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49</m:t>
                    </m:r>
                  </m:oMath>
                </a14:m>
                <a:endParaRPr lang="en-US" dirty="0"/>
              </a:p>
              <a:p>
                <a:pPr marL="22860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d>
                      <m:dPr>
                        <m:ctrlPr>
                          <a:rPr lang="en-IN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Squares of Binomials (Perfect Square Trinomials)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56444"/>
                <a:ext cx="8229600" cy="1988237"/>
              </a:xfrm>
            </p:spPr>
            <p:txBody>
              <a:bodyPr>
                <a:spAutoFit/>
              </a:bodyPr>
              <a:lstStyle/>
              <a:p>
                <a:endParaRPr lang="en-US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r>
                      <a:rPr lang="ar-AE">
                        <a:latin typeface="Cambria Math" panose="02040503050406030204" pitchFamily="18" charset="0"/>
                      </a:rPr>
                      <m:t>2</m:t>
                    </m:r>
                    <m:r>
                      <a:rPr lang="ar-AE">
                        <a:latin typeface="Cambria Math" panose="02040503050406030204" pitchFamily="18" charset="0"/>
                      </a:rPr>
                      <m:t>𝑎𝑏</m:t>
                    </m:r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ar-AE" dirty="0"/>
                  <a:t>  </a:t>
                </a:r>
                <a:r>
                  <a:rPr lang="en-US" dirty="0"/>
                  <a:t>	 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ar-AE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ar-AE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ar-AE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56444"/>
                <a:ext cx="8229600" cy="198823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F413535-5280-47D7-6F2F-94B34C7206D2}"/>
              </a:ext>
            </a:extLst>
          </p:cNvPr>
          <p:cNvSpPr txBox="1"/>
          <p:nvPr/>
        </p:nvSpPr>
        <p:spPr>
          <a:xfrm>
            <a:off x="4572000" y="168123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Square of a binomial sum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29335A-8B87-D18A-AC96-E3CE03ED4608}"/>
              </a:ext>
            </a:extLst>
          </p:cNvPr>
          <p:cNvSpPr txBox="1"/>
          <p:nvPr/>
        </p:nvSpPr>
        <p:spPr>
          <a:xfrm>
            <a:off x="4572000" y="2077719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Square of a binomial difference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11</a:t>
            </a:r>
            <a:r>
              <a:rPr dirty="0"/>
              <a:t>: </a:t>
            </a:r>
            <a:r>
              <a:rPr lang="en-US" dirty="0"/>
              <a:t>Squares of Binomials (Perfect Square Trinomials)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800" dirty="0"/>
                  <a:t>Find each product.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ar-AE" b="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ar-AE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  <m:sup>
                        <m:r>
                          <a:rPr lang="en-US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dirty="0"/>
                  <a:t>         b. </a:t>
                </a:r>
                <a:r>
                  <a:rPr lang="ar-AE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        c.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 </a:t>
                </a:r>
                <a:endParaRPr lang="ar-AE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ar-AE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ar-AE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228600" indent="-514350">
                  <a:buFont typeface="+mj-lt"/>
                  <a:buAutoNum type="alphaLcPeriod"/>
                  <a:defRPr sz="2800"/>
                </a:pPr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marL="22860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</m:t>
                    </m:r>
                  </m:oMath>
                </a14:m>
                <a:endParaRPr lang="en-US" dirty="0"/>
              </a:p>
              <a:p>
                <a:pPr marL="228600" indent="-514350">
                  <a:buFont typeface="+mj-lt"/>
                  <a:buAutoNum type="alphaLcPeriod"/>
                  <a:defRPr sz="2800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or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7640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11</a:t>
            </a:r>
            <a:r>
              <a:rPr dirty="0"/>
              <a:t>: </a:t>
            </a:r>
            <a:r>
              <a:rPr lang="en-US" dirty="0"/>
              <a:t>Squares of Binomials (Perfect Square Trinomials)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0" dirty="0"/>
                  <a:t>d.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e>
                            </m:d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I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7557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Caution: Common Error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56444"/>
                <a:ext cx="8229600" cy="4918269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For products raised to a power,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𝑎𝑏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𝑎𝑏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However, this rule does not apply to sums. In particular, it does </a:t>
                </a:r>
                <a:r>
                  <a:rPr lang="en-US" b="1" dirty="0"/>
                  <a:t>not</a:t>
                </a:r>
                <a:r>
                  <a:rPr lang="en-US" dirty="0"/>
                  <a:t> apply to binomials.</a:t>
                </a:r>
              </a:p>
              <a:p>
                <a:pPr algn="ctr"/>
                <a:r>
                  <a:rPr lang="en-US" dirty="0"/>
                  <a:t>INCORRECT</a:t>
                </a:r>
              </a:p>
              <a:p>
                <a:r>
                  <a:rPr lang="en-US" dirty="0"/>
                  <a:t>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ar-AE" dirty="0"/>
                  <a:t>  </a:t>
                </a:r>
                <a:r>
                  <a:rPr lang="en-US" dirty="0"/>
                  <a:t>	 </a:t>
                </a:r>
              </a:p>
              <a:p>
                <a:r>
                  <a:rPr lang="en-US" dirty="0"/>
                  <a:t>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  <a:p>
                <a:r>
                  <a:rPr lang="en-US" dirty="0"/>
                  <a:t>Remember, the squares of binomials are trinomials:</a:t>
                </a:r>
              </a:p>
              <a:p>
                <a:pPr algn="ctr"/>
                <a:r>
                  <a:rPr lang="en-US" dirty="0"/>
                  <a:t>CORRECT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56444"/>
                <a:ext cx="8229600" cy="4918269"/>
              </a:xfrm>
              <a:blipFill>
                <a:blip r:embed="rId2"/>
                <a:stretch>
                  <a:fillRect l="-1328" t="-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ECB8703-BAB7-41B7-4E65-756B715313EC}"/>
              </a:ext>
            </a:extLst>
          </p:cNvPr>
          <p:cNvCxnSpPr>
            <a:cxnSpLocks/>
          </p:cNvCxnSpPr>
          <p:nvPr/>
        </p:nvCxnSpPr>
        <p:spPr>
          <a:xfrm flipH="1" flipV="1">
            <a:off x="3276600" y="2971800"/>
            <a:ext cx="3124200" cy="914400"/>
          </a:xfrm>
          <a:prstGeom prst="line">
            <a:avLst/>
          </a:prstGeom>
          <a:ln w="200025">
            <a:solidFill>
              <a:schemeClr val="accent2">
                <a:alpha val="41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DCA2861-7E7F-6125-F056-E82AABCDEF8F}"/>
              </a:ext>
            </a:extLst>
          </p:cNvPr>
          <p:cNvCxnSpPr>
            <a:cxnSpLocks/>
          </p:cNvCxnSpPr>
          <p:nvPr/>
        </p:nvCxnSpPr>
        <p:spPr>
          <a:xfrm flipH="1">
            <a:off x="3217591" y="2944643"/>
            <a:ext cx="3183209" cy="968714"/>
          </a:xfrm>
          <a:prstGeom prst="line">
            <a:avLst/>
          </a:prstGeom>
          <a:ln w="200025">
            <a:solidFill>
              <a:schemeClr val="accent2">
                <a:alpha val="41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C11111BD-F0EA-7119-6735-399FC1B91CEE}"/>
              </a:ext>
            </a:extLst>
          </p:cNvPr>
          <p:cNvSpPr/>
          <p:nvPr/>
        </p:nvSpPr>
        <p:spPr>
          <a:xfrm>
            <a:off x="533400" y="4898686"/>
            <a:ext cx="8077200" cy="968714"/>
          </a:xfrm>
          <a:prstGeom prst="ellipse">
            <a:avLst/>
          </a:prstGeom>
          <a:noFill/>
          <a:ln w="101600">
            <a:solidFill>
              <a:schemeClr val="accent1">
                <a:shade val="15000"/>
                <a:alpha val="42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618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Multiplying Polynomials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N">
                        <a:latin typeface="Cambria Math" panose="02040503050406030204" pitchFamily="18" charset="0"/>
                      </a:rPr>
                      <m:t>6</m:t>
                    </m:r>
                    <m:r>
                      <a:rPr lang="en-IN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d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18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Multiplying Polynomials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ar-AE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ar-AE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</a:t>
            </a: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Multiplying Polynomials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ba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</m:ba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e>
                      </m:ba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ba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40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15</m:t>
                          </m:r>
                        </m:e>
                      </m:ba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52</m:t>
                          </m:r>
                        </m:e>
                      </m:ba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+</m:t>
                      </m:r>
                      <m:bar>
                        <m:bar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32</m:t>
                          </m:r>
                        </m:e>
                      </m:ba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</a:t>
            </a:r>
            <a:r>
              <a:rPr lang="en-IN" dirty="0"/>
              <a:t>Multiplying Polynomials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49F78DA7-0CE1-40C4-AB3E-21E7DC766106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dirty="0"/>
                  <a:t>We can arrange the polynomials in a vertical format and multiply by using the distributive property. Be sure to align like terms in the partial products.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         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ba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bar>
                        <m:bar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         </m:t>
                          </m:r>
                        </m:e>
                      </m:ba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49F78DA7-0CE1-40C4-AB3E-21E7DC7661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889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8CFCFC6-789A-4C35-D737-EB8D579EAA3D}"/>
                  </a:ext>
                </a:extLst>
              </p:cNvPr>
              <p:cNvSpPr txBox="1"/>
              <p:nvPr/>
            </p:nvSpPr>
            <p:spPr>
              <a:xfrm>
                <a:off x="6164766" y="4248615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8CFCFC6-789A-4C35-D737-EB8D579EAA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4766" y="4248615"/>
                <a:ext cx="1981200" cy="369332"/>
              </a:xfrm>
              <a:prstGeom prst="rect">
                <a:avLst/>
              </a:prstGeom>
              <a:blipFill>
                <a:blip r:embed="rId3"/>
                <a:stretch>
                  <a:fillRect l="-2462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F56E8F-32DC-1B81-8C3F-5B7ED68B95BE}"/>
                  </a:ext>
                </a:extLst>
              </p:cNvPr>
              <p:cNvSpPr txBox="1"/>
              <p:nvPr/>
            </p:nvSpPr>
            <p:spPr>
              <a:xfrm>
                <a:off x="6164766" y="4694663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by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CF56E8F-32DC-1B81-8C3F-5B7ED68B95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4766" y="4694663"/>
                <a:ext cx="1981200" cy="369332"/>
              </a:xfrm>
              <a:prstGeom prst="rect">
                <a:avLst/>
              </a:prstGeom>
              <a:blipFill>
                <a:blip r:embed="rId4"/>
                <a:stretch>
                  <a:fillRect l="-2462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F265AA6-534C-80D0-00E6-EB5B1FA58A38}"/>
              </a:ext>
            </a:extLst>
          </p:cNvPr>
          <p:cNvSpPr txBox="1"/>
          <p:nvPr/>
        </p:nvSpPr>
        <p:spPr>
          <a:xfrm>
            <a:off x="6164766" y="5174165"/>
            <a:ext cx="2282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5</a:t>
            </a:r>
            <a:r>
              <a:rPr dirty="0"/>
              <a:t>: </a:t>
            </a:r>
            <a:r>
              <a:rPr lang="en-IN" dirty="0"/>
              <a:t>Multiplying Polynomials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sz="2800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2800" b="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ba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bar>
                        <m:bar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bar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           </m:t>
                          </m:r>
                        </m:e>
                      </m:ba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4A667FE-3A39-2DF2-F50C-14B67C643EFD}"/>
                  </a:ext>
                </a:extLst>
              </p:cNvPr>
              <p:cNvSpPr txBox="1"/>
              <p:nvPr/>
            </p:nvSpPr>
            <p:spPr>
              <a:xfrm>
                <a:off x="5785624" y="3401123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4A667FE-3A39-2DF2-F50C-14B67C643E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624" y="3401123"/>
                <a:ext cx="1981200" cy="369332"/>
              </a:xfrm>
              <a:prstGeom prst="rect">
                <a:avLst/>
              </a:prstGeom>
              <a:blipFill>
                <a:blip r:embed="rId3"/>
                <a:stretch>
                  <a:fillRect l="-2462" t="-9836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D8C7D22-C01B-8FD5-6057-869B19E89A4B}"/>
                  </a:ext>
                </a:extLst>
              </p:cNvPr>
              <p:cNvSpPr txBox="1"/>
              <p:nvPr/>
            </p:nvSpPr>
            <p:spPr>
              <a:xfrm>
                <a:off x="5785624" y="3847171"/>
                <a:ext cx="1981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by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D8C7D22-C01B-8FD5-6057-869B19E89A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624" y="3847171"/>
                <a:ext cx="1981200" cy="369332"/>
              </a:xfrm>
              <a:prstGeom prst="rect">
                <a:avLst/>
              </a:prstGeom>
              <a:blipFill>
                <a:blip r:embed="rId4"/>
                <a:stretch>
                  <a:fillRect l="-2462" t="-8197" b="-2459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DDA8D8-D0F8-D912-EF51-DD17BC831123}"/>
                  </a:ext>
                </a:extLst>
              </p:cNvPr>
              <p:cNvSpPr txBox="1"/>
              <p:nvPr/>
            </p:nvSpPr>
            <p:spPr>
              <a:xfrm>
                <a:off x="5785624" y="4326673"/>
                <a:ext cx="228228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Multiply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</a:t>
                </a:r>
                <a:endParaRPr lang="en-IN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DDA8D8-D0F8-D912-EF51-DD17BC8311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5624" y="4326673"/>
                <a:ext cx="2282283" cy="369332"/>
              </a:xfrm>
              <a:prstGeom prst="rect">
                <a:avLst/>
              </a:prstGeom>
              <a:blipFill>
                <a:blip r:embed="rId5"/>
                <a:stretch>
                  <a:fillRect l="-2139" t="-10000" b="-2666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42ADE6B7-5A5D-70E3-1436-719CABA08FA2}"/>
              </a:ext>
            </a:extLst>
          </p:cNvPr>
          <p:cNvSpPr txBox="1"/>
          <p:nvPr/>
        </p:nvSpPr>
        <p:spPr>
          <a:xfrm>
            <a:off x="5774473" y="4739269"/>
            <a:ext cx="2282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Combine like terms.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</a:t>
            </a:r>
            <a:r>
              <a:rPr lang="en-US" dirty="0"/>
              <a:t>6</a:t>
            </a:r>
            <a:r>
              <a:rPr dirty="0"/>
              <a:t>: Using the FOIL Method to Multiply Binomials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3D7710E1-FED2-30B9-5FD1-C190D8905E1D}"/>
              </a:ext>
            </a:extLst>
          </p:cNvPr>
          <p:cNvGrpSpPr/>
          <p:nvPr/>
        </p:nvGrpSpPr>
        <p:grpSpPr>
          <a:xfrm>
            <a:off x="776868" y="2603809"/>
            <a:ext cx="1204332" cy="457200"/>
            <a:chOff x="676507" y="2581507"/>
            <a:chExt cx="1152293" cy="45720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C14DB5A1-89E8-8AF2-D03E-316E29C0DA00}"/>
                </a:ext>
              </a:extLst>
            </p:cNvPr>
            <p:cNvCxnSpPr/>
            <p:nvPr/>
          </p:nvCxnSpPr>
          <p:spPr>
            <a:xfrm>
              <a:off x="676507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BF2C72B-46BE-D54A-DF51-59743E131B64}"/>
                </a:ext>
              </a:extLst>
            </p:cNvPr>
            <p:cNvCxnSpPr/>
            <p:nvPr/>
          </p:nvCxnSpPr>
          <p:spPr>
            <a:xfrm>
              <a:off x="676507" y="2581507"/>
              <a:ext cx="1143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389BA22-2F30-62CB-EC98-A4F49D1FDD37}"/>
                </a:ext>
              </a:extLst>
            </p:cNvPr>
            <p:cNvCxnSpPr/>
            <p:nvPr/>
          </p:nvCxnSpPr>
          <p:spPr>
            <a:xfrm>
              <a:off x="1828800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0F37012-E2B6-B9A1-4139-D1275FC99328}"/>
              </a:ext>
            </a:extLst>
          </p:cNvPr>
          <p:cNvGrpSpPr/>
          <p:nvPr/>
        </p:nvGrpSpPr>
        <p:grpSpPr>
          <a:xfrm>
            <a:off x="1444082" y="2756210"/>
            <a:ext cx="1204332" cy="304799"/>
            <a:chOff x="676507" y="2581507"/>
            <a:chExt cx="1152293" cy="457200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48ABCCC-F869-2AFF-30B4-87E577F9FDBD}"/>
                </a:ext>
              </a:extLst>
            </p:cNvPr>
            <p:cNvCxnSpPr/>
            <p:nvPr/>
          </p:nvCxnSpPr>
          <p:spPr>
            <a:xfrm>
              <a:off x="676507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902E92-0C24-9DCC-E641-56EA71BC5C09}"/>
                </a:ext>
              </a:extLst>
            </p:cNvPr>
            <p:cNvCxnSpPr/>
            <p:nvPr/>
          </p:nvCxnSpPr>
          <p:spPr>
            <a:xfrm>
              <a:off x="676507" y="2581507"/>
              <a:ext cx="1143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34DD44E-E674-65A9-47E1-FDBF52DDB4B9}"/>
                </a:ext>
              </a:extLst>
            </p:cNvPr>
            <p:cNvCxnSpPr/>
            <p:nvPr/>
          </p:nvCxnSpPr>
          <p:spPr>
            <a:xfrm>
              <a:off x="1828800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6C2F28C-FF61-06ED-EE17-384AABC62623}"/>
              </a:ext>
            </a:extLst>
          </p:cNvPr>
          <p:cNvGrpSpPr/>
          <p:nvPr/>
        </p:nvGrpSpPr>
        <p:grpSpPr>
          <a:xfrm>
            <a:off x="788019" y="3457062"/>
            <a:ext cx="1927302" cy="548057"/>
            <a:chOff x="776868" y="3512820"/>
            <a:chExt cx="2042532" cy="449580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54CC8FE-80C6-D9E2-FC7F-32261FE8C0DB}"/>
                </a:ext>
              </a:extLst>
            </p:cNvPr>
            <p:cNvCxnSpPr/>
            <p:nvPr/>
          </p:nvCxnSpPr>
          <p:spPr>
            <a:xfrm flipV="1">
              <a:off x="776868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35DDC72-A249-9536-9358-DDDFAC1A82CD}"/>
                </a:ext>
              </a:extLst>
            </p:cNvPr>
            <p:cNvCxnSpPr/>
            <p:nvPr/>
          </p:nvCxnSpPr>
          <p:spPr>
            <a:xfrm>
              <a:off x="776868" y="3962400"/>
              <a:ext cx="20425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228ED9FB-EE2C-CBA0-7DC4-F95CC8D501E1}"/>
                </a:ext>
              </a:extLst>
            </p:cNvPr>
            <p:cNvCxnSpPr/>
            <p:nvPr/>
          </p:nvCxnSpPr>
          <p:spPr>
            <a:xfrm flipV="1">
              <a:off x="2819400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33A87E0-85FB-AA4E-F19B-342B5A99F5DC}"/>
              </a:ext>
            </a:extLst>
          </p:cNvPr>
          <p:cNvGrpSpPr/>
          <p:nvPr/>
        </p:nvGrpSpPr>
        <p:grpSpPr>
          <a:xfrm>
            <a:off x="1416205" y="3461124"/>
            <a:ext cx="602164" cy="196478"/>
            <a:chOff x="776868" y="3512820"/>
            <a:chExt cx="2042532" cy="449580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EB6D7C96-5B87-09F9-10B3-6AE9C186DE27}"/>
                </a:ext>
              </a:extLst>
            </p:cNvPr>
            <p:cNvCxnSpPr/>
            <p:nvPr/>
          </p:nvCxnSpPr>
          <p:spPr>
            <a:xfrm flipV="1">
              <a:off x="776868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FAD94A-A426-59E7-5ED3-3DABEC82B8CD}"/>
                </a:ext>
              </a:extLst>
            </p:cNvPr>
            <p:cNvCxnSpPr/>
            <p:nvPr/>
          </p:nvCxnSpPr>
          <p:spPr>
            <a:xfrm>
              <a:off x="776868" y="3962400"/>
              <a:ext cx="20425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8408B94-1933-604E-BCD7-5EA16626BF2B}"/>
                </a:ext>
              </a:extLst>
            </p:cNvPr>
            <p:cNvCxnSpPr/>
            <p:nvPr/>
          </p:nvCxnSpPr>
          <p:spPr>
            <a:xfrm flipV="1">
              <a:off x="2819400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D8A5758-163F-D4B4-B1AD-6205A5A5A51B}"/>
                  </a:ext>
                </a:extLst>
              </p:cNvPr>
              <p:cNvSpPr txBox="1"/>
              <p:nvPr/>
            </p:nvSpPr>
            <p:spPr>
              <a:xfrm>
                <a:off x="771290" y="2231445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D8A5758-163F-D4B4-B1AD-6205A5A5A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290" y="2231445"/>
                <a:ext cx="9144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EF8484D-948C-191E-8EE8-656F6183D59C}"/>
                  </a:ext>
                </a:extLst>
              </p:cNvPr>
              <p:cNvSpPr txBox="1"/>
              <p:nvPr/>
            </p:nvSpPr>
            <p:spPr>
              <a:xfrm>
                <a:off x="1895703" y="2408693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24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EF8484D-948C-191E-8EE8-656F6183D5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703" y="2408693"/>
                <a:ext cx="9144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B04BCA6-CAB6-F67C-BEAC-E138838DAD61}"/>
                  </a:ext>
                </a:extLst>
              </p:cNvPr>
              <p:cNvSpPr txBox="1"/>
              <p:nvPr/>
            </p:nvSpPr>
            <p:spPr>
              <a:xfrm>
                <a:off x="1416204" y="3635339"/>
                <a:ext cx="6021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B04BCA6-CAB6-F67C-BEAC-E138838DA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204" y="3635339"/>
                <a:ext cx="60216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30EA4A0-C487-5C99-9974-F515C5E636B1}"/>
                  </a:ext>
                </a:extLst>
              </p:cNvPr>
              <p:cNvSpPr txBox="1"/>
              <p:nvPr/>
            </p:nvSpPr>
            <p:spPr>
              <a:xfrm>
                <a:off x="1416204" y="4013278"/>
                <a:ext cx="6021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30EA4A0-C487-5C99-9974-F515C5E63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6204" y="4013278"/>
                <a:ext cx="602164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C746B9D1-B392-ED95-7C36-0FBEC3B1CC7C}"/>
              </a:ext>
            </a:extLst>
          </p:cNvPr>
          <p:cNvSpPr txBox="1"/>
          <p:nvPr/>
        </p:nvSpPr>
        <p:spPr>
          <a:xfrm>
            <a:off x="3469462" y="2722756"/>
            <a:ext cx="3083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             O             I               L</a:t>
            </a:r>
            <a:endParaRPr lang="en-IN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the FOIL Method to Multiply Binomials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endParaRPr lang="en-IN" sz="2800" dirty="0"/>
              </a:p>
              <a:p>
                <a:pPr>
                  <a:defRPr sz="2800"/>
                </a:pPr>
                <a:endParaRPr lang="en-IN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19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3D7710E1-FED2-30B9-5FD1-C190D8905E1D}"/>
              </a:ext>
            </a:extLst>
          </p:cNvPr>
          <p:cNvGrpSpPr/>
          <p:nvPr/>
        </p:nvGrpSpPr>
        <p:grpSpPr>
          <a:xfrm>
            <a:off x="838200" y="2603809"/>
            <a:ext cx="1371599" cy="457200"/>
            <a:chOff x="676507" y="2581507"/>
            <a:chExt cx="1152293" cy="457200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C14DB5A1-89E8-8AF2-D03E-316E29C0DA00}"/>
                </a:ext>
              </a:extLst>
            </p:cNvPr>
            <p:cNvCxnSpPr/>
            <p:nvPr/>
          </p:nvCxnSpPr>
          <p:spPr>
            <a:xfrm>
              <a:off x="676507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BF2C72B-46BE-D54A-DF51-59743E131B64}"/>
                </a:ext>
              </a:extLst>
            </p:cNvPr>
            <p:cNvCxnSpPr/>
            <p:nvPr/>
          </p:nvCxnSpPr>
          <p:spPr>
            <a:xfrm>
              <a:off x="676507" y="2581507"/>
              <a:ext cx="1143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389BA22-2F30-62CB-EC98-A4F49D1FDD37}"/>
                </a:ext>
              </a:extLst>
            </p:cNvPr>
            <p:cNvCxnSpPr/>
            <p:nvPr/>
          </p:nvCxnSpPr>
          <p:spPr>
            <a:xfrm>
              <a:off x="1828800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0F37012-E2B6-B9A1-4139-D1275FC99328}"/>
              </a:ext>
            </a:extLst>
          </p:cNvPr>
          <p:cNvGrpSpPr/>
          <p:nvPr/>
        </p:nvGrpSpPr>
        <p:grpSpPr>
          <a:xfrm>
            <a:off x="1609498" y="2728349"/>
            <a:ext cx="1286102" cy="304799"/>
            <a:chOff x="676507" y="2581507"/>
            <a:chExt cx="1152293" cy="457200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448ABCCC-F869-2AFF-30B4-87E577F9FDBD}"/>
                </a:ext>
              </a:extLst>
            </p:cNvPr>
            <p:cNvCxnSpPr/>
            <p:nvPr/>
          </p:nvCxnSpPr>
          <p:spPr>
            <a:xfrm>
              <a:off x="676507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0902E92-0C24-9DCC-E641-56EA71BC5C09}"/>
                </a:ext>
              </a:extLst>
            </p:cNvPr>
            <p:cNvCxnSpPr/>
            <p:nvPr/>
          </p:nvCxnSpPr>
          <p:spPr>
            <a:xfrm>
              <a:off x="676507" y="2581507"/>
              <a:ext cx="1143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34DD44E-E674-65A9-47E1-FDBF52DDB4B9}"/>
                </a:ext>
              </a:extLst>
            </p:cNvPr>
            <p:cNvCxnSpPr/>
            <p:nvPr/>
          </p:nvCxnSpPr>
          <p:spPr>
            <a:xfrm>
              <a:off x="1828800" y="2581507"/>
              <a:ext cx="0" cy="457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6C2F28C-FF61-06ED-EE17-384AABC62623}"/>
              </a:ext>
            </a:extLst>
          </p:cNvPr>
          <p:cNvGrpSpPr/>
          <p:nvPr/>
        </p:nvGrpSpPr>
        <p:grpSpPr>
          <a:xfrm>
            <a:off x="788019" y="3457062"/>
            <a:ext cx="1927302" cy="548057"/>
            <a:chOff x="776868" y="3512820"/>
            <a:chExt cx="2042532" cy="449580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54CC8FE-80C6-D9E2-FC7F-32261FE8C0DB}"/>
                </a:ext>
              </a:extLst>
            </p:cNvPr>
            <p:cNvCxnSpPr/>
            <p:nvPr/>
          </p:nvCxnSpPr>
          <p:spPr>
            <a:xfrm flipV="1">
              <a:off x="776868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35DDC72-A249-9536-9358-DDDFAC1A82CD}"/>
                </a:ext>
              </a:extLst>
            </p:cNvPr>
            <p:cNvCxnSpPr/>
            <p:nvPr/>
          </p:nvCxnSpPr>
          <p:spPr>
            <a:xfrm>
              <a:off x="776868" y="3962400"/>
              <a:ext cx="20425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228ED9FB-EE2C-CBA0-7DC4-F95CC8D501E1}"/>
                </a:ext>
              </a:extLst>
            </p:cNvPr>
            <p:cNvCxnSpPr/>
            <p:nvPr/>
          </p:nvCxnSpPr>
          <p:spPr>
            <a:xfrm flipV="1">
              <a:off x="2819400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33A87E0-85FB-AA4E-F19B-342B5A99F5DC}"/>
              </a:ext>
            </a:extLst>
          </p:cNvPr>
          <p:cNvGrpSpPr/>
          <p:nvPr/>
        </p:nvGrpSpPr>
        <p:grpSpPr>
          <a:xfrm>
            <a:off x="1416205" y="3461124"/>
            <a:ext cx="602164" cy="196478"/>
            <a:chOff x="776868" y="3512820"/>
            <a:chExt cx="2042532" cy="449580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EB6D7C96-5B87-09F9-10B3-6AE9C186DE27}"/>
                </a:ext>
              </a:extLst>
            </p:cNvPr>
            <p:cNvCxnSpPr/>
            <p:nvPr/>
          </p:nvCxnSpPr>
          <p:spPr>
            <a:xfrm flipV="1">
              <a:off x="776868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DFAD94A-A426-59E7-5ED3-3DABEC82B8CD}"/>
                </a:ext>
              </a:extLst>
            </p:cNvPr>
            <p:cNvCxnSpPr/>
            <p:nvPr/>
          </p:nvCxnSpPr>
          <p:spPr>
            <a:xfrm>
              <a:off x="776868" y="3962400"/>
              <a:ext cx="20425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8408B94-1933-604E-BCD7-5EA16626BF2B}"/>
                </a:ext>
              </a:extLst>
            </p:cNvPr>
            <p:cNvCxnSpPr/>
            <p:nvPr/>
          </p:nvCxnSpPr>
          <p:spPr>
            <a:xfrm flipV="1">
              <a:off x="2819400" y="3512820"/>
              <a:ext cx="0" cy="4495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D8A5758-163F-D4B4-B1AD-6205A5A5A51B}"/>
                  </a:ext>
                </a:extLst>
              </p:cNvPr>
              <p:cNvSpPr txBox="1"/>
              <p:nvPr/>
            </p:nvSpPr>
            <p:spPr>
              <a:xfrm>
                <a:off x="771290" y="2231445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D8A5758-163F-D4B4-B1AD-6205A5A5A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290" y="2231445"/>
                <a:ext cx="914400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EF8484D-948C-191E-8EE8-656F6183D59C}"/>
                  </a:ext>
                </a:extLst>
              </p:cNvPr>
              <p:cNvSpPr txBox="1"/>
              <p:nvPr/>
            </p:nvSpPr>
            <p:spPr>
              <a:xfrm>
                <a:off x="1895703" y="2408693"/>
                <a:ext cx="914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EF8484D-948C-191E-8EE8-656F6183D5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703" y="2408693"/>
                <a:ext cx="914400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B04BCA6-CAB6-F67C-BEAC-E138838DAD61}"/>
                  </a:ext>
                </a:extLst>
              </p:cNvPr>
              <p:cNvSpPr txBox="1"/>
              <p:nvPr/>
            </p:nvSpPr>
            <p:spPr>
              <a:xfrm>
                <a:off x="1371599" y="3635339"/>
                <a:ext cx="6021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B04BCA6-CAB6-F67C-BEAC-E138838DAD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599" y="3635339"/>
                <a:ext cx="602164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30EA4A0-C487-5C99-9974-F515C5E636B1}"/>
                  </a:ext>
                </a:extLst>
              </p:cNvPr>
              <p:cNvSpPr txBox="1"/>
              <p:nvPr/>
            </p:nvSpPr>
            <p:spPr>
              <a:xfrm>
                <a:off x="1338146" y="4013278"/>
                <a:ext cx="6021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330EA4A0-C487-5C99-9974-F515C5E63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146" y="4013278"/>
                <a:ext cx="602164" cy="369332"/>
              </a:xfrm>
              <a:prstGeom prst="rect">
                <a:avLst/>
              </a:prstGeom>
              <a:blipFill>
                <a:blip r:embed="rId6"/>
                <a:stretch>
                  <a:fillRect r="-1734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>
            <a:extLst>
              <a:ext uri="{FF2B5EF4-FFF2-40B4-BE49-F238E27FC236}">
                <a16:creationId xmlns:a16="http://schemas.microsoft.com/office/drawing/2014/main" id="{C746B9D1-B392-ED95-7C36-0FBEC3B1CC7C}"/>
              </a:ext>
            </a:extLst>
          </p:cNvPr>
          <p:cNvSpPr txBox="1"/>
          <p:nvPr/>
        </p:nvSpPr>
        <p:spPr>
          <a:xfrm>
            <a:off x="3581400" y="2708554"/>
            <a:ext cx="30837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             O             I               L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3562941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Using the FOIL Method to Multiply Binomials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Multiply: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d>
                      <m:d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ar-AE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</m:oMath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d>
                        <m:dPr>
                          <m:ctrlPr>
                            <a:rPr lang="en-IN" sz="2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49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                          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49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US" sz="2800" dirty="0"/>
                  <a:t>Note that in this special case the two middle terms are opposites and their sum 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BB73F182-B02E-D24E-D157-B64D9C95843B}"/>
              </a:ext>
            </a:extLst>
          </p:cNvPr>
          <p:cNvSpPr txBox="1"/>
          <p:nvPr/>
        </p:nvSpPr>
        <p:spPr>
          <a:xfrm>
            <a:off x="6400800" y="1975317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Apply the FOIL </a:t>
            </a:r>
          </a:p>
          <a:p>
            <a:r>
              <a:rPr lang="en-US" dirty="0"/>
              <a:t>method mentally.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69722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876</Words>
  <Application>Microsoft Office PowerPoint</Application>
  <PresentationFormat>On-screen Show (4:3)</PresentationFormat>
  <Paragraphs>126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Courier New</vt:lpstr>
      <vt:lpstr>Arial</vt:lpstr>
      <vt:lpstr>Calibri</vt:lpstr>
      <vt:lpstr>Cambria Math</vt:lpstr>
      <vt:lpstr>Office Theme</vt:lpstr>
      <vt:lpstr>Section 4.5</vt:lpstr>
      <vt:lpstr>Example 1: Multiplying Polynomials</vt:lpstr>
      <vt:lpstr>Example 2: Multiplying Polynomials</vt:lpstr>
      <vt:lpstr>Completion Example 3: Multiplying Polynomials</vt:lpstr>
      <vt:lpstr>Example 4: Multiplying Polynomials</vt:lpstr>
      <vt:lpstr>Example 5: Multiplying Polynomials</vt:lpstr>
      <vt:lpstr>Example 6: Using the FOIL Method to Multiply Binomials</vt:lpstr>
      <vt:lpstr>Example 7: Using the FOIL Method to Multiply Binomials</vt:lpstr>
      <vt:lpstr>Example 8: Using the FOIL Method to Multiply Binomials</vt:lpstr>
      <vt:lpstr>Completion Example 9: Using the FOIL Method to Multiply Binomials</vt:lpstr>
      <vt:lpstr>Definition: Difference of Two Squares</vt:lpstr>
      <vt:lpstr>Example 10: Difference of Two Squares</vt:lpstr>
      <vt:lpstr>Definition: Squares of Binomials (Perfect Square Trinomials)</vt:lpstr>
      <vt:lpstr>Example 11: Squares of Binomials (Perfect Square Trinomials)</vt:lpstr>
      <vt:lpstr>Example 11: Squares of Binomials (Perfect Square Trinomials) (cont.)</vt:lpstr>
      <vt:lpstr>Caution: Common Error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132</cp:revision>
  <dcterms:created xsi:type="dcterms:W3CDTF">2013-04-26T14:43:13Z</dcterms:created>
  <dcterms:modified xsi:type="dcterms:W3CDTF">2024-08-20T19:44:19Z</dcterms:modified>
</cp:coreProperties>
</file>