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82" r:id="rId5"/>
    <p:sldId id="260" r:id="rId6"/>
    <p:sldId id="262" r:id="rId7"/>
    <p:sldId id="263" r:id="rId8"/>
    <p:sldId id="283" r:id="rId9"/>
    <p:sldId id="265" r:id="rId10"/>
    <p:sldId id="267" r:id="rId11"/>
    <p:sldId id="269" r:id="rId12"/>
    <p:sldId id="284" r:id="rId13"/>
    <p:sldId id="271" r:id="rId14"/>
    <p:sldId id="273" r:id="rId15"/>
    <p:sldId id="275" r:id="rId16"/>
    <p:sldId id="285" r:id="rId17"/>
    <p:sldId id="277" r:id="rId18"/>
    <p:sldId id="279" r:id="rId19"/>
    <p:sldId id="281" r:id="rId20"/>
    <p:sldId id="286" r:id="rId21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5059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GCF and an Introduction to Factoring Polynomials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5.1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6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by factoring out the GCF.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The GCF is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IN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280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sz="2800" dirty="0"/>
                  <a:t> and we can factor as follows.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However, the leading coefficient is negative, and we can also factor as follows</a:t>
                </a:r>
                <a:r>
                  <a:rPr lang="en-IN" dirty="0"/>
                  <a:t>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Both answers are correct. However, we will see later that having a positive leading coefficient for the polynomial in parentheses may make that polynomial easier to factor.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33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FCF5785D-14D2-AC7A-63CC-5643FB509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Factoring Out the GCF of a Polynomial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Factor each polynomial by factoring out the GCF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or</m:t>
                        </m:r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GCF</m:t>
                        </m:r>
                      </m:e>
                    </m:d>
                  </m:oMath>
                </a14:m>
                <a:r>
                  <a:rPr lang="en-US" sz="2800" dirty="0"/>
                  <a:t>.</a:t>
                </a:r>
                <a:endParaRPr lang="ar-AE" sz="2800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  <m:r>
                      <a:rPr lang="en-IN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𝑎𝑥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6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14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7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𝑦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21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13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Checking by multiplying gives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the original expression.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b="-34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B3CEB13-A25F-E313-ADBE-C3B72B2C4806}"/>
                  </a:ext>
                </a:extLst>
              </p:cNvPr>
              <p:cNvSpPr txBox="1"/>
              <p:nvPr/>
            </p:nvSpPr>
            <p:spPr>
              <a:xfrm>
                <a:off x="5356302" y="4668644"/>
                <a:ext cx="3124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Note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B3CEB13-A25F-E313-ADBE-C3B72B2C4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6302" y="4668644"/>
                <a:ext cx="3124200" cy="369332"/>
              </a:xfrm>
              <a:prstGeom prst="rect">
                <a:avLst/>
              </a:prstGeom>
              <a:blipFill>
                <a:blip r:embed="rId3"/>
                <a:stretch>
                  <a:fillRect l="-1758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5">
            <a:extLst>
              <a:ext uri="{FF2B5EF4-FFF2-40B4-BE49-F238E27FC236}">
                <a16:creationId xmlns:a16="http://schemas.microsoft.com/office/drawing/2014/main" id="{E4022D00-CC94-CC4B-C2F3-6F6690EA7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Factoring Out the GCF of a Multi-Variable Polynomial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b.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c.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𝑏𝑦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Notice that by factoring out a negative term, in this case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𝑏𝑦</m:t>
                    </m:r>
                  </m:oMath>
                </a14:m>
                <a:r>
                  <a:rPr lang="en-US" dirty="0"/>
                  <a:t>, the leading coefficient in parentheses is positive.</a:t>
                </a:r>
              </a:p>
              <a:p>
                <a:pPr indent="-285750">
                  <a:defRPr sz="2800"/>
                </a:pPr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dirty="0"/>
              </a:p>
              <a:p>
                <a:pPr indent="-285750">
                  <a:defRPr sz="2800"/>
                </a:pP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88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EEEAFB99-8C50-C0DF-E485-EA933D1D2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Factoring Out the GCF of a Multi-Variable Polynomial (cont.)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17173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7: Factoring Out a Common Binomial Factor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Factor each polynomial.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7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		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46F7086-CA0C-FDD5-499D-BA32BFA4DB18}"/>
                  </a:ext>
                </a:extLst>
              </p:cNvPr>
              <p:cNvSpPr txBox="1"/>
              <p:nvPr/>
            </p:nvSpPr>
            <p:spPr>
              <a:xfrm>
                <a:off x="4516244" y="3702205"/>
                <a:ext cx="426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the understood coefficient of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46F7086-CA0C-FDD5-499D-BA32BFA4D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6244" y="3702205"/>
                <a:ext cx="426720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Factoring Polynomials by Grouping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Factor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US" sz="2800" dirty="0"/>
                  <a:t> by grouping.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Checking gives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53AC21B-6047-5CB6-7A2E-36FA8307464C}"/>
              </a:ext>
            </a:extLst>
          </p:cNvPr>
          <p:cNvSpPr txBox="1"/>
          <p:nvPr/>
        </p:nvSpPr>
        <p:spPr>
          <a:xfrm>
            <a:off x="3733800" y="24384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Group terms that have a common monomial factor.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EDEFD4-031F-9279-10E1-A32A91C2186B}"/>
              </a:ext>
            </a:extLst>
          </p:cNvPr>
          <p:cNvSpPr txBox="1"/>
          <p:nvPr/>
        </p:nvSpPr>
        <p:spPr>
          <a:xfrm>
            <a:off x="3733800" y="3445242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distributive property.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00FAAA4-2E74-5F2C-1CE6-8FDC2892548F}"/>
                  </a:ext>
                </a:extLst>
              </p:cNvPr>
              <p:cNvSpPr txBox="1"/>
              <p:nvPr/>
            </p:nvSpPr>
            <p:spPr>
              <a:xfrm>
                <a:off x="3733800" y="4452084"/>
                <a:ext cx="3276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r>
                  <a:rPr lang="en-US" dirty="0"/>
                  <a:t> is a common factor. </a:t>
                </a:r>
                <a:endParaRPr lang="en-IN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00FAAA4-2E74-5F2C-1CE6-8FDC289254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452084"/>
                <a:ext cx="327660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9: Factoring Polynomials by Grouping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5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5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by grouping.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This does not work because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)≠(−</m:t>
                    </m:r>
                    <m:r>
                      <a:rPr lang="en-US" sz="2800" i="1" dirty="0" err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err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err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. However, these two expressions are </a:t>
                </a:r>
                <a:r>
                  <a:rPr lang="en-US" sz="2800" b="1" dirty="0"/>
                  <a:t>opposites</a:t>
                </a:r>
                <a:r>
                  <a:rPr lang="en-US" sz="2800" dirty="0"/>
                  <a:t>. Thus, we can find a common binomial factor by factoring out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instead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from the last two terms.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 r="-7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Factoring Polynomials by Grouping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9E9B014E-4CC4-A0BF-0454-7830BD8A5C8E}"/>
              </a:ext>
            </a:extLst>
          </p:cNvPr>
          <p:cNvSpPr txBox="1"/>
          <p:nvPr/>
        </p:nvSpPr>
        <p:spPr>
          <a:xfrm>
            <a:off x="6187068" y="200673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Success!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6952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10: Factoring Polynomials by Grouping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by grouping.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But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so there is no common factor. Therefore,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 is </a:t>
                </a:r>
                <a:r>
                  <a:rPr lang="en-US" sz="2800" b="1" dirty="0"/>
                  <a:t>not factorable.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11: Factoring Polynomials by Grouping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Factor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by grouping.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93516EA-3C24-824E-C253-601CBC015CD7}"/>
                  </a:ext>
                </a:extLst>
              </p:cNvPr>
              <p:cNvSpPr txBox="1"/>
              <p:nvPr/>
            </p:nvSpPr>
            <p:spPr>
              <a:xfrm>
                <a:off x="6779942" y="2291575"/>
                <a:ext cx="2514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is the understood coefficient of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r>
                  <a:rPr lang="en-IN" dirty="0"/>
                  <a:t>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93516EA-3C24-824E-C253-601CBC015C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9942" y="2291575"/>
                <a:ext cx="2514600" cy="646331"/>
              </a:xfrm>
              <a:prstGeom prst="rect">
                <a:avLst/>
              </a:prstGeom>
              <a:blipFill>
                <a:blip r:embed="rId3"/>
                <a:stretch>
                  <a:fillRect l="-1937" t="-5660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12: Factoring Polynomials by Grouping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Factor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𝑢𝑣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𝑣𝑦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𝑢𝑥</m:t>
                    </m:r>
                  </m:oMath>
                </a14:m>
                <a:r>
                  <a:rPr lang="en-US" sz="2800" dirty="0"/>
                  <a:t> by grouping.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In the expression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𝑢𝑣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𝑣𝑦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𝑢𝑥</m:t>
                    </m:r>
                  </m:oMath>
                </a14:m>
                <a:r>
                  <a:rPr lang="en-US" sz="2800" dirty="0"/>
                  <a:t>, there is no common factor in the first two terms. However, the first and third terms have a common factor, so we rearrange the terms as follows.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𝑢𝑥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𝑣𝑦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𝑢𝑣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𝑢𝑥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Procedure for Finding the</a:t>
            </a:r>
            <a:r>
              <a:rPr sz="2800" dirty="0"/>
              <a:t> </a:t>
            </a:r>
            <a:r>
              <a:rPr sz="3200" dirty="0"/>
              <a:t>GCF</a:t>
            </a:r>
            <a:r>
              <a:rPr sz="2800" dirty="0"/>
              <a:t> </a:t>
            </a:r>
            <a:r>
              <a:rPr sz="3200" dirty="0"/>
              <a:t>of a Set of Terms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315027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Find the prime factorization of all integers and integer coefficients.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List all the factors that are common to all terms, including variables.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Raise each common factor to the smallest exponent on that factor in the list.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dirty="0"/>
              <a:t>​</a:t>
            </a:r>
            <a:r>
              <a:rPr sz="2800" dirty="0"/>
              <a:t>Multiply these powers to find the GCF.</a:t>
            </a:r>
          </a:p>
          <a:p>
            <a:r>
              <a:rPr sz="2800" b="1" dirty="0"/>
              <a:t>Note:</a:t>
            </a:r>
            <a:r>
              <a:rPr sz="2800" dirty="0"/>
              <a:t> If there is no common prime factor or variable, then the GCF is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12: Factoring Polynomials by Grouping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Now we see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are opposites and we factor out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from the last two terms. The result is as follows.</a:t>
                </a:r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𝑢𝑥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𝑣𝑦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𝑢𝑣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𝑢𝑥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</m:t>
                      </m:r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064D05C-A966-EEB9-F3C1-56E28E5D281F}"/>
                  </a:ext>
                </a:extLst>
              </p:cNvPr>
              <p:cNvSpPr txBox="1"/>
              <p:nvPr/>
            </p:nvSpPr>
            <p:spPr>
              <a:xfrm>
                <a:off x="5257800" y="4038600"/>
                <a:ext cx="3429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Note: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064D05C-A966-EEB9-F3C1-56E28E5D28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038600"/>
                <a:ext cx="3429000" cy="369332"/>
              </a:xfrm>
              <a:prstGeom prst="rect">
                <a:avLst/>
              </a:prstGeom>
              <a:blipFill>
                <a:blip r:embed="rId3"/>
                <a:stretch>
                  <a:fillRect l="-1601" t="-10000" b="-25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7227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Find the GCF for each set of algebraic terms.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ar-AE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45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75</m:t>
                        </m:r>
                      </m:e>
                    </m:d>
                  </m:oMath>
                </a14:m>
                <a:r>
                  <a:rPr lang="en-US" dirty="0"/>
                  <a:t> 		b. 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20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15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10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Find the prime factorization of each number:</a:t>
                </a:r>
                <a:endParaRPr lang="en-IN" dirty="0"/>
              </a:p>
              <a:p>
                <a:pPr>
                  <a:defRPr sz="2800"/>
                </a:pPr>
                <a:r>
                  <a:rPr lang="en-IN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 common factors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and the greatest power of each that is </a:t>
                </a:r>
                <a:r>
                  <a:rPr lang="en-US" b="1" dirty="0"/>
                  <a:t>common to all numbers </a:t>
                </a:r>
                <a:r>
                  <a:rPr lang="en-US" dirty="0"/>
                  <a:t>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IN" dirty="0"/>
                  <a:t>Thus, GCF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B5D716ED-7E28-08CC-1873-1EEE8B103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GCF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Writing each integer coefficient in prime factored form gives:</a:t>
                </a:r>
                <a:endParaRPr lang="en-IN" dirty="0"/>
              </a:p>
              <a:p>
                <a:pPr>
                  <a:defRPr sz="2800"/>
                </a:pPr>
                <a:r>
                  <a:rPr lang="en-IN" dirty="0"/>
                  <a:t>	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20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 common factors are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and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and after finding the greatest power of each that is </a:t>
                </a:r>
                <a:r>
                  <a:rPr lang="en-US" b="1" dirty="0"/>
                  <a:t>common to all three terms</a:t>
                </a:r>
                <a:r>
                  <a:rPr lang="en-US" dirty="0"/>
                  <a:t>, we have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/>
                  <a:t>,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IN" dirty="0"/>
                  <a:t>Thus, GCF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0EB765EB-2F59-F296-B511-EF35CE7E7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GCF (cont.)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9858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Dividing by a Monomial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Divide each polynomial by the </a:t>
                </a:r>
                <a:r>
                  <a:rPr lang="en-IN" sz="2800" b="1" dirty="0"/>
                  <a:t>monomial denominator</a:t>
                </a:r>
                <a:r>
                  <a:rPr lang="en-IN" sz="2800" dirty="0"/>
                  <a:t> by writing each fraction as the sum (or difference) of fractions. Simplify each fraction, if possible.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ar-AE" dirty="0"/>
                  <a:t>		</a:t>
                </a:r>
                <a:r>
                  <a:rPr lang="en-IN" dirty="0"/>
                  <a:t>b.  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15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20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ar-AE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Factoring Out the</a:t>
            </a:r>
            <a:r>
              <a:rPr sz="2800" dirty="0"/>
              <a:t> </a:t>
            </a:r>
            <a:r>
              <a:rPr sz="3200" dirty="0"/>
              <a:t>GCF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419124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Find the GCF of the terms in the polynomial.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Divide this monomial factor into each term of the polynomial, resulting in another polynomial factor.</a:t>
            </a:r>
          </a:p>
          <a:p>
            <a:r>
              <a:rPr sz="2800" dirty="0"/>
              <a:t>The product of the GCF and this new polynomial factor is a factored form of the original polynomial.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Factor each polynomial by factoring out the greatest common monomial factor.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6</m:t>
                    </m:r>
                    <m:r>
                      <a:rPr lang="en-IN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endParaRPr lang="en-IN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15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IN" dirty="0"/>
                  <a:t>Checking by multiplying gives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the original expression.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0684483F-F836-C976-4395-5ED0BF379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Factoring Out the GCF of a Polynomial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b.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endParaRPr lang="en-IN" dirty="0"/>
              </a:p>
              <a:p>
                <a:pPr marL="457200" lvl="1" indent="0">
                  <a:buNone/>
                  <a:defRPr sz="2800"/>
                </a:pPr>
                <a:r>
                  <a:rPr lang="en-US" b="1" dirty="0"/>
                  <a:t>Note</a:t>
                </a:r>
                <a:r>
                  <a:rPr lang="en-US" dirty="0"/>
                  <a:t>: It is important to write the coefficient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; otherwise, the implication would be that 0 was the coefficient. The product must be equal to the original polynomial.</a:t>
                </a:r>
              </a:p>
              <a:p>
                <a:pPr indent="-285750">
                  <a:defRPr sz="2800"/>
                </a:pPr>
                <a:r>
                  <a:rPr lang="en-US" dirty="0"/>
                  <a:t>c.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404BFBA-3AD6-36A5-B209-8BCB9EF93C72}"/>
                  </a:ext>
                </a:extLst>
              </p:cNvPr>
              <p:cNvSpPr txBox="1"/>
              <p:nvPr/>
            </p:nvSpPr>
            <p:spPr>
              <a:xfrm>
                <a:off x="4876800" y="1579931"/>
                <a:ext cx="2819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is the coefficient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404BFBA-3AD6-36A5-B209-8BCB9EF93C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1579931"/>
                <a:ext cx="281940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5">
            <a:extLst>
              <a:ext uri="{FF2B5EF4-FFF2-40B4-BE49-F238E27FC236}">
                <a16:creationId xmlns:a16="http://schemas.microsoft.com/office/drawing/2014/main" id="{7ED80305-33CF-7531-8091-44AC9A41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Factoring Out the GCF of a Polynomial</a:t>
            </a:r>
            <a:r>
              <a:rPr lang="en-IN" dirty="0"/>
              <a:t> (cont.)</a:t>
            </a:r>
          </a:p>
        </p:txBody>
      </p:sp>
    </p:spTree>
    <p:extLst>
      <p:ext uri="{BB962C8B-B14F-4D97-AF65-F5344CB8AC3E}">
        <p14:creationId xmlns:p14="http://schemas.microsoft.com/office/powerpoint/2010/main" val="982737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by factoring out the GCF.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This polynomial has no common monomial factor other than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 In fact, this polynomial is </a:t>
                </a:r>
                <a:r>
                  <a:rPr lang="en-US" sz="2800" b="1" dirty="0"/>
                  <a:t>not factorable</a:t>
                </a:r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 r="-2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B3DEC3D1-5D3E-2CBD-0D09-3FA82AF6B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Factoring Out the GCF of a Polynomial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1525</Words>
  <Application>Microsoft Office PowerPoint</Application>
  <PresentationFormat>On-screen Show (4:3)</PresentationFormat>
  <Paragraphs>139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Cambria Math</vt:lpstr>
      <vt:lpstr>Courier New</vt:lpstr>
      <vt:lpstr>Arial</vt:lpstr>
      <vt:lpstr>Calibri</vt:lpstr>
      <vt:lpstr>Office Theme</vt:lpstr>
      <vt:lpstr>Section 5.1</vt:lpstr>
      <vt:lpstr>Procedure: Procedure for Finding the GCF of a Set of Terms</vt:lpstr>
      <vt:lpstr>Example 1: Finding the GCF</vt:lpstr>
      <vt:lpstr>Example 1: Finding the GCF (cont.)</vt:lpstr>
      <vt:lpstr>Example 2: Dividing by a Monomial</vt:lpstr>
      <vt:lpstr>Procedure: Factoring Out the GCF</vt:lpstr>
      <vt:lpstr>Example 3: Factoring Out the GCF of a Polynomial</vt:lpstr>
      <vt:lpstr>Example 3: Factoring Out the GCF of a Polynomial (cont.)</vt:lpstr>
      <vt:lpstr>Example 4: Factoring Out the GCF of a Polynomial</vt:lpstr>
      <vt:lpstr>Example 5: Factoring Out the GCF of a Polynomial</vt:lpstr>
      <vt:lpstr>Example 6: Factoring Out the GCF of a Multi-Variable Polynomial</vt:lpstr>
      <vt:lpstr>Example 6: Factoring Out the GCF of a Multi-Variable Polynomial (cont.)</vt:lpstr>
      <vt:lpstr>Example 7: Factoring Out a Common Binomial Factor</vt:lpstr>
      <vt:lpstr>Example 8: Factoring Polynomials by Grouping</vt:lpstr>
      <vt:lpstr>Example 9: Factoring Polynomials by Grouping</vt:lpstr>
      <vt:lpstr>Example 9: Factoring Polynomials by Grouping (cont.)</vt:lpstr>
      <vt:lpstr>Example 10: Factoring Polynomials by Grouping</vt:lpstr>
      <vt:lpstr>Example 11: Factoring Polynomials by Grouping</vt:lpstr>
      <vt:lpstr>Example 12: Factoring Polynomials by Grouping</vt:lpstr>
      <vt:lpstr>Example 12: Factoring Polynomials by Grouping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126</cp:revision>
  <dcterms:created xsi:type="dcterms:W3CDTF">2013-04-26T14:43:13Z</dcterms:created>
  <dcterms:modified xsi:type="dcterms:W3CDTF">2024-08-27T18:37:20Z</dcterms:modified>
</cp:coreProperties>
</file>