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9" r:id="rId4"/>
    <p:sldId id="284" r:id="rId5"/>
    <p:sldId id="285" r:id="rId6"/>
    <p:sldId id="262" r:id="rId7"/>
    <p:sldId id="286" r:id="rId8"/>
    <p:sldId id="268" r:id="rId9"/>
    <p:sldId id="270" r:id="rId10"/>
    <p:sldId id="287" r:id="rId11"/>
    <p:sldId id="289" r:id="rId12"/>
    <p:sldId id="290" r:id="rId13"/>
    <p:sldId id="275" r:id="rId14"/>
    <p:sldId id="291" r:id="rId15"/>
    <p:sldId id="277" r:id="rId16"/>
    <p:sldId id="292" r:id="rId17"/>
    <p:sldId id="293" r:id="rId18"/>
    <p:sldId id="279" r:id="rId19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8/27/2024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Factoring Trinomials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5.2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Using the Trial and Error Method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The product of the last terms,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L</m:t>
                    </m:r>
                  </m:oMath>
                </a14:m>
                <a:r>
                  <a:rPr lang="en-US" dirty="0"/>
                  <a:t>, needs to be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. The factors could be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. We try all possible pairings until we find the right product. (If none of the pairs gives the correct product, then the trinomial is </a:t>
                </a:r>
                <a:r>
                  <a:rPr lang="en-US" b="1" dirty="0"/>
                  <a:t>not factorable</a:t>
                </a:r>
                <a:r>
                  <a:rPr lang="en-US" dirty="0"/>
                  <a:t>.)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ar-AE" sz="2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d>
                        <m:dPr>
                          <m:ctrlPr>
                            <a:rPr lang="ar-AE" sz="2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sz="2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sz="2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6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ar-AE" sz="2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d>
                        <m:dPr>
                          <m:ctrlPr>
                            <a:rPr lang="ar-AE" sz="2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sz="2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sz="2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6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ar-AE" sz="2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d>
                        <m:dPr>
                          <m:ctrlPr>
                            <a:rPr lang="ar-AE" sz="2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sz="2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20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sz="2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19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6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ar-AE" sz="2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d>
                        <m:dPr>
                          <m:ctrlPr>
                            <a:rPr lang="ar-AE" sz="2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sz="2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sz="2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600" dirty="0"/>
              </a:p>
              <a:p>
                <a:pPr>
                  <a:defRPr sz="2800"/>
                </a:pPr>
                <a:endParaRPr lang="en-US" sz="2600" dirty="0"/>
              </a:p>
              <a:p>
                <a:pPr>
                  <a:defRPr sz="2800"/>
                </a:pPr>
                <a:r>
                  <a:rPr lang="en-US" sz="2600" dirty="0"/>
                  <a:t>Thus,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d>
                      <m:d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ar-AE" sz="26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BF692FA6-9073-A2F8-BEF0-ABC98E47E7D5}"/>
              </a:ext>
            </a:extLst>
          </p:cNvPr>
          <p:cNvSpPr txBox="1"/>
          <p:nvPr/>
        </p:nvSpPr>
        <p:spPr>
          <a:xfrm>
            <a:off x="5965903" y="4795024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desired product.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58537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sz="3200" dirty="0"/>
                  <a:t>Procedure: Analysis of Factoring by the</a:t>
                </a:r>
                <a:r>
                  <a:rPr lang="en-US" sz="2800" dirty="0"/>
                  <a:t> </a:t>
                </a:r>
                <a:br>
                  <a:rPr lang="en-US" sz="2800" dirty="0"/>
                </a:b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𝑎𝑐</m:t>
                    </m:r>
                  </m:oMath>
                </a14:m>
                <a:r>
                  <a:rPr lang="en-US" sz="3200" dirty="0"/>
                  <a:t>-Method</a:t>
                </a:r>
                <a:endParaRPr sz="3200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16000" b="-1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 </a:t>
            </a:r>
            <a:endParaRPr lang="ar-AE" dirty="0">
              <a:solidFill>
                <a:srgbClr val="000000"/>
              </a:solidFill>
            </a:endParaRPr>
          </a:p>
          <a:p>
            <a:pPr algn="ctr"/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244B12A1-FD8C-3B52-F24F-667C5EE0336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33787662"/>
                  </p:ext>
                </p:extLst>
              </p:nvPr>
            </p:nvGraphicFramePr>
            <p:xfrm>
              <a:off x="647700" y="1371600"/>
              <a:ext cx="7848600" cy="35530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838200">
                      <a:extLst>
                        <a:ext uri="{9D8B030D-6E8A-4147-A177-3AD203B41FA5}">
                          <a16:colId xmlns:a16="http://schemas.microsoft.com/office/drawing/2014/main" val="2329494801"/>
                        </a:ext>
                      </a:extLst>
                    </a:gridCol>
                    <a:gridCol w="3505200">
                      <a:extLst>
                        <a:ext uri="{9D8B030D-6E8A-4147-A177-3AD203B41FA5}">
                          <a16:colId xmlns:a16="http://schemas.microsoft.com/office/drawing/2014/main" val="16838114"/>
                        </a:ext>
                      </a:extLst>
                    </a:gridCol>
                    <a:gridCol w="3505200">
                      <a:extLst>
                        <a:ext uri="{9D8B030D-6E8A-4147-A177-3AD203B41FA5}">
                          <a16:colId xmlns:a16="http://schemas.microsoft.com/office/drawing/2014/main" val="1211225365"/>
                        </a:ext>
                      </a:extLst>
                    </a:gridCol>
                  </a:tblGrid>
                  <a:tr h="530225"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b="1" dirty="0"/>
                            <a:t>General Method</a:t>
                          </a:r>
                        </a:p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𝒂</m:t>
                                </m:r>
                                <m:sSup>
                                  <m:sSup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p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𝒃𝒙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𝒄</m:t>
                                </m:r>
                              </m:oMath>
                            </m:oMathPara>
                          </a14:m>
                          <a:endParaRPr lang="en-IN" b="1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b="1" dirty="0"/>
                            <a:t>Example</a:t>
                          </a:r>
                        </a:p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sSup>
                                  <m:sSup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p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𝟗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𝟏𝟎</m:t>
                                </m:r>
                              </m:oMath>
                            </m:oMathPara>
                          </a14:m>
                          <a:endParaRPr lang="en-IN" b="1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3231140613"/>
                      </a:ext>
                    </a:extLst>
                  </a:tr>
                  <a:tr h="530225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Step 1:</a:t>
                          </a:r>
                          <a:endParaRPr lang="en-IN" dirty="0"/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Multiply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</m:oMath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Multiply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</m:oMath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709300571"/>
                      </a:ext>
                    </a:extLst>
                  </a:tr>
                  <a:tr h="530225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Step 2:</a:t>
                          </a:r>
                          <a:endParaRPr lang="en-IN" dirty="0"/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Find two integers whose product</a:t>
                          </a:r>
                        </a:p>
                        <a:p>
                          <a:r>
                            <a:rPr lang="en-US" dirty="0"/>
                            <a:t>is </a:t>
                          </a:r>
                          <a14:m>
                            <m:oMath xmlns:m="http://schemas.openxmlformats.org/officeDocument/2006/math"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𝑎𝑐</m:t>
                              </m:r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en-US" dirty="0"/>
                            <a:t>and whose sum is </a:t>
                          </a:r>
                          <a14:m>
                            <m:oMath xmlns:m="http://schemas.openxmlformats.org/officeDocument/2006/math"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US" dirty="0"/>
                            <a:t>. If this is</a:t>
                          </a:r>
                        </a:p>
                        <a:p>
                          <a:r>
                            <a:rPr lang="en-US" dirty="0"/>
                            <a:t>not possible, then the trinomial is</a:t>
                          </a:r>
                        </a:p>
                        <a:p>
                          <a:r>
                            <a:rPr lang="en-US" b="1" dirty="0"/>
                            <a:t>not factorable</a:t>
                          </a:r>
                          <a:r>
                            <a:rPr lang="en-US" dirty="0"/>
                            <a:t>.</a:t>
                          </a:r>
                          <a:endParaRPr lang="en-IN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Find two integers whose product is </a:t>
                          </a:r>
                          <a14:m>
                            <m:oMath xmlns:m="http://schemas.openxmlformats.org/officeDocument/2006/math"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</m:oMath>
                          </a14:m>
                          <a:r>
                            <a:rPr lang="en-US" dirty="0"/>
                            <a:t> and whose sum is </a:t>
                          </a:r>
                          <a14:m>
                            <m:oMath xmlns:m="http://schemas.openxmlformats.org/officeDocument/2006/math"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oMath>
                          </a14:m>
                          <a:r>
                            <a:rPr lang="en-US" dirty="0"/>
                            <a:t>. (In this case, </a:t>
                          </a:r>
                          <a14:m>
                            <m:oMath xmlns:m="http://schemas.openxmlformats.org/officeDocument/2006/math"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en-US" dirty="0"/>
                            <a:t>and </a:t>
                          </a:r>
                          <a14:m>
                            <m:oMath xmlns:m="http://schemas.openxmlformats.org/officeDocument/2006/math"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oMath>
                          </a14:m>
                          <a:r>
                            <a:rPr lang="en-US" dirty="0"/>
                            <a:t>.)</a:t>
                          </a:r>
                          <a:endParaRPr lang="en-IN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3467766395"/>
                      </a:ext>
                    </a:extLst>
                  </a:tr>
                  <a:tr h="530225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Step 3:</a:t>
                          </a:r>
                          <a:endParaRPr lang="en-IN" dirty="0"/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Rewrite the middle term </a:t>
                          </a:r>
                          <a14:m>
                            <m:oMath xmlns:m="http://schemas.openxmlformats.org/officeDocument/2006/math"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𝑏𝑥</m:t>
                              </m:r>
                            </m:oMath>
                          </a14:m>
                          <a:r>
                            <a:rPr lang="en-US" dirty="0"/>
                            <a:t> using</a:t>
                          </a:r>
                        </a:p>
                        <a:p>
                          <a:r>
                            <a:rPr lang="en-US" dirty="0"/>
                            <a:t>the two numbers found in Step </a:t>
                          </a:r>
                          <a14:m>
                            <m:oMath xmlns:m="http://schemas.openxmlformats.org/officeDocument/2006/math"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endParaRPr lang="en-US" dirty="0"/>
                        </a:p>
                        <a:p>
                          <a:r>
                            <a:rPr lang="en-US" dirty="0"/>
                            <a:t>as coefficients.</a:t>
                          </a:r>
                          <a:endParaRPr lang="en-IN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Rewrite the middle term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oMath>
                          </a14:m>
                          <a:r>
                            <a:rPr lang="en-IN" dirty="0"/>
                            <a:t> using </a:t>
                          </a:r>
                          <a14:m>
                            <m:oMath xmlns:m="http://schemas.openxmlformats.org/officeDocument/2006/math">
                              <m:r>
                                <a:rPr lang="en-IN" i="1" dirty="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IN" i="1" dirty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oMath>
                          </a14:m>
                          <a:r>
                            <a:rPr lang="en-IN" dirty="0"/>
                            <a:t> and</a:t>
                          </a:r>
                          <a:r>
                            <a:rPr lang="en-IN" baseline="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IN" i="1" baseline="0" dirty="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IN" i="1" baseline="0" dirty="0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oMath>
                          </a14:m>
                          <a:r>
                            <a:rPr lang="en-IN" baseline="0" dirty="0"/>
                            <a:t> as coefficients.</a:t>
                          </a: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35622086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244B12A1-FD8C-3B52-F24F-667C5EE0336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33787662"/>
                  </p:ext>
                </p:extLst>
              </p:nvPr>
            </p:nvGraphicFramePr>
            <p:xfrm>
              <a:off x="647700" y="1371600"/>
              <a:ext cx="7848600" cy="35530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838200">
                      <a:extLst>
                        <a:ext uri="{9D8B030D-6E8A-4147-A177-3AD203B41FA5}">
                          <a16:colId xmlns:a16="http://schemas.microsoft.com/office/drawing/2014/main" val="2329494801"/>
                        </a:ext>
                      </a:extLst>
                    </a:gridCol>
                    <a:gridCol w="3505200">
                      <a:extLst>
                        <a:ext uri="{9D8B030D-6E8A-4147-A177-3AD203B41FA5}">
                          <a16:colId xmlns:a16="http://schemas.microsoft.com/office/drawing/2014/main" val="16838114"/>
                        </a:ext>
                      </a:extLst>
                    </a:gridCol>
                    <a:gridCol w="3505200">
                      <a:extLst>
                        <a:ext uri="{9D8B030D-6E8A-4147-A177-3AD203B41FA5}">
                          <a16:colId xmlns:a16="http://schemas.microsoft.com/office/drawing/2014/main" val="1211225365"/>
                        </a:ext>
                      </a:extLst>
                    </a:gridCol>
                  </a:tblGrid>
                  <a:tr h="646240">
                    <a:tc>
                      <a:txBody>
                        <a:bodyPr/>
                        <a:lstStyle/>
                        <a:p>
                          <a:endParaRPr lang="en-IN" dirty="0"/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4000" t="-4717" r="-100000" b="-4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24000" t="-4717" b="-45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31140613"/>
                      </a:ext>
                    </a:extLst>
                  </a:tr>
                  <a:tr h="530225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Step 1:</a:t>
                          </a:r>
                          <a:endParaRPr lang="en-IN" dirty="0"/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4000" t="-127586" r="-100000" b="-4482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24000" t="-127586" b="-44827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09300571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Step 2:</a:t>
                          </a:r>
                          <a:endParaRPr lang="en-IN" dirty="0"/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4000" t="-101538" r="-10000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24000" t="-101538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67766395"/>
                      </a:ext>
                    </a:extLst>
                  </a:tr>
                  <a:tr h="1187895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Step 3:</a:t>
                          </a:r>
                          <a:endParaRPr lang="en-IN" dirty="0"/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4000" t="-201538" r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24000" t="-20153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622086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394222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sz="3200" dirty="0"/>
                  <a:t>Procedure: Analysis of Factoring by the</a:t>
                </a:r>
                <a:r>
                  <a:rPr lang="en-US" sz="2800" dirty="0"/>
                  <a:t> </a:t>
                </a:r>
                <a:br>
                  <a:rPr lang="en-US" sz="2800" b="0" i="1" dirty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𝑎𝑐</m:t>
                    </m:r>
                  </m:oMath>
                </a14:m>
                <a:r>
                  <a:rPr lang="en-US" sz="3200" dirty="0"/>
                  <a:t>-Method (cont.)</a:t>
                </a:r>
                <a:endParaRPr sz="3200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16000" b="-1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/>
              <a:t> </a:t>
            </a:r>
            <a:endParaRPr lang="ar-AE" dirty="0">
              <a:solidFill>
                <a:srgbClr val="000000"/>
              </a:solidFill>
            </a:endParaRPr>
          </a:p>
          <a:p>
            <a:pPr algn="ctr"/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244B12A1-FD8C-3B52-F24F-667C5EE0336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72002183"/>
                  </p:ext>
                </p:extLst>
              </p:nvPr>
            </p:nvGraphicFramePr>
            <p:xfrm>
              <a:off x="685800" y="1397000"/>
              <a:ext cx="7848600" cy="347389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838200">
                      <a:extLst>
                        <a:ext uri="{9D8B030D-6E8A-4147-A177-3AD203B41FA5}">
                          <a16:colId xmlns:a16="http://schemas.microsoft.com/office/drawing/2014/main" val="2329494801"/>
                        </a:ext>
                      </a:extLst>
                    </a:gridCol>
                    <a:gridCol w="3505200">
                      <a:extLst>
                        <a:ext uri="{9D8B030D-6E8A-4147-A177-3AD203B41FA5}">
                          <a16:colId xmlns:a16="http://schemas.microsoft.com/office/drawing/2014/main" val="16838114"/>
                        </a:ext>
                      </a:extLst>
                    </a:gridCol>
                    <a:gridCol w="3505200">
                      <a:extLst>
                        <a:ext uri="{9D8B030D-6E8A-4147-A177-3AD203B41FA5}">
                          <a16:colId xmlns:a16="http://schemas.microsoft.com/office/drawing/2014/main" val="1211225365"/>
                        </a:ext>
                      </a:extLst>
                    </a:gridCol>
                  </a:tblGrid>
                  <a:tr h="530225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Step 4:</a:t>
                          </a:r>
                          <a:endParaRPr lang="en-IN" dirty="0"/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Factor by grouping the first two</a:t>
                          </a:r>
                        </a:p>
                        <a:p>
                          <a:r>
                            <a:rPr lang="en-US" dirty="0"/>
                            <a:t>terms and the last two terms.</a:t>
                          </a:r>
                          <a:endParaRPr lang="en-IN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Factor by grouping the first two terms and the last two terms.</a:t>
                          </a: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+4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+5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+10=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sSup>
                                      <m:sSup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+4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+10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IN" dirty="0"/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=2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+2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+5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+2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709300571"/>
                      </a:ext>
                    </a:extLst>
                  </a:tr>
                  <a:tr h="530225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Step 5:</a:t>
                          </a:r>
                          <a:endParaRPr lang="en-IN" dirty="0"/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Factor out the common binomial</a:t>
                          </a:r>
                        </a:p>
                        <a:p>
                          <a:r>
                            <a:rPr lang="en-US" dirty="0"/>
                            <a:t>factor. This will give two binomial factors of the trinomial.</a:t>
                          </a: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𝑏𝑥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Factor out the common binomial factor </a:t>
                          </a:r>
                          <a14:m>
                            <m:oMath xmlns:m="http://schemas.openxmlformats.org/officeDocument/2006/math"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 dirty="0" smtClean="0">
                                  <a:latin typeface="Cambria Math" panose="02040503050406030204" pitchFamily="18" charset="0"/>
                                </a:rPr>
                                <m:t>+2). </m:t>
                              </m:r>
                            </m:oMath>
                          </a14:m>
                          <a:r>
                            <a:rPr lang="en-US" dirty="0"/>
                            <a:t>Thus,</a:t>
                          </a: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+9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+10 </m:t>
                                </m:r>
                              </m:oMath>
                            </m:oMathPara>
                          </a14:m>
                          <a:endParaRPr lang="en-US" b="0" i="1" dirty="0">
                            <a:latin typeface="Cambria Math" panose="02040503050406030204" pitchFamily="18" charset="0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             =2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+4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+5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+10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="0" dirty="0"/>
                            <a:t>     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       =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+4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+10</m:t>
                                  </m:r>
                                </m:e>
                              </m:d>
                            </m:oMath>
                          </a14:m>
                          <a:endParaRPr lang="en-US" b="0" dirty="0"/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             =2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+2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+5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+2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IN" dirty="0"/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             =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+2</m:t>
                                    </m:r>
                                  </m:e>
                                </m:d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+5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346776639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244B12A1-FD8C-3B52-F24F-667C5EE0336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72002183"/>
                  </p:ext>
                </p:extLst>
              </p:nvPr>
            </p:nvGraphicFramePr>
            <p:xfrm>
              <a:off x="685800" y="1397000"/>
              <a:ext cx="7848600" cy="347389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838200">
                      <a:extLst>
                        <a:ext uri="{9D8B030D-6E8A-4147-A177-3AD203B41FA5}">
                          <a16:colId xmlns:a16="http://schemas.microsoft.com/office/drawing/2014/main" val="2329494801"/>
                        </a:ext>
                      </a:extLst>
                    </a:gridCol>
                    <a:gridCol w="3505200">
                      <a:extLst>
                        <a:ext uri="{9D8B030D-6E8A-4147-A177-3AD203B41FA5}">
                          <a16:colId xmlns:a16="http://schemas.microsoft.com/office/drawing/2014/main" val="16838114"/>
                        </a:ext>
                      </a:extLst>
                    </a:gridCol>
                    <a:gridCol w="3505200">
                      <a:extLst>
                        <a:ext uri="{9D8B030D-6E8A-4147-A177-3AD203B41FA5}">
                          <a16:colId xmlns:a16="http://schemas.microsoft.com/office/drawing/2014/main" val="1211225365"/>
                        </a:ext>
                      </a:extLst>
                    </a:gridCol>
                  </a:tblGrid>
                  <a:tr h="1462215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Step 4:</a:t>
                          </a:r>
                          <a:endParaRPr lang="en-IN" dirty="0"/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Factor by grouping the first two</a:t>
                          </a:r>
                        </a:p>
                        <a:p>
                          <a:r>
                            <a:rPr lang="en-US" dirty="0"/>
                            <a:t>terms and the last two terms.</a:t>
                          </a:r>
                          <a:endParaRPr lang="en-IN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24000" t="-2083" b="-13791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09300571"/>
                      </a:ext>
                    </a:extLst>
                  </a:tr>
                  <a:tr h="2011680"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Step 5:</a:t>
                          </a:r>
                          <a:endParaRPr lang="en-IN" dirty="0"/>
                        </a:p>
                      </a:txBody>
                      <a:tcPr>
                        <a:lnL>
                          <a:noFill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4000" t="-74018" r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24000" t="-7401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6776639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608436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Factor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2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15</m:t>
                    </m:r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by using the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𝑎𝑐</m:t>
                    </m:r>
                  </m:oMath>
                </a14:m>
                <a:r>
                  <a:rPr lang="en-US" sz="2800" dirty="0"/>
                  <a:t>-method.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15</m:t>
                    </m:r>
                  </m:oMath>
                </a14:m>
                <a:endParaRPr lang="en-US" sz="2800" dirty="0"/>
              </a:p>
              <a:p>
                <a:pPr indent="-285750">
                  <a:defRPr sz="2800"/>
                </a:pPr>
                <a:r>
                  <a:rPr lang="en-IN" b="1" dirty="0"/>
                  <a:t>Step 1</a:t>
                </a:r>
                <a:r>
                  <a:rPr lang="en-IN" dirty="0"/>
                  <a:t>: Find the product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pPr indent="-285750">
                  <a:defRPr sz="2800"/>
                </a:pPr>
                <a:r>
                  <a:rPr lang="en-IN" b="1" dirty="0"/>
                  <a:t>Step 2</a:t>
                </a:r>
                <a:r>
                  <a:rPr lang="en-IN" dirty="0"/>
                  <a:t>: Find two integers whose product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15</m:t>
                    </m:r>
                  </m:oMath>
                </a14:m>
                <a:r>
                  <a:rPr lang="en-US" dirty="0"/>
                  <a:t> and 	  whose sum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pPr indent="-285750">
                  <a:defRPr sz="2800"/>
                </a:pPr>
                <a:r>
                  <a:rPr lang="en-IN" dirty="0"/>
                  <a:t>	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d>
                      <m:d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15</m:t>
                    </m:r>
                  </m:oMath>
                </a14:m>
                <a:r>
                  <a:rPr lang="en-US" dirty="0"/>
                  <a:t> and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dirty="0"/>
              </a:p>
              <a:p>
                <a:pPr indent="-285750">
                  <a:defRPr sz="2800"/>
                </a:pPr>
                <a:r>
                  <a:rPr lang="en-IN" b="1" dirty="0"/>
                  <a:t>Step 3</a:t>
                </a:r>
                <a:r>
                  <a:rPr lang="en-IN" dirty="0"/>
                  <a:t>: Rewrite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to obtain</a:t>
                </a:r>
              </a:p>
              <a:p>
                <a:pPr indent="-285750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15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4">
            <a:extLst>
              <a:ext uri="{FF2B5EF4-FFF2-40B4-BE49-F238E27FC236}">
                <a16:creationId xmlns:a16="http://schemas.microsoft.com/office/drawing/2014/main" id="{FD2CB33D-DB6E-AB51-DE3E-CC3B26263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Using the 𝑎𝑐-Method</a:t>
            </a:r>
            <a:endParaRPr lang="en-I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indent="-285750">
                  <a:defRPr sz="2800"/>
                </a:pPr>
                <a:r>
                  <a:rPr lang="en-IN" b="1" dirty="0"/>
                  <a:t>Step 4</a:t>
                </a:r>
                <a:r>
                  <a:rPr lang="en-IN" dirty="0"/>
                  <a:t>: Factor by grouping. </a:t>
                </a:r>
                <a:endParaRPr lang="en-US" dirty="0"/>
              </a:p>
              <a:p>
                <a:pPr indent="-285750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indent="-285750">
                  <a:defRPr sz="2800"/>
                </a:pPr>
                <a:r>
                  <a:rPr lang="en-IN" b="1" dirty="0"/>
                  <a:t>Step 5</a:t>
                </a:r>
                <a:r>
                  <a:rPr lang="en-IN" dirty="0"/>
                  <a:t>: </a:t>
                </a:r>
                <a:r>
                  <a:rPr lang="en-US" dirty="0"/>
                  <a:t>Factor out the common binomial factor</a:t>
                </a:r>
                <a:r>
                  <a:rPr lang="en-IN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pPr indent="-285750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lang="en-US" b="0" dirty="0"/>
              </a:p>
              <a:p>
                <a:pPr indent="-285750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indent="-285750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4">
            <a:extLst>
              <a:ext uri="{FF2B5EF4-FFF2-40B4-BE49-F238E27FC236}">
                <a16:creationId xmlns:a16="http://schemas.microsoft.com/office/drawing/2014/main" id="{71B31A4B-D943-607B-6729-938297F19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Using the 𝑎𝑐-Method (cont.)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10664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Factor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18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39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18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using the </a:t>
                </a:r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𝑎𝑐</m:t>
                    </m:r>
                  </m:oMath>
                </a14:m>
                <a:r>
                  <a:rPr lang="en-IN" sz="2800" dirty="0"/>
                  <a:t>-method.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sz="2800" dirty="0"/>
                  <a:t>First, factor out the greatest common factor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IN" sz="2800" dirty="0"/>
                  <a:t>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8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39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Now, factor the trinomial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6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sz="2800" dirty="0"/>
                  <a:t> with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 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13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Step 1</a:t>
                </a:r>
                <a:r>
                  <a:rPr lang="en-IN" dirty="0"/>
                  <a:t>: Find the product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36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Step 2</a:t>
                </a:r>
                <a:r>
                  <a:rPr lang="en-IN" dirty="0"/>
                  <a:t>: </a:t>
                </a:r>
                <a:r>
                  <a:rPr lang="en-US" dirty="0"/>
                  <a:t>Find two integers whose product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36</m:t>
                    </m:r>
                  </m:oMath>
                </a14:m>
                <a:r>
                  <a:rPr lang="en-US" dirty="0"/>
                  <a:t> and 	  	  whose sum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13</m:t>
                    </m:r>
                  </m:oMath>
                </a14:m>
                <a:r>
                  <a:rPr lang="en-US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15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itle 6">
            <a:extLst>
              <a:ext uri="{FF2B5EF4-FFF2-40B4-BE49-F238E27FC236}">
                <a16:creationId xmlns:a16="http://schemas.microsoft.com/office/drawing/2014/main" id="{0C845CB7-19F2-2D72-DEB3-8A1A61B41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Using the 𝑎𝑐-Method</a:t>
            </a:r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457200" lvl="1" indent="0">
                  <a:buNone/>
                  <a:defRPr sz="2800"/>
                </a:pPr>
                <a:r>
                  <a:rPr lang="en-US" b="1" dirty="0"/>
                  <a:t>Note</a:t>
                </a:r>
                <a:r>
                  <a:rPr lang="en-US" dirty="0"/>
                  <a:t>: This may take some time and experimentation. We do know that both numbers must be negative since the product is positive and the sum is negative.</a:t>
                </a:r>
              </a:p>
              <a:p>
                <a:pPr marL="457200" lvl="1" indent="0">
                  <a:buNone/>
                  <a:defRPr sz="2800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d>
                    <m:d>
                      <m:d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36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13</m:t>
                    </m:r>
                  </m:oMath>
                </a14:m>
                <a:endParaRPr lang="en-US" dirty="0"/>
              </a:p>
              <a:p>
                <a:pPr indent="-285750">
                  <a:defRPr sz="2800"/>
                </a:pPr>
                <a:r>
                  <a:rPr lang="en-IN" b="1" dirty="0"/>
                  <a:t>Step 3</a:t>
                </a:r>
                <a:r>
                  <a:rPr lang="en-IN" dirty="0"/>
                  <a:t>: Rewrite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to obtain</a:t>
                </a:r>
              </a:p>
              <a:p>
                <a:pPr indent="-285750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dirty="0"/>
              </a:p>
              <a:p>
                <a:pPr indent="-285750">
                  <a:defRPr sz="2800"/>
                </a:pPr>
                <a:r>
                  <a:rPr lang="en-IN" b="1" dirty="0"/>
                  <a:t>Step 4</a:t>
                </a:r>
                <a:r>
                  <a:rPr lang="en-IN" dirty="0"/>
                  <a:t>: Factor by grouping.</a:t>
                </a:r>
              </a:p>
              <a:p>
                <a:pPr indent="-285750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r>
                  <a:rPr lang="en-IN" b="1" dirty="0"/>
                  <a:t>Note</a:t>
                </a:r>
                <a:r>
                  <a:rPr lang="en-IN" dirty="0"/>
                  <a:t>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is factored from the last two terms so that there will be a common binomial factor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1481" t="-2086" r="-163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4">
            <a:extLst>
              <a:ext uri="{FF2B5EF4-FFF2-40B4-BE49-F238E27FC236}">
                <a16:creationId xmlns:a16="http://schemas.microsoft.com/office/drawing/2014/main" id="{CA7B0D52-E9D0-14CE-66E2-DE01EA211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Using the 𝑎𝑐-Method (cont.)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972053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indent="-285750">
                  <a:defRPr sz="2800"/>
                </a:pPr>
                <a:r>
                  <a:rPr lang="en-IN" b="1" dirty="0"/>
                  <a:t>Step 5</a:t>
                </a:r>
                <a:r>
                  <a:rPr lang="en-IN" dirty="0"/>
                  <a:t>: Factor out the common binomial factor,           	 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IN" dirty="0"/>
                  <a:t>.</a:t>
                </a:r>
              </a:p>
              <a:p>
                <a:pPr indent="-285750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dirty="0"/>
              </a:p>
              <a:p>
                <a:pPr indent="-285750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indent="-285750"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   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Thus, for the original expression, we have the following. </a:t>
                </a:r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18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39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18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endParaRPr lang="en-IN" dirty="0"/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17AB03CE-0053-4D95-DF64-8C237E89C872}"/>
              </a:ext>
            </a:extLst>
          </p:cNvPr>
          <p:cNvSpPr txBox="1"/>
          <p:nvPr/>
        </p:nvSpPr>
        <p:spPr>
          <a:xfrm>
            <a:off x="3378819" y="4605454"/>
            <a:ext cx="5688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Remember to include the original GCF in the final product</a:t>
            </a:r>
            <a:endParaRPr lang="en-IN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126AE50-5873-98E8-9CC9-E264C6492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Using the 𝑎𝑐-Method (cont.)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530920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Procedure: </a:t>
            </a:r>
            <a:r>
              <a:rPr dirty="0"/>
              <a:t>Tips to Keep in Mind while Factoring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dirty="0"/>
                  <a:t>​</a:t>
                </a:r>
                <a:r>
                  <a:rPr sz="2800" dirty="0"/>
                  <a:t>When factoring polynomials, always look for a common factor first. Then, if there is one, remember to include this common factor as part of the answer.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dirty="0"/>
                  <a:t>​</a:t>
                </a:r>
                <a:r>
                  <a:rPr sz="2800" b="1" dirty="0"/>
                  <a:t>To factor completely</a:t>
                </a:r>
                <a:r>
                  <a:rPr sz="2800" dirty="0"/>
                  <a:t> means to find factors of the polynomial such that none of the factors are themselves factorable.</a:t>
                </a:r>
              </a:p>
              <a:p>
                <a:pPr marL="514350" indent="-514350">
                  <a:buFont typeface="+mj-lt"/>
                  <a:buAutoNum type="arabicPeriod" startAt="3"/>
                  <a:defRPr sz="2800"/>
                </a:pPr>
                <a:r>
                  <a:rPr dirty="0"/>
                  <a:t>​</a:t>
                </a:r>
                <a:r>
                  <a:rPr sz="2800" dirty="0"/>
                  <a:t>Not all polynomials are factorable. (See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+3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  <m:r>
                      <a:rPr>
                        <a:latin typeface="Cambria Math" panose="02040503050406030204" pitchFamily="18" charset="0"/>
                      </a:rPr>
                      <m:t>+5</m:t>
                    </m:r>
                  </m:oMath>
                </a14:m>
                <a:r>
                  <a:rPr sz="2800" dirty="0"/>
                  <a:t> in Example 4.) </a:t>
                </a:r>
                <a:r>
                  <a:rPr sz="2800" b="1" dirty="0"/>
                  <a:t>Any polynomial that cannot be factored as the product of polynomials with integer coefficients is not factorable</a:t>
                </a:r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rabicPeriod" startAt="4"/>
                  <a:defRPr sz="2800"/>
                </a:pPr>
                <a:r>
                  <a:rPr dirty="0"/>
                  <a:t>​</a:t>
                </a:r>
                <a:r>
                  <a:rPr sz="2800" dirty="0"/>
                  <a:t>Factoring can be checked by multiplying the factors. The product should be the original expression.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181" t="-1870" r="-19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Factoring Trinomials with Leading Coefficient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Factor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10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16</m:t>
                    </m:r>
                  </m:oMath>
                </a14:m>
                <a:r>
                  <a:rPr lang="ar-AE" sz="2800" dirty="0"/>
                  <a:t>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sz="2800" dirty="0"/>
                  <a:t>We need to find two negative factors of 16 whose sum is </a:t>
                </a:r>
                <a14:m>
                  <m:oMath xmlns:m="http://schemas.openxmlformats.org/officeDocument/2006/math"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N" sz="2800" i="1" dirty="0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IN" sz="2800" dirty="0"/>
                  <a:t>.</a:t>
                </a:r>
              </a:p>
              <a:p>
                <a:pPr>
                  <a:defRPr sz="2800"/>
                </a:pPr>
                <a:r>
                  <a:rPr lang="en-IN" dirty="0"/>
                  <a:t>	</a:t>
                </a:r>
                <a:r>
                  <a:rPr lang="en-IN" u="sng" dirty="0"/>
                  <a:t>Negative Factors of 16</a:t>
                </a:r>
                <a:r>
                  <a:rPr lang="en-IN" dirty="0"/>
                  <a:t>	</a:t>
                </a:r>
                <a:r>
                  <a:rPr lang="en-IN" u="sng" dirty="0"/>
                  <a:t>Sums of These Factors</a:t>
                </a:r>
                <a:endParaRPr lang="en-IN" dirty="0"/>
              </a:p>
              <a:p>
                <a:pPr>
                  <a:defRPr sz="2800"/>
                </a:pPr>
                <a:r>
                  <a:rPr lang="en-IN" sz="2800" dirty="0"/>
                  <a:t>		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        </m:t>
                    </m:r>
                    <m:r>
                      <a:rPr lang="en-IN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16</m:t>
                    </m:r>
                  </m:oMath>
                </a14:m>
                <a:r>
                  <a:rPr lang="en-US" sz="2800" dirty="0"/>
                  <a:t>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17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Thus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595" r="-14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Finding a Common Monomial Factor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defRPr sz="2800"/>
                </a:pPr>
                <a:r>
                  <a:rPr lang="en-IN" sz="2800" dirty="0"/>
                  <a:t>Factor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N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3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36</m:t>
                    </m:r>
                  </m:oMath>
                </a14:m>
                <a:r>
                  <a:rPr lang="ar-AE" sz="2800" dirty="0"/>
                  <a:t>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dirty="0"/>
                  <a:t>Begin by looking for a common monomial factor.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36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e>
                      </m:d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:r>
                  <a:rPr lang="en-IN" dirty="0"/>
                  <a:t>Now factor the trinomial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IN" dirty="0"/>
                  <a:t> Look for factors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IN" dirty="0"/>
                  <a:t> that add up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IN" dirty="0"/>
                  <a:t> Because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  <m:d>
                      <m:d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IN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IN" dirty="0"/>
                  <a:t> we have the following.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36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e>
                      </m:d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     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</m:oMath>
                  </m:oMathPara>
                </a14:m>
                <a:endParaRPr lang="en-IN" dirty="0"/>
              </a:p>
              <a:p>
                <a:pPr>
                  <a:defRPr sz="2800"/>
                </a:pPr>
                <a:r>
                  <a:rPr lang="en-US" dirty="0"/>
                  <a:t>In this case, the constant term is negative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dirty="0"/>
                  <a:t>so one factor is positive and the other is negative.</a:t>
                </a:r>
                <a:endParaRPr lang="en-IN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454" r="-229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F0433EE-EC98-BE7F-3274-4BF8EB9FD74F}"/>
                  </a:ext>
                </a:extLst>
              </p:cNvPr>
              <p:cNvSpPr txBox="1"/>
              <p:nvPr/>
            </p:nvSpPr>
            <p:spPr>
              <a:xfrm>
                <a:off x="6099717" y="2447693"/>
                <a:ext cx="2362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 is a common factor.</a:t>
                </a:r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F0433EE-EC98-BE7F-3274-4BF8EB9FD7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9717" y="2447693"/>
                <a:ext cx="2362200" cy="369332"/>
              </a:xfrm>
              <a:prstGeom prst="rect">
                <a:avLst/>
              </a:prstGeom>
              <a:blipFill>
                <a:blip r:embed="rId3"/>
                <a:stretch>
                  <a:fillRect t="-10000" r="-1809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3D60A-36ED-4251-9C0D-34040D314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47C4A296-B713-409C-8C8E-9A72F4E713BE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677656"/>
              </a:xfrm>
            </p:spPr>
            <p:txBody>
              <a:bodyPr>
                <a:spAutoFit/>
              </a:bodyPr>
              <a:lstStyle/>
              <a:p>
                <a:r>
                  <a:rPr lang="en-US" dirty="0"/>
                  <a:t>As illustrated in Example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, the first step in factoring should always be to factor out any common monomial factor. Also, if the leading coefficient is negative, factor out a negative monomial even if it is just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. A polynomial with a positive leading coefficient is easier to factor.</a:t>
                </a:r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47C4A296-B713-409C-8C8E-9A72F4E713B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677656"/>
              </a:xfrm>
              <a:blipFill>
                <a:blip r:embed="rId2"/>
                <a:stretch>
                  <a:fillRect l="-1328" t="-1802" b="-495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0686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3D60A-36ED-4251-9C0D-34040D314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Guidelines for the Trial-and-Error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47C4A296-B713-409C-8C8E-9A72F4E713BE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850011"/>
              </a:xfrm>
            </p:spPr>
            <p:txBody>
              <a:bodyPr>
                <a:spAutoFit/>
              </a:bodyPr>
              <a:lstStyle/>
              <a:p>
                <a:pPr marL="514350" indent="-514350">
                  <a:buAutoNum type="arabicPeriod"/>
                </a:pPr>
                <a:r>
                  <a:rPr lang="en-US" dirty="0"/>
                  <a:t>If the sign of the constant term is positive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(+)</m:t>
                    </m:r>
                  </m:oMath>
                </a14:m>
                <a:r>
                  <a:rPr lang="en-US" dirty="0"/>
                  <a:t>, the sign in both factors will be the same, either both positive or both negative.</a:t>
                </a:r>
              </a:p>
              <a:p>
                <a:pPr marL="514350" indent="-514350">
                  <a:buAutoNum type="arabicPeriod"/>
                </a:pPr>
                <a:r>
                  <a:rPr lang="en-US" dirty="0"/>
                  <a:t>If the sign of the constant term is negative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(−)</m:t>
                    </m:r>
                  </m:oMath>
                </a14:m>
                <a:r>
                  <a:rPr lang="en-US" dirty="0"/>
                  <a:t>, the signs in the factors will be different, one positive and one negative.</a:t>
                </a:r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47C4A296-B713-409C-8C8E-9A72F4E713B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2850011"/>
              </a:xfrm>
              <a:blipFill>
                <a:blip r:embed="rId2"/>
                <a:stretch>
                  <a:fillRect l="-1402" t="-1907" r="-148" b="-16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9363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Using the Trial and Error Method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Factor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23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ar-AE" sz="2800" dirty="0"/>
                  <a:t>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sz="2800" dirty="0"/>
                  <a:t>For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IN" sz="2800" b="0" i="0" smtClean="0">
                        <a:latin typeface="Cambria Math" panose="02040503050406030204" pitchFamily="18" charset="0"/>
                      </a:rPr>
                      <m:t>F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/>
                  <a:t> we know that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For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L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we know that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800" dirty="0"/>
                  <a:t>  and      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d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>
            <a:extLst>
              <a:ext uri="{FF2B5EF4-FFF2-40B4-BE49-F238E27FC236}">
                <a16:creationId xmlns:a16="http://schemas.microsoft.com/office/drawing/2014/main" id="{6D903D9F-A85C-F180-B86A-6D228E16BB27}"/>
              </a:ext>
            </a:extLst>
          </p:cNvPr>
          <p:cNvGrpSpPr/>
          <p:nvPr/>
        </p:nvGrpSpPr>
        <p:grpSpPr>
          <a:xfrm>
            <a:off x="914400" y="4322970"/>
            <a:ext cx="1981200" cy="762000"/>
            <a:chOff x="914400" y="4343400"/>
            <a:chExt cx="1981200" cy="762000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DCCE9F46-8D2E-9124-1EF8-FDB655E6E61C}"/>
                </a:ext>
              </a:extLst>
            </p:cNvPr>
            <p:cNvCxnSpPr/>
            <p:nvPr/>
          </p:nvCxnSpPr>
          <p:spPr>
            <a:xfrm flipV="1">
              <a:off x="914400" y="4343400"/>
              <a:ext cx="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BF0A8DFB-F5B0-1DA2-88FE-749BAB2F4CD4}"/>
                </a:ext>
              </a:extLst>
            </p:cNvPr>
            <p:cNvCxnSpPr/>
            <p:nvPr/>
          </p:nvCxnSpPr>
          <p:spPr>
            <a:xfrm>
              <a:off x="914400" y="5105400"/>
              <a:ext cx="19812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EE7E9BA-B848-E583-3800-3B7BB4C78118}"/>
                </a:ext>
              </a:extLst>
            </p:cNvPr>
            <p:cNvCxnSpPr/>
            <p:nvPr/>
          </p:nvCxnSpPr>
          <p:spPr>
            <a:xfrm flipV="1">
              <a:off x="2895600" y="4343400"/>
              <a:ext cx="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97F4336-29FB-4890-A59A-98BCA948644D}"/>
              </a:ext>
            </a:extLst>
          </p:cNvPr>
          <p:cNvGrpSpPr/>
          <p:nvPr/>
        </p:nvGrpSpPr>
        <p:grpSpPr>
          <a:xfrm>
            <a:off x="1646198" y="4322970"/>
            <a:ext cx="628643" cy="304787"/>
            <a:chOff x="914400" y="4343400"/>
            <a:chExt cx="1981200" cy="762000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A06D6CD9-9A90-56BA-A7BB-717BFB9B233E}"/>
                </a:ext>
              </a:extLst>
            </p:cNvPr>
            <p:cNvCxnSpPr/>
            <p:nvPr/>
          </p:nvCxnSpPr>
          <p:spPr>
            <a:xfrm flipV="1">
              <a:off x="914400" y="4343400"/>
              <a:ext cx="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AD19351-CF37-4674-3F57-AB079C3257BF}"/>
                </a:ext>
              </a:extLst>
            </p:cNvPr>
            <p:cNvCxnSpPr/>
            <p:nvPr/>
          </p:nvCxnSpPr>
          <p:spPr>
            <a:xfrm>
              <a:off x="914400" y="5105400"/>
              <a:ext cx="19812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19771172-6EFA-B3A1-42FA-BF0C1D9B5301}"/>
                </a:ext>
              </a:extLst>
            </p:cNvPr>
            <p:cNvCxnSpPr/>
            <p:nvPr/>
          </p:nvCxnSpPr>
          <p:spPr>
            <a:xfrm flipV="1">
              <a:off x="2895600" y="4343400"/>
              <a:ext cx="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B8DE4AE-0D25-9AA2-C106-82D59C0A5097}"/>
                  </a:ext>
                </a:extLst>
              </p:cNvPr>
              <p:cNvSpPr txBox="1"/>
              <p:nvPr/>
            </p:nvSpPr>
            <p:spPr>
              <a:xfrm>
                <a:off x="1457558" y="4709538"/>
                <a:ext cx="914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B8DE4AE-0D25-9AA2-C106-82D59C0A50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7558" y="4709538"/>
                <a:ext cx="91440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7381BE6-3E6A-EFC1-70D3-5894AB2DC85E}"/>
                  </a:ext>
                </a:extLst>
              </p:cNvPr>
              <p:cNvSpPr txBox="1"/>
              <p:nvPr/>
            </p:nvSpPr>
            <p:spPr>
              <a:xfrm>
                <a:off x="1503319" y="5172825"/>
                <a:ext cx="914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7381BE6-3E6A-EFC1-70D3-5894AB2DC8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3319" y="5172825"/>
                <a:ext cx="91440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02C4BD4-F26B-DBDD-BCB8-407990942639}"/>
                  </a:ext>
                </a:extLst>
              </p:cNvPr>
              <p:cNvSpPr txBox="1"/>
              <p:nvPr/>
            </p:nvSpPr>
            <p:spPr>
              <a:xfrm>
                <a:off x="3803730" y="3972210"/>
                <a:ext cx="50001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IN" sz="2000" dirty="0"/>
                  <a:t> is the wrong middle term.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02C4BD4-F26B-DBDD-BCB8-4079909426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3730" y="3972210"/>
                <a:ext cx="5000158" cy="400110"/>
              </a:xfrm>
              <a:prstGeom prst="rect">
                <a:avLst/>
              </a:prstGeom>
              <a:blipFill>
                <a:blip r:embed="rId5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D3F0BDA-F9EE-1368-8FD0-5D288B3BDDBB}"/>
                  </a:ext>
                </a:extLst>
              </p:cNvPr>
              <p:cNvSpPr txBox="1"/>
              <p:nvPr/>
            </p:nvSpPr>
            <p:spPr>
              <a:xfrm>
                <a:off x="3803730" y="4433140"/>
                <a:ext cx="5000158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sz="2000" dirty="0"/>
                  <a:t>In fact,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IN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</m:d>
                  </m:oMath>
                </a14:m>
                <a:r>
                  <a:rPr lang="en-IN" sz="2000" dirty="0"/>
                  <a:t> should </a:t>
                </a:r>
                <a:r>
                  <a:rPr lang="en-US" sz="2000" dirty="0"/>
                  <a:t>not even be tried</a:t>
                </a:r>
              </a:p>
              <a:p>
                <a:r>
                  <a:rPr lang="en-US" sz="2000" dirty="0"/>
                  <a:t>because it has a common factor of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000" dirty="0"/>
                  <a:t> and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000" dirty="0"/>
                  <a:t> is</a:t>
                </a:r>
              </a:p>
              <a:p>
                <a:r>
                  <a:rPr lang="en-US" sz="2000" dirty="0"/>
                  <a:t>not a common factor of the trinomial.</a:t>
                </a:r>
                <a:endParaRPr lang="en-IN" sz="20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D3F0BDA-F9EE-1368-8FD0-5D288B3BDD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3730" y="4433140"/>
                <a:ext cx="5000158" cy="1015663"/>
              </a:xfrm>
              <a:prstGeom prst="rect">
                <a:avLst/>
              </a:prstGeom>
              <a:blipFill>
                <a:blip r:embed="rId6"/>
                <a:stretch>
                  <a:fillRect l="-1341" t="-2994" b="-95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Using the Trial and Error Method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endParaRPr lang="en-IN" dirty="0"/>
              </a:p>
              <a:p>
                <a:pPr>
                  <a:defRPr sz="2800"/>
                </a:pPr>
                <a:endParaRPr lang="en-IN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ar-AE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d>
                        <m:dPr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ar-AE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d>
                        <m:dPr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r>
                  <a:rPr lang="en-IN" sz="2800" dirty="0"/>
                  <a:t>Therefore,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ar-AE" sz="2800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b="-331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>
            <a:extLst>
              <a:ext uri="{FF2B5EF4-FFF2-40B4-BE49-F238E27FC236}">
                <a16:creationId xmlns:a16="http://schemas.microsoft.com/office/drawing/2014/main" id="{6D903D9F-A85C-F180-B86A-6D228E16BB27}"/>
              </a:ext>
            </a:extLst>
          </p:cNvPr>
          <p:cNvGrpSpPr/>
          <p:nvPr/>
        </p:nvGrpSpPr>
        <p:grpSpPr>
          <a:xfrm>
            <a:off x="836342" y="1490560"/>
            <a:ext cx="1981200" cy="505811"/>
            <a:chOff x="914400" y="4343400"/>
            <a:chExt cx="1981200" cy="762000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DCCE9F46-8D2E-9124-1EF8-FDB655E6E61C}"/>
                </a:ext>
              </a:extLst>
            </p:cNvPr>
            <p:cNvCxnSpPr/>
            <p:nvPr/>
          </p:nvCxnSpPr>
          <p:spPr>
            <a:xfrm flipV="1">
              <a:off x="914400" y="4343400"/>
              <a:ext cx="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BF0A8DFB-F5B0-1DA2-88FE-749BAB2F4CD4}"/>
                </a:ext>
              </a:extLst>
            </p:cNvPr>
            <p:cNvCxnSpPr/>
            <p:nvPr/>
          </p:nvCxnSpPr>
          <p:spPr>
            <a:xfrm>
              <a:off x="914400" y="5105400"/>
              <a:ext cx="19812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EE7E9BA-B848-E583-3800-3B7BB4C78118}"/>
                </a:ext>
              </a:extLst>
            </p:cNvPr>
            <p:cNvCxnSpPr/>
            <p:nvPr/>
          </p:nvCxnSpPr>
          <p:spPr>
            <a:xfrm flipV="1">
              <a:off x="2895600" y="4343400"/>
              <a:ext cx="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97F4336-29FB-4890-A59A-98BCA948644D}"/>
              </a:ext>
            </a:extLst>
          </p:cNvPr>
          <p:cNvGrpSpPr/>
          <p:nvPr/>
        </p:nvGrpSpPr>
        <p:grpSpPr>
          <a:xfrm>
            <a:off x="1568140" y="1490561"/>
            <a:ext cx="628643" cy="201024"/>
            <a:chOff x="914400" y="4343400"/>
            <a:chExt cx="1981200" cy="762000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A06D6CD9-9A90-56BA-A7BB-717BFB9B233E}"/>
                </a:ext>
              </a:extLst>
            </p:cNvPr>
            <p:cNvCxnSpPr/>
            <p:nvPr/>
          </p:nvCxnSpPr>
          <p:spPr>
            <a:xfrm flipV="1">
              <a:off x="914400" y="4343400"/>
              <a:ext cx="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AD19351-CF37-4674-3F57-AB079C3257BF}"/>
                </a:ext>
              </a:extLst>
            </p:cNvPr>
            <p:cNvCxnSpPr/>
            <p:nvPr/>
          </p:nvCxnSpPr>
          <p:spPr>
            <a:xfrm>
              <a:off x="914400" y="5105400"/>
              <a:ext cx="19812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19771172-6EFA-B3A1-42FA-BF0C1D9B5301}"/>
                </a:ext>
              </a:extLst>
            </p:cNvPr>
            <p:cNvCxnSpPr/>
            <p:nvPr/>
          </p:nvCxnSpPr>
          <p:spPr>
            <a:xfrm flipV="1">
              <a:off x="2895600" y="4343400"/>
              <a:ext cx="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B8DE4AE-0D25-9AA2-C106-82D59C0A5097}"/>
                  </a:ext>
                </a:extLst>
              </p:cNvPr>
              <p:cNvSpPr txBox="1"/>
              <p:nvPr/>
            </p:nvSpPr>
            <p:spPr>
              <a:xfrm>
                <a:off x="1374152" y="1656135"/>
                <a:ext cx="914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B8DE4AE-0D25-9AA2-C106-82D59C0A50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4152" y="1656135"/>
                <a:ext cx="91440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7381BE6-3E6A-EFC1-70D3-5894AB2DC85E}"/>
                  </a:ext>
                </a:extLst>
              </p:cNvPr>
              <p:cNvSpPr txBox="1"/>
              <p:nvPr/>
            </p:nvSpPr>
            <p:spPr>
              <a:xfrm>
                <a:off x="1425261" y="2019251"/>
                <a:ext cx="914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7381BE6-3E6A-EFC1-70D3-5894AB2DC8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5261" y="2019251"/>
                <a:ext cx="91440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02C4BD4-F26B-DBDD-BCB8-407990942639}"/>
                  </a:ext>
                </a:extLst>
              </p:cNvPr>
              <p:cNvSpPr txBox="1"/>
              <p:nvPr/>
            </p:nvSpPr>
            <p:spPr>
              <a:xfrm>
                <a:off x="3671775" y="1103007"/>
                <a:ext cx="50001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50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49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IN" sz="2000" dirty="0"/>
                  <a:t> is the wrong middle term.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02C4BD4-F26B-DBDD-BCB8-4079909426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775" y="1103007"/>
                <a:ext cx="5000158" cy="400110"/>
              </a:xfrm>
              <a:prstGeom prst="rect">
                <a:avLst/>
              </a:prstGeom>
              <a:blipFill>
                <a:blip r:embed="rId5"/>
                <a:stretch>
                  <a:fillRect t="-9091" b="-2575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D3F0BDA-F9EE-1368-8FD0-5D288B3BDDBB}"/>
                  </a:ext>
                </a:extLst>
              </p:cNvPr>
              <p:cNvSpPr txBox="1"/>
              <p:nvPr/>
            </p:nvSpPr>
            <p:spPr>
              <a:xfrm>
                <a:off x="3671775" y="2536513"/>
                <a:ext cx="5000158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23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IN" sz="2000" dirty="0"/>
                  <a:t> </a:t>
                </a:r>
                <a:r>
                  <a:rPr lang="en-US" sz="2000" dirty="0"/>
                  <a:t>is the wrong middle term only because the sign is wrong. So just switch the signs and the factors will be right.</a:t>
                </a:r>
                <a:endParaRPr lang="en-IN" sz="2000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D3F0BDA-F9EE-1368-8FD0-5D288B3BDD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775" y="2536513"/>
                <a:ext cx="5000158" cy="1015663"/>
              </a:xfrm>
              <a:prstGeom prst="rect">
                <a:avLst/>
              </a:prstGeom>
              <a:blipFill>
                <a:blip r:embed="rId6"/>
                <a:stretch>
                  <a:fillRect l="-1218" t="-2994" r="-2071" b="-9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9CFF107F-4B14-3A19-2843-7F92BD0F5644}"/>
              </a:ext>
            </a:extLst>
          </p:cNvPr>
          <p:cNvGrpSpPr/>
          <p:nvPr/>
        </p:nvGrpSpPr>
        <p:grpSpPr>
          <a:xfrm>
            <a:off x="780585" y="3019300"/>
            <a:ext cx="1981200" cy="505811"/>
            <a:chOff x="914400" y="4343400"/>
            <a:chExt cx="1981200" cy="762000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6D788777-62F9-3D4D-2F67-525A445E4B39}"/>
                </a:ext>
              </a:extLst>
            </p:cNvPr>
            <p:cNvCxnSpPr/>
            <p:nvPr/>
          </p:nvCxnSpPr>
          <p:spPr>
            <a:xfrm flipV="1">
              <a:off x="914400" y="4343400"/>
              <a:ext cx="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D96D427-E92E-E17A-ABAF-10DDB28A7BC3}"/>
                </a:ext>
              </a:extLst>
            </p:cNvPr>
            <p:cNvCxnSpPr/>
            <p:nvPr/>
          </p:nvCxnSpPr>
          <p:spPr>
            <a:xfrm>
              <a:off x="914400" y="5105400"/>
              <a:ext cx="19812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6AB66A82-B002-DCFF-A257-A40583CBE007}"/>
                </a:ext>
              </a:extLst>
            </p:cNvPr>
            <p:cNvCxnSpPr/>
            <p:nvPr/>
          </p:nvCxnSpPr>
          <p:spPr>
            <a:xfrm flipV="1">
              <a:off x="2895600" y="4343400"/>
              <a:ext cx="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13733D3-BB13-FFD3-BC03-FC3B28154258}"/>
              </a:ext>
            </a:extLst>
          </p:cNvPr>
          <p:cNvGrpSpPr/>
          <p:nvPr/>
        </p:nvGrpSpPr>
        <p:grpSpPr>
          <a:xfrm>
            <a:off x="1512383" y="2930091"/>
            <a:ext cx="628643" cy="270309"/>
            <a:chOff x="914400" y="4343400"/>
            <a:chExt cx="1981200" cy="762000"/>
          </a:xfrm>
        </p:grpSpPr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36F8CF68-50F5-AF32-8530-70DCABD756C5}"/>
                </a:ext>
              </a:extLst>
            </p:cNvPr>
            <p:cNvCxnSpPr/>
            <p:nvPr/>
          </p:nvCxnSpPr>
          <p:spPr>
            <a:xfrm flipV="1">
              <a:off x="914400" y="4343400"/>
              <a:ext cx="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E299DBF-8C86-C4D9-3E9E-A29C293927F6}"/>
                </a:ext>
              </a:extLst>
            </p:cNvPr>
            <p:cNvCxnSpPr/>
            <p:nvPr/>
          </p:nvCxnSpPr>
          <p:spPr>
            <a:xfrm>
              <a:off x="914400" y="5105400"/>
              <a:ext cx="19812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15093B85-3274-9C8A-209F-A5D7AC8FE13A}"/>
                </a:ext>
              </a:extLst>
            </p:cNvPr>
            <p:cNvCxnSpPr/>
            <p:nvPr/>
          </p:nvCxnSpPr>
          <p:spPr>
            <a:xfrm flipV="1">
              <a:off x="2895600" y="4343400"/>
              <a:ext cx="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8AF72C2-115E-C988-809D-720572B17886}"/>
                  </a:ext>
                </a:extLst>
              </p:cNvPr>
              <p:cNvSpPr txBox="1"/>
              <p:nvPr/>
            </p:nvSpPr>
            <p:spPr>
              <a:xfrm>
                <a:off x="1368348" y="3182844"/>
                <a:ext cx="914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8AF72C2-115E-C988-809D-720572B178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8348" y="3182844"/>
                <a:ext cx="91440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56F4A5D-8B44-76D1-7D5F-0799D2626732}"/>
                  </a:ext>
                </a:extLst>
              </p:cNvPr>
              <p:cNvSpPr txBox="1"/>
              <p:nvPr/>
            </p:nvSpPr>
            <p:spPr>
              <a:xfrm>
                <a:off x="1313985" y="3593625"/>
                <a:ext cx="914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56F4A5D-8B44-76D1-7D5F-0799D26267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3985" y="3593625"/>
                <a:ext cx="91440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6" name="Group 25">
            <a:extLst>
              <a:ext uri="{FF2B5EF4-FFF2-40B4-BE49-F238E27FC236}">
                <a16:creationId xmlns:a16="http://schemas.microsoft.com/office/drawing/2014/main" id="{0196C756-DD77-1E92-D8C9-22C54B07AC9E}"/>
              </a:ext>
            </a:extLst>
          </p:cNvPr>
          <p:cNvGrpSpPr/>
          <p:nvPr/>
        </p:nvGrpSpPr>
        <p:grpSpPr>
          <a:xfrm>
            <a:off x="836342" y="4456647"/>
            <a:ext cx="1981200" cy="505811"/>
            <a:chOff x="914400" y="4343400"/>
            <a:chExt cx="1981200" cy="762000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4FAD1FCF-19B4-4456-56B4-6B3EEB0CEF57}"/>
                </a:ext>
              </a:extLst>
            </p:cNvPr>
            <p:cNvCxnSpPr/>
            <p:nvPr/>
          </p:nvCxnSpPr>
          <p:spPr>
            <a:xfrm flipV="1">
              <a:off x="914400" y="4343400"/>
              <a:ext cx="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85F9E0F-D294-C746-1976-00D6D4F96C08}"/>
                </a:ext>
              </a:extLst>
            </p:cNvPr>
            <p:cNvCxnSpPr/>
            <p:nvPr/>
          </p:nvCxnSpPr>
          <p:spPr>
            <a:xfrm>
              <a:off x="914400" y="5105400"/>
              <a:ext cx="19812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0EB69498-BAEB-F862-9A34-0CB9925AE64B}"/>
                </a:ext>
              </a:extLst>
            </p:cNvPr>
            <p:cNvCxnSpPr/>
            <p:nvPr/>
          </p:nvCxnSpPr>
          <p:spPr>
            <a:xfrm flipV="1">
              <a:off x="2895600" y="4343400"/>
              <a:ext cx="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17FB1E5-3657-DC1A-DFF8-A774229B2151}"/>
              </a:ext>
            </a:extLst>
          </p:cNvPr>
          <p:cNvGrpSpPr/>
          <p:nvPr/>
        </p:nvGrpSpPr>
        <p:grpSpPr>
          <a:xfrm>
            <a:off x="1568140" y="4367438"/>
            <a:ext cx="628643" cy="270309"/>
            <a:chOff x="914400" y="4343400"/>
            <a:chExt cx="1981200" cy="762000"/>
          </a:xfrm>
        </p:grpSpPr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1B308390-E92E-B79C-57DD-14033553C2BC}"/>
                </a:ext>
              </a:extLst>
            </p:cNvPr>
            <p:cNvCxnSpPr/>
            <p:nvPr/>
          </p:nvCxnSpPr>
          <p:spPr>
            <a:xfrm flipV="1">
              <a:off x="914400" y="4343400"/>
              <a:ext cx="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E324402-1CB0-310A-4F47-1F8A1E1DFF66}"/>
                </a:ext>
              </a:extLst>
            </p:cNvPr>
            <p:cNvCxnSpPr/>
            <p:nvPr/>
          </p:nvCxnSpPr>
          <p:spPr>
            <a:xfrm>
              <a:off x="914400" y="5105400"/>
              <a:ext cx="19812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52B37087-FCE9-279E-D0D3-800F400606B9}"/>
                </a:ext>
              </a:extLst>
            </p:cNvPr>
            <p:cNvCxnSpPr/>
            <p:nvPr/>
          </p:nvCxnSpPr>
          <p:spPr>
            <a:xfrm flipV="1">
              <a:off x="2895600" y="4343400"/>
              <a:ext cx="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F9CFF920-B671-B243-9FF7-78227F5CE4BE}"/>
                  </a:ext>
                </a:extLst>
              </p:cNvPr>
              <p:cNvSpPr txBox="1"/>
              <p:nvPr/>
            </p:nvSpPr>
            <p:spPr>
              <a:xfrm>
                <a:off x="1424105" y="4620191"/>
                <a:ext cx="914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F9CFF920-B671-B243-9FF7-78227F5CE4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4105" y="4620191"/>
                <a:ext cx="91440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0DA7B38-4C05-A5B3-DD99-975523134604}"/>
                  </a:ext>
                </a:extLst>
              </p:cNvPr>
              <p:cNvSpPr txBox="1"/>
              <p:nvPr/>
            </p:nvSpPr>
            <p:spPr>
              <a:xfrm>
                <a:off x="1369742" y="5030972"/>
                <a:ext cx="914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0DA7B38-4C05-A5B3-DD99-9755231346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9742" y="5030972"/>
                <a:ext cx="91440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C3037C67-74FA-6B9B-15B1-05F22D297E0F}"/>
                  </a:ext>
                </a:extLst>
              </p:cNvPr>
              <p:cNvSpPr txBox="1"/>
              <p:nvPr/>
            </p:nvSpPr>
            <p:spPr>
              <a:xfrm>
                <a:off x="3671775" y="4056537"/>
                <a:ext cx="50001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23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IN" sz="2000" dirty="0"/>
                  <a:t> </a:t>
                </a:r>
                <a:r>
                  <a:rPr lang="en-US" sz="2000" dirty="0"/>
                  <a:t>is the right middle term.</a:t>
                </a:r>
                <a:endParaRPr lang="en-IN" sz="2000" dirty="0"/>
              </a:p>
            </p:txBody>
          </p:sp>
        </mc:Choice>
        <mc:Fallback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C3037C67-74FA-6B9B-15B1-05F22D297E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1775" y="4056537"/>
                <a:ext cx="5000158" cy="400110"/>
              </a:xfrm>
              <a:prstGeom prst="rect">
                <a:avLst/>
              </a:prstGeom>
              <a:blipFill>
                <a:blip r:embed="rId11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6254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Using the Trial and Error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Factor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6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ar-AE" sz="2800" dirty="0"/>
                  <a:t>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Note that while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b="1" dirty="0"/>
                  <a:t>is factorable </a:t>
                </a:r>
                <a:r>
                  <a:rPr lang="en-US" sz="2800" dirty="0"/>
                  <a:t>(because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 is a common monomial factor), the trinomial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is </a:t>
                </a:r>
                <a:r>
                  <a:rPr lang="en-US" sz="2800" b="1" dirty="0"/>
                  <a:t>not factorable</a:t>
                </a:r>
                <a:r>
                  <a:rPr lang="en-US" sz="2800" dirty="0"/>
                  <a:t>. To be factorable, the factors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would need to be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, which sums to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sz="2800" dirty="0"/>
                  <a:t>, not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5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Using the Trial and Error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Factor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ar-AE" sz="2800" dirty="0"/>
                  <a:t>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sz="2800" dirty="0"/>
                  <a:t>The product of the first two terms of any binomial factors is to be </a:t>
                </a:r>
                <a14:m>
                  <m:oMath xmlns:m="http://schemas.openxmlformats.org/officeDocument/2006/math">
                    <m:r>
                      <a:rPr lang="en-IN" sz="2800" b="0" i="1" smtClean="0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N" sz="2800" dirty="0"/>
                  <a:t>. </a:t>
                </a:r>
              </a:p>
              <a:p>
                <a:pPr>
                  <a:defRPr sz="2800"/>
                </a:pPr>
                <a:r>
                  <a:rPr lang="en-IN" dirty="0"/>
                  <a:t>So we have one of the following.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F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	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F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endParaRPr lang="en-IN" dirty="0"/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IN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    </m:t>
                        </m:r>
                      </m:e>
                    </m:d>
                    <m:d>
                      <m:dPr>
                        <m:ctrlPr>
                          <a:rPr lang="en-IN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    </m:t>
                        </m:r>
                      </m:e>
                    </m:d>
                  </m:oMath>
                </a14:m>
                <a:r>
                  <a:rPr lang="en-US" sz="2800" dirty="0"/>
                  <a:t> </a:t>
                </a:r>
                <a:r>
                  <a:rPr lang="en-US" sz="2800" b="1" dirty="0"/>
                  <a:t>OR</a:t>
                </a:r>
                <a:r>
                  <a:rPr lang="en-US" sz="2800" dirty="0"/>
                  <a:t>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   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    </m:t>
                        </m:r>
                      </m:e>
                    </m:d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    </m:t>
                        </m:r>
                      </m:e>
                    </m:d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5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368E1B3F-1A0F-736E-5DA3-FBEF409F14CD}"/>
              </a:ext>
            </a:extLst>
          </p:cNvPr>
          <p:cNvGrpSpPr/>
          <p:nvPr/>
        </p:nvGrpSpPr>
        <p:grpSpPr>
          <a:xfrm rot="10800000">
            <a:off x="838200" y="4038599"/>
            <a:ext cx="1524000" cy="505811"/>
            <a:chOff x="914400" y="4343400"/>
            <a:chExt cx="1981200" cy="762000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B424B18A-AEA5-9C7A-D3FA-6C69CC571B39}"/>
                </a:ext>
              </a:extLst>
            </p:cNvPr>
            <p:cNvCxnSpPr/>
            <p:nvPr/>
          </p:nvCxnSpPr>
          <p:spPr>
            <a:xfrm flipV="1">
              <a:off x="914400" y="4343400"/>
              <a:ext cx="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222248B-B02E-44A9-B1E2-5CA362A07C0F}"/>
                </a:ext>
              </a:extLst>
            </p:cNvPr>
            <p:cNvCxnSpPr/>
            <p:nvPr/>
          </p:nvCxnSpPr>
          <p:spPr>
            <a:xfrm>
              <a:off x="914400" y="5105400"/>
              <a:ext cx="19812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A9051D73-E90B-F704-C417-B4781DC12B9F}"/>
                </a:ext>
              </a:extLst>
            </p:cNvPr>
            <p:cNvCxnSpPr/>
            <p:nvPr/>
          </p:nvCxnSpPr>
          <p:spPr>
            <a:xfrm flipV="1">
              <a:off x="2895600" y="4343400"/>
              <a:ext cx="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4442BB3-FBC0-4209-B256-3CF8F15A5B72}"/>
              </a:ext>
            </a:extLst>
          </p:cNvPr>
          <p:cNvGrpSpPr/>
          <p:nvPr/>
        </p:nvGrpSpPr>
        <p:grpSpPr>
          <a:xfrm rot="10800000">
            <a:off x="4889810" y="4038598"/>
            <a:ext cx="1455234" cy="505811"/>
            <a:chOff x="914400" y="4343400"/>
            <a:chExt cx="1981200" cy="762000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817156FF-FDA5-C586-26ED-F0A73C996CA9}"/>
                </a:ext>
              </a:extLst>
            </p:cNvPr>
            <p:cNvCxnSpPr/>
            <p:nvPr/>
          </p:nvCxnSpPr>
          <p:spPr>
            <a:xfrm flipV="1">
              <a:off x="914400" y="4343400"/>
              <a:ext cx="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B41B278-F546-CC8F-BCAF-60B79EA31DD9}"/>
                </a:ext>
              </a:extLst>
            </p:cNvPr>
            <p:cNvCxnSpPr/>
            <p:nvPr/>
          </p:nvCxnSpPr>
          <p:spPr>
            <a:xfrm>
              <a:off x="914400" y="5105400"/>
              <a:ext cx="19812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4E922181-87B2-64F8-68D4-5E3E931151AB}"/>
                </a:ext>
              </a:extLst>
            </p:cNvPr>
            <p:cNvCxnSpPr/>
            <p:nvPr/>
          </p:nvCxnSpPr>
          <p:spPr>
            <a:xfrm flipV="1">
              <a:off x="2895600" y="4343400"/>
              <a:ext cx="0" cy="76200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869</TotalTime>
  <Words>1825</Words>
  <Application>Microsoft Office PowerPoint</Application>
  <PresentationFormat>On-screen Show (4:3)</PresentationFormat>
  <Paragraphs>167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Cambria Math</vt:lpstr>
      <vt:lpstr>Courier New</vt:lpstr>
      <vt:lpstr>Arial</vt:lpstr>
      <vt:lpstr>Calibri</vt:lpstr>
      <vt:lpstr>Office Theme</vt:lpstr>
      <vt:lpstr>Section 5.2</vt:lpstr>
      <vt:lpstr>Example 1: Factoring Trinomials with Leading Coefficient 1</vt:lpstr>
      <vt:lpstr>Example 2: Finding a Common Monomial Factor</vt:lpstr>
      <vt:lpstr>Note</vt:lpstr>
      <vt:lpstr>Procedure: Guidelines for the Trial-and-Error Method</vt:lpstr>
      <vt:lpstr>Example 3: Using the Trial and Error Method</vt:lpstr>
      <vt:lpstr>Example 3: Using the Trial and Error Method (cont.)</vt:lpstr>
      <vt:lpstr>Example 4: Using the Trial and Error Method</vt:lpstr>
      <vt:lpstr>Example 5: Using the Trial and Error Method</vt:lpstr>
      <vt:lpstr>Example 5: Using the Trial and Error Method (cont.)</vt:lpstr>
      <vt:lpstr>Procedure: Analysis of Factoring by the  ac-Method</vt:lpstr>
      <vt:lpstr>Procedure: Analysis of Factoring by the  ac-Method (cont.)</vt:lpstr>
      <vt:lpstr>Example 6: Using the 𝑎𝑐-Method</vt:lpstr>
      <vt:lpstr>Example 6: Using the 𝑎𝑐-Method (cont.)</vt:lpstr>
      <vt:lpstr>Example 7: Using the 𝑎𝑐-Method</vt:lpstr>
      <vt:lpstr>Example 7: Using the 𝑎𝑐-Method (cont.)</vt:lpstr>
      <vt:lpstr>Example 7: Using the 𝑎𝑐-Method (cont.)</vt:lpstr>
      <vt:lpstr>Procedure: Tips to Keep in Mind while Factoring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125</cp:revision>
  <dcterms:created xsi:type="dcterms:W3CDTF">2013-04-26T14:43:13Z</dcterms:created>
  <dcterms:modified xsi:type="dcterms:W3CDTF">2024-08-27T19:21:39Z</dcterms:modified>
</cp:coreProperties>
</file>