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0" r:id="rId5"/>
    <p:sldId id="261" r:id="rId6"/>
    <p:sldId id="263" r:id="rId7"/>
    <p:sldId id="272" r:id="rId8"/>
    <p:sldId id="273" r:id="rId9"/>
    <p:sldId id="274" r:id="rId10"/>
    <p:sldId id="265" r:id="rId11"/>
    <p:sldId id="275" r:id="rId12"/>
    <p:sldId id="268" r:id="rId13"/>
    <p:sldId id="276" r:id="rId14"/>
    <p:sldId id="277" r:id="rId15"/>
    <p:sldId id="278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5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Special Factoring Techniques and General Guidelines for Factoring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5.3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Factoring Sums and Differences of Two Cubes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completely.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r>
                  <a:rPr lang="ar-AE" dirty="0"/>
                  <a:t>		</a:t>
                </a:r>
                <a:r>
                  <a:rPr lang="en-IN" dirty="0"/>
                  <a:t>b. 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ar-AE" dirty="0"/>
                  <a:t>	</a:t>
                </a:r>
                <a:r>
                  <a:rPr lang="en-IN" dirty="0"/>
                  <a:t>c. 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16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250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Note</a:t>
                </a:r>
                <a:r>
                  <a:rPr lang="en-IN" dirty="0"/>
                  <a:t>: </a:t>
                </a:r>
                <a:r>
                  <a:rPr lang="en-US" dirty="0"/>
                  <a:t>Remember that the second polynomial is not a perfect square trinomial and cannot be factored.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Factoring Sums and Differences of Two Cubes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b.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b="0" dirty="0"/>
              </a:p>
              <a:p>
                <a:pPr>
                  <a:defRPr sz="2800"/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Factor out the GCF first. Then factor the </a:t>
                </a:r>
                <a:r>
                  <a:rPr lang="en-US" b="1" dirty="0"/>
                  <a:t>difference of two cubes</a:t>
                </a:r>
                <a:r>
                  <a:rPr lang="en-US" dirty="0"/>
                  <a:t>.</a:t>
                </a:r>
              </a:p>
              <a:p>
                <a:pPr indent="-285750"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250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125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3920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31D7-0D97-4421-854E-54D826E7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General Guidelines for Factoring 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6F5CAB7-4B48-4378-8B72-236E6A1DA893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487382"/>
              </a:xfrm>
            </p:spPr>
            <p:txBody>
              <a:bodyPr>
                <a:spAutoFit/>
              </a:bodyPr>
              <a:lstStyle/>
              <a:p>
                <a:pPr marL="514350" indent="-514350">
                  <a:buAutoNum type="arabicPeriod"/>
                </a:pPr>
                <a:r>
                  <a:rPr lang="en-US" b="1" dirty="0"/>
                  <a:t>Always look for a common monomial factor first</a:t>
                </a:r>
                <a:r>
                  <a:rPr lang="en-US" dirty="0"/>
                  <a:t>. If the leading coefficient is negative, factor out a negative monomial, even if it is just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en-US" b="1" dirty="0"/>
                  <a:t>Check the number of terms.</a:t>
                </a:r>
              </a:p>
              <a:p>
                <a:pPr marL="1257300" lvl="1" indent="-514350">
                  <a:buFont typeface="+mj-lt"/>
                  <a:buAutoNum type="alphaLcPeriod"/>
                </a:pPr>
                <a:r>
                  <a:rPr lang="en-US" b="1" dirty="0">
                    <a:solidFill>
                      <a:srgbClr val="000000"/>
                    </a:solidFill>
                  </a:rPr>
                  <a:t>Two terms:</a:t>
                </a:r>
              </a:p>
              <a:p>
                <a:pPr marL="1657350" lvl="2" indent="-514350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difference of two squares? – factorable</a:t>
                </a:r>
              </a:p>
              <a:p>
                <a:pPr marL="1657350" lvl="2" indent="-514350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sum of two squares? – not factorable</a:t>
                </a:r>
              </a:p>
              <a:p>
                <a:pPr marL="1657350" lvl="2" indent="-514350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difference of two cubes? – factorable</a:t>
                </a:r>
              </a:p>
              <a:p>
                <a:pPr marL="1657350" lvl="2" indent="-514350">
                  <a:buFont typeface="+mj-lt"/>
                  <a:buAutoNum type="arabicPeriod"/>
                </a:pPr>
                <a:r>
                  <a:rPr lang="en-US" sz="2800" dirty="0">
                    <a:solidFill>
                      <a:srgbClr val="000000"/>
                    </a:solidFill>
                  </a:rPr>
                  <a:t>sum of two cubes? - factorable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6F5CAB7-4B48-4378-8B72-236E6A1DA8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4487382"/>
              </a:xfrm>
              <a:blipFill>
                <a:blip r:embed="rId2"/>
                <a:stretch>
                  <a:fillRect l="-1402" t="-1215" r="-1402" b="-256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7687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31D7-0D97-4421-854E-54D826E7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General Guidelines for Factoring Polynomials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5CAB7-4B48-4378-8B72-236E6A1DA8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364272"/>
          </a:xfrm>
        </p:spPr>
        <p:txBody>
          <a:bodyPr>
            <a:spAutoFit/>
          </a:bodyPr>
          <a:lstStyle/>
          <a:p>
            <a:pPr marL="1257300" lvl="1" indent="-514350">
              <a:buFont typeface="+mj-lt"/>
              <a:buAutoNum type="alphaLcPeriod" startAt="2"/>
            </a:pPr>
            <a:r>
              <a:rPr lang="en-US" b="1" dirty="0">
                <a:solidFill>
                  <a:srgbClr val="000000"/>
                </a:solidFill>
              </a:rPr>
              <a:t>Three terms:</a:t>
            </a:r>
          </a:p>
          <a:p>
            <a:pPr marL="1657350" lvl="2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perfect square trinomial? − factorable</a:t>
            </a:r>
          </a:p>
          <a:p>
            <a:pPr marL="1657350" lvl="2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use trial-and-error method? </a:t>
            </a:r>
          </a:p>
          <a:p>
            <a:pPr lvl="3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Guidelines for the trial-and-error method</a:t>
            </a:r>
          </a:p>
          <a:p>
            <a:pPr marL="2057400" lvl="3" indent="-457200">
              <a:buAutoNum type="alphaLcPeriod"/>
            </a:pPr>
            <a:r>
              <a:rPr lang="en-US" sz="2400" dirty="0">
                <a:solidFill>
                  <a:srgbClr val="000000"/>
                </a:solidFill>
              </a:rPr>
              <a:t>If the sign of the constant term is positive, the signs in both factors will be the same, either both positive or both negative.</a:t>
            </a:r>
          </a:p>
          <a:p>
            <a:pPr marL="2057400" lvl="3" indent="-457200">
              <a:buAutoNum type="alphaLcPeriod"/>
            </a:pPr>
            <a:r>
              <a:rPr lang="en-US" sz="2400" dirty="0">
                <a:solidFill>
                  <a:srgbClr val="000000"/>
                </a:solidFill>
              </a:rPr>
              <a:t>If the sign of the constant term is negative, the signs in the factors will be different, one positive and one negative.</a:t>
            </a:r>
          </a:p>
        </p:txBody>
      </p:sp>
    </p:spTree>
    <p:extLst>
      <p:ext uri="{BB962C8B-B14F-4D97-AF65-F5344CB8AC3E}">
        <p14:creationId xmlns:p14="http://schemas.microsoft.com/office/powerpoint/2010/main" val="335477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31D7-0D97-4421-854E-54D826E7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General Guidelines for Factoring Polynomials (cont.)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6F5CAB7-4B48-4378-8B72-236E6A1DA893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47207"/>
              </a:xfrm>
            </p:spPr>
            <p:txBody>
              <a:bodyPr>
                <a:spAutoFit/>
              </a:bodyPr>
              <a:lstStyle/>
              <a:p>
                <a:pPr marL="1657350" lvl="2" indent="-514350">
                  <a:buFont typeface="+mj-lt"/>
                  <a:buAutoNum type="arabicPeriod" startAt="3"/>
                </a:pPr>
                <a:r>
                  <a:rPr lang="en-US" sz="2800" dirty="0">
                    <a:solidFill>
                      <a:srgbClr val="000000"/>
                    </a:solidFill>
                  </a:rPr>
                  <a:t>use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sz="2800" dirty="0">
                    <a:solidFill>
                      <a:srgbClr val="000000"/>
                    </a:solidFill>
                  </a:rPr>
                  <a:t>-method?</a:t>
                </a:r>
              </a:p>
              <a:p>
                <a:pPr lvl="3" indent="0">
                  <a:buNone/>
                </a:pPr>
                <a:r>
                  <a:rPr lang="en-US" sz="2400" b="1" dirty="0">
                    <a:solidFill>
                      <a:srgbClr val="000000"/>
                    </a:solidFill>
                  </a:rPr>
                  <a:t>Guidelines for the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𝒂𝒄</m:t>
                    </m:r>
                  </m:oMath>
                </a14:m>
                <a:r>
                  <a:rPr lang="en-US" sz="2400" b="1" dirty="0">
                    <a:solidFill>
                      <a:srgbClr val="000000"/>
                    </a:solidFill>
                  </a:rPr>
                  <a:t>-method </a:t>
                </a:r>
              </a:p>
              <a:p>
                <a:pPr marL="2057400" lvl="3" indent="-457200">
                  <a:buAutoNum type="alphaLcPeriod"/>
                </a:pPr>
                <a:r>
                  <a:rPr lang="en-US" sz="2400" dirty="0">
                    <a:solidFill>
                      <a:srgbClr val="000000"/>
                    </a:solidFill>
                  </a:rPr>
                  <a:t>Multiply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𝒄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</a:t>
                </a:r>
              </a:p>
              <a:p>
                <a:pPr marL="2057400" lvl="3" indent="-457200">
                  <a:buAutoNum type="alphaLcPeriod"/>
                </a:pPr>
                <a:r>
                  <a:rPr lang="en-US" sz="2400" dirty="0">
                    <a:solidFill>
                      <a:srgbClr val="000000"/>
                    </a:solidFill>
                  </a:rPr>
                  <a:t>Find two integers whose product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 and whose sum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. If this is not possible, the trinomial is not factorable.</a:t>
                </a:r>
              </a:p>
              <a:p>
                <a:pPr marL="2057400" lvl="3" indent="-457200">
                  <a:buAutoNum type="alphaLcPeriod"/>
                </a:pPr>
                <a:r>
                  <a:rPr lang="en-US" sz="2400" dirty="0">
                    <a:solidFill>
                      <a:srgbClr val="000000"/>
                    </a:solidFill>
                  </a:rPr>
                  <a:t>Rewrite the middle term (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𝑏𝑥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) using the two numbers found in </a:t>
                </a:r>
                <a:r>
                  <a:rPr lang="en-US" sz="2400" b="1" dirty="0">
                    <a:solidFill>
                      <a:srgbClr val="000000"/>
                    </a:solidFill>
                  </a:rPr>
                  <a:t>Step b</a:t>
                </a:r>
                <a:r>
                  <a:rPr lang="en-US" sz="2400" dirty="0">
                    <a:solidFill>
                      <a:srgbClr val="000000"/>
                    </a:solidFill>
                  </a:rPr>
                  <a:t>. as coefficients.</a:t>
                </a:r>
              </a:p>
              <a:p>
                <a:pPr marL="2057400" lvl="3" indent="-457200">
                  <a:buAutoNum type="alphaLcPeriod"/>
                </a:pPr>
                <a:r>
                  <a:rPr lang="en-US" sz="2400" dirty="0">
                    <a:solidFill>
                      <a:srgbClr val="000000"/>
                    </a:solidFill>
                  </a:rPr>
                  <a:t>Factor by grouping. </a:t>
                </a:r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E6F5CAB7-4B48-4378-8B72-236E6A1DA8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3847207"/>
              </a:xfrm>
              <a:blipFill>
                <a:blip r:embed="rId2"/>
                <a:stretch>
                  <a:fillRect t="-1415" b="-22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8013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31D7-0D97-4421-854E-54D826E7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General Guidelines for Factoring Polynomials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5CAB7-4B48-4378-8B72-236E6A1DA8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662541"/>
          </a:xfrm>
        </p:spPr>
        <p:txBody>
          <a:bodyPr>
            <a:spAutoFit/>
          </a:bodyPr>
          <a:lstStyle/>
          <a:p>
            <a:pPr marL="1257300" lvl="1" indent="-514350">
              <a:buFont typeface="+mj-lt"/>
              <a:buAutoNum type="alphaLcPeriod" startAt="3"/>
            </a:pPr>
            <a:r>
              <a:rPr lang="en-US" b="1" dirty="0">
                <a:solidFill>
                  <a:srgbClr val="000000"/>
                </a:solidFill>
              </a:rPr>
              <a:t>Four terms</a:t>
            </a:r>
            <a:r>
              <a:rPr lang="en-US" dirty="0">
                <a:solidFill>
                  <a:srgbClr val="000000"/>
                </a:solidFill>
              </a:rPr>
              <a:t>:</a:t>
            </a:r>
          </a:p>
          <a:p>
            <a:pPr lvl="2" indent="0">
              <a:buNone/>
            </a:pPr>
            <a:r>
              <a:rPr lang="en-US" dirty="0">
                <a:solidFill>
                  <a:srgbClr val="000000"/>
                </a:solidFill>
              </a:rPr>
              <a:t>Group terms with a common factor and factor out any common binomial factor.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b="1" dirty="0">
                <a:solidFill>
                  <a:srgbClr val="000000"/>
                </a:solidFill>
              </a:rPr>
              <a:t>Check the possibility of factoring any of the factors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b="1" dirty="0"/>
              <a:t>Checking</a:t>
            </a:r>
            <a:r>
              <a:rPr lang="en-US" dirty="0"/>
              <a:t>: Factoring can be checked by multiplying the 	       factors. The product should be the original 	       expression.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3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Difference of Two Squares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15882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dirty="0"/>
                  <a:t>For terms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sz="2800" dirty="0"/>
                  <a:t> and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sz="2800" dirty="0"/>
                  <a:t>, the difference of two squares </a:t>
                </a:r>
                <a:br>
                  <a:rPr lang="en-US" sz="28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800" dirty="0"/>
                  <a:t> is equal to the product of the sum and difference of the two terms.</a:t>
                </a:r>
                <a:endParaRPr lang="en-US" sz="2800" dirty="0"/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15882"/>
              </a:xfrm>
              <a:blipFill>
                <a:blip r:embed="rId2"/>
                <a:stretch>
                  <a:fillRect l="-1328" t="-264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Factoring the Difference of Two Squares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completely.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𝑏</m:t>
                    </m:r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ar-AE" dirty="0"/>
                  <a:t> 		</a:t>
                </a:r>
                <a:r>
                  <a:rPr lang="en-IN" dirty="0"/>
                  <a:t>b. 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400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:r>
                  <a:rPr lang="en-IN" dirty="0"/>
                  <a:t>b. Even powers, such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can always be treated as    </a:t>
                </a:r>
              </a:p>
              <a:p>
                <a:pPr>
                  <a:defRPr sz="2800"/>
                </a:pPr>
                <a:r>
                  <a:rPr lang="en-US" dirty="0"/>
                  <a:t>    squares: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3AA5B99-C368-E532-A3BB-093156EB31B6}"/>
                  </a:ext>
                </a:extLst>
              </p:cNvPr>
              <p:cNvSpPr txBox="1"/>
              <p:nvPr/>
            </p:nvSpPr>
            <p:spPr>
              <a:xfrm>
                <a:off x="5763322" y="2681868"/>
                <a:ext cx="2438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Factor out the GCF,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3AA5B99-C368-E532-A3BB-093156EB31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3322" y="2681868"/>
                <a:ext cx="2438400" cy="369332"/>
              </a:xfrm>
              <a:prstGeom prst="rect">
                <a:avLst/>
              </a:prstGeom>
              <a:blipFill>
                <a:blip r:embed="rId3"/>
                <a:stretch>
                  <a:fillRect l="-2000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EB65731-6018-3710-0E87-8C5261707BBC}"/>
                  </a:ext>
                </a:extLst>
              </p:cNvPr>
              <p:cNvSpPr txBox="1"/>
              <p:nvPr/>
            </p:nvSpPr>
            <p:spPr>
              <a:xfrm>
                <a:off x="5791200" y="3143488"/>
                <a:ext cx="3048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Difference of two squares Don’t forget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IN" dirty="0"/>
                  <a:t> is a factor.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EB65731-6018-3710-0E87-8C5261707B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143488"/>
                <a:ext cx="3048000" cy="646331"/>
              </a:xfrm>
              <a:prstGeom prst="rect">
                <a:avLst/>
              </a:prstGeom>
              <a:blipFill>
                <a:blip r:embed="rId4"/>
                <a:stretch>
                  <a:fillRect l="-1600" t="-5660" r="-1600" b="-141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16A79CE-8909-EA31-EDE7-B8E55A4C76E4}"/>
              </a:ext>
            </a:extLst>
          </p:cNvPr>
          <p:cNvSpPr txBox="1"/>
          <p:nvPr/>
        </p:nvSpPr>
        <p:spPr>
          <a:xfrm>
            <a:off x="6129454" y="555354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Difference of two squares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Sum of Two Squares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</p:spPr>
            <p:txBody>
              <a:bodyPr>
                <a:spAutoFit/>
              </a:bodyPr>
              <a:lstStyle/>
              <a:p>
                <a:pPr>
                  <a:defRPr sz="2800"/>
                </a:pPr>
                <a:r>
                  <a:rPr sz="2800" dirty="0"/>
                  <a:t>The </a:t>
                </a:r>
                <a:r>
                  <a:rPr sz="2800" b="1" dirty="0"/>
                  <a:t>sum of two squares</a:t>
                </a:r>
                <a:r>
                  <a:rPr sz="2800" dirty="0"/>
                  <a:t> is an expression of the form</a:t>
                </a:r>
                <a:r>
                  <a:rPr lang="en-US" sz="2800" dirty="0"/>
                  <a:t> 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sz="2800" dirty="0"/>
                  <a:t> and is </a:t>
                </a:r>
                <a:r>
                  <a:rPr sz="2800" b="1" dirty="0"/>
                  <a:t>not factorable</a:t>
                </a:r>
                <a:r>
                  <a:rPr sz="2800" dirty="0"/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954107"/>
              </a:xfrm>
              <a:blipFill>
                <a:blip r:embed="rId2"/>
                <a:stretch>
                  <a:fillRect l="-1328" t="-4969" b="-1552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Factoring the Sum of Two Squares (Not Factorable)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completely. Be sure to begin by looking for the greatest common factor.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r>
                  <a:rPr lang="en-US" dirty="0"/>
                  <a:t>			b.  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64</m:t>
                    </m:r>
                  </m:oMath>
                </a14:m>
                <a:r>
                  <a:rPr lang="en-US" dirty="0"/>
                  <a:t> is the </a:t>
                </a:r>
                <a:r>
                  <a:rPr lang="en-US" b="1" dirty="0"/>
                  <a:t>sum of two squares </a:t>
                </a:r>
                <a:r>
                  <a:rPr lang="en-US" dirty="0"/>
                  <a:t>which means it is </a:t>
                </a:r>
                <a:r>
                  <a:rPr lang="en-US" b="1" dirty="0"/>
                  <a:t>not factorable</a:t>
                </a:r>
                <a:r>
                  <a:rPr lang="en-US" dirty="0"/>
                  <a:t>. 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d>
                  </m:oMath>
                </a14:m>
                <a:endParaRPr lang="en-US" dirty="0"/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We see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is the greatest common monomial factor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US" dirty="0"/>
                  <a:t> is the sum of two squares, which means it is </a:t>
                </a:r>
                <a:r>
                  <a:rPr lang="en-US" b="1" dirty="0"/>
                  <a:t>not factorable</a:t>
                </a:r>
                <a:r>
                  <a:rPr lang="en-US" dirty="0"/>
                  <a:t>. 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92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50D97C71-1BF2-7E48-88FF-E26A7EEF817E}"/>
              </a:ext>
            </a:extLst>
          </p:cNvPr>
          <p:cNvSpPr txBox="1"/>
          <p:nvPr/>
        </p:nvSpPr>
        <p:spPr>
          <a:xfrm>
            <a:off x="5334000" y="3962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Factored completely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Factoring Perfect Square Trinomials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Factor completely.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𝑧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ar-AE" dirty="0"/>
                  <a:t>		</a:t>
                </a:r>
                <a:r>
                  <a:rPr lang="en-IN" dirty="0"/>
                  <a:t>c. ​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𝑦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8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𝑥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12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𝑦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ar-AE" dirty="0"/>
                  <a:t>	​	</a:t>
                </a:r>
                <a:r>
                  <a:rPr lang="en-IN" dirty="0"/>
                  <a:t>d. 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9</m:t>
                        </m:r>
                      </m:e>
                    </m:d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IN" dirty="0"/>
                  <a:t>In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dirty="0"/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IN" dirty="0"/>
                  <a:t> and	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Factoring Perfect Square Trinomials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In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IN" dirty="0"/>
                  <a:t> we have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IN" dirty="0"/>
                  <a:t> and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Factor out the GCF first. Then factor the </a:t>
                </a:r>
                <a:r>
                  <a:rPr lang="en-IN" b="1" dirty="0"/>
                  <a:t>perfect square trinomial</a:t>
                </a:r>
                <a:r>
                  <a:rPr lang="en-IN" dirty="0"/>
                  <a:t>.</a:t>
                </a:r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2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481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Factoring Perfect Square Trinomials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IN" dirty="0"/>
                  <a:t>Treat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IN" dirty="0"/>
                  <a:t> as a perfect square trinomial, then factor the </a:t>
                </a:r>
                <a:r>
                  <a:rPr lang="en-IN" b="1" dirty="0"/>
                  <a:t>difference of two squares</a:t>
                </a:r>
                <a:r>
                  <a:rPr lang="en-IN" dirty="0"/>
                  <a:t>.</a:t>
                </a:r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b="0" dirty="0"/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p>
                          </m:sSup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2981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631D7-0D97-4421-854E-54D826E7E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5CAB7-4B48-4378-8B72-236E6A1DA8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659737"/>
          </a:xfrm>
        </p:spPr>
        <p:txBody>
          <a:bodyPr>
            <a:spAutoFit/>
          </a:bodyPr>
          <a:lstStyle/>
          <a:p>
            <a:r>
              <a:rPr lang="en-US" b="1" dirty="0"/>
              <a:t>Tips for Working with Sums and Differences of Two Cubes</a:t>
            </a:r>
          </a:p>
          <a:p>
            <a:pPr marL="514350" indent="-514350">
              <a:buAutoNum type="arabicPeriod"/>
            </a:pPr>
            <a:r>
              <a:rPr lang="en-US" dirty="0"/>
              <a:t>In each case, after multiplying the factors, the middle terms cancel and only two terms are left.</a:t>
            </a:r>
          </a:p>
          <a:p>
            <a:pPr marL="514350" indent="-514350">
              <a:buAutoNum type="arabicPeriod"/>
            </a:pPr>
            <a:r>
              <a:rPr lang="en-US" dirty="0"/>
              <a:t>The trinomials in parentheses are not perfect square trinomials. These trinomials are not factorable.</a:t>
            </a:r>
          </a:p>
          <a:p>
            <a:pPr marL="514350" indent="-514350">
              <a:buAutoNum type="arabicPeriod"/>
            </a:pPr>
            <a:r>
              <a:rPr lang="en-US" dirty="0"/>
              <a:t>The sign in the binomial factor agrees with the sign between the two cubes.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1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982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Cambria Math</vt:lpstr>
      <vt:lpstr>Courier New</vt:lpstr>
      <vt:lpstr>Arial</vt:lpstr>
      <vt:lpstr>Calibri</vt:lpstr>
      <vt:lpstr>Office Theme</vt:lpstr>
      <vt:lpstr>Section 5.3</vt:lpstr>
      <vt:lpstr>Definition: Difference of Two Squares</vt:lpstr>
      <vt:lpstr>Example 1: Factoring the Difference of Two Squares</vt:lpstr>
      <vt:lpstr>Definition: Sum of Two Squares</vt:lpstr>
      <vt:lpstr>Example 2: Factoring the Sum of Two Squares (Not Factorable)</vt:lpstr>
      <vt:lpstr>Example 3: Factoring Perfect Square Trinomials</vt:lpstr>
      <vt:lpstr>Example 3: Factoring Perfect Square Trinomials (cont.)</vt:lpstr>
      <vt:lpstr>Example 3: Factoring Perfect Square Trinomials (cont.)</vt:lpstr>
      <vt:lpstr>Note</vt:lpstr>
      <vt:lpstr>Example 4: Factoring Sums and Differences of Two Cubes</vt:lpstr>
      <vt:lpstr>Example 4: Factoring Sums and Differences of Two Cubes (cont.)</vt:lpstr>
      <vt:lpstr>Procedure: General Guidelines for Factoring Polynomials</vt:lpstr>
      <vt:lpstr>Procedure: General Guidelines for Factoring Polynomials (cont.)</vt:lpstr>
      <vt:lpstr>Procedure: General Guidelines for Factoring Polynomials (cont.)</vt:lpstr>
      <vt:lpstr>Procedure: General Guidelines for Factoring Polynomials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124</cp:revision>
  <dcterms:created xsi:type="dcterms:W3CDTF">2013-04-26T14:43:13Z</dcterms:created>
  <dcterms:modified xsi:type="dcterms:W3CDTF">2024-08-27T19:39:47Z</dcterms:modified>
</cp:coreProperties>
</file>