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7" r:id="rId3"/>
    <p:sldId id="258" r:id="rId4"/>
    <p:sldId id="259" r:id="rId5"/>
    <p:sldId id="277" r:id="rId6"/>
    <p:sldId id="278" r:id="rId7"/>
    <p:sldId id="279" r:id="rId8"/>
    <p:sldId id="261" r:id="rId9"/>
    <p:sldId id="263" r:id="rId10"/>
    <p:sldId id="265" r:id="rId11"/>
    <p:sldId id="267" r:id="rId12"/>
    <p:sldId id="269" r:id="rId13"/>
    <p:sldId id="271" r:id="rId14"/>
    <p:sldId id="280" r:id="rId15"/>
    <p:sldId id="273" r:id="rId16"/>
    <p:sldId id="281" r:id="rId17"/>
    <p:sldId id="275" r:id="rId18"/>
    <p:sldId id="282" r:id="rId19"/>
    <p:sldId id="283" r:id="rId20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syamprasad" initials="s" lastIdx="4" clrIdx="1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53" autoAdjust="0"/>
    <p:restoredTop sz="94660"/>
  </p:normalViewPr>
  <p:slideViewPr>
    <p:cSldViewPr>
      <p:cViewPr varScale="1">
        <p:scale>
          <a:sx n="111" d="100"/>
          <a:sy n="111" d="100"/>
        </p:scale>
        <p:origin x="177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8/27/2024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Solving Quadratic Equations by Factoring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5.4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Solving Quadratic Equations by Factoring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Solve by factoring: 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4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−</m:t>
                    </m:r>
                    <m:r>
                      <a:rPr lang="ar-AE">
                        <a:latin typeface="Cambria Math" panose="02040503050406030204" pitchFamily="18" charset="0"/>
                      </a:rPr>
                      <m:t>4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𝑥</m:t>
                    </m:r>
                    <m:r>
                      <a:rPr lang="ar-AE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>
                        <a:latin typeface="Cambria Math" panose="02040503050406030204" pitchFamily="18" charset="0"/>
                      </a:rPr>
                      <m:t>24</m:t>
                    </m:r>
                  </m:oMath>
                </a14:m>
                <a:endParaRPr lang="ar-AE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24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24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d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800" dirty="0"/>
                  <a:t>   or 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sz="2800" dirty="0"/>
                  <a:t>The solutions are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2800" dirty="0"/>
                  <a:t>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FFA1E13-71AA-B020-9093-7E8AD4629772}"/>
                  </a:ext>
                </a:extLst>
              </p:cNvPr>
              <p:cNvSpPr txBox="1"/>
              <p:nvPr/>
            </p:nvSpPr>
            <p:spPr>
              <a:xfrm>
                <a:off x="4365701" y="2069068"/>
                <a:ext cx="437499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Add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24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to both sides so that one side is </a:t>
                </a:r>
                <a:r>
                  <a:rPr lang="en-US" i="0" dirty="0">
                    <a:latin typeface="+mj-lt"/>
                  </a:rPr>
                  <a:t>0</a:t>
                </a:r>
                <a:r>
                  <a:rPr lang="en-US" dirty="0"/>
                  <a:t>.</a:t>
                </a:r>
                <a:endParaRPr lang="en-IN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FFA1E13-71AA-B020-9093-7E8AD46297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5701" y="2069068"/>
                <a:ext cx="4374996" cy="369332"/>
              </a:xfrm>
              <a:prstGeom prst="rect">
                <a:avLst/>
              </a:prstGeom>
              <a:blipFill>
                <a:blip r:embed="rId3"/>
                <a:stretch>
                  <a:fillRect l="-1114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AC1E46E-283A-A77F-C01C-CEA1C58105AB}"/>
                  </a:ext>
                </a:extLst>
              </p:cNvPr>
              <p:cNvSpPr txBox="1"/>
              <p:nvPr/>
            </p:nvSpPr>
            <p:spPr>
              <a:xfrm>
                <a:off x="4365701" y="3200400"/>
                <a:ext cx="414639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The constant factor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 can never be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 and does not affect the solution.</a:t>
                </a:r>
                <a:endParaRPr lang="en-IN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AC1E46E-283A-A77F-C01C-CEA1C58105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5701" y="3200400"/>
                <a:ext cx="4146395" cy="646331"/>
              </a:xfrm>
              <a:prstGeom prst="rect">
                <a:avLst/>
              </a:prstGeom>
              <a:blipFill>
                <a:blip r:embed="rId4"/>
                <a:stretch>
                  <a:fillRect l="-1176" t="-4717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D68D41A-911E-FBB9-BE8D-B4D2EF4114F7}"/>
                  </a:ext>
                </a:extLst>
              </p:cNvPr>
              <p:cNvSpPr txBox="1"/>
              <p:nvPr/>
            </p:nvSpPr>
            <p:spPr>
              <a:xfrm>
                <a:off x="4365701" y="2471732"/>
                <a:ext cx="437499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Factor out the common monomial,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D68D41A-911E-FBB9-BE8D-B4D2EF4114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5701" y="2471732"/>
                <a:ext cx="4374996" cy="369332"/>
              </a:xfrm>
              <a:prstGeom prst="rect">
                <a:avLst/>
              </a:prstGeom>
              <a:blipFill>
                <a:blip r:embed="rId5"/>
                <a:stretch>
                  <a:fillRect l="-1114" t="-8197" b="-245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Solving Quadratic Equations by Factoring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Solve by factoring: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</m:d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>
                        <a:latin typeface="Cambria Math" panose="02040503050406030204" pitchFamily="18" charset="0"/>
                      </a:rPr>
                      <m:t>36</m:t>
                    </m:r>
                  </m:oMath>
                </a14:m>
                <a:endParaRPr lang="ar-AE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36</m:t>
                      </m:r>
                    </m:oMath>
                  </m:oMathPara>
                </a14:m>
                <a:endParaRPr lang="en-US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25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36</m:t>
                      </m:r>
                    </m:oMath>
                  </m:oMathPara>
                </a14:m>
                <a:endParaRPr lang="en-IN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11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e>
                      </m:d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IN" dirty="0"/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IN" dirty="0"/>
                  <a:t>       or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IN" dirty="0"/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      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11</m:t>
                    </m:r>
                  </m:oMath>
                </a14:m>
                <a:r>
                  <a:rPr lang="en-IN" dirty="0"/>
                  <a:t>	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IN" dirty="0"/>
              </a:p>
              <a:p>
                <a:pPr>
                  <a:defRPr sz="2800"/>
                </a:pPr>
                <a:r>
                  <a:rPr lang="en-IN" dirty="0"/>
                  <a:t>The solutions are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11</m:t>
                    </m:r>
                  </m:oMath>
                </a14:m>
                <a:r>
                  <a:rPr lang="en-IN" dirty="0"/>
                  <a:t>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IN" dirty="0"/>
                  <a:t>.</a:t>
                </a:r>
              </a:p>
              <a:p>
                <a:pPr>
                  <a:defRPr sz="2800"/>
                </a:pP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B8ABE82-B22B-34ED-BD5E-000A3640664C}"/>
                  </a:ext>
                </a:extLst>
              </p:cNvPr>
              <p:cNvSpPr txBox="1"/>
              <p:nvPr/>
            </p:nvSpPr>
            <p:spPr>
              <a:xfrm>
                <a:off x="4599879" y="2496015"/>
                <a:ext cx="2057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Multiply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B8ABE82-B22B-34ED-BD5E-000A364066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9879" y="2496015"/>
                <a:ext cx="2057400" cy="369332"/>
              </a:xfrm>
              <a:prstGeom prst="rect">
                <a:avLst/>
              </a:prstGeom>
              <a:blipFill>
                <a:blip r:embed="rId3"/>
                <a:stretch>
                  <a:fillRect l="-2671" t="-8197" b="-245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13D99E3-EEA2-553D-D11D-56F151F39BC2}"/>
                  </a:ext>
                </a:extLst>
              </p:cNvPr>
              <p:cNvSpPr txBox="1"/>
              <p:nvPr/>
            </p:nvSpPr>
            <p:spPr>
              <a:xfrm>
                <a:off x="4605454" y="2923081"/>
                <a:ext cx="426719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Add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36</m:t>
                    </m:r>
                  </m:oMath>
                </a14:m>
                <a:r>
                  <a:rPr lang="en-IN" dirty="0"/>
                  <a:t> to both sides so that one side is </a:t>
                </a:r>
                <a14:m>
                  <m:oMath xmlns:m="http://schemas.openxmlformats.org/officeDocument/2006/math">
                    <m:r>
                      <a:rPr lang="en-IN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IN" dirty="0"/>
                  <a:t>.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13D99E3-EEA2-553D-D11D-56F151F39B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5454" y="2923081"/>
                <a:ext cx="4267199" cy="369332"/>
              </a:xfrm>
              <a:prstGeom prst="rect">
                <a:avLst/>
              </a:prstGeom>
              <a:blipFill>
                <a:blip r:embed="rId4"/>
                <a:stretch>
                  <a:fillRect l="-1143" t="-10000" r="-1000" b="-2666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3B56198E-3237-F6CF-C3EE-6579C84F55EB}"/>
              </a:ext>
            </a:extLst>
          </p:cNvPr>
          <p:cNvSpPr txBox="1"/>
          <p:nvPr/>
        </p:nvSpPr>
        <p:spPr>
          <a:xfrm>
            <a:off x="4583151" y="3322698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Factor.</a:t>
            </a:r>
            <a:endParaRPr lang="en-IN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6: Solving Quadratic Equations by Factoring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pPr>
                  <a:defRPr sz="2800"/>
                </a:pPr>
                <a:r>
                  <a:rPr lang="en-IN" sz="2800" dirty="0"/>
                  <a:t>Solve by factoring: 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3</m:t>
                    </m:r>
                    <m:r>
                      <a:rPr lang="en-IN"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ar-AE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>
                        <a:latin typeface="Cambria Math" panose="02040503050406030204" pitchFamily="18" charset="0"/>
                      </a:rPr>
                      <m:t>2</m:t>
                    </m:r>
                    <m:d>
                      <m:d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lang="ar-AE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d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800" dirty="0"/>
                  <a:t>    or  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dirty="0"/>
                  <a:t>The solution are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2800" dirty="0"/>
                  <a:t>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333" t="-2454" b="-73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9743819B-A5F2-7DF2-7915-9E131F9A2039}"/>
              </a:ext>
            </a:extLst>
          </p:cNvPr>
          <p:cNvSpPr txBox="1"/>
          <p:nvPr/>
        </p:nvSpPr>
        <p:spPr>
          <a:xfrm>
            <a:off x="5562600" y="2185913"/>
            <a:ext cx="3852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Use the distributive property twice.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812BB18-2308-4F5E-070F-74AF4CB839C9}"/>
                  </a:ext>
                </a:extLst>
              </p:cNvPr>
              <p:cNvSpPr txBox="1"/>
              <p:nvPr/>
            </p:nvSpPr>
            <p:spPr>
              <a:xfrm>
                <a:off x="5315416" y="2597409"/>
                <a:ext cx="385274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Arrange terms so that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 is on one side.</a:t>
                </a:r>
                <a:endParaRPr lang="en-IN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812BB18-2308-4F5E-070F-74AF4CB839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5416" y="2597409"/>
                <a:ext cx="3852745" cy="369332"/>
              </a:xfrm>
              <a:prstGeom prst="rect">
                <a:avLst/>
              </a:prstGeom>
              <a:blipFill>
                <a:blip r:embed="rId3"/>
                <a:stretch>
                  <a:fillRect l="-1424" t="-8197" b="-245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9464EB21-E6E6-6D62-8018-654CE891660F}"/>
              </a:ext>
            </a:extLst>
          </p:cNvPr>
          <p:cNvSpPr txBox="1"/>
          <p:nvPr/>
        </p:nvSpPr>
        <p:spPr>
          <a:xfrm>
            <a:off x="5280103" y="2966741"/>
            <a:ext cx="1654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Simplify.</a:t>
            </a:r>
            <a:endParaRPr lang="en-IN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7F6427B-03D0-6FE8-3219-80B941BECD50}"/>
              </a:ext>
            </a:extLst>
          </p:cNvPr>
          <p:cNvSpPr txBox="1"/>
          <p:nvPr/>
        </p:nvSpPr>
        <p:spPr>
          <a:xfrm>
            <a:off x="5280103" y="3289983"/>
            <a:ext cx="1654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Factor.</a:t>
            </a:r>
            <a:endParaRPr lang="en-IN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7: Solving Quadratic Equations by Factoring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Solve by factoring: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  <m:sSup>
                          <m:sSup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15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d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4D0784D5-0100-67F1-BC2C-8D734EA2DAA6}"/>
              </a:ext>
            </a:extLst>
          </p:cNvPr>
          <p:cNvSpPr txBox="1"/>
          <p:nvPr/>
        </p:nvSpPr>
        <p:spPr>
          <a:xfrm>
            <a:off x="5475251" y="3109594"/>
            <a:ext cx="34401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Multiply each term by 15, the LCM of the denominators, to get integer coefficients.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4B6AD44-3CA9-CB4F-5B4C-415710DE61A9}"/>
                  </a:ext>
                </a:extLst>
              </p:cNvPr>
              <p:cNvSpPr txBox="1"/>
              <p:nvPr/>
            </p:nvSpPr>
            <p:spPr>
              <a:xfrm>
                <a:off x="5062656" y="4456407"/>
                <a:ext cx="407019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Add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 to both sides so that one side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.</a:t>
                </a:r>
                <a:endParaRPr lang="en-IN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4B6AD44-3CA9-CB4F-5B4C-415710DE61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2656" y="4456407"/>
                <a:ext cx="4070194" cy="369332"/>
              </a:xfrm>
              <a:prstGeom prst="rect">
                <a:avLst/>
              </a:prstGeom>
              <a:blipFill>
                <a:blip r:embed="rId3"/>
                <a:stretch>
                  <a:fillRect l="-1198" t="-8197" b="-245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8C85DBD8-70C5-0DE1-1550-58D3FED7FA08}"/>
              </a:ext>
            </a:extLst>
          </p:cNvPr>
          <p:cNvSpPr txBox="1"/>
          <p:nvPr/>
        </p:nvSpPr>
        <p:spPr>
          <a:xfrm>
            <a:off x="5280104" y="4913607"/>
            <a:ext cx="1654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Factor.</a:t>
            </a:r>
            <a:endParaRPr lang="en-IN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7E07318-A861-B106-FF02-5808C682173B}"/>
              </a:ext>
            </a:extLst>
          </p:cNvPr>
          <p:cNvSpPr txBox="1"/>
          <p:nvPr/>
        </p:nvSpPr>
        <p:spPr>
          <a:xfrm>
            <a:off x="5086816" y="4050762"/>
            <a:ext cx="1654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Simplify.</a:t>
            </a:r>
            <a:endParaRPr lang="en-IN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7: Solving Quadratic Equations by Factoring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        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800" dirty="0"/>
                  <a:t>	or	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                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sz="2800" dirty="0"/>
                  <a:t>		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  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sz="2800" dirty="0"/>
                  <a:t>The solutions are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800" dirty="0"/>
                  <a:t>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36051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</a:t>
            </a:r>
            <a:r>
              <a:rPr dirty="0"/>
              <a:t>Example </a:t>
            </a:r>
            <a:r>
              <a:rPr lang="en-US" dirty="0"/>
              <a:t>8</a:t>
            </a:r>
            <a:r>
              <a:rPr dirty="0"/>
              <a:t>: Solving </a:t>
            </a:r>
            <a:r>
              <a:rPr lang="en-US" dirty="0"/>
              <a:t>Quadratic Equations by Factoring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Solve by factoring: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IN" sz="28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d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64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64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bar>
                        <m:bar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</m:t>
                          </m:r>
                        </m:e>
                      </m:ba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bar>
                        <m:bar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</m:t>
                          </m:r>
                        </m:e>
                      </m:ba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64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 </m:t>
                      </m:r>
                      <m:bar>
                        <m:bar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</m:t>
                          </m:r>
                        </m:e>
                      </m:ba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bar>
                        <m:bar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60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</m:t>
                          </m:r>
                        </m:e>
                      </m:ba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bar>
                            <m:bar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   </m:t>
                              </m:r>
                            </m:e>
                          </m:bar>
                        </m:e>
                      </m:d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bar>
                            <m:bar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     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   </m:t>
                              </m:r>
                            </m:e>
                          </m:ba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bar>
                      <m:bar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   </m:t>
                        </m:r>
                      </m:e>
                    </m:ba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800" dirty="0"/>
                  <a:t>    or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bar>
                      <m:bar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  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  </m:t>
                        </m:r>
                      </m:e>
                    </m:ba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bar>
                      <m:bar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   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  </m:t>
                        </m:r>
                      </m:e>
                    </m:bar>
                  </m:oMath>
                </a14:m>
                <a:r>
                  <a:rPr lang="en-US" sz="2800" dirty="0"/>
                  <a:t>             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=</m:t>
                    </m:r>
                    <m:bar>
                      <m:barPr>
                        <m:ctrlPr>
                          <a:rPr lang="en-US" sz="2800" b="0" i="1" dirty="0" smtClean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10</m:t>
                        </m:r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   </m:t>
                        </m:r>
                      </m:e>
                    </m:ba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dirty="0"/>
                  <a:t>The solutions are </a:t>
                </a:r>
                <a14:m>
                  <m:oMath xmlns:m="http://schemas.openxmlformats.org/officeDocument/2006/math">
                    <m:bar>
                      <m:bar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  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  </m:t>
                        </m:r>
                      </m:e>
                    </m:bar>
                  </m:oMath>
                </a14:m>
                <a:r>
                  <a:rPr lang="en-US" sz="2800" dirty="0"/>
                  <a:t> and</a:t>
                </a:r>
                <a:r>
                  <a:rPr lang="en-IN" dirty="0"/>
                  <a:t> </a:t>
                </a:r>
                <a14:m>
                  <m:oMath xmlns:m="http://schemas.openxmlformats.org/officeDocument/2006/math">
                    <m:bar>
                      <m:bar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  </m:t>
                        </m:r>
                      </m:e>
                    </m:bar>
                  </m:oMath>
                </a14:m>
                <a:r>
                  <a:rPr lang="en-US" sz="2800" dirty="0"/>
                  <a:t>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</a:t>
            </a:r>
            <a:r>
              <a:rPr dirty="0"/>
              <a:t>xample </a:t>
            </a:r>
            <a:r>
              <a:rPr lang="en-US" dirty="0"/>
              <a:t>9</a:t>
            </a:r>
            <a:r>
              <a:rPr dirty="0"/>
              <a:t>: </a:t>
            </a:r>
            <a:r>
              <a:rPr lang="en-IN" dirty="0"/>
              <a:t>Solving Higher Degree Equations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Solve by factoring: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d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800" dirty="0"/>
                  <a:t>   or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800" dirty="0"/>
                  <a:t>   or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US" sz="2800" b="0" i="1" dirty="0">
                  <a:latin typeface="Cambria Math" panose="02040503050406030204" pitchFamily="18" charset="0"/>
                </a:endParaRPr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800" dirty="0"/>
                  <a:t>	    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sz="2800" dirty="0"/>
                  <a:t>		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sz="2800" dirty="0"/>
                  <a:t>The solutions are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800" dirty="0"/>
                  <a:t>,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sz="2800" dirty="0"/>
                  <a:t>, and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800" dirty="0"/>
                  <a:t>.</a:t>
                </a:r>
              </a:p>
              <a:p>
                <a:pPr>
                  <a:defRPr sz="2800"/>
                </a:pPr>
                <a:r>
                  <a:rPr lang="en-US" dirty="0"/>
                  <a:t>Or we can say that the solution set is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379D3CB-C76B-3C3F-766F-4BE0BA2D0860}"/>
                  </a:ext>
                </a:extLst>
              </p:cNvPr>
              <p:cNvSpPr txBox="1"/>
              <p:nvPr/>
            </p:nvSpPr>
            <p:spPr>
              <a:xfrm>
                <a:off x="4648200" y="2438400"/>
                <a:ext cx="3886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Factor out the common monomial,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379D3CB-C76B-3C3F-766F-4BE0BA2D08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438400"/>
                <a:ext cx="3886200" cy="369332"/>
              </a:xfrm>
              <a:prstGeom prst="rect">
                <a:avLst/>
              </a:prstGeom>
              <a:blipFill>
                <a:blip r:embed="rId3"/>
                <a:stretch>
                  <a:fillRect l="-1413" t="-8197" b="-245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97B27925-4DA8-E3D9-25F2-0AC96AA51864}"/>
              </a:ext>
            </a:extLst>
          </p:cNvPr>
          <p:cNvSpPr txBox="1"/>
          <p:nvPr/>
        </p:nvSpPr>
        <p:spPr>
          <a:xfrm>
            <a:off x="4648200" y="2958822"/>
            <a:ext cx="388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Factor the trinomial.</a:t>
            </a:r>
            <a:endParaRPr lang="en-IN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8CD1E60-9FE3-F930-D0E6-ACB3B2151456}"/>
              </a:ext>
            </a:extLst>
          </p:cNvPr>
          <p:cNvSpPr txBox="1"/>
          <p:nvPr/>
        </p:nvSpPr>
        <p:spPr>
          <a:xfrm>
            <a:off x="6464516" y="3429000"/>
            <a:ext cx="22395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Set each factor equal </a:t>
            </a:r>
          </a:p>
          <a:p>
            <a:r>
              <a:rPr lang="en-US" dirty="0"/>
              <a:t>to 0 and solve.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994616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/>
              <a:t>To Solve a Quadratic Equation by Factoring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105487"/>
                <a:ext cx="8229600" cy="4685713"/>
              </a:xfrm>
            </p:spPr>
            <p:txBody>
              <a:bodyPr>
                <a:normAutofit fontScale="92500" lnSpcReduction="10000"/>
              </a:bodyPr>
              <a:lstStyle/>
              <a:p>
                <a:pPr marL="514350" indent="-514350">
                  <a:buFont typeface="+mj-lt"/>
                  <a:buAutoNum type="arabicPeriod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Add or subtract terms as necessary so that </a:t>
                </a:r>
                <a:r>
                  <a:rPr lang="en-US" sz="2800" dirty="0">
                    <a:latin typeface="Cambria Math"/>
                  </a:rPr>
                  <a:t>0</a:t>
                </a:r>
                <a:r>
                  <a:rPr lang="en-US" sz="2800" dirty="0"/>
                  <a:t> is on one side of the equation and the equation is in the standard form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𝒂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+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𝒃𝒙</m:t>
                    </m:r>
                    <m:r>
                      <a:rPr lang="ar-AE">
                        <a:latin typeface="Cambria Math" panose="02040503050406030204" pitchFamily="18" charset="0"/>
                      </a:rPr>
                      <m:t>+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𝒄</m:t>
                    </m:r>
                    <m:r>
                      <a:rPr lang="ar-AE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US" sz="2800" dirty="0"/>
                  <a:t>,</a:t>
                </a:r>
                <a:r>
                  <a:rPr lang="ar-AE" sz="2800" dirty="0"/>
                  <a:t> </a:t>
                </a:r>
                <a:r>
                  <a:rPr lang="en-US" sz="2800" dirty="0"/>
                  <a:t>where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800" dirty="0"/>
                  <a:t>,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2800" dirty="0"/>
                  <a:t>,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sz="2800" dirty="0"/>
                  <a:t> are real numbers and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>
                        <a:latin typeface="Cambria Math" panose="02040503050406030204" pitchFamily="18" charset="0"/>
                      </a:rPr>
                      <m:t>≠</m:t>
                    </m:r>
                    <m:r>
                      <a:rPr lang="en-US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800" dirty="0"/>
                  <a:t>.</a:t>
                </a:r>
              </a:p>
              <a:p>
                <a:pPr marL="514350" indent="-514350">
                  <a:buFont typeface="+mj-lt"/>
                  <a:buAutoNum type="arabicPeriod" startAt="2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Factor completely. (If there are any fractional coefficients, multiply each term by the least common denominator first so that all coefficients will be integers. Then factor.)</a:t>
                </a:r>
              </a:p>
              <a:p>
                <a:pPr marL="514350" indent="-514350">
                  <a:buFont typeface="+mj-lt"/>
                  <a:buAutoNum type="arabicPeriod" startAt="3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Set each nonconstant factor equal to </a:t>
                </a:r>
                <a:r>
                  <a:rPr lang="en-US" sz="2800" dirty="0">
                    <a:latin typeface="Cambria Math"/>
                  </a:rPr>
                  <a:t>0</a:t>
                </a:r>
                <a:r>
                  <a:rPr lang="en-US" sz="2800" dirty="0"/>
                  <a:t> and solve each linear equation for the unknown.</a:t>
                </a:r>
              </a:p>
              <a:p>
                <a:pPr marL="514350" indent="-514350">
                  <a:buFont typeface="+mj-lt"/>
                  <a:buAutoNum type="arabicPeriod" startAt="4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Check each solution, one at a time, in the original equation.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105487"/>
                <a:ext cx="8229600" cy="4685713"/>
              </a:xfrm>
              <a:blipFill>
                <a:blip r:embed="rId2"/>
                <a:stretch>
                  <a:fillRect l="-1181" t="-1938" r="-1919" b="-155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Caution: Common Error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105487"/>
                <a:ext cx="8229600" cy="4685713"/>
              </a:xfrm>
            </p:spPr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A </a:t>
                </a:r>
                <a:r>
                  <a:rPr lang="en-US" sz="2800" b="1" dirty="0"/>
                  <a:t>common error </a:t>
                </a:r>
                <a:r>
                  <a:rPr lang="en-US" sz="2800" dirty="0"/>
                  <a:t>is to divide both sides of an equation by the variable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>. This error can be illustrated by using the equation in Example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2800" dirty="0"/>
                  <a:t>.</a:t>
                </a:r>
              </a:p>
              <a:p>
                <a:pPr algn="ctr">
                  <a:defRPr sz="2800"/>
                </a:pPr>
                <a:r>
                  <a:rPr lang="en-US" b="1" dirty="0"/>
                  <a:t>Wrong Solution</a:t>
                </a:r>
              </a:p>
              <a:p>
                <a:pPr algn="ctr"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800" b="0" dirty="0"/>
              </a:p>
              <a:p>
                <a:pPr algn="ctr"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  <a:p>
                <a:pPr algn="ctr"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b="0" dirty="0"/>
              </a:p>
              <a:p>
                <a:pPr algn="ctr"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105487"/>
                <a:ext cx="8229600" cy="4685713"/>
              </a:xfrm>
              <a:blipFill>
                <a:blip r:embed="rId2"/>
                <a:stretch>
                  <a:fillRect l="-1328" t="-90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88D7C89-77DE-409F-C879-BFDD86A63E84}"/>
              </a:ext>
            </a:extLst>
          </p:cNvPr>
          <p:cNvCxnSpPr>
            <a:cxnSpLocks/>
          </p:cNvCxnSpPr>
          <p:nvPr/>
        </p:nvCxnSpPr>
        <p:spPr>
          <a:xfrm>
            <a:off x="3505200" y="2971800"/>
            <a:ext cx="2362200" cy="2057400"/>
          </a:xfrm>
          <a:prstGeom prst="line">
            <a:avLst/>
          </a:prstGeom>
          <a:ln w="193675">
            <a:solidFill>
              <a:schemeClr val="accent2">
                <a:alpha val="33000"/>
              </a:schemeClr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938F3FB-B644-EF65-25A3-4B45868A6369}"/>
              </a:ext>
            </a:extLst>
          </p:cNvPr>
          <p:cNvCxnSpPr>
            <a:cxnSpLocks/>
          </p:cNvCxnSpPr>
          <p:nvPr/>
        </p:nvCxnSpPr>
        <p:spPr>
          <a:xfrm flipH="1">
            <a:off x="3657600" y="2971800"/>
            <a:ext cx="1905000" cy="2057400"/>
          </a:xfrm>
          <a:prstGeom prst="line">
            <a:avLst/>
          </a:prstGeom>
          <a:ln w="193675">
            <a:solidFill>
              <a:schemeClr val="accent2">
                <a:alpha val="33000"/>
              </a:schemeClr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84068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Caution: Common Error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105487"/>
                <a:ext cx="8229600" cy="4685713"/>
              </a:xfrm>
            </p:spPr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b="1" dirty="0"/>
                  <a:t>Do not </a:t>
                </a:r>
                <a:r>
                  <a:rPr lang="en-US" sz="2800" dirty="0"/>
                  <a:t>divide by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>, because you lose the solution          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800" dirty="0"/>
                  <a:t>.</a:t>
                </a:r>
              </a:p>
              <a:p>
                <a:pPr>
                  <a:defRPr sz="2800"/>
                </a:pPr>
                <a:r>
                  <a:rPr lang="en-US" sz="2800" dirty="0"/>
                  <a:t>Factoring is the method to use. By factoring, you will find all solutions as shown in the previous examples.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105487"/>
                <a:ext cx="8229600" cy="4685713"/>
              </a:xfrm>
              <a:blipFill>
                <a:blip r:embed="rId2"/>
                <a:stretch>
                  <a:fillRect l="-1328" t="-904" r="-66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5264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Quadratic Equations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92434"/>
                <a:ext cx="8229600" cy="1911805"/>
              </a:xfrm>
            </p:spPr>
            <p:txBody>
              <a:bodyPr>
                <a:spAutoFit/>
              </a:bodyPr>
              <a:lstStyle/>
              <a:p>
                <a:r>
                  <a:rPr lang="en-US" sz="2800" b="1" dirty="0"/>
                  <a:t>Quadratic equations</a:t>
                </a:r>
                <a:r>
                  <a:rPr lang="en-US" sz="2800" dirty="0"/>
                  <a:t> are equations that can be written in the form</a:t>
                </a:r>
              </a:p>
              <a:p>
                <a:pPr algn="ctr"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𝒂</m:t>
                      </m:r>
                      <m:sSup>
                        <m:sSupPr>
                          <m:ctrlPr>
                            <a:rPr lang="en-US" b="1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dirty="0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b="1" i="1" dirty="0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𝒃𝒙</m:t>
                      </m:r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𝒄</m:t>
                      </m:r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800" b="1" i="1" dirty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800" b="1" dirty="0"/>
              </a:p>
              <a:p>
                <a:pPr>
                  <a:defRPr sz="2800"/>
                </a:pPr>
                <a:r>
                  <a:rPr lang="en-US" sz="2800" dirty="0"/>
                  <a:t>where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800" dirty="0"/>
                  <a:t>,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2800" dirty="0"/>
                  <a:t>, and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sz="2800" dirty="0"/>
                  <a:t> are real numbers and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>
                        <a:latin typeface="Cambria Math" panose="02040503050406030204" pitchFamily="18" charset="0"/>
                      </a:rPr>
                      <m:t>≠</m:t>
                    </m:r>
                    <m:r>
                      <a:rPr lang="en-US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800" dirty="0"/>
                  <a:t>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92434"/>
                <a:ext cx="8229600" cy="1911805"/>
              </a:xfrm>
              <a:blipFill>
                <a:blip r:embed="rId2"/>
                <a:stretch>
                  <a:fillRect l="-1328" t="-2194" r="-443" b="-689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Zero-Factor </a:t>
            </a:r>
            <a:r>
              <a:rPr lang="en-US" dirty="0"/>
              <a:t>Law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6076"/>
                <a:ext cx="8229600" cy="1902059"/>
              </a:xfrm>
            </p:spPr>
            <p:txBody>
              <a:bodyPr>
                <a:spAutoFit/>
              </a:bodyPr>
              <a:lstStyle/>
              <a:p>
                <a:r>
                  <a:rPr sz="2800" dirty="0"/>
                  <a:t>If the product of two (or more) factors is </a:t>
                </a:r>
                <a:r>
                  <a:rPr sz="2800" dirty="0">
                    <a:latin typeface="Cambria Math"/>
                  </a:rPr>
                  <a:t>0</a:t>
                </a:r>
                <a:r>
                  <a:rPr sz="2800" dirty="0"/>
                  <a:t>, then at least one of the factors must be </a:t>
                </a:r>
                <a:r>
                  <a:rPr sz="2800" dirty="0">
                    <a:latin typeface="Cambria Math"/>
                  </a:rPr>
                  <a:t>0</a:t>
                </a:r>
                <a:r>
                  <a:rPr sz="2800" dirty="0"/>
                  <a:t>. That is, for real numbers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sz="2800" dirty="0"/>
                  <a:t> and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sz="2800" dirty="0"/>
                  <a:t>,</a:t>
                </a:r>
              </a:p>
              <a:p>
                <a:pPr algn="ctr">
                  <a:defRPr sz="2800"/>
                </a:pPr>
                <a:r>
                  <a:rPr sz="2800" dirty="0"/>
                  <a:t>if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𝑎</m:t>
                    </m:r>
                    <m:r>
                      <a:rPr>
                        <a:latin typeface="Cambria Math" panose="02040503050406030204" pitchFamily="18" charset="0"/>
                      </a:rPr>
                      <m:t>⋅</m:t>
                    </m:r>
                    <m:r>
                      <a:rPr>
                        <a:latin typeface="Cambria Math" panose="02040503050406030204" pitchFamily="18" charset="0"/>
                      </a:rPr>
                      <m:t>𝑏</m:t>
                    </m:r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r>
                      <a:rPr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sz="2800" dirty="0"/>
                  <a:t>, then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𝑎</m:t>
                    </m:r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r>
                      <a:rPr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sz="2800" dirty="0"/>
                  <a:t> or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𝑏</m:t>
                    </m:r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r>
                      <a:rPr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sz="2800" dirty="0"/>
                  <a:t>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6076"/>
                <a:ext cx="8229600" cy="1902059"/>
              </a:xfrm>
              <a:blipFill>
                <a:blip r:embed="rId2"/>
                <a:stretch>
                  <a:fillRect l="-1328" t="-3155" b="-725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Solving Factored Quadratic Equations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Solve: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d>
                    <m:d>
                      <m:d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7</m:t>
                        </m:r>
                      </m:e>
                    </m:d>
                    <m:r>
                      <a:rPr lang="ar-AE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ar-AE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IN" sz="2800" dirty="0"/>
                  <a:t>Since the quadratic is already factored and the other side of the equation is </a:t>
                </a:r>
                <a14:m>
                  <m:oMath xmlns:m="http://schemas.openxmlformats.org/officeDocument/2006/math">
                    <m:r>
                      <a:rPr lang="en-IN" sz="2800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IN" sz="2800" dirty="0"/>
                  <a:t>, we use the zero‑factor property and set each factor equal to </a:t>
                </a:r>
                <a14:m>
                  <m:oMath xmlns:m="http://schemas.openxmlformats.org/officeDocument/2006/math">
                    <m:r>
                      <a:rPr lang="en-IN" sz="2800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IN" sz="2800" dirty="0"/>
                  <a:t>. This process yields two linear equations, which can then be solved.</a:t>
                </a:r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IN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800" dirty="0"/>
                  <a:t>		or	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7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  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sz="2800" dirty="0"/>
                  <a:t>			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  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dirty="0"/>
                  <a:t>	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                             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Solving Factored Quadratic Equations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pPr>
                  <a:defRPr sz="2800"/>
                </a:pPr>
                <a:r>
                  <a:rPr lang="en-US" dirty="0"/>
                  <a:t>Thus, the </a:t>
                </a:r>
                <a:r>
                  <a:rPr lang="en-US" b="1" dirty="0"/>
                  <a:t>two solutions </a:t>
                </a:r>
                <a:r>
                  <a:rPr lang="en-US" dirty="0"/>
                  <a:t>(or </a:t>
                </a:r>
                <a:r>
                  <a:rPr lang="en-US" b="1" dirty="0"/>
                  <a:t>roots</a:t>
                </a:r>
                <a:r>
                  <a:rPr lang="en-US" dirty="0"/>
                  <a:t>) to the original equation are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sz="2800" dirty="0"/>
                  <a:t> Or </a:t>
                </a:r>
              </a:p>
              <a:p>
                <a:pPr>
                  <a:defRPr sz="2800"/>
                </a:pPr>
                <a:r>
                  <a:rPr lang="en-US" dirty="0"/>
                  <a:t>we can say that the solution set is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d>
                  </m:oMath>
                </a14:m>
                <a:r>
                  <a:rPr lang="en-US" sz="2800" dirty="0"/>
                  <a:t>.</a:t>
                </a:r>
              </a:p>
              <a:p>
                <a:pPr>
                  <a:defRPr sz="2800"/>
                </a:pPr>
                <a:r>
                  <a:rPr lang="en-US" sz="2800" dirty="0"/>
                  <a:t>The solutions can be </a:t>
                </a:r>
                <a:r>
                  <a:rPr lang="en-US" sz="2800" b="1" dirty="0"/>
                  <a:t>checked</a:t>
                </a:r>
                <a:r>
                  <a:rPr lang="en-US" sz="2800" dirty="0"/>
                  <a:t> by substituting them one at a time for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> in the equation. That is, there will be two “checks.”</a:t>
                </a:r>
              </a:p>
              <a:p>
                <a:pPr>
                  <a:defRPr sz="2800"/>
                </a:pPr>
                <a:r>
                  <a:rPr lang="en-US" dirty="0"/>
                  <a:t>Substituting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sz="2800" dirty="0"/>
                  <a:t> gives the following.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IN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d>
                      <m:d>
                        <m:dPr>
                          <m:ctrlPr>
                            <a:rPr lang="en-IN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d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=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2086" r="-111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960818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Solving Factored Quadratic Equations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pPr>
                  <a:defRPr sz="2800"/>
                </a:pPr>
                <a:r>
                  <a:rPr lang="en-US" dirty="0"/>
                  <a:t>Substituting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800" dirty="0"/>
                  <a:t> gives the following.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IN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−5</m:t>
                          </m:r>
                        </m:e>
                      </m:d>
                      <m:d>
                        <m:dPr>
                          <m:ctrlPr>
                            <a:rPr lang="en-IN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−7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−5</m:t>
                          </m:r>
                        </m:e>
                      </m:d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7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−7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=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7−7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=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=0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sz="2800" dirty="0"/>
                  <a:t>Therefore, both 5 and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  <a:r>
                  <a:rPr lang="en-US" sz="2800" dirty="0"/>
                  <a:t>are solutions to the original equation.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368" b="-73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343904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Note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6076"/>
            <a:ext cx="8229600" cy="954107"/>
          </a:xfrm>
        </p:spPr>
        <p:txBody>
          <a:bodyPr>
            <a:spAutoFit/>
          </a:bodyPr>
          <a:lstStyle/>
          <a:p>
            <a:r>
              <a:rPr lang="en-US" dirty="0"/>
              <a:t>To make factoring easier, the terms should be arranged so that the leading coefficient is a positive number.</a:t>
            </a:r>
            <a:endParaRPr sz="2800" dirty="0"/>
          </a:p>
        </p:txBody>
      </p:sp>
    </p:spTree>
    <p:extLst>
      <p:ext uri="{BB962C8B-B14F-4D97-AF65-F5344CB8AC3E}">
        <p14:creationId xmlns:p14="http://schemas.microsoft.com/office/powerpoint/2010/main" val="42471191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Solving Quadratic Equations by Factoring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Solve by factoring: 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3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>
                        <a:latin typeface="Cambria Math" panose="02040503050406030204" pitchFamily="18" charset="0"/>
                      </a:rPr>
                      <m:t>6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ar-AE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800" dirty="0"/>
                  <a:t>     or 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  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800" dirty="0"/>
                  <a:t>	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      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dirty="0"/>
                  <a:t>The solutions are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006BDDA-B836-3396-7579-30A86AC33CBC}"/>
                  </a:ext>
                </a:extLst>
              </p:cNvPr>
              <p:cNvSpPr txBox="1"/>
              <p:nvPr/>
            </p:nvSpPr>
            <p:spPr>
              <a:xfrm>
                <a:off x="4159405" y="2486908"/>
                <a:ext cx="452739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Write the equation in standard form with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 on one side by subtracting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from both sides.</a:t>
                </a:r>
                <a:endParaRPr lang="en-IN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006BDDA-B836-3396-7579-30A86AC33C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9405" y="2486908"/>
                <a:ext cx="4527395" cy="646331"/>
              </a:xfrm>
              <a:prstGeom prst="rect">
                <a:avLst/>
              </a:prstGeom>
              <a:blipFill>
                <a:blip r:embed="rId3"/>
                <a:stretch>
                  <a:fillRect l="-1077" t="-5660" r="-1346" b="-1415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18CA75F-CE27-0441-022B-FE10A4B9C89C}"/>
                  </a:ext>
                </a:extLst>
              </p:cNvPr>
              <p:cNvSpPr txBox="1"/>
              <p:nvPr/>
            </p:nvSpPr>
            <p:spPr>
              <a:xfrm>
                <a:off x="4460487" y="3431044"/>
                <a:ext cx="391779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Factor out the common monomial,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18CA75F-CE27-0441-022B-FE10A4B9C8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0487" y="3431044"/>
                <a:ext cx="3917795" cy="369332"/>
              </a:xfrm>
              <a:prstGeom prst="rect">
                <a:avLst/>
              </a:prstGeom>
              <a:blipFill>
                <a:blip r:embed="rId4"/>
                <a:stretch>
                  <a:fillRect l="-1402" t="-10000" b="-2666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41A65F7-386D-B976-3195-610A2F119739}"/>
                  </a:ext>
                </a:extLst>
              </p:cNvPr>
              <p:cNvSpPr txBox="1"/>
              <p:nvPr/>
            </p:nvSpPr>
            <p:spPr>
              <a:xfrm>
                <a:off x="4462346" y="3913515"/>
                <a:ext cx="391779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Set each factor equal 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41A65F7-386D-B976-3195-610A2F1197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2346" y="3913515"/>
                <a:ext cx="3917795" cy="369332"/>
              </a:xfrm>
              <a:prstGeom prst="rect">
                <a:avLst/>
              </a:prstGeom>
              <a:blipFill>
                <a:blip r:embed="rId5"/>
                <a:stretch>
                  <a:fillRect l="-1244" t="-9836" b="-245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75319F51-2F7F-CF4C-47CA-FDF9C878C3AA}"/>
              </a:ext>
            </a:extLst>
          </p:cNvPr>
          <p:cNvSpPr txBox="1"/>
          <p:nvPr/>
        </p:nvSpPr>
        <p:spPr>
          <a:xfrm>
            <a:off x="4462346" y="4426471"/>
            <a:ext cx="3917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Solve each linear equation.</a:t>
            </a:r>
            <a:endParaRPr lang="en-IN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Solving Quadratic Equations by Factoring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Solve by factoring: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−</m:t>
                    </m:r>
                    <m:r>
                      <a:rPr lang="ar-AE">
                        <a:latin typeface="Cambria Math" panose="02040503050406030204" pitchFamily="18" charset="0"/>
                      </a:rPr>
                      <m:t>8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𝑥</m:t>
                    </m:r>
                    <m:r>
                      <a:rPr lang="ar-AE">
                        <a:latin typeface="Cambria Math" panose="02040503050406030204" pitchFamily="18" charset="0"/>
                      </a:rPr>
                      <m:t>+</m:t>
                    </m:r>
                    <m:r>
                      <a:rPr lang="ar-AE">
                        <a:latin typeface="Cambria Math" panose="02040503050406030204" pitchFamily="18" charset="0"/>
                      </a:rPr>
                      <m:t>16</m:t>
                    </m:r>
                    <m:r>
                      <a:rPr lang="ar-AE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ar-AE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800" dirty="0"/>
                  <a:t>  or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US" sz="2800" b="0" dirty="0"/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    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sz="2800" b="0" dirty="0"/>
                  <a:t>	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      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endParaRPr lang="en-US" sz="2800" b="0" dirty="0"/>
              </a:p>
              <a:p>
                <a:pPr>
                  <a:defRPr sz="2800"/>
                </a:pPr>
                <a:r>
                  <a:rPr lang="en-US" sz="2800" b="0" dirty="0"/>
                  <a:t>The only solution is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sz="2800" b="0" dirty="0"/>
                  <a:t>, and it is called a double solution (or double root).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37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B0EF57E7-8098-F334-B6F5-7FD738EBC606}"/>
              </a:ext>
            </a:extLst>
          </p:cNvPr>
          <p:cNvSpPr txBox="1"/>
          <p:nvPr/>
        </p:nvSpPr>
        <p:spPr>
          <a:xfrm>
            <a:off x="4388005" y="2494341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trinomial is a perfect square.</a:t>
            </a:r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F05FBB-B0B9-7CAF-5219-88666552E5EC}"/>
              </a:ext>
            </a:extLst>
          </p:cNvPr>
          <p:cNvSpPr txBox="1"/>
          <p:nvPr/>
        </p:nvSpPr>
        <p:spPr>
          <a:xfrm>
            <a:off x="4388004" y="2958822"/>
            <a:ext cx="41463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Both factors are the same, so there is only one distinct solution.</a:t>
            </a:r>
            <a:endParaRPr lang="en-IN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962</TotalTime>
  <Words>1366</Words>
  <Application>Microsoft Office PowerPoint</Application>
  <PresentationFormat>On-screen Show (4:3)</PresentationFormat>
  <Paragraphs>155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Cambria Math</vt:lpstr>
      <vt:lpstr>Courier New</vt:lpstr>
      <vt:lpstr>Arial</vt:lpstr>
      <vt:lpstr>Calibri</vt:lpstr>
      <vt:lpstr>Office Theme</vt:lpstr>
      <vt:lpstr>Section 5.4</vt:lpstr>
      <vt:lpstr>Definition: Quadratic Equations</vt:lpstr>
      <vt:lpstr>Definition: Zero-Factor Law</vt:lpstr>
      <vt:lpstr>Example 1: Solving Factored Quadratic Equations</vt:lpstr>
      <vt:lpstr>Example 1: Solving Factored Quadratic Equations (cont.)</vt:lpstr>
      <vt:lpstr>Example 1: Solving Factored Quadratic Equations (cont.)</vt:lpstr>
      <vt:lpstr>Note</vt:lpstr>
      <vt:lpstr>Example 2: Solving Quadratic Equations by Factoring</vt:lpstr>
      <vt:lpstr>Example 3: Solving Quadratic Equations by Factoring</vt:lpstr>
      <vt:lpstr>Example 4: Solving Quadratic Equations by Factoring</vt:lpstr>
      <vt:lpstr>Example 5: Solving Quadratic Equations by Factoring</vt:lpstr>
      <vt:lpstr>Example 6: Solving Quadratic Equations by Factoring</vt:lpstr>
      <vt:lpstr>Example 7: Solving Quadratic Equations by Factoring</vt:lpstr>
      <vt:lpstr>Example 7: Solving Quadratic Equations by Factoring (cont.)</vt:lpstr>
      <vt:lpstr>Completion Example 8: Solving Quadratic Equations by Factoring</vt:lpstr>
      <vt:lpstr>Example 9: Solving Higher Degree Equations</vt:lpstr>
      <vt:lpstr>Procedure: To Solve a Quadratic Equation by Factoring</vt:lpstr>
      <vt:lpstr>Caution: Common Error</vt:lpstr>
      <vt:lpstr>Caution: Common Error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Pathways to College Mathematics</dc:title>
  <dc:creator>Hawkes Learning</dc:creator>
  <cp:lastModifiedBy>Jolie Even</cp:lastModifiedBy>
  <cp:revision>129</cp:revision>
  <dcterms:created xsi:type="dcterms:W3CDTF">2013-04-26T14:43:13Z</dcterms:created>
  <dcterms:modified xsi:type="dcterms:W3CDTF">2024-08-27T19:55:09Z</dcterms:modified>
</cp:coreProperties>
</file>