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63" r:id="rId8"/>
    <p:sldId id="264" r:id="rId9"/>
    <p:sldId id="277" r:id="rId10"/>
    <p:sldId id="265" r:id="rId11"/>
    <p:sldId id="267" r:id="rId12"/>
    <p:sldId id="278" r:id="rId13"/>
    <p:sldId id="269" r:id="rId14"/>
    <p:sldId id="271" r:id="rId15"/>
    <p:sldId id="274" r:id="rId16"/>
    <p:sldId id="279" r:id="rId17"/>
    <p:sldId id="276" r:id="rId18"/>
    <p:sldId id="273" r:id="rId19"/>
    <p:sldId id="280" r:id="rId20"/>
    <p:sldId id="281" r:id="rId21"/>
    <p:sldId id="282" r:id="rId22"/>
    <p:sldId id="283" r:id="rId23"/>
    <p:sldId id="284" r:id="rId24"/>
    <p:sldId id="285" r:id="rId25"/>
  </p:sldIdLst>
  <p:sldSz cx="9144000" cy="6858000" type="screen4x3"/>
  <p:notesSz cx="6858000" cy="9144000"/>
  <p:embeddedFontLst>
    <p:embeddedFont>
      <p:font typeface="Cambria Math" panose="02040503050406030204" pitchFamily="18" charset="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4"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8/27/2024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8/27/2024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7.png"/><Relationship Id="rId1" Type="http://schemas.openxmlformats.org/officeDocument/2006/relationships/slideLayout" Target="../slideLayouts/slideLayout3.xml"/><Relationship Id="rId5" Type="http://schemas.openxmlformats.org/officeDocument/2006/relationships/image" Target="../media/image28.png"/><Relationship Id="rId4" Type="http://schemas.openxmlformats.org/officeDocument/2006/relationships/image" Target="../media/image26.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Operations with Radicals</a:t>
            </a:r>
          </a:p>
        </p:txBody>
      </p:sp>
      <p:sp>
        <p:nvSpPr>
          <p:cNvPr id="3" name="Title 2"/>
          <p:cNvSpPr>
            <a:spLocks noGrp="1"/>
          </p:cNvSpPr>
          <p:nvPr>
            <p:ph type="title"/>
          </p:nvPr>
        </p:nvSpPr>
        <p:spPr/>
        <p:txBody>
          <a:bodyPr/>
          <a:lstStyle/>
          <a:p>
            <a:r>
              <a:rPr dirty="0"/>
              <a:t>Section 5.5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Simplifying Radical Expressions with Square Roots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Simplify each numerical expression so that there are no perfect square factors in the radicand.</a:t>
                </a:r>
              </a:p>
              <a:p>
                <a:pPr marL="514350" indent="-514350">
                  <a:spcBef>
                    <a:spcPts val="0"/>
                  </a:spcBef>
                  <a:buFont typeface="+mj-lt"/>
                  <a:buAutoNum type="alphaLcPeriod"/>
                  <a:defRPr sz="2800"/>
                </a:pPr>
                <a:r>
                  <a:rPr lang="en-IN" dirty="0"/>
                  <a:t>​</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48</m:t>
                        </m:r>
                      </m:e>
                    </m:rad>
                  </m:oMath>
                </a14:m>
                <a:r>
                  <a:rPr lang="ar-AE" dirty="0"/>
                  <a:t> 	</a:t>
                </a:r>
                <a:r>
                  <a:rPr lang="en-IN" dirty="0"/>
                  <a:t>b. ​</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63</m:t>
                        </m:r>
                      </m:e>
                    </m:rad>
                  </m:oMath>
                </a14:m>
                <a:r>
                  <a:rPr lang="ar-AE" dirty="0"/>
                  <a:t> 	</a:t>
                </a:r>
                <a:r>
                  <a:rPr lang="en-IN" dirty="0"/>
                  <a:t>c. ​</a:t>
                </a:r>
                <a14:m>
                  <m:oMath xmlns:m="http://schemas.openxmlformats.org/officeDocument/2006/math">
                    <m:rad>
                      <m:radPr>
                        <m:degHide m:val="on"/>
                        <m:ctrlPr>
                          <a:rPr lang="ar-AE" i="1">
                            <a:latin typeface="Cambria Math" panose="02040503050406030204" pitchFamily="18" charset="0"/>
                          </a:rPr>
                        </m:ctrlPr>
                      </m:radPr>
                      <m:deg/>
                      <m:e>
                        <m:f>
                          <m:fPr>
                            <m:ctrlPr>
                              <a:rPr lang="ar-AE" i="1">
                                <a:latin typeface="Cambria Math" panose="02040503050406030204" pitchFamily="18" charset="0"/>
                              </a:rPr>
                            </m:ctrlPr>
                          </m:fPr>
                          <m:num>
                            <m:r>
                              <a:rPr lang="ar-AE">
                                <a:latin typeface="Cambria Math" panose="02040503050406030204" pitchFamily="18" charset="0"/>
                              </a:rPr>
                              <m:t>75</m:t>
                            </m:r>
                          </m:num>
                          <m:den>
                            <m:r>
                              <a:rPr lang="ar-AE">
                                <a:latin typeface="Cambria Math" panose="02040503050406030204" pitchFamily="18" charset="0"/>
                              </a:rPr>
                              <m:t>16</m:t>
                            </m:r>
                          </m:den>
                        </m:f>
                      </m:e>
                    </m:rad>
                  </m:oMath>
                </a14:m>
                <a:endParaRPr lang="ar-AE" dirty="0"/>
              </a:p>
              <a:p>
                <a:pPr>
                  <a:spcBef>
                    <a:spcPts val="0"/>
                  </a:spcBef>
                  <a:defRPr sz="2800"/>
                </a:pPr>
                <a:r>
                  <a:rPr lang="en-IN" b="1" dirty="0"/>
                  <a:t>Solution</a:t>
                </a:r>
              </a:p>
              <a:p>
                <a:pPr>
                  <a:spcBef>
                    <a:spcPts val="1200"/>
                  </a:spcBef>
                  <a:defRPr sz="2800"/>
                </a:pPr>
                <a:r>
                  <a:rPr lang="en-IN" dirty="0"/>
                  <a:t>a. </a:t>
                </a:r>
                <a14:m>
                  <m:oMath xmlns:m="http://schemas.openxmlformats.org/officeDocument/2006/math">
                    <m:rad>
                      <m:radPr>
                        <m:degHide m:val="on"/>
                        <m:ctrlPr>
                          <a:rPr lang="ar-AE" i="1" smtClean="0">
                            <a:latin typeface="Cambria Math" panose="02040503050406030204" pitchFamily="18" charset="0"/>
                          </a:rPr>
                        </m:ctrlPr>
                      </m:radPr>
                      <m:deg/>
                      <m:e>
                        <m:r>
                          <a:rPr lang="ar-AE">
                            <a:latin typeface="Cambria Math" panose="02040503050406030204" pitchFamily="18" charset="0"/>
                          </a:rPr>
                          <m:t>48</m:t>
                        </m:r>
                      </m:e>
                    </m:rad>
                    <m:r>
                      <a:rPr lang="ar-AE" b="0" i="1" smtClean="0">
                        <a:latin typeface="Cambria Math" panose="02040503050406030204" pitchFamily="18" charset="0"/>
                      </a:rPr>
                      <m:t>=</m:t>
                    </m:r>
                    <m:rad>
                      <m:radPr>
                        <m:degHide m:val="on"/>
                        <m:ctrlPr>
                          <a:rPr lang="ar-AE" i="1">
                            <a:latin typeface="Cambria Math" panose="02040503050406030204" pitchFamily="18" charset="0"/>
                          </a:rPr>
                        </m:ctrlPr>
                      </m:radPr>
                      <m:deg/>
                      <m:e>
                        <m:r>
                          <a:rPr lang="en-US" b="0" i="1" smtClean="0">
                            <a:latin typeface="Cambria Math" panose="02040503050406030204" pitchFamily="18" charset="0"/>
                          </a:rPr>
                          <m:t>16</m:t>
                        </m:r>
                        <m:r>
                          <a:rPr lang="en-US" b="0" i="1" smtClean="0">
                            <a:latin typeface="Cambria Math" panose="02040503050406030204" pitchFamily="18" charset="0"/>
                            <a:ea typeface="Cambria Math" panose="02040503050406030204" pitchFamily="18" charset="0"/>
                          </a:rPr>
                          <m:t>∙</m:t>
                        </m:r>
                        <m:r>
                          <a:rPr lang="en-US" b="0" i="0" smtClean="0">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rPr>
                      <m:t>=</m:t>
                    </m:r>
                  </m:oMath>
                </a14:m>
                <a:r>
                  <a:rPr lang="ar-AE" dirty="0"/>
                  <a:t> </a:t>
                </a:r>
                <a14:m>
                  <m:oMath xmlns:m="http://schemas.openxmlformats.org/officeDocument/2006/math">
                    <m:rad>
                      <m:radPr>
                        <m:degHide m:val="on"/>
                        <m:ctrlPr>
                          <a:rPr lang="ar-AE" i="1">
                            <a:latin typeface="Cambria Math" panose="02040503050406030204" pitchFamily="18" charset="0"/>
                          </a:rPr>
                        </m:ctrlPr>
                      </m:radPr>
                      <m:deg/>
                      <m:e>
                        <m:r>
                          <a:rPr lang="en-US" i="1">
                            <a:latin typeface="Cambria Math" panose="02040503050406030204" pitchFamily="18" charset="0"/>
                          </a:rPr>
                          <m:t>16</m:t>
                        </m:r>
                      </m:e>
                    </m:rad>
                    <m:r>
                      <a:rPr lang="en-US" i="1">
                        <a:latin typeface="Cambria Math" panose="02040503050406030204" pitchFamily="18" charset="0"/>
                        <a:ea typeface="Cambria Math" panose="02040503050406030204" pitchFamily="18" charset="0"/>
                      </a:rPr>
                      <m:t>∙</m:t>
                    </m:r>
                  </m:oMath>
                </a14:m>
                <a:r>
                  <a:rPr lang="ar-AE" dirty="0"/>
                  <a:t> </a:t>
                </a:r>
                <a14:m>
                  <m:oMath xmlns:m="http://schemas.openxmlformats.org/officeDocument/2006/math">
                    <m:rad>
                      <m:radPr>
                        <m:degHide m:val="on"/>
                        <m:ctrlPr>
                          <a:rPr lang="ar-AE" i="1">
                            <a:latin typeface="Cambria Math" panose="02040503050406030204" pitchFamily="18" charset="0"/>
                          </a:rPr>
                        </m:ctrlPr>
                      </m:radPr>
                      <m:deg/>
                      <m:e>
                        <m:r>
                          <a:rPr lang="en-US">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rad>
                      <m:radPr>
                        <m:degHide m:val="on"/>
                        <m:ctrlPr>
                          <a:rPr lang="ar-AE" i="1">
                            <a:latin typeface="Cambria Math" panose="02040503050406030204" pitchFamily="18" charset="0"/>
                          </a:rPr>
                        </m:ctrlPr>
                      </m:radPr>
                      <m:deg/>
                      <m:e>
                        <m:r>
                          <a:rPr lang="en-US">
                            <a:latin typeface="Cambria Math" panose="02040503050406030204" pitchFamily="18" charset="0"/>
                            <a:ea typeface="Cambria Math" panose="02040503050406030204" pitchFamily="18" charset="0"/>
                          </a:rPr>
                          <m:t>3</m:t>
                        </m:r>
                      </m:e>
                    </m:rad>
                  </m:oMath>
                </a14:m>
                <a:endParaRPr lang="en-US" dirty="0"/>
              </a:p>
              <a:p>
                <a:pPr>
                  <a:spcBef>
                    <a:spcPts val="1200"/>
                  </a:spcBef>
                  <a:defRPr sz="2800"/>
                </a:pPr>
                <a:r>
                  <a:rPr lang="en-US" dirty="0"/>
                  <a:t>b.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63</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9</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7</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7</m:t>
                        </m:r>
                      </m:e>
                    </m:rad>
                  </m:oMath>
                </a14:m>
                <a:endParaRPr lang="en-US" dirty="0"/>
              </a:p>
              <a:p>
                <a:pPr>
                  <a:spcBef>
                    <a:spcPts val="1200"/>
                  </a:spcBef>
                  <a:defRPr sz="2800"/>
                </a:pPr>
                <a:r>
                  <a:rPr lang="en-US" dirty="0"/>
                  <a:t>c. </a:t>
                </a:r>
                <a14:m>
                  <m:oMath xmlns:m="http://schemas.openxmlformats.org/officeDocument/2006/math">
                    <m:rad>
                      <m:radPr>
                        <m:degHide m:val="on"/>
                        <m:ctrlPr>
                          <a:rPr lang="en-US" i="1" smtClean="0">
                            <a:latin typeface="Cambria Math" panose="02040503050406030204" pitchFamily="18" charset="0"/>
                          </a:rPr>
                        </m:ctrlPr>
                      </m:radPr>
                      <m:deg/>
                      <m:e>
                        <m:f>
                          <m:fPr>
                            <m:ctrlPr>
                              <a:rPr lang="en-US" i="1" smtClean="0">
                                <a:latin typeface="Cambria Math" panose="02040503050406030204" pitchFamily="18" charset="0"/>
                              </a:rPr>
                            </m:ctrlPr>
                          </m:fPr>
                          <m:num>
                            <m:r>
                              <a:rPr lang="en-US" b="0" i="1" smtClean="0">
                                <a:latin typeface="Cambria Math" panose="02040503050406030204" pitchFamily="18" charset="0"/>
                              </a:rPr>
                              <m:t>75</m:t>
                            </m:r>
                          </m:num>
                          <m:den>
                            <m:r>
                              <a:rPr lang="en-US" b="0" i="1" smtClean="0">
                                <a:latin typeface="Cambria Math" panose="02040503050406030204" pitchFamily="18" charset="0"/>
                              </a:rPr>
                              <m:t>16</m:t>
                            </m:r>
                          </m:den>
                        </m:f>
                      </m:e>
                    </m:rad>
                    <m:r>
                      <a:rPr lang="en-US" b="0" i="1" smtClean="0">
                        <a:latin typeface="Cambria Math" panose="02040503050406030204" pitchFamily="18" charset="0"/>
                      </a:rPr>
                      <m:t>=</m:t>
                    </m:r>
                    <m:f>
                      <m:fPr>
                        <m:ctrlPr>
                          <a:rPr lang="en-US" b="0" i="1" smtClean="0">
                            <a:latin typeface="Cambria Math" panose="02040503050406030204" pitchFamily="18" charset="0"/>
                          </a:rPr>
                        </m:ctrlPr>
                      </m:fPr>
                      <m:num>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75</m:t>
                            </m:r>
                          </m:e>
                        </m:rad>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16</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rad>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16</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25</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16</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num>
                      <m:den>
                        <m:r>
                          <a:rPr lang="en-US" b="0" i="1" smtClean="0">
                            <a:latin typeface="Cambria Math" panose="02040503050406030204" pitchFamily="18" charset="0"/>
                          </a:rPr>
                          <m:t>4</m:t>
                        </m:r>
                      </m:den>
                    </m:f>
                  </m:oMath>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1852"/>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931F81D-84FD-803F-0639-F32FA9C58B45}"/>
                  </a:ext>
                </a:extLst>
              </p:cNvPr>
              <p:cNvSpPr txBox="1"/>
              <p:nvPr/>
            </p:nvSpPr>
            <p:spPr>
              <a:xfrm>
                <a:off x="6224239" y="3323063"/>
                <a:ext cx="2765503" cy="646331"/>
              </a:xfrm>
              <a:prstGeom prst="rect">
                <a:avLst/>
              </a:prstGeom>
              <a:noFill/>
            </p:spPr>
            <p:txBody>
              <a:bodyPr wrap="square" rtlCol="0">
                <a:spAutoFit/>
              </a:bodyPr>
              <a:lstStyle/>
              <a:p>
                <a14:m>
                  <m:oMath xmlns:m="http://schemas.openxmlformats.org/officeDocument/2006/math">
                    <m:r>
                      <a:rPr lang="en-US" i="1" dirty="0" smtClean="0">
                        <a:latin typeface="Cambria Math" panose="02040503050406030204" pitchFamily="18" charset="0"/>
                      </a:rPr>
                      <m:t>16</m:t>
                    </m:r>
                  </m:oMath>
                </a14:m>
                <a:r>
                  <a:rPr lang="en-US" dirty="0"/>
                  <a:t> is the largest perfect square factor.</a:t>
                </a:r>
                <a:endParaRPr lang="en-IN" dirty="0"/>
              </a:p>
            </p:txBody>
          </p:sp>
        </mc:Choice>
        <mc:Fallback xmlns="">
          <p:sp>
            <p:nvSpPr>
              <p:cNvPr id="4" name="TextBox 3">
                <a:extLst>
                  <a:ext uri="{FF2B5EF4-FFF2-40B4-BE49-F238E27FC236}">
                    <a16:creationId xmlns:a16="http://schemas.microsoft.com/office/drawing/2014/main" id="{E931F81D-84FD-803F-0639-F32FA9C58B45}"/>
                  </a:ext>
                </a:extLst>
              </p:cNvPr>
              <p:cNvSpPr txBox="1">
                <a:spLocks noRot="1" noChangeAspect="1" noMove="1" noResize="1" noEditPoints="1" noAdjustHandles="1" noChangeArrowheads="1" noChangeShapeType="1" noTextEdit="1"/>
              </p:cNvSpPr>
              <p:nvPr/>
            </p:nvSpPr>
            <p:spPr>
              <a:xfrm>
                <a:off x="6224239" y="3323063"/>
                <a:ext cx="2765503" cy="646331"/>
              </a:xfrm>
              <a:prstGeom prst="rect">
                <a:avLst/>
              </a:prstGeom>
              <a:blipFill>
                <a:blip r:embed="rId3"/>
                <a:stretch>
                  <a:fillRect l="-1762" t="-4717" b="-1415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F43F3745-5029-7F74-733D-710711EA3CAA}"/>
                  </a:ext>
                </a:extLst>
              </p:cNvPr>
              <p:cNvSpPr txBox="1"/>
              <p:nvPr/>
            </p:nvSpPr>
            <p:spPr>
              <a:xfrm>
                <a:off x="6045820" y="3987435"/>
                <a:ext cx="2975518" cy="646331"/>
              </a:xfrm>
              <a:prstGeom prst="rect">
                <a:avLst/>
              </a:prstGeom>
              <a:noFill/>
            </p:spPr>
            <p:txBody>
              <a:bodyPr wrap="square" rtlCol="0">
                <a:spAutoFit/>
              </a:bodyPr>
              <a:lstStyle/>
              <a:p>
                <a14:m>
                  <m:oMath xmlns:m="http://schemas.openxmlformats.org/officeDocument/2006/math">
                    <m:r>
                      <a:rPr lang="en-US" b="0" i="1" dirty="0" smtClean="0">
                        <a:latin typeface="Cambria Math" panose="02040503050406030204" pitchFamily="18" charset="0"/>
                      </a:rPr>
                      <m:t>9</m:t>
                    </m:r>
                  </m:oMath>
                </a14:m>
                <a:r>
                  <a:rPr lang="en-US" dirty="0"/>
                  <a:t> is the largest perfect square factor.</a:t>
                </a:r>
                <a:endParaRPr lang="en-IN" dirty="0"/>
              </a:p>
            </p:txBody>
          </p:sp>
        </mc:Choice>
        <mc:Fallback xmlns="">
          <p:sp>
            <p:nvSpPr>
              <p:cNvPr id="5" name="TextBox 4">
                <a:extLst>
                  <a:ext uri="{FF2B5EF4-FFF2-40B4-BE49-F238E27FC236}">
                    <a16:creationId xmlns:a16="http://schemas.microsoft.com/office/drawing/2014/main" id="{F43F3745-5029-7F74-733D-710711EA3CAA}"/>
                  </a:ext>
                </a:extLst>
              </p:cNvPr>
              <p:cNvSpPr txBox="1">
                <a:spLocks noRot="1" noChangeAspect="1" noMove="1" noResize="1" noEditPoints="1" noAdjustHandles="1" noChangeArrowheads="1" noChangeShapeType="1" noTextEdit="1"/>
              </p:cNvSpPr>
              <p:nvPr/>
            </p:nvSpPr>
            <p:spPr>
              <a:xfrm>
                <a:off x="6045820" y="3987435"/>
                <a:ext cx="2975518" cy="646331"/>
              </a:xfrm>
              <a:prstGeom prst="rect">
                <a:avLst/>
              </a:prstGeom>
              <a:blipFill>
                <a:blip r:embed="rId4"/>
                <a:stretch>
                  <a:fillRect l="-1844" t="-4717" r="-2254" b="-14151"/>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t>
            </a:r>
            <a:r>
              <a:rPr lang="en-US" dirty="0"/>
              <a:t>Adding and Subtracting with Radicals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Perform the indicated operation and simplify, if possible.</a:t>
                </a:r>
              </a:p>
              <a:p>
                <a:pPr marL="514350" indent="-514350">
                  <a:buFont typeface="+mj-lt"/>
                  <a:buAutoNum type="alphaLcPeriod"/>
                  <a:defRPr sz="2800"/>
                </a:pPr>
                <a:r>
                  <a:rPr lang="en-IN" dirty="0"/>
                  <a:t>​</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32</m:t>
                        </m:r>
                      </m:e>
                    </m:rad>
                    <m:r>
                      <a:rPr lang="ar-AE">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18</m:t>
                        </m:r>
                      </m:e>
                    </m:rad>
                  </m:oMath>
                </a14:m>
                <a:r>
                  <a:rPr lang="ar-AE" dirty="0"/>
                  <a:t> 		</a:t>
                </a:r>
                <a:r>
                  <a:rPr lang="en-IN" dirty="0"/>
                  <a:t>b. ​</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12</m:t>
                        </m:r>
                      </m:e>
                    </m:rad>
                    <m:r>
                      <a:rPr lang="ar-AE">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18</m:t>
                        </m:r>
                      </m:e>
                    </m:rad>
                    <m:r>
                      <a:rPr lang="ar-AE">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27</m:t>
                        </m:r>
                      </m:e>
                    </m:rad>
                  </m:oMath>
                </a14:m>
                <a:r>
                  <a:rPr lang="ar-AE" sz="2000" dirty="0"/>
                  <a:t> </a:t>
                </a:r>
              </a:p>
              <a:p>
                <a:pPr marL="514350" indent="-514350">
                  <a:buFont typeface="+mj-lt"/>
                  <a:buAutoNum type="alphaLcPeriod" startAt="3"/>
                  <a:defRPr sz="2800"/>
                </a:pPr>
                <a:r>
                  <a:rPr lang="ar-AE" dirty="0"/>
                  <a:t>​</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5</m:t>
                        </m:r>
                      </m:e>
                    </m:rad>
                    <m:r>
                      <a:rPr lang="ar-AE">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20</m:t>
                        </m:r>
                      </m:e>
                    </m:rad>
                  </m:oMath>
                </a14:m>
                <a:endParaRPr lang="ar-AE" dirty="0"/>
              </a:p>
              <a:p>
                <a:pPr>
                  <a:defRPr sz="2800"/>
                </a:pPr>
                <a:r>
                  <a:rPr lang="en-IN" b="1" dirty="0"/>
                  <a:t>Solution</a:t>
                </a:r>
              </a:p>
              <a:p>
                <a:pPr>
                  <a:defRPr sz="2800"/>
                </a:pPr>
                <a:r>
                  <a:rPr lang="en-IN" dirty="0"/>
                  <a:t>a. </a:t>
                </a:r>
                <a14:m>
                  <m:oMath xmlns:m="http://schemas.openxmlformats.org/officeDocument/2006/math">
                    <m:rad>
                      <m:radPr>
                        <m:degHide m:val="on"/>
                        <m:ctrlPr>
                          <a:rPr lang="ar-AE" i="1" smtClean="0">
                            <a:latin typeface="Cambria Math" panose="02040503050406030204" pitchFamily="18" charset="0"/>
                          </a:rPr>
                        </m:ctrlPr>
                      </m:radPr>
                      <m:deg/>
                      <m:e>
                        <m:r>
                          <a:rPr lang="en-US" b="0" i="1" smtClean="0">
                            <a:latin typeface="Cambria Math" panose="02040503050406030204" pitchFamily="18" charset="0"/>
                          </a:rPr>
                          <m:t>32</m:t>
                        </m:r>
                      </m:e>
                    </m:rad>
                    <m:r>
                      <a:rPr lang="ar-AE" b="0" i="1" smtClean="0">
                        <a:latin typeface="Cambria Math" panose="02040503050406030204" pitchFamily="18" charset="0"/>
                      </a:rPr>
                      <m:t>+</m:t>
                    </m:r>
                    <m:rad>
                      <m:radPr>
                        <m:degHide m:val="on"/>
                        <m:ctrlPr>
                          <a:rPr lang="ar-AE" b="0" i="1" smtClean="0">
                            <a:latin typeface="Cambria Math" panose="02040503050406030204" pitchFamily="18" charset="0"/>
                          </a:rPr>
                        </m:ctrlPr>
                      </m:radPr>
                      <m:deg/>
                      <m:e>
                        <m:r>
                          <a:rPr lang="en-US" b="0" i="1" smtClean="0">
                            <a:latin typeface="Cambria Math" panose="02040503050406030204" pitchFamily="18" charset="0"/>
                          </a:rPr>
                          <m:t>18</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rad>
                  </m:oMath>
                </a14:m>
                <a:endParaRPr lang="en-US" dirty="0"/>
              </a:p>
              <a:p>
                <a:pPr>
                  <a:defRPr sz="2800"/>
                </a:pPr>
                <a:r>
                  <a:rPr lang="en-US"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4</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rPr>
                      <m:t>+</m:t>
                    </m:r>
                    <m:r>
                      <a:rPr lang="en-US" b="0" i="1" smtClean="0">
                        <a:latin typeface="Cambria Math" panose="02040503050406030204" pitchFamily="18" charset="0"/>
                      </a:rPr>
                      <m:t>3</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rPr>
                      <m:t> </m:t>
                    </m:r>
                  </m:oMath>
                </a14:m>
                <a:endParaRPr lang="en-US" dirty="0"/>
              </a:p>
              <a:p>
                <a:pPr>
                  <a:defRPr sz="2800"/>
                </a:pPr>
                <a14:m>
                  <m:oMath xmlns:m="http://schemas.openxmlformats.org/officeDocument/2006/math">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4</m:t>
                        </m:r>
                        <m:r>
                          <a:rPr lang="en-US" b="0" i="1" smtClean="0">
                            <a:latin typeface="Cambria Math" panose="02040503050406030204" pitchFamily="18" charset="0"/>
                          </a:rPr>
                          <m:t>+</m:t>
                        </m:r>
                        <m:r>
                          <a:rPr lang="en-US" b="0" i="1" smtClean="0">
                            <a:latin typeface="Cambria Math" panose="02040503050406030204" pitchFamily="18" charset="0"/>
                          </a:rPr>
                          <m:t>3</m:t>
                        </m:r>
                      </m:e>
                    </m:d>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oMath>
                </a14:m>
                <a:r>
                  <a:rPr lang="en-US" dirty="0"/>
                  <a:t> </a:t>
                </a: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7</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t>
            </a:r>
            <a:r>
              <a:rPr lang="en-US" dirty="0"/>
              <a:t>Adding and Subtracting with Radicals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IN" dirty="0"/>
                  <a:t>b. </a:t>
                </a:r>
                <a14:m>
                  <m:oMath xmlns:m="http://schemas.openxmlformats.org/officeDocument/2006/math">
                    <m:rad>
                      <m:radPr>
                        <m:degHide m:val="on"/>
                        <m:ctrlPr>
                          <a:rPr lang="ar-AE" i="1" smtClean="0">
                            <a:latin typeface="Cambria Math" panose="02040503050406030204" pitchFamily="18" charset="0"/>
                          </a:rPr>
                        </m:ctrlPr>
                      </m:radPr>
                      <m:deg/>
                      <m:e>
                        <m:r>
                          <a:rPr lang="en-US" b="0" i="1" smtClean="0">
                            <a:latin typeface="Cambria Math" panose="02040503050406030204" pitchFamily="18" charset="0"/>
                          </a:rPr>
                          <m:t>12</m:t>
                        </m:r>
                      </m:e>
                    </m:rad>
                    <m:r>
                      <a:rPr lang="ar-AE" b="0" i="1" smtClean="0">
                        <a:latin typeface="Cambria Math" panose="02040503050406030204" pitchFamily="18" charset="0"/>
                      </a:rPr>
                      <m:t>+</m:t>
                    </m:r>
                    <m:rad>
                      <m:radPr>
                        <m:degHide m:val="on"/>
                        <m:ctrlPr>
                          <a:rPr lang="ar-AE" b="0" i="1" smtClean="0">
                            <a:latin typeface="Cambria Math" panose="02040503050406030204" pitchFamily="18" charset="0"/>
                          </a:rPr>
                        </m:ctrlPr>
                      </m:radPr>
                      <m:deg/>
                      <m:e>
                        <m:r>
                          <a:rPr lang="en-US" b="0" i="1" smtClean="0">
                            <a:latin typeface="Cambria Math" panose="02040503050406030204" pitchFamily="18" charset="0"/>
                          </a:rPr>
                          <m:t>18</m:t>
                        </m:r>
                      </m:e>
                    </m:rad>
                    <m:r>
                      <a:rPr lang="en-US" b="0" i="1" smtClean="0">
                        <a:latin typeface="Cambria Math" panose="02040503050406030204" pitchFamily="18" charset="0"/>
                      </a:rPr>
                      <m:t>+</m:t>
                    </m:r>
                    <m:rad>
                      <m:radPr>
                        <m:degHide m:val="on"/>
                        <m:ctrlPr>
                          <a:rPr lang="ar-AE" i="1">
                            <a:latin typeface="Cambria Math" panose="02040503050406030204" pitchFamily="18" charset="0"/>
                          </a:rPr>
                        </m:ctrlPr>
                      </m:radPr>
                      <m:deg/>
                      <m:e>
                        <m:r>
                          <a:rPr lang="en-US" b="0" i="1" smtClean="0">
                            <a:latin typeface="Cambria Math" panose="02040503050406030204" pitchFamily="18" charset="0"/>
                          </a:rPr>
                          <m:t>27</m:t>
                        </m:r>
                      </m:e>
                    </m:rad>
                  </m:oMath>
                </a14:m>
                <a:endParaRPr lang="en-US" dirty="0"/>
              </a:p>
              <a:p>
                <a:pPr>
                  <a:defRPr sz="2800"/>
                </a:pPr>
                <a:r>
                  <a:rPr lang="en-US" dirty="0"/>
                  <a:t>		</a:t>
                </a:r>
                <a14:m>
                  <m:oMath xmlns:m="http://schemas.openxmlformats.org/officeDocument/2006/math">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rPr>
                          <m:t>2</m:t>
                        </m:r>
                      </m:e>
                    </m:rad>
                    <m:r>
                      <a:rPr lang="en-US" b="0" i="1" smtClean="0">
                        <a:latin typeface="Cambria Math" panose="02040503050406030204" pitchFamily="18" charset="0"/>
                      </a:rPr>
                      <m:t>+</m:t>
                    </m:r>
                    <m:rad>
                      <m:radPr>
                        <m:degHide m:val="on"/>
                        <m:ctrlPr>
                          <a:rPr lang="en-US" i="1">
                            <a:latin typeface="Cambria Math" panose="02040503050406030204" pitchFamily="18" charset="0"/>
                          </a:rPr>
                        </m:ctrlPr>
                      </m:radPr>
                      <m:deg/>
                      <m:e>
                        <m:r>
                          <a:rPr lang="en-US" i="1">
                            <a:latin typeface="Cambria Math" panose="02040503050406030204" pitchFamily="18" charset="0"/>
                          </a:rPr>
                          <m:t>9</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rPr>
                          <m:t>3</m:t>
                        </m:r>
                      </m:e>
                    </m:rad>
                  </m:oMath>
                </a14:m>
                <a:endParaRPr lang="en-US" dirty="0"/>
              </a:p>
              <a:p>
                <a:pPr>
                  <a:defRPr sz="2800"/>
                </a:pP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2</m:t>
                    </m:r>
                    <m:rad>
                      <m:radPr>
                        <m:degHide m:val="on"/>
                        <m:ctrlPr>
                          <a:rPr lang="en-US" i="1">
                            <a:latin typeface="Cambria Math" panose="02040503050406030204" pitchFamily="18" charset="0"/>
                          </a:rPr>
                        </m:ctrlPr>
                      </m:radPr>
                      <m:deg/>
                      <m:e>
                        <m:r>
                          <a:rPr lang="en-US" b="0" i="1" smtClean="0">
                            <a:latin typeface="Cambria Math" panose="02040503050406030204" pitchFamily="18" charset="0"/>
                          </a:rPr>
                          <m:t>3</m:t>
                        </m:r>
                      </m:e>
                    </m:rad>
                    <m:r>
                      <a:rPr lang="en-US" b="0" i="1" smtClean="0">
                        <a:latin typeface="Cambria Math" panose="02040503050406030204" pitchFamily="18" charset="0"/>
                      </a:rPr>
                      <m:t>+</m:t>
                    </m:r>
                    <m:r>
                      <a:rPr lang="en-US" b="0" i="1" smtClean="0">
                        <a:latin typeface="Cambria Math" panose="02040503050406030204" pitchFamily="18" charset="0"/>
                      </a:rPr>
                      <m:t>3</m:t>
                    </m:r>
                    <m:rad>
                      <m:radPr>
                        <m:degHide m:val="on"/>
                        <m:ctrlPr>
                          <a:rPr lang="en-US" i="1">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rPr>
                      <m:t>+</m:t>
                    </m:r>
                    <m:r>
                      <a:rPr lang="en-US" b="0" i="1" smtClean="0">
                        <a:latin typeface="Cambria Math" panose="02040503050406030204" pitchFamily="18" charset="0"/>
                      </a:rPr>
                      <m:t>3</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oMath>
                </a14:m>
                <a:r>
                  <a:rPr lang="en-US" dirty="0"/>
                  <a:t> </a:t>
                </a: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3</m:t>
                          </m:r>
                        </m:e>
                      </m:d>
                      <m:rad>
                        <m:radPr>
                          <m:degHide m:val="on"/>
                          <m:ctrlPr>
                            <a:rPr lang="en-US" i="1">
                              <a:latin typeface="Cambria Math" panose="02040503050406030204" pitchFamily="18" charset="0"/>
                            </a:rPr>
                          </m:ctrlPr>
                        </m:radPr>
                        <m:deg/>
                        <m:e>
                          <m:r>
                            <a:rPr lang="en-US" i="1">
                              <a:latin typeface="Cambria Math" panose="02040503050406030204" pitchFamily="18" charset="0"/>
                            </a:rPr>
                            <m:t>3</m:t>
                          </m:r>
                        </m:e>
                      </m:rad>
                      <m:r>
                        <a:rPr lang="en-US" b="0" i="1" smtClean="0">
                          <a:latin typeface="Cambria Math" panose="02040503050406030204" pitchFamily="18" charset="0"/>
                        </a:rPr>
                        <m:t>+</m:t>
                      </m:r>
                      <m:r>
                        <a:rPr lang="en-US" i="1">
                          <a:latin typeface="Cambria Math" panose="02040503050406030204" pitchFamily="18" charset="0"/>
                        </a:rPr>
                        <m:t>3</m:t>
                      </m:r>
                      <m:rad>
                        <m:radPr>
                          <m:degHide m:val="on"/>
                          <m:ctrlPr>
                            <a:rPr lang="en-US" i="1">
                              <a:latin typeface="Cambria Math" panose="02040503050406030204" pitchFamily="18" charset="0"/>
                            </a:rPr>
                          </m:ctrlPr>
                        </m:radPr>
                        <m:deg/>
                        <m:e>
                          <m:r>
                            <a:rPr lang="en-US" i="1">
                              <a:latin typeface="Cambria Math" panose="02040503050406030204" pitchFamily="18" charset="0"/>
                            </a:rPr>
                            <m:t>2</m:t>
                          </m:r>
                        </m:e>
                      </m:rad>
                    </m:oMath>
                  </m:oMathPara>
                </a14:m>
                <a:endParaRPr lang="en-US" dirty="0"/>
              </a:p>
              <a:p>
                <a:pPr>
                  <a:defRPr sz="2800"/>
                </a:pPr>
                <a14:m>
                  <m:oMath xmlns:m="http://schemas.openxmlformats.org/officeDocument/2006/math">
                    <m:r>
                      <a:rPr lang="en-US" b="0" i="1" smtClean="0">
                        <a:latin typeface="Cambria Math" panose="02040503050406030204" pitchFamily="18" charset="0"/>
                      </a:rPr>
                      <m:t>                       =</m:t>
                    </m:r>
                  </m:oMath>
                </a14:m>
                <a:r>
                  <a:rPr lang="en-US" dirty="0"/>
                  <a:t> </a:t>
                </a:r>
                <a14:m>
                  <m:oMath xmlns:m="http://schemas.openxmlformats.org/officeDocument/2006/math">
                    <m:r>
                      <a:rPr lang="en-US" b="0" i="1" smtClean="0">
                        <a:latin typeface="Cambria Math" panose="02040503050406030204" pitchFamily="18" charset="0"/>
                      </a:rPr>
                      <m:t>5</m:t>
                    </m:r>
                    <m:rad>
                      <m:radPr>
                        <m:degHide m:val="on"/>
                        <m:ctrlPr>
                          <a:rPr lang="en-US" i="1">
                            <a:latin typeface="Cambria Math" panose="02040503050406030204" pitchFamily="18" charset="0"/>
                          </a:rPr>
                        </m:ctrlPr>
                      </m:radPr>
                      <m:deg/>
                      <m:e>
                        <m:r>
                          <a:rPr lang="en-US" b="0" i="1" smtClean="0">
                            <a:latin typeface="Cambria Math" panose="02040503050406030204" pitchFamily="18" charset="0"/>
                          </a:rPr>
                          <m:t>3</m:t>
                        </m:r>
                      </m:e>
                    </m:rad>
                    <m:r>
                      <a:rPr lang="en-US" b="0" i="0" smtClean="0">
                        <a:latin typeface="Cambria Math" panose="02040503050406030204" pitchFamily="18" charset="0"/>
                      </a:rPr>
                      <m:t>+</m:t>
                    </m:r>
                    <m:r>
                      <a:rPr lang="en-US" i="1">
                        <a:latin typeface="Cambria Math" panose="02040503050406030204" pitchFamily="18" charset="0"/>
                      </a:rPr>
                      <m:t>3</m:t>
                    </m:r>
                    <m:rad>
                      <m:radPr>
                        <m:degHide m:val="on"/>
                        <m:ctrlPr>
                          <a:rPr lang="en-US" i="1">
                            <a:latin typeface="Cambria Math" panose="02040503050406030204" pitchFamily="18" charset="0"/>
                          </a:rPr>
                        </m:ctrlPr>
                      </m:radPr>
                      <m:deg/>
                      <m:e>
                        <m:r>
                          <a:rPr lang="en-US" i="1">
                            <a:latin typeface="Cambria Math" panose="02040503050406030204" pitchFamily="18" charset="0"/>
                          </a:rPr>
                          <m:t>2</m:t>
                        </m:r>
                      </m:e>
                    </m:rad>
                  </m:oMath>
                </a14:m>
                <a:endParaRPr lang="en-US" dirty="0"/>
              </a:p>
              <a:p>
                <a:pPr>
                  <a:spcBef>
                    <a:spcPts val="3000"/>
                  </a:spcBef>
                  <a:defRPr sz="2800"/>
                </a:pPr>
                <a:r>
                  <a:rPr lang="en-IN" dirty="0"/>
                  <a:t>c. </a:t>
                </a:r>
                <a14:m>
                  <m:oMath xmlns:m="http://schemas.openxmlformats.org/officeDocument/2006/math">
                    <m:rad>
                      <m:radPr>
                        <m:degHide m:val="on"/>
                        <m:ctrlPr>
                          <a:rPr lang="en-IN" i="1" smtClean="0">
                            <a:latin typeface="Cambria Math" panose="02040503050406030204" pitchFamily="18" charset="0"/>
                          </a:rPr>
                        </m:ctrlPr>
                      </m:radPr>
                      <m:deg/>
                      <m:e>
                        <m:r>
                          <a:rPr lang="en-US" b="0" i="1" smtClean="0">
                            <a:latin typeface="Cambria Math" panose="02040503050406030204" pitchFamily="18" charset="0"/>
                          </a:rPr>
                          <m:t>5</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20</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5</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4</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rad>
                  </m:oMath>
                </a14:m>
                <a:endParaRPr lang="en-US" dirty="0"/>
              </a:p>
              <a:p>
                <a:pPr>
                  <a:defRPr sz="2800"/>
                </a:pPr>
                <a:r>
                  <a:rPr lang="en-IN" dirty="0"/>
                  <a:t> </a:t>
                </a:r>
                <a14:m>
                  <m:oMath xmlns:m="http://schemas.openxmlformats.org/officeDocument/2006/math">
                    <m:r>
                      <a:rPr lang="en-US" b="0" i="1" smtClean="0">
                        <a:latin typeface="Cambria Math" panose="02040503050406030204" pitchFamily="18" charset="0"/>
                      </a:rPr>
                      <m:t>                       =</m:t>
                    </m:r>
                    <m:rad>
                      <m:radPr>
                        <m:degHide m:val="on"/>
                        <m:ctrlPr>
                          <a:rPr lang="en-US" i="1">
                            <a:latin typeface="Cambria Math" panose="02040503050406030204" pitchFamily="18" charset="0"/>
                          </a:rPr>
                        </m:ctrlPr>
                      </m:radPr>
                      <m:deg/>
                      <m:e>
                        <m:r>
                          <a:rPr lang="en-US" i="1">
                            <a:latin typeface="Cambria Math" panose="02040503050406030204" pitchFamily="18" charset="0"/>
                          </a:rPr>
                          <m:t>5</m:t>
                        </m:r>
                      </m:e>
                    </m:rad>
                    <m:r>
                      <a:rPr lang="en-US" i="1">
                        <a:latin typeface="Cambria Math" panose="02040503050406030204" pitchFamily="18" charset="0"/>
                      </a:rPr>
                      <m:t>−</m:t>
                    </m:r>
                    <m:r>
                      <a:rPr lang="en-US" b="0" i="1" smtClean="0">
                        <a:latin typeface="Cambria Math" panose="02040503050406030204" pitchFamily="18" charset="0"/>
                      </a:rPr>
                      <m:t>2</m:t>
                    </m:r>
                    <m:rad>
                      <m:radPr>
                        <m:degHide m:val="on"/>
                        <m:ctrlPr>
                          <a:rPr lang="en-US" i="1">
                            <a:latin typeface="Cambria Math" panose="02040503050406030204" pitchFamily="18" charset="0"/>
                          </a:rPr>
                        </m:ctrlPr>
                      </m:radPr>
                      <m:deg/>
                      <m:e>
                        <m:r>
                          <a:rPr lang="en-US" i="1">
                            <a:latin typeface="Cambria Math" panose="02040503050406030204" pitchFamily="18" charset="0"/>
                            <a:ea typeface="Cambria Math" panose="02040503050406030204" pitchFamily="18" charset="0"/>
                          </a:rPr>
                          <m:t>5</m:t>
                        </m:r>
                      </m:e>
                    </m:rad>
                  </m:oMath>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e>
                      </m:d>
                      <m:rad>
                        <m:radPr>
                          <m:degHide m:val="on"/>
                          <m:ctrlPr>
                            <a:rPr lang="en-US" i="1">
                              <a:latin typeface="Cambria Math" panose="02040503050406030204" pitchFamily="18" charset="0"/>
                            </a:rPr>
                          </m:ctrlPr>
                        </m:radPr>
                        <m:deg/>
                        <m:e>
                          <m:r>
                            <a:rPr lang="en-US" i="1">
                              <a:latin typeface="Cambria Math" panose="02040503050406030204" pitchFamily="18" charset="0"/>
                            </a:rPr>
                            <m:t>5</m:t>
                          </m:r>
                        </m:e>
                      </m:rad>
                    </m:oMath>
                  </m:oMathPara>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ad>
                        <m:radPr>
                          <m:degHide m:val="on"/>
                          <m:ctrlPr>
                            <a:rPr lang="en-US" i="1">
                              <a:latin typeface="Cambria Math" panose="02040503050406030204" pitchFamily="18" charset="0"/>
                            </a:rPr>
                          </m:ctrlPr>
                        </m:radPr>
                        <m:deg/>
                        <m:e>
                          <m:r>
                            <a:rPr lang="en-US" i="1">
                              <a:latin typeface="Cambria Math" panose="02040503050406030204" pitchFamily="18" charset="0"/>
                            </a:rPr>
                            <m:t>5</m:t>
                          </m:r>
                        </m:e>
                      </m:rad>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35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52608D6-1D9A-0EBA-127D-B0223AEE31E6}"/>
                  </a:ext>
                </a:extLst>
              </p:cNvPr>
              <p:cNvSpPr txBox="1"/>
              <p:nvPr/>
            </p:nvSpPr>
            <p:spPr>
              <a:xfrm>
                <a:off x="4806175" y="3036848"/>
                <a:ext cx="3886200" cy="950325"/>
              </a:xfrm>
              <a:prstGeom prst="rect">
                <a:avLst/>
              </a:prstGeom>
              <a:noFill/>
            </p:spPr>
            <p:txBody>
              <a:bodyPr wrap="square" rtlCol="0">
                <a:spAutoFit/>
              </a:bodyPr>
              <a:lstStyle/>
              <a:p>
                <a:r>
                  <a:rPr lang="en-US" dirty="0"/>
                  <a:t>Note that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3</m:t>
                        </m:r>
                      </m:e>
                    </m:rad>
                  </m:oMath>
                </a14:m>
                <a:r>
                  <a:rPr lang="en-US" dirty="0"/>
                  <a:t> and </a:t>
                </a:r>
                <a14:m>
                  <m:oMath xmlns:m="http://schemas.openxmlformats.org/officeDocument/2006/math">
                    <m:rad>
                      <m:radPr>
                        <m:degHide m:val="on"/>
                        <m:ctrlPr>
                          <a:rPr lang="en-US" i="1">
                            <a:latin typeface="Cambria Math" panose="02040503050406030204" pitchFamily="18" charset="0"/>
                          </a:rPr>
                        </m:ctrlPr>
                      </m:radPr>
                      <m:deg/>
                      <m:e>
                        <m:r>
                          <a:rPr lang="en-US" b="0" i="1" smtClean="0">
                            <a:latin typeface="Cambria Math" panose="02040503050406030204" pitchFamily="18" charset="0"/>
                          </a:rPr>
                          <m:t>2</m:t>
                        </m:r>
                      </m:e>
                    </m:rad>
                  </m:oMath>
                </a14:m>
                <a:r>
                  <a:rPr lang="en-US" dirty="0"/>
                  <a:t> are not like radicals. Therefore, the last expression is already fully simplified.</a:t>
                </a:r>
              </a:p>
            </p:txBody>
          </p:sp>
        </mc:Choice>
        <mc:Fallback xmlns="">
          <p:sp>
            <p:nvSpPr>
              <p:cNvPr id="4" name="TextBox 3">
                <a:extLst>
                  <a:ext uri="{FF2B5EF4-FFF2-40B4-BE49-F238E27FC236}">
                    <a16:creationId xmlns:a16="http://schemas.microsoft.com/office/drawing/2014/main" id="{352608D6-1D9A-0EBA-127D-B0223AEE31E6}"/>
                  </a:ext>
                </a:extLst>
              </p:cNvPr>
              <p:cNvSpPr txBox="1">
                <a:spLocks noRot="1" noChangeAspect="1" noMove="1" noResize="1" noEditPoints="1" noAdjustHandles="1" noChangeArrowheads="1" noChangeShapeType="1" noTextEdit="1"/>
              </p:cNvSpPr>
              <p:nvPr/>
            </p:nvSpPr>
            <p:spPr>
              <a:xfrm>
                <a:off x="4806175" y="3036848"/>
                <a:ext cx="3886200" cy="950325"/>
              </a:xfrm>
              <a:prstGeom prst="rect">
                <a:avLst/>
              </a:prstGeom>
              <a:blipFill>
                <a:blip r:embed="rId3"/>
                <a:stretch>
                  <a:fillRect l="-1254" b="-8974"/>
                </a:stretch>
              </a:blipFill>
            </p:spPr>
            <p:txBody>
              <a:bodyPr/>
              <a:lstStyle/>
              <a:p>
                <a:r>
                  <a:rPr lang="en-IN">
                    <a:noFill/>
                  </a:rPr>
                  <a:t> </a:t>
                </a:r>
              </a:p>
            </p:txBody>
          </p:sp>
        </mc:Fallback>
      </mc:AlternateContent>
    </p:spTree>
    <p:extLst>
      <p:ext uri="{BB962C8B-B14F-4D97-AF65-F5344CB8AC3E}">
        <p14:creationId xmlns:p14="http://schemas.microsoft.com/office/powerpoint/2010/main" val="1324784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a:t>
            </a:r>
            <a:r>
              <a:rPr lang="en-US" dirty="0"/>
              <a:t>6</a:t>
            </a:r>
            <a:r>
              <a:rPr dirty="0"/>
              <a:t>: </a:t>
            </a:r>
            <a:r>
              <a:rPr lang="en-US" dirty="0"/>
              <a:t>Adding and Subtracting with Radicals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Perform the indicated operations and simplify, if possible.</a:t>
                </a:r>
              </a:p>
              <a:p>
                <a:r>
                  <a:rPr lang="en-US" dirty="0"/>
                  <a:t>​</a:t>
                </a:r>
                <a14:m>
                  <m:oMath xmlns:m="http://schemas.openxmlformats.org/officeDocument/2006/math">
                    <m:r>
                      <a:rPr lang="en-US" b="0" i="0" smtClean="0">
                        <a:latin typeface="Cambria Math" panose="02040503050406030204" pitchFamily="18" charset="0"/>
                      </a:rPr>
                      <m:t>3</m:t>
                    </m:r>
                    <m:rad>
                      <m:radPr>
                        <m:degHide m:val="on"/>
                        <m:ctrlPr>
                          <a:rPr lang="ar-AE" i="1">
                            <a:latin typeface="Cambria Math" panose="02040503050406030204" pitchFamily="18" charset="0"/>
                          </a:rPr>
                        </m:ctrlPr>
                      </m:radPr>
                      <m:deg/>
                      <m:e>
                        <m:r>
                          <a:rPr lang="en-US" b="0" i="0" smtClean="0">
                            <a:latin typeface="Cambria Math" panose="02040503050406030204" pitchFamily="18" charset="0"/>
                          </a:rPr>
                          <m:t>6</m:t>
                        </m:r>
                      </m:e>
                    </m:rad>
                    <m:r>
                      <a:rPr lang="en-US" b="0" i="1" smtClean="0">
                        <a:latin typeface="Cambria Math" panose="02040503050406030204" pitchFamily="18" charset="0"/>
                      </a:rPr>
                      <m:t>+</m:t>
                    </m:r>
                    <m:r>
                      <a:rPr lang="en-US" b="0" i="0" smtClean="0">
                        <a:latin typeface="Cambria Math" panose="02040503050406030204" pitchFamily="18" charset="0"/>
                      </a:rPr>
                      <m:t>5</m:t>
                    </m:r>
                    <m:rad>
                      <m:radPr>
                        <m:degHide m:val="on"/>
                        <m:ctrlPr>
                          <a:rPr lang="ar-AE" i="1">
                            <a:latin typeface="Cambria Math" panose="02040503050406030204" pitchFamily="18" charset="0"/>
                          </a:rPr>
                        </m:ctrlPr>
                      </m:radPr>
                      <m:deg/>
                      <m:e>
                        <m:r>
                          <a:rPr lang="en-US">
                            <a:latin typeface="Cambria Math" panose="02040503050406030204" pitchFamily="18" charset="0"/>
                          </a:rPr>
                          <m:t>6</m:t>
                        </m:r>
                      </m:e>
                    </m:rad>
                    <m:r>
                      <a:rPr lang="en-US" b="0" i="1" smtClean="0">
                        <a:latin typeface="Cambria Math" panose="02040503050406030204" pitchFamily="18" charset="0"/>
                      </a:rPr>
                      <m:t>−</m:t>
                    </m:r>
                    <m:rad>
                      <m:radPr>
                        <m:degHide m:val="on"/>
                        <m:ctrlPr>
                          <a:rPr lang="ar-AE" i="1">
                            <a:latin typeface="Cambria Math" panose="02040503050406030204" pitchFamily="18" charset="0"/>
                          </a:rPr>
                        </m:ctrlPr>
                      </m:radPr>
                      <m:deg/>
                      <m:e>
                        <m:r>
                          <a:rPr lang="en-US" b="0" i="0" smtClean="0">
                            <a:latin typeface="Cambria Math" panose="02040503050406030204" pitchFamily="18" charset="0"/>
                          </a:rPr>
                          <m:t>6</m:t>
                        </m:r>
                      </m:e>
                    </m:rad>
                  </m:oMath>
                </a14:m>
                <a:endParaRPr lang="en-US" dirty="0"/>
              </a:p>
              <a:p>
                <a:r>
                  <a:rPr lang="en-US" b="1" dirty="0"/>
                  <a:t>Solution</a:t>
                </a:r>
                <a:endParaRPr lang="ar-AE" b="1" dirty="0"/>
              </a:p>
              <a:p>
                <a:pPr>
                  <a:defRPr sz="2800"/>
                </a:pPr>
                <a14:m>
                  <m:oMathPara xmlns:m="http://schemas.openxmlformats.org/officeDocument/2006/math">
                    <m:oMathParaPr>
                      <m:jc m:val="left"/>
                    </m:oMathParaPr>
                    <m:oMath xmlns:m="http://schemas.openxmlformats.org/officeDocument/2006/math">
                      <m:r>
                        <a:rPr lang="en-US">
                          <a:latin typeface="Cambria Math" panose="02040503050406030204" pitchFamily="18" charset="0"/>
                        </a:rPr>
                        <m:t>3</m:t>
                      </m:r>
                      <m:rad>
                        <m:radPr>
                          <m:degHide m:val="on"/>
                          <m:ctrlPr>
                            <a:rPr lang="ar-AE" i="1">
                              <a:latin typeface="Cambria Math" panose="02040503050406030204" pitchFamily="18" charset="0"/>
                            </a:rPr>
                          </m:ctrlPr>
                        </m:radPr>
                        <m:deg/>
                        <m:e>
                          <m:r>
                            <a:rPr lang="en-US">
                              <a:latin typeface="Cambria Math" panose="02040503050406030204" pitchFamily="18" charset="0"/>
                            </a:rPr>
                            <m:t>6</m:t>
                          </m:r>
                        </m:e>
                      </m:rad>
                      <m:r>
                        <a:rPr lang="en-US" i="1">
                          <a:latin typeface="Cambria Math" panose="02040503050406030204" pitchFamily="18" charset="0"/>
                        </a:rPr>
                        <m:t>+</m:t>
                      </m:r>
                      <m:r>
                        <a:rPr lang="en-US">
                          <a:latin typeface="Cambria Math" panose="02040503050406030204" pitchFamily="18" charset="0"/>
                        </a:rPr>
                        <m:t>5</m:t>
                      </m:r>
                      <m:rad>
                        <m:radPr>
                          <m:degHide m:val="on"/>
                          <m:ctrlPr>
                            <a:rPr lang="ar-AE" i="1">
                              <a:latin typeface="Cambria Math" panose="02040503050406030204" pitchFamily="18" charset="0"/>
                            </a:rPr>
                          </m:ctrlPr>
                        </m:radPr>
                        <m:deg/>
                        <m:e>
                          <m:r>
                            <a:rPr lang="en-US">
                              <a:latin typeface="Cambria Math" panose="02040503050406030204" pitchFamily="18" charset="0"/>
                            </a:rPr>
                            <m:t>6</m:t>
                          </m:r>
                        </m:e>
                      </m:rad>
                      <m:r>
                        <a:rPr lang="en-US" i="1">
                          <a:latin typeface="Cambria Math" panose="02040503050406030204" pitchFamily="18" charset="0"/>
                        </a:rPr>
                        <m:t>−</m:t>
                      </m:r>
                      <m:rad>
                        <m:radPr>
                          <m:degHide m:val="on"/>
                          <m:ctrlPr>
                            <a:rPr lang="ar-AE" i="1">
                              <a:latin typeface="Cambria Math" panose="02040503050406030204" pitchFamily="18" charset="0"/>
                            </a:rPr>
                          </m:ctrlPr>
                        </m:radPr>
                        <m:deg/>
                        <m:e>
                          <m:r>
                            <a:rPr lang="en-US">
                              <a:latin typeface="Cambria Math" panose="02040503050406030204" pitchFamily="18" charset="0"/>
                            </a:rPr>
                            <m:t>6</m:t>
                          </m:r>
                        </m:e>
                      </m:rad>
                      <m:r>
                        <a:rPr lang="en-US" b="0" i="1" smtClean="0">
                          <a:latin typeface="Cambria Math" panose="02040503050406030204" pitchFamily="18" charset="0"/>
                        </a:rPr>
                        <m:t>=</m:t>
                      </m:r>
                      <m:d>
                        <m:dPr>
                          <m:ctrlPr>
                            <a:rPr lang="en-US" b="0" i="1" smtClean="0">
                              <a:latin typeface="Cambria Math" panose="02040503050406030204" pitchFamily="18" charset="0"/>
                            </a:rPr>
                          </m:ctrlPr>
                        </m:dPr>
                        <m:e>
                          <m:bar>
                            <m:barPr>
                              <m:ctrlPr>
                                <a:rPr lang="en-US" b="0"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  </m:t>
                              </m:r>
                            </m:e>
                          </m:bar>
                        </m:e>
                      </m:d>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6</m:t>
                          </m:r>
                        </m:e>
                      </m:rad>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7</m:t>
                          </m:r>
                          <m:r>
                            <a:rPr lang="en-US" b="0" i="1" smtClean="0">
                              <a:latin typeface="Cambria Math" panose="02040503050406030204" pitchFamily="18" charset="0"/>
                            </a:rPr>
                            <m:t>  </m:t>
                          </m:r>
                        </m:e>
                      </m:ba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6</m:t>
                          </m:r>
                        </m:e>
                      </m:rad>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7</a:t>
            </a:r>
            <a:r>
              <a:rPr dirty="0"/>
              <a:t>: Multiplying</a:t>
            </a:r>
            <a:r>
              <a:rPr lang="en-US" dirty="0"/>
              <a:t> with</a:t>
            </a:r>
            <a:r>
              <a:rPr dirty="0"/>
              <a:t> Radicals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Multiply and simplify the following expressions.</a:t>
                </a:r>
              </a:p>
              <a:p>
                <a:pPr marL="514350" indent="-514350">
                  <a:buFont typeface="+mj-lt"/>
                  <a:buAutoNum type="alphaLcPeriod"/>
                  <a:defRPr sz="2800"/>
                </a:pPr>
                <a:r>
                  <a:rPr lang="en-IN" dirty="0"/>
                  <a:t>​</a:t>
                </a:r>
                <a14:m>
                  <m:oMath xmlns:m="http://schemas.openxmlformats.org/officeDocument/2006/math">
                    <m:rad>
                      <m:radPr>
                        <m:degHide m:val="on"/>
                        <m:ctrlPr>
                          <a:rPr lang="ar-AE" i="1">
                            <a:latin typeface="Cambria Math" panose="02040503050406030204" pitchFamily="18" charset="0"/>
                          </a:rPr>
                        </m:ctrlPr>
                      </m:radPr>
                      <m:deg/>
                      <m:e>
                        <m:r>
                          <a:rPr lang="ar-AE" b="0" i="0" smtClean="0">
                            <a:latin typeface="Cambria Math" panose="02040503050406030204" pitchFamily="18" charset="0"/>
                          </a:rPr>
                          <m:t>3</m:t>
                        </m:r>
                      </m:e>
                    </m:rad>
                    <m:r>
                      <a:rPr lang="ar-AE" i="1" smtClean="0">
                        <a:latin typeface="Cambria Math" panose="02040503050406030204" pitchFamily="18" charset="0"/>
                        <a:ea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7</m:t>
                        </m:r>
                      </m:e>
                    </m:rad>
                  </m:oMath>
                </a14:m>
                <a:r>
                  <a:rPr lang="en-US" dirty="0"/>
                  <a:t>		b. </a:t>
                </a:r>
                <a:r>
                  <a:rPr lang="ar-AE" dirty="0"/>
                  <a:t>​ </a:t>
                </a:r>
                <a14:m>
                  <m:oMath xmlns:m="http://schemas.openxmlformats.org/officeDocument/2006/math">
                    <m:rad>
                      <m:radPr>
                        <m:degHide m:val="on"/>
                        <m:ctrlPr>
                          <a:rPr lang="ar-AE" i="1">
                            <a:latin typeface="Cambria Math" panose="02040503050406030204" pitchFamily="18" charset="0"/>
                          </a:rPr>
                        </m:ctrlPr>
                      </m:radPr>
                      <m:deg/>
                      <m:e>
                        <m:r>
                          <a:rPr lang="en-US" b="0" i="0" smtClean="0">
                            <a:latin typeface="Cambria Math" panose="02040503050406030204" pitchFamily="18" charset="0"/>
                          </a:rPr>
                          <m:t>5</m:t>
                        </m:r>
                      </m:e>
                    </m:rad>
                    <m:r>
                      <a:rPr lang="ar-AE" i="1" smtClean="0">
                        <a:latin typeface="Cambria Math" panose="02040503050406030204" pitchFamily="18" charset="0"/>
                        <a:ea typeface="Cambria Math" panose="02040503050406030204" pitchFamily="18" charset="0"/>
                      </a:rPr>
                      <m:t>∙</m:t>
                    </m:r>
                    <m:rad>
                      <m:radPr>
                        <m:degHide m:val="on"/>
                        <m:ctrlPr>
                          <a:rPr lang="ar-AE" i="1">
                            <a:latin typeface="Cambria Math" panose="02040503050406030204" pitchFamily="18" charset="0"/>
                          </a:rPr>
                        </m:ctrlPr>
                      </m:radPr>
                      <m:deg/>
                      <m:e>
                        <m:r>
                          <a:rPr lang="en-US" b="0" i="0" smtClean="0">
                            <a:latin typeface="Cambria Math" panose="02040503050406030204" pitchFamily="18" charset="0"/>
                          </a:rPr>
                          <m:t>1</m:t>
                        </m:r>
                        <m:r>
                          <a:rPr lang="en-US">
                            <a:latin typeface="Cambria Math" panose="02040503050406030204" pitchFamily="18" charset="0"/>
                          </a:rPr>
                          <m:t>5</m:t>
                        </m:r>
                      </m:e>
                    </m:rad>
                  </m:oMath>
                </a14:m>
                <a:r>
                  <a:rPr lang="en-US" dirty="0"/>
                  <a:t>		c. </a:t>
                </a:r>
                <a14:m>
                  <m:oMath xmlns:m="http://schemas.openxmlformats.org/officeDocument/2006/math">
                    <m:r>
                      <a:rPr lang="en-US" b="0" i="1" smtClean="0">
                        <a:latin typeface="Cambria Math" panose="02040503050406030204" pitchFamily="18" charset="0"/>
                      </a:rPr>
                      <m:t>2</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6</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10</m:t>
                        </m:r>
                      </m:e>
                    </m:rad>
                  </m:oMath>
                </a14:m>
                <a:endParaRPr lang="en-US" dirty="0"/>
              </a:p>
              <a:p>
                <a:pPr>
                  <a:defRPr sz="2800"/>
                </a:pPr>
                <a:r>
                  <a:rPr lang="en-IN" b="1" dirty="0"/>
                  <a:t>Solution</a:t>
                </a:r>
              </a:p>
              <a:p>
                <a:pPr>
                  <a:defRPr sz="2800"/>
                </a:pPr>
                <a:r>
                  <a:rPr lang="en-IN" dirty="0"/>
                  <a:t>a. </a:t>
                </a:r>
                <a14:m>
                  <m:oMath xmlns:m="http://schemas.openxmlformats.org/officeDocument/2006/math">
                    <m:rad>
                      <m:radPr>
                        <m:degHide m:val="on"/>
                        <m:ctrlPr>
                          <a:rPr lang="ar-AE" i="1" smtClean="0">
                            <a:latin typeface="Cambria Math" panose="02040503050406030204" pitchFamily="18" charset="0"/>
                          </a:rPr>
                        </m:ctrlPr>
                      </m:radPr>
                      <m:deg/>
                      <m:e>
                        <m:r>
                          <a:rPr lang="ar-AE" b="0" i="0" smtClean="0">
                            <a:latin typeface="Cambria Math" panose="02040503050406030204" pitchFamily="18" charset="0"/>
                          </a:rPr>
                          <m:t>3</m:t>
                        </m:r>
                      </m:e>
                    </m:rad>
                    <m:r>
                      <a:rPr lang="ar-AE" i="1" smtClean="0">
                        <a:latin typeface="Cambria Math" panose="02040503050406030204" pitchFamily="18" charset="0"/>
                        <a:ea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7</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21</m:t>
                        </m:r>
                      </m:e>
                    </m:rad>
                  </m:oMath>
                </a14:m>
                <a:endParaRPr lang="en-US" dirty="0"/>
              </a:p>
              <a:p>
                <a:pPr>
                  <a:defRPr sz="2800"/>
                </a:pPr>
                <a:r>
                  <a:rPr lang="en-US" dirty="0"/>
                  <a:t>b. </a:t>
                </a:r>
                <a14:m>
                  <m:oMath xmlns:m="http://schemas.openxmlformats.org/officeDocument/2006/math">
                    <m:rad>
                      <m:radPr>
                        <m:degHide m:val="on"/>
                        <m:ctrlPr>
                          <a:rPr lang="ar-AE" i="1" smtClean="0">
                            <a:latin typeface="Cambria Math" panose="02040503050406030204" pitchFamily="18" charset="0"/>
                          </a:rPr>
                        </m:ctrlPr>
                      </m:radPr>
                      <m:deg/>
                      <m:e>
                        <m:r>
                          <a:rPr lang="en-US" b="0" i="0" smtClean="0">
                            <a:latin typeface="Cambria Math" panose="02040503050406030204" pitchFamily="18" charset="0"/>
                          </a:rPr>
                          <m:t>5</m:t>
                        </m:r>
                      </m:e>
                    </m:rad>
                    <m:r>
                      <a:rPr lang="ar-AE" b="0" i="1" smtClean="0">
                        <a:latin typeface="Cambria Math" panose="02040503050406030204" pitchFamily="18" charset="0"/>
                        <a:ea typeface="Cambria Math" panose="02040503050406030204" pitchFamily="18" charset="0"/>
                      </a:rPr>
                      <m:t>∙</m:t>
                    </m:r>
                    <m:rad>
                      <m:radPr>
                        <m:degHide m:val="on"/>
                        <m:ctrlPr>
                          <a:rPr lang="ar-AE"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15</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5</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5</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d>
                          <m:dPr>
                            <m:ctrlPr>
                              <a:rPr lang="en-US" b="0" i="1" smtClean="0">
                                <a:latin typeface="Cambria Math" panose="02040503050406030204" pitchFamily="18" charset="0"/>
                                <a:ea typeface="Cambria Math" panose="02040503050406030204" pitchFamily="18" charset="0"/>
                              </a:rPr>
                            </m:ctrlPr>
                          </m:dPr>
                          <m:e>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5</m:t>
                                </m:r>
                              </m:e>
                            </m:rad>
                          </m:e>
                        </m:d>
                      </m:e>
                      <m:sup>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oMath>
                </a14:m>
                <a:endParaRPr lang="en-US" dirty="0"/>
              </a:p>
              <a:p>
                <a:pPr>
                  <a:defRPr sz="2800"/>
                </a:pPr>
                <a:r>
                  <a:rPr lang="en-US" dirty="0"/>
                  <a:t>c. </a:t>
                </a:r>
                <a14:m>
                  <m:oMath xmlns:m="http://schemas.openxmlformats.org/officeDocument/2006/math">
                    <m:r>
                      <a:rPr lang="en-US" b="0" i="0" smtClean="0">
                        <a:latin typeface="Cambria Math" panose="02040503050406030204" pitchFamily="18" charset="0"/>
                      </a:rPr>
                      <m:t>2</m:t>
                    </m:r>
                    <m:rad>
                      <m:radPr>
                        <m:degHide m:val="on"/>
                        <m:ctrlPr>
                          <a:rPr lang="ar-AE" i="1" smtClean="0">
                            <a:latin typeface="Cambria Math" panose="02040503050406030204" pitchFamily="18" charset="0"/>
                          </a:rPr>
                        </m:ctrlPr>
                      </m:radPr>
                      <m:deg/>
                      <m:e>
                        <m:r>
                          <a:rPr lang="en-US" b="0" i="0" smtClean="0">
                            <a:latin typeface="Cambria Math" panose="02040503050406030204" pitchFamily="18" charset="0"/>
                          </a:rPr>
                          <m:t>6</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10</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5</m:t>
                        </m:r>
                      </m:e>
                    </m:rad>
                  </m:oMath>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d>
                            <m:dPr>
                              <m:ctrlPr>
                                <a:rPr lang="en-US" b="0" i="1" smtClean="0">
                                  <a:latin typeface="Cambria Math" panose="02040503050406030204" pitchFamily="18" charset="0"/>
                                  <a:ea typeface="Cambria Math" panose="02040503050406030204" pitchFamily="18" charset="0"/>
                                </a:rPr>
                              </m:ctrlPr>
                            </m:dPr>
                            <m:e>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e>
                          </m:d>
                        </m:e>
                        <m:sup>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rad>
                    </m:oMath>
                  </m:oMathPara>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8</m:t>
                      </m:r>
                      <m:rad>
                        <m:radPr>
                          <m:degHide m:val="on"/>
                          <m:ctrlPr>
                            <a:rPr lang="en-US" i="1">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5</m:t>
                          </m:r>
                        </m:e>
                      </m:rad>
                    </m:oMath>
                  </m:oMathPara>
                </a14:m>
                <a:endParaRPr lang="en-US"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8</a:t>
            </a:r>
            <a:r>
              <a:rPr dirty="0"/>
              <a:t>: </a:t>
            </a:r>
            <a:r>
              <a:rPr lang="en-IN" dirty="0"/>
              <a:t>Multiplying Radicals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Multiply and simplify the following expressions.</a:t>
                </a:r>
              </a:p>
              <a:p>
                <a:r>
                  <a:rPr lang="en-US" dirty="0"/>
                  <a:t>a. </a:t>
                </a:r>
                <a14:m>
                  <m:oMath xmlns:m="http://schemas.openxmlformats.org/officeDocument/2006/math">
                    <m:rad>
                      <m:radPr>
                        <m:degHide m:val="on"/>
                        <m:ctrlPr>
                          <a:rPr lang="ar-AE" i="1" smtClean="0">
                            <a:latin typeface="Cambria Math" panose="02040503050406030204" pitchFamily="18" charset="0"/>
                          </a:rPr>
                        </m:ctrlPr>
                      </m:radPr>
                      <m:deg/>
                      <m:e>
                        <m:r>
                          <a:rPr lang="en-US" b="0" i="1" smtClean="0">
                            <a:latin typeface="Cambria Math" panose="02040503050406030204" pitchFamily="18" charset="0"/>
                          </a:rPr>
                          <m:t>7</m:t>
                        </m:r>
                      </m:e>
                    </m:rad>
                    <m:d>
                      <m:dPr>
                        <m:ctrlPr>
                          <a:rPr lang="ar-AE" i="1" smtClean="0">
                            <a:latin typeface="Cambria Math" panose="02040503050406030204" pitchFamily="18" charset="0"/>
                          </a:rPr>
                        </m:ctrlPr>
                      </m:dPr>
                      <m:e>
                        <m:rad>
                          <m:radPr>
                            <m:degHide m:val="on"/>
                            <m:ctrlPr>
                              <a:rPr lang="ar-AE" i="1" smtClean="0">
                                <a:latin typeface="Cambria Math" panose="02040503050406030204" pitchFamily="18" charset="0"/>
                              </a:rPr>
                            </m:ctrlPr>
                          </m:radPr>
                          <m:deg/>
                          <m:e>
                            <m:r>
                              <a:rPr lang="en-US" b="0" i="1" smtClean="0">
                                <a:latin typeface="Cambria Math" panose="02040503050406030204" pitchFamily="18" charset="0"/>
                              </a:rPr>
                              <m:t>7</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14</m:t>
                            </m:r>
                          </m:e>
                        </m:rad>
                      </m:e>
                    </m:d>
                  </m:oMath>
                </a14:m>
                <a:r>
                  <a:rPr lang="en-US" dirty="0"/>
                  <a:t>		b. </a:t>
                </a:r>
                <a14:m>
                  <m:oMath xmlns:m="http://schemas.openxmlformats.org/officeDocument/2006/math">
                    <m:d>
                      <m:dPr>
                        <m:ctrlPr>
                          <a:rPr lang="en-US" i="1" smtClean="0">
                            <a:latin typeface="Cambria Math" panose="02040503050406030204" pitchFamily="18" charset="0"/>
                          </a:rPr>
                        </m:ctrlPr>
                      </m:dPr>
                      <m:e>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rPr>
                          <m:t>+</m:t>
                        </m:r>
                        <m:r>
                          <a:rPr lang="en-US" b="0" i="1" smtClean="0">
                            <a:latin typeface="Cambria Math" panose="02040503050406030204" pitchFamily="18" charset="0"/>
                          </a:rPr>
                          <m:t>5</m:t>
                        </m:r>
                      </m:e>
                    </m:d>
                    <m:d>
                      <m:dPr>
                        <m:ctrlPr>
                          <a:rPr lang="en-US" i="1" smtClean="0">
                            <a:latin typeface="Cambria Math" panose="02040503050406030204" pitchFamily="18" charset="0"/>
                          </a:rPr>
                        </m:ctrlPr>
                      </m:dPr>
                      <m:e>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rPr>
                          <m:t>−</m:t>
                        </m:r>
                        <m:r>
                          <a:rPr lang="en-US" b="0" i="1" smtClean="0">
                            <a:latin typeface="Cambria Math" panose="02040503050406030204" pitchFamily="18" charset="0"/>
                          </a:rPr>
                          <m:t>5</m:t>
                        </m:r>
                      </m:e>
                    </m:d>
                  </m:oMath>
                </a14:m>
                <a:endParaRPr lang="en-US" dirty="0"/>
              </a:p>
              <a:p>
                <a:r>
                  <a:rPr lang="en-US" b="1" dirty="0"/>
                  <a:t>Solution</a:t>
                </a:r>
              </a:p>
              <a:p>
                <a:r>
                  <a:rPr lang="en-US" dirty="0"/>
                  <a:t>a.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7</m:t>
                        </m:r>
                      </m:e>
                    </m:rad>
                    <m:d>
                      <m:dPr>
                        <m:ctrlPr>
                          <a:rPr lang="en-US" i="1" smtClean="0">
                            <a:latin typeface="Cambria Math" panose="02040503050406030204" pitchFamily="18" charset="0"/>
                          </a:rPr>
                        </m:ctrlPr>
                      </m:dPr>
                      <m:e>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7</m:t>
                            </m:r>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14</m:t>
                            </m:r>
                          </m:e>
                        </m:rad>
                      </m:e>
                    </m: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7</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7</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14</m:t>
                        </m:r>
                      </m:e>
                    </m:rad>
                  </m:oMath>
                </a14:m>
                <a:endParaRPr lang="en-US" dirty="0"/>
              </a:p>
              <a:p>
                <a:r>
                  <a:rPr lang="en-US" dirty="0"/>
                  <a:t>	</a:t>
                </a:r>
                <a14:m>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e>
                        </m:d>
                      </m:e>
                      <m:sup>
                        <m:r>
                          <a:rPr lang="en-US" b="0" i="1" smtClean="0">
                            <a:latin typeface="Cambria Math" panose="02040503050406030204" pitchFamily="18" charset="0"/>
                          </a:rPr>
                          <m:t>2</m:t>
                        </m:r>
                      </m:sup>
                    </m:sSup>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d>
                      <m:dPr>
                        <m:ctrlPr>
                          <a:rPr lang="en-US" b="0" i="1" smtClean="0">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e>
                    </m:d>
                  </m:oMath>
                </a14:m>
                <a:endParaRPr lang="en-US" dirty="0"/>
              </a:p>
              <a:p>
                <a:r>
                  <a:rPr lang="en-US" dirty="0"/>
                  <a:t>		</a:t>
                </a:r>
                <a14:m>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e>
                        </m:d>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e>
                        </m:d>
                      </m:e>
                      <m:sup>
                        <m:r>
                          <a:rPr lang="en-US" b="0" i="1" smtClean="0">
                            <a:latin typeface="Cambria Math" panose="02040503050406030204" pitchFamily="18" charset="0"/>
                          </a:rPr>
                          <m:t>2</m:t>
                        </m:r>
                      </m:sup>
                    </m:sSup>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oMath>
                </a14:m>
                <a:endParaRPr lang="en-US" b="0" dirty="0"/>
              </a:p>
              <a:p>
                <a:r>
                  <a:rPr lang="en-US"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7</m:t>
                    </m:r>
                    <m:r>
                      <a:rPr lang="en-US" b="0" i="1" smtClean="0">
                        <a:latin typeface="Cambria Math" panose="02040503050406030204" pitchFamily="18" charset="0"/>
                      </a:rPr>
                      <m:t>−</m:t>
                    </m:r>
                    <m:r>
                      <a:rPr lang="en-US" b="0" i="1" smtClean="0">
                        <a:latin typeface="Cambria Math" panose="02040503050406030204" pitchFamily="18" charset="0"/>
                      </a:rPr>
                      <m:t>7</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oMath>
                </a14:m>
                <a:endParaRPr lang="ar-AE"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8</a:t>
            </a:r>
            <a:r>
              <a:rPr dirty="0"/>
              <a:t>: </a:t>
            </a:r>
            <a:r>
              <a:rPr lang="en-IN" dirty="0"/>
              <a:t>Multiplying Radicals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dirty="0"/>
                  <a:t>b.</a:t>
                </a:r>
                <a14:m>
                  <m:oMath xmlns:m="http://schemas.openxmlformats.org/officeDocument/2006/math">
                    <m:d>
                      <m:dPr>
                        <m:ctrlPr>
                          <a:rPr lang="en-US" i="1">
                            <a:latin typeface="Cambria Math" panose="02040503050406030204" pitchFamily="18" charset="0"/>
                          </a:rPr>
                        </m:ctrlPr>
                      </m:dPr>
                      <m:e>
                        <m:rad>
                          <m:radPr>
                            <m:degHide m:val="on"/>
                            <m:ctrlPr>
                              <a:rPr lang="en-US" i="1">
                                <a:latin typeface="Cambria Math" panose="02040503050406030204" pitchFamily="18" charset="0"/>
                              </a:rPr>
                            </m:ctrlPr>
                          </m:radPr>
                          <m:deg/>
                          <m:e>
                            <m:r>
                              <a:rPr lang="en-US" i="1">
                                <a:latin typeface="Cambria Math" panose="02040503050406030204" pitchFamily="18" charset="0"/>
                              </a:rPr>
                              <m:t>2</m:t>
                            </m:r>
                          </m:e>
                        </m:rad>
                        <m:r>
                          <a:rPr lang="en-US" i="1">
                            <a:latin typeface="Cambria Math" panose="02040503050406030204" pitchFamily="18" charset="0"/>
                          </a:rPr>
                          <m:t>+</m:t>
                        </m:r>
                        <m:r>
                          <a:rPr lang="en-US" i="1">
                            <a:latin typeface="Cambria Math" panose="02040503050406030204" pitchFamily="18" charset="0"/>
                          </a:rPr>
                          <m:t>5</m:t>
                        </m:r>
                      </m:e>
                    </m:d>
                    <m:d>
                      <m:dPr>
                        <m:ctrlPr>
                          <a:rPr lang="en-US" i="1">
                            <a:latin typeface="Cambria Math" panose="02040503050406030204" pitchFamily="18" charset="0"/>
                          </a:rPr>
                        </m:ctrlPr>
                      </m:dPr>
                      <m:e>
                        <m:rad>
                          <m:radPr>
                            <m:degHide m:val="on"/>
                            <m:ctrlPr>
                              <a:rPr lang="en-US" i="1">
                                <a:latin typeface="Cambria Math" panose="02040503050406030204" pitchFamily="18" charset="0"/>
                              </a:rPr>
                            </m:ctrlPr>
                          </m:radPr>
                          <m:deg/>
                          <m:e>
                            <m:r>
                              <a:rPr lang="en-US" i="1">
                                <a:latin typeface="Cambria Math" panose="02040503050406030204" pitchFamily="18" charset="0"/>
                              </a:rPr>
                              <m:t>2</m:t>
                            </m:r>
                          </m:e>
                        </m:rad>
                        <m:r>
                          <a:rPr lang="en-US" i="1">
                            <a:latin typeface="Cambria Math" panose="02040503050406030204" pitchFamily="18" charset="0"/>
                          </a:rPr>
                          <m:t>−</m:t>
                        </m:r>
                        <m:r>
                          <a:rPr lang="en-US" i="1">
                            <a:latin typeface="Cambria Math" panose="02040503050406030204" pitchFamily="18" charset="0"/>
                          </a:rPr>
                          <m:t>5</m:t>
                        </m:r>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i="1">
                                <a:latin typeface="Cambria Math" panose="02040503050406030204" pitchFamily="18" charset="0"/>
                              </a:rPr>
                            </m:ctrlPr>
                          </m:dPr>
                          <m:e>
                            <m:rad>
                              <m:radPr>
                                <m:degHide m:val="on"/>
                                <m:ctrlPr>
                                  <a:rPr lang="en-US" i="1">
                                    <a:latin typeface="Cambria Math" panose="02040503050406030204" pitchFamily="18" charset="0"/>
                                  </a:rPr>
                                </m:ctrlPr>
                              </m:radPr>
                              <m:deg/>
                              <m:e>
                                <m:r>
                                  <a:rPr lang="en-US" i="1">
                                    <a:latin typeface="Cambria Math" panose="02040503050406030204" pitchFamily="18" charset="0"/>
                                  </a:rPr>
                                  <m:t>2</m:t>
                                </m:r>
                              </m:e>
                            </m:rad>
                          </m:e>
                        </m:d>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5</m:t>
                            </m:r>
                          </m:e>
                        </m:d>
                      </m:e>
                      <m:sup>
                        <m:r>
                          <a:rPr lang="en-US" b="0" i="1" smtClean="0">
                            <a:latin typeface="Cambria Math" panose="02040503050406030204" pitchFamily="18" charset="0"/>
                          </a:rPr>
                          <m:t>2</m:t>
                        </m:r>
                      </m:sup>
                    </m:sSup>
                  </m:oMath>
                </a14:m>
                <a:endParaRPr lang="en-US" dirty="0"/>
              </a:p>
              <a:p>
                <a:r>
                  <a:rPr lang="en-US"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25</m:t>
                    </m:r>
                  </m:oMath>
                </a14:m>
                <a:endParaRPr lang="en-US" dirty="0"/>
              </a:p>
              <a:p>
                <a:r>
                  <a:rPr lang="en-US"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23</m:t>
                    </m:r>
                  </m:oMath>
                </a14:m>
                <a:endParaRPr lang="en-US" b="0" dirty="0"/>
              </a:p>
              <a:p>
                <a:r>
                  <a:rPr lang="en-US" dirty="0"/>
                  <a:t>	</a:t>
                </a:r>
                <a:endParaRPr lang="ar-AE"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30F7E73-66DE-39D8-806C-52D5E17EC31C}"/>
                  </a:ext>
                </a:extLst>
              </p:cNvPr>
              <p:cNvSpPr txBox="1"/>
              <p:nvPr/>
            </p:nvSpPr>
            <p:spPr>
              <a:xfrm>
                <a:off x="5791200" y="1219200"/>
                <a:ext cx="3429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ctrlPr>
                            <a:rPr lang="en-IN"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d>
                        <m:dPr>
                          <m:ctrlPr>
                            <a:rPr lang="en-IN"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oMath>
                  </m:oMathPara>
                </a14:m>
                <a:endParaRPr lang="en-IN" dirty="0"/>
              </a:p>
            </p:txBody>
          </p:sp>
        </mc:Choice>
        <mc:Fallback xmlns="">
          <p:sp>
            <p:nvSpPr>
              <p:cNvPr id="4" name="TextBox 3">
                <a:extLst>
                  <a:ext uri="{FF2B5EF4-FFF2-40B4-BE49-F238E27FC236}">
                    <a16:creationId xmlns:a16="http://schemas.microsoft.com/office/drawing/2014/main" id="{530F7E73-66DE-39D8-806C-52D5E17EC31C}"/>
                  </a:ext>
                </a:extLst>
              </p:cNvPr>
              <p:cNvSpPr txBox="1">
                <a:spLocks noRot="1" noChangeAspect="1" noMove="1" noResize="1" noEditPoints="1" noAdjustHandles="1" noChangeArrowheads="1" noChangeShapeType="1" noTextEdit="1"/>
              </p:cNvSpPr>
              <p:nvPr/>
            </p:nvSpPr>
            <p:spPr>
              <a:xfrm>
                <a:off x="5791200" y="1219200"/>
                <a:ext cx="3429000" cy="369332"/>
              </a:xfrm>
              <a:prstGeom prst="rect">
                <a:avLst/>
              </a:prstGeom>
              <a:blipFill>
                <a:blip r:embed="rId3"/>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4134099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a:t>
            </a:r>
            <a:r>
              <a:rPr lang="en-US" dirty="0"/>
              <a:t>9</a:t>
            </a:r>
            <a:r>
              <a:rPr dirty="0"/>
              <a:t>: </a:t>
            </a:r>
            <a:r>
              <a:rPr lang="en-IN" dirty="0"/>
              <a:t>Multiplying with Radicals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dirty="0"/>
                  <a:t>Multiply and simplify the following expressions.</a:t>
                </a:r>
                <a:endParaRPr lang="en-US" sz="2800"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6</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d>
                        <m:dPr>
                          <m:ctrlPr>
                            <a:rPr lang="en-US" b="0" i="1" smtClean="0">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r>
                            <a:rPr lang="en-US" b="0" i="1" smtClean="0">
                              <a:latin typeface="Cambria Math" panose="02040503050406030204" pitchFamily="18" charset="0"/>
                            </a:rPr>
                            <m:t>+</m:t>
                          </m:r>
                          <m:r>
                            <a:rPr lang="en-US" b="0" i="1" smtClean="0">
                              <a:latin typeface="Cambria Math" panose="02040503050406030204" pitchFamily="18" charset="0"/>
                            </a:rPr>
                            <m:t>2</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e>
                      </m:d>
                    </m:oMath>
                  </m:oMathPara>
                </a14:m>
                <a:endParaRPr lang="en-US"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6</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d>
                        <m:dPr>
                          <m:ctrlPr>
                            <a:rPr lang="en-US" b="0" i="1" smtClean="0">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r>
                            <a:rPr lang="en-US" b="0" i="1" smtClean="0">
                              <a:latin typeface="Cambria Math" panose="02040503050406030204" pitchFamily="18" charset="0"/>
                            </a:rPr>
                            <m:t>+</m:t>
                          </m:r>
                          <m:r>
                            <a:rPr lang="en-US" b="0" i="1" smtClean="0">
                              <a:latin typeface="Cambria Math" panose="02040503050406030204" pitchFamily="18" charset="0"/>
                            </a:rPr>
                            <m:t>2</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e>
                      </m:d>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6</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e>
                      </m:bar>
                      <m:r>
                        <a:rPr lang="en-US" b="0" i="0"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r>
                        <a:rPr lang="en-US" b="0" i="1" smtClean="0">
                          <a:latin typeface="Cambria Math" panose="02040503050406030204" pitchFamily="18" charset="0"/>
                          <a:ea typeface="Cambria Math" panose="02040503050406030204" pitchFamily="18" charset="0"/>
                        </a:rPr>
                        <m:t>+</m:t>
                      </m:r>
                      <m:bar>
                        <m:barPr>
                          <m:ctrlPr>
                            <a:rPr lang="en-US" b="0" i="1" smtClean="0">
                              <a:latin typeface="Cambria Math" panose="02040503050406030204" pitchFamily="18" charset="0"/>
                              <a:ea typeface="Cambria Math" panose="02040503050406030204" pitchFamily="18" charset="0"/>
                            </a:rPr>
                          </m:ctrlPr>
                        </m:barPr>
                        <m:e>
                          <m:r>
                            <a:rPr lang="en-US" i="1">
                              <a:latin typeface="Cambria Math" panose="02040503050406030204" pitchFamily="18" charset="0"/>
                            </a:rPr>
                            <m:t>6</m:t>
                          </m:r>
                          <m:rad>
                            <m:radPr>
                              <m:degHide m:val="on"/>
                              <m:ctrlPr>
                                <a:rPr lang="en-US" i="1">
                                  <a:latin typeface="Cambria Math" panose="02040503050406030204" pitchFamily="18" charset="0"/>
                                </a:rPr>
                              </m:ctrlPr>
                            </m:radPr>
                            <m:deg/>
                            <m:e>
                              <m:r>
                                <a:rPr lang="en-US" i="1">
                                  <a:latin typeface="Cambria Math" panose="02040503050406030204" pitchFamily="18" charset="0"/>
                                </a:rPr>
                                <m:t>3</m:t>
                              </m:r>
                            </m:e>
                          </m:rad>
                        </m:e>
                      </m:ba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2</m:t>
                      </m:r>
                      <m:rad>
                        <m:radPr>
                          <m:degHide m:val="on"/>
                          <m:ctrlPr>
                            <a:rPr lang="en-US" i="1">
                              <a:latin typeface="Cambria Math" panose="02040503050406030204" pitchFamily="18" charset="0"/>
                            </a:rPr>
                          </m:ctrlPr>
                        </m:radPr>
                        <m:deg/>
                        <m:e>
                          <m:r>
                            <a:rPr lang="en-US" i="1">
                              <a:latin typeface="Cambria Math" panose="02040503050406030204" pitchFamily="18" charset="0"/>
                            </a:rPr>
                            <m:t>7</m:t>
                          </m:r>
                        </m:e>
                      </m:rad>
                    </m:oMath>
                  </m:oMathPara>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bar>
                        <m:barPr>
                          <m:ctrlPr>
                            <a:rPr lang="en-US" b="0" i="1" smtClean="0">
                              <a:latin typeface="Cambria Math" panose="02040503050406030204" pitchFamily="18" charset="0"/>
                            </a:rPr>
                          </m:ctrlPr>
                        </m:barPr>
                        <m:e>
                          <m:r>
                            <a:rPr lang="en-US" b="0" i="1" smtClean="0">
                              <a:latin typeface="Cambria Math" panose="02040503050406030204" pitchFamily="18" charset="0"/>
                            </a:rPr>
                            <m:t>18</m:t>
                          </m:r>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12</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21</m:t>
                              </m:r>
                            </m:e>
                          </m:rad>
                        </m:e>
                      </m:bar>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Rationalizing a Denominator</a:t>
            </a:r>
            <a:br>
              <a:rPr lang="en-US" dirty="0"/>
            </a:br>
            <a:r>
              <a:rPr lang="en-US" dirty="0"/>
              <a:t>Containing a Square Root</a:t>
            </a:r>
            <a:endParaRPr dirty="0"/>
          </a:p>
        </p:txBody>
      </p:sp>
      <p:sp>
        <p:nvSpPr>
          <p:cNvPr id="3" name="Text Placeholder 2"/>
          <p:cNvSpPr>
            <a:spLocks noGrp="1"/>
          </p:cNvSpPr>
          <p:nvPr>
            <p:ph type="body" sz="quarter" idx="10"/>
          </p:nvPr>
        </p:nvSpPr>
        <p:spPr>
          <a:xfrm>
            <a:off x="457200" y="1129605"/>
            <a:ext cx="8229600" cy="1384995"/>
          </a:xfrm>
        </p:spPr>
        <p:txBody>
          <a:bodyPr>
            <a:spAutoFit/>
          </a:bodyPr>
          <a:lstStyle/>
          <a:p>
            <a:r>
              <a:rPr lang="en-US" sz="2800" dirty="0"/>
              <a:t>If the denominator contains a square root, multiply both the numerator and denominator by an expression that will give a denominator with no square roots.</a:t>
            </a:r>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10</a:t>
            </a:r>
            <a:r>
              <a:rPr dirty="0"/>
              <a:t>: </a:t>
            </a:r>
            <a:r>
              <a:rPr lang="en-US" dirty="0"/>
              <a:t>Rationalizing Denominators Containing Square Roots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dirty="0"/>
                  <a:t>Rationalize each denominator.</a:t>
                </a:r>
                <a:endParaRPr lang="en-US" sz="2800" dirty="0"/>
              </a:p>
              <a:p>
                <a:pPr>
                  <a:defRPr sz="2800"/>
                </a:pPr>
                <a:r>
                  <a:rPr lang="en-US" b="0" dirty="0"/>
                  <a:t>a.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5</m:t>
                        </m:r>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den>
                    </m:f>
                  </m:oMath>
                </a14:m>
                <a:r>
                  <a:rPr lang="en-US" b="0" dirty="0"/>
                  <a:t>		b.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7</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den>
                    </m:f>
                  </m:oMath>
                </a14:m>
                <a:r>
                  <a:rPr lang="en-US" dirty="0"/>
                  <a:t>		c. </a:t>
                </a:r>
                <a14:m>
                  <m:oMath xmlns:m="http://schemas.openxmlformats.org/officeDocument/2006/math">
                    <m:f>
                      <m:fPr>
                        <m:ctrlPr>
                          <a:rPr lang="en-US" i="1" smtClean="0">
                            <a:latin typeface="Cambria Math" panose="02040503050406030204" pitchFamily="18" charset="0"/>
                          </a:rPr>
                        </m:ctrlPr>
                      </m:fPr>
                      <m:num>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7</m:t>
                            </m:r>
                          </m:e>
                        </m:rad>
                      </m:num>
                      <m:den>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8</m:t>
                            </m:r>
                          </m:e>
                        </m:rad>
                      </m:den>
                    </m:f>
                  </m:oMath>
                </a14:m>
                <a:endParaRPr lang="en-US" dirty="0"/>
              </a:p>
              <a:p>
                <a:pPr>
                  <a:defRPr sz="2800"/>
                </a:pPr>
                <a:r>
                  <a:rPr lang="en-IN" b="1" dirty="0"/>
                  <a:t>Solution</a:t>
                </a:r>
              </a:p>
              <a:p>
                <a:pPr marL="514350" indent="-514350">
                  <a:buAutoNum type="alphaLcPeriod"/>
                  <a:defRPr sz="2800"/>
                </a:pPr>
                <a:r>
                  <a:rPr lang="en-US" dirty="0"/>
                  <a:t>Multiply the numerator and denominator by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3</m:t>
                        </m:r>
                      </m:e>
                    </m:rad>
                  </m:oMath>
                </a14:m>
                <a:r>
                  <a:rPr lang="en-US" dirty="0"/>
                  <a:t> because </a:t>
                </a:r>
                <a14:m>
                  <m:oMath xmlns:m="http://schemas.openxmlformats.org/officeDocument/2006/math">
                    <m:rad>
                      <m:radPr>
                        <m:degHide m:val="on"/>
                        <m:ctrlPr>
                          <a:rPr lang="en-US" i="1">
                            <a:latin typeface="Cambria Math" panose="02040503050406030204" pitchFamily="18" charset="0"/>
                          </a:rPr>
                        </m:ctrlPr>
                      </m:radPr>
                      <m:deg/>
                      <m:e>
                        <m:r>
                          <a:rPr lang="en-US" i="1">
                            <a:latin typeface="Cambria Math" panose="02040503050406030204" pitchFamily="18" charset="0"/>
                          </a:rPr>
                          <m:t>3</m:t>
                        </m:r>
                      </m:e>
                    </m:rad>
                    <m:r>
                      <a:rPr lang="en-US" i="1" smtClean="0">
                        <a:latin typeface="Cambria Math" panose="02040503050406030204" pitchFamily="18" charset="0"/>
                        <a:ea typeface="Cambria Math" panose="02040503050406030204" pitchFamily="18" charset="0"/>
                      </a:rPr>
                      <m:t>∙</m:t>
                    </m:r>
                    <m:rad>
                      <m:radPr>
                        <m:degHide m:val="on"/>
                        <m:ctrlPr>
                          <a:rPr lang="en-US" i="1">
                            <a:latin typeface="Cambria Math" panose="02040503050406030204" pitchFamily="18" charset="0"/>
                          </a:rPr>
                        </m:ctrlPr>
                      </m:radPr>
                      <m:deg/>
                      <m:e>
                        <m:r>
                          <a:rPr lang="en-US" i="1">
                            <a:latin typeface="Cambria Math" panose="02040503050406030204" pitchFamily="18" charset="0"/>
                          </a:rPr>
                          <m:t>3</m:t>
                        </m:r>
                      </m:e>
                    </m:rad>
                    <m:r>
                      <a:rPr lang="en-US" b="0" i="1" smtClean="0">
                        <a:latin typeface="Cambria Math" panose="02040503050406030204" pitchFamily="18" charset="0"/>
                      </a:rPr>
                      <m:t>=</m:t>
                    </m:r>
                    <m:r>
                      <a:rPr lang="en-US" b="0" i="1" smtClean="0">
                        <a:latin typeface="Cambria Math" panose="02040503050406030204" pitchFamily="18" charset="0"/>
                      </a:rPr>
                      <m:t>3</m:t>
                    </m:r>
                  </m:oMath>
                </a14:m>
                <a:r>
                  <a:rPr lang="en-US" dirty="0"/>
                  <a:t> is a rational number.</a:t>
                </a:r>
              </a:p>
              <a:p>
                <a:pPr>
                  <a:defRPr sz="2800"/>
                </a:pPr>
                <a14:m>
                  <m:oMathPara xmlns:m="http://schemas.openxmlformats.org/officeDocument/2006/math">
                    <m:oMathParaPr>
                      <m:jc m:val="center"/>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5</m:t>
                          </m:r>
                        </m:num>
                        <m:den>
                          <m:rad>
                            <m:radPr>
                              <m:degHide m:val="on"/>
                              <m:ctrlPr>
                                <a:rPr lang="en-IN" i="1" smtClean="0">
                                  <a:latin typeface="Cambria Math" panose="02040503050406030204" pitchFamily="18" charset="0"/>
                                </a:rPr>
                              </m:ctrlPr>
                            </m:radPr>
                            <m:deg/>
                            <m:e>
                              <m:r>
                                <a:rPr lang="en-US" b="0" i="1" smtClean="0">
                                  <a:latin typeface="Cambria Math" panose="02040503050406030204" pitchFamily="18" charset="0"/>
                                </a:rPr>
                                <m:t>3</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3</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m:t>
                              </m:r>
                            </m:e>
                          </m:rad>
                        </m:num>
                        <m:den>
                          <m:r>
                            <a:rPr lang="en-US" b="0" i="1" smtClean="0">
                              <a:latin typeface="Cambria Math" panose="02040503050406030204" pitchFamily="18" charset="0"/>
                            </a:rPr>
                            <m:t>3</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Tree>
    <p:extLst>
      <p:ext uri="{BB962C8B-B14F-4D97-AF65-F5344CB8AC3E}">
        <p14:creationId xmlns:p14="http://schemas.microsoft.com/office/powerpoint/2010/main" val="2783495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Radical Terminology</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57605"/>
                <a:ext cx="8229600" cy="2508251"/>
              </a:xfrm>
            </p:spPr>
            <p:txBody>
              <a:bodyPr>
                <a:spAutoFit/>
              </a:bodyPr>
              <a:lstStyle/>
              <a:p>
                <a:pPr>
                  <a:defRPr sz="2800"/>
                </a:pPr>
                <a:r>
                  <a:rPr sz="2800" dirty="0"/>
                  <a:t>The symbol </a:t>
                </a:r>
                <a14:m>
                  <m:oMath xmlns:m="http://schemas.openxmlformats.org/officeDocument/2006/math">
                    <m:rad>
                      <m:radPr>
                        <m:degHide m:val="on"/>
                        <m:ctrlPr>
                          <a:rPr i="1">
                            <a:latin typeface="Cambria Math" panose="02040503050406030204" pitchFamily="18" charset="0"/>
                          </a:rPr>
                        </m:ctrlPr>
                      </m:radPr>
                      <m:deg/>
                      <m:e>
                        <m:phant>
                          <m:phantPr>
                            <m:show m:val="off"/>
                            <m:ctrlPr>
                              <a:rPr i="1">
                                <a:latin typeface="Cambria Math" panose="02040503050406030204" pitchFamily="18" charset="0"/>
                              </a:rPr>
                            </m:ctrlPr>
                          </m:phantPr>
                          <m:e>
                            <m:r>
                              <a:rPr>
                                <a:latin typeface="Cambria Math" panose="02040503050406030204" pitchFamily="18" charset="0"/>
                              </a:rPr>
                              <m:t>0</m:t>
                            </m:r>
                          </m:e>
                        </m:phant>
                      </m:e>
                    </m:rad>
                  </m:oMath>
                </a14:m>
                <a:r>
                  <a:rPr sz="2800" dirty="0"/>
                  <a:t> is called a </a:t>
                </a:r>
                <a:r>
                  <a:rPr sz="2800" b="1" dirty="0"/>
                  <a:t>radical sign</a:t>
                </a:r>
                <a:r>
                  <a:rPr sz="2800" dirty="0"/>
                  <a:t>.</a:t>
                </a:r>
              </a:p>
              <a:p>
                <a:r>
                  <a:rPr sz="2800" dirty="0"/>
                  <a:t>The number under the radical sign is called the </a:t>
                </a:r>
                <a:r>
                  <a:rPr sz="2800" b="1" dirty="0"/>
                  <a:t>radicand</a:t>
                </a:r>
                <a:r>
                  <a:rPr sz="2800" dirty="0"/>
                  <a:t>.</a:t>
                </a:r>
              </a:p>
              <a:p>
                <a:pPr>
                  <a:defRPr sz="2800"/>
                </a:pPr>
                <a:r>
                  <a:rPr sz="2800" dirty="0"/>
                  <a:t>The complete expression, such as </a:t>
                </a:r>
                <a14:m>
                  <m:oMath xmlns:m="http://schemas.openxmlformats.org/officeDocument/2006/math">
                    <m:rad>
                      <m:radPr>
                        <m:degHide m:val="on"/>
                        <m:ctrlPr>
                          <a:rPr i="1">
                            <a:latin typeface="Cambria Math" panose="02040503050406030204" pitchFamily="18" charset="0"/>
                          </a:rPr>
                        </m:ctrlPr>
                      </m:radPr>
                      <m:deg/>
                      <m:e>
                        <m:r>
                          <a:rPr>
                            <a:latin typeface="Cambria Math" panose="02040503050406030204" pitchFamily="18" charset="0"/>
                          </a:rPr>
                          <m:t>64</m:t>
                        </m:r>
                      </m:e>
                    </m:rad>
                  </m:oMath>
                </a14:m>
                <a:r>
                  <a:rPr sz="2800" dirty="0"/>
                  <a:t>, is called a </a:t>
                </a:r>
                <a:r>
                  <a:rPr sz="2800" b="1" dirty="0"/>
                  <a:t>radical</a:t>
                </a:r>
                <a:r>
                  <a:rPr sz="2800" dirty="0"/>
                  <a:t> or </a:t>
                </a:r>
                <a:r>
                  <a:rPr sz="2800" b="1" dirty="0"/>
                  <a:t>radical expression</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57605"/>
                <a:ext cx="8229600" cy="2508251"/>
              </a:xfrm>
              <a:blipFill>
                <a:blip r:embed="rId2"/>
                <a:stretch>
                  <a:fillRect l="-1328" t="-240" b="-5288"/>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10</a:t>
            </a:r>
            <a:r>
              <a:rPr dirty="0"/>
              <a:t>: </a:t>
            </a:r>
            <a:r>
              <a:rPr lang="en-US" dirty="0"/>
              <a:t>Rationalizing Denominators Containing Square Roots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Multiply the numerator and denominator by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m:t>
                        </m:r>
                      </m:e>
                    </m:rad>
                  </m:oMath>
                </a14:m>
                <a:r>
                  <a:rPr lang="en-US" dirty="0"/>
                  <a:t> because </a:t>
                </a:r>
                <a14:m>
                  <m:oMath xmlns:m="http://schemas.openxmlformats.org/officeDocument/2006/math">
                    <m:rad>
                      <m:radPr>
                        <m:degHide m:val="on"/>
                        <m:ctrlPr>
                          <a:rPr lang="en-US" i="1">
                            <a:latin typeface="Cambria Math" panose="02040503050406030204" pitchFamily="18" charset="0"/>
                          </a:rPr>
                        </m:ctrlPr>
                      </m:radPr>
                      <m:deg/>
                      <m:e>
                        <m:r>
                          <a:rPr lang="en-US" b="0" i="1" smtClean="0">
                            <a:latin typeface="Cambria Math" panose="02040503050406030204" pitchFamily="18" charset="0"/>
                          </a:rPr>
                          <m:t>2</m:t>
                        </m:r>
                      </m:e>
                    </m:rad>
                    <m:r>
                      <a:rPr lang="en-US" i="1" smtClean="0">
                        <a:latin typeface="Cambria Math" panose="02040503050406030204" pitchFamily="18" charset="0"/>
                        <a:ea typeface="Cambria Math" panose="02040503050406030204" pitchFamily="18" charset="0"/>
                      </a:rPr>
                      <m:t>∙</m:t>
                    </m:r>
                    <m:rad>
                      <m:radPr>
                        <m:degHide m:val="on"/>
                        <m:ctrlPr>
                          <a:rPr lang="en-US" i="1">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rPr>
                      <m:t>=</m:t>
                    </m:r>
                    <m:r>
                      <a:rPr lang="en-US" b="0" i="1" smtClean="0">
                        <a:latin typeface="Cambria Math" panose="02040503050406030204" pitchFamily="18" charset="0"/>
                      </a:rPr>
                      <m:t>2</m:t>
                    </m:r>
                  </m:oMath>
                </a14:m>
                <a:r>
                  <a:rPr lang="en-US" dirty="0"/>
                  <a:t> is a rational number.</a:t>
                </a:r>
              </a:p>
              <a:p>
                <a:pPr>
                  <a:defRPr sz="2800"/>
                </a:pPr>
                <a14:m>
                  <m:oMathPara xmlns:m="http://schemas.openxmlformats.org/officeDocument/2006/math">
                    <m:oMathParaPr>
                      <m:jc m:val="center"/>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7</m:t>
                          </m:r>
                          <m:rad>
                            <m:radPr>
                              <m:degHide m:val="on"/>
                              <m:ctrlPr>
                                <a:rPr lang="en-IN" i="1" smtClean="0">
                                  <a:latin typeface="Cambria Math" panose="02040503050406030204" pitchFamily="18" charset="0"/>
                                </a:rPr>
                              </m:ctrlPr>
                            </m:radPr>
                            <m:deg/>
                            <m:e>
                              <m:r>
                                <a:rPr lang="en-US" b="0" i="1" smtClean="0">
                                  <a:latin typeface="Cambria Math" panose="02040503050406030204" pitchFamily="18" charset="0"/>
                                </a:rPr>
                                <m:t>2</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num>
                        <m:den>
                          <m:r>
                            <a:rPr lang="en-US" b="0" i="1" smtClean="0">
                              <a:latin typeface="Cambria Math" panose="02040503050406030204" pitchFamily="18" charset="0"/>
                            </a:rPr>
                            <m:t>7</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num>
                        <m:den>
                          <m:r>
                            <a:rPr lang="en-US" b="0" i="1" smtClean="0">
                              <a:latin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m:t>
                              </m:r>
                            </m:e>
                          </m:rad>
                        </m:num>
                        <m:den>
                          <m:r>
                            <a:rPr lang="en-US" b="0" i="1" smtClean="0">
                              <a:latin typeface="Cambria Math" panose="02040503050406030204" pitchFamily="18" charset="0"/>
                            </a:rPr>
                            <m:t>14</m:t>
                          </m:r>
                        </m:den>
                      </m:f>
                    </m:oMath>
                  </m:oMathPara>
                </a14:m>
                <a:endParaRPr lang="en-US" dirty="0"/>
              </a:p>
              <a:p>
                <a:pPr marL="514350" indent="-514350">
                  <a:buFont typeface="+mj-lt"/>
                  <a:buAutoNum type="alphaLcPeriod" startAt="3"/>
                  <a:defRPr sz="2800"/>
                </a:pPr>
                <a:r>
                  <a:rPr lang="en-IN" dirty="0"/>
                  <a:t>Multiply the numerator and denominator by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m:t>
                        </m:r>
                      </m:e>
                    </m:rad>
                  </m:oMath>
                </a14:m>
                <a:r>
                  <a:rPr lang="en-US" dirty="0"/>
                  <a:t> because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8</m:t>
                        </m:r>
                      </m:e>
                    </m:rad>
                    <m:r>
                      <a:rPr lang="en-US" i="1" smtClean="0">
                        <a:latin typeface="Cambria Math" panose="02040503050406030204" pitchFamily="18" charset="0"/>
                        <a:ea typeface="Cambria Math" panose="02040503050406030204" pitchFamily="18" charset="0"/>
                      </a:rPr>
                      <m:t>∙</m:t>
                    </m:r>
                    <m:rad>
                      <m:radPr>
                        <m:degHide m:val="on"/>
                        <m:ctrlPr>
                          <a:rPr lang="en-US"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r>
                      <a:rPr lang="en-US" b="0" i="1" smtClean="0">
                        <a:latin typeface="Cambria Math" panose="02040503050406030204" pitchFamily="18" charset="0"/>
                        <a:ea typeface="Cambria Math" panose="02040503050406030204" pitchFamily="18" charset="0"/>
                      </a:rPr>
                      <m:t>=</m:t>
                    </m:r>
                    <m:rad>
                      <m:radPr>
                        <m:degHide m:val="on"/>
                        <m:ctrlPr>
                          <a:rPr lang="en-US" i="1">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16</m:t>
                        </m:r>
                      </m:e>
                    </m:ra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oMath>
                </a14:m>
                <a:r>
                  <a:rPr lang="en-US" dirty="0"/>
                  <a:t> is a rational number. (Note: </a:t>
                </a:r>
                <a14:m>
                  <m:oMath xmlns:m="http://schemas.openxmlformats.org/officeDocument/2006/math">
                    <m:r>
                      <a:rPr lang="en-US" i="1">
                        <a:latin typeface="Cambria Math" panose="02040503050406030204" pitchFamily="18" charset="0"/>
                      </a:rPr>
                      <m:t>8</m:t>
                    </m:r>
                  </m:oMath>
                </a14:m>
                <a:r>
                  <a:rPr lang="en-US" dirty="0">
                    <a:ea typeface="Cambria Math" panose="02040503050406030204" pitchFamily="18" charset="0"/>
                  </a:rPr>
                  <a:t>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ea typeface="Cambria Math" panose="02040503050406030204" pitchFamily="18" charset="0"/>
                  </a:rPr>
                  <a:t> </a:t>
                </a:r>
                <a14:m>
                  <m:oMath xmlns:m="http://schemas.openxmlformats.org/officeDocument/2006/math">
                    <m:r>
                      <a:rPr lang="en-US" i="1">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16</m:t>
                    </m:r>
                  </m:oMath>
                </a14:m>
                <a:r>
                  <a:rPr lang="en-US" dirty="0"/>
                  <a:t> and </a:t>
                </a:r>
                <a14:m>
                  <m:oMath xmlns:m="http://schemas.openxmlformats.org/officeDocument/2006/math">
                    <m:r>
                      <a:rPr lang="en-US" i="1">
                        <a:latin typeface="Cambria Math" panose="02040503050406030204" pitchFamily="18" charset="0"/>
                        <a:ea typeface="Cambria Math" panose="02040503050406030204" pitchFamily="18" charset="0"/>
                      </a:rPr>
                      <m:t>16</m:t>
                    </m:r>
                  </m:oMath>
                </a14:m>
                <a:r>
                  <a:rPr lang="en-US" dirty="0"/>
                  <a:t> is a perfect square.)</a:t>
                </a:r>
              </a:p>
              <a:p>
                <a:pPr>
                  <a:defRPr sz="2800"/>
                </a:pPr>
                <a14:m>
                  <m:oMathPara xmlns:m="http://schemas.openxmlformats.org/officeDocument/2006/math">
                    <m:oMathParaPr>
                      <m:jc m:val="center"/>
                    </m:oMathParaPr>
                    <m:oMath xmlns:m="http://schemas.openxmlformats.org/officeDocument/2006/math">
                      <m:f>
                        <m:fPr>
                          <m:ctrlPr>
                            <a:rPr lang="en-US" i="1" smtClean="0">
                              <a:latin typeface="Cambria Math" panose="02040503050406030204" pitchFamily="18" charset="0"/>
                            </a:rPr>
                          </m:ctrlPr>
                        </m:fPr>
                        <m:num>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7</m:t>
                              </m:r>
                            </m:e>
                          </m:rad>
                        </m:num>
                        <m:den>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8</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7</m:t>
                              </m:r>
                            </m:e>
                          </m:rad>
                          <m:r>
                            <a:rPr lang="en-US" b="0" i="1" smtClean="0">
                              <a:latin typeface="Cambria Math" panose="02040503050406030204" pitchFamily="18" charset="0"/>
                              <a:ea typeface="Cambria Math" panose="02040503050406030204" pitchFamily="18" charset="0"/>
                            </a:rPr>
                            <m:t>∙</m:t>
                          </m:r>
                          <m:rad>
                            <m:radPr>
                              <m:degHide m:val="on"/>
                              <m:ctrlPr>
                                <a:rPr lang="en-US" b="0" i="1" smtClean="0">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8</m:t>
                              </m:r>
                            </m:e>
                          </m:rad>
                          <m:r>
                            <a:rPr lang="en-US" i="1">
                              <a:latin typeface="Cambria Math" panose="02040503050406030204" pitchFamily="18" charset="0"/>
                              <a:ea typeface="Cambria Math" panose="02040503050406030204" pitchFamily="18" charset="0"/>
                            </a:rPr>
                            <m:t>∙</m:t>
                          </m:r>
                          <m:rad>
                            <m:radPr>
                              <m:degHide m:val="on"/>
                              <m:ctrlPr>
                                <a:rPr lang="en-US" i="1">
                                  <a:latin typeface="Cambria Math" panose="02040503050406030204" pitchFamily="18" charset="0"/>
                                  <a:ea typeface="Cambria Math" panose="02040503050406030204" pitchFamily="18" charset="0"/>
                                </a:rPr>
                              </m:ctrlPr>
                            </m:radPr>
                            <m:deg/>
                            <m:e>
                              <m:r>
                                <a:rPr lang="en-US" b="0" i="1" smtClean="0">
                                  <a:latin typeface="Cambria Math" panose="02040503050406030204" pitchFamily="18" charset="0"/>
                                  <a:ea typeface="Cambria Math" panose="02040503050406030204" pitchFamily="18" charset="0"/>
                                </a:rPr>
                                <m:t>2</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14</m:t>
                              </m:r>
                            </m:e>
                          </m:rad>
                        </m:num>
                        <m:den>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16</m:t>
                              </m:r>
                            </m:e>
                          </m:ra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14</m:t>
                              </m:r>
                            </m:e>
                          </m:rad>
                        </m:num>
                        <m:den>
                          <m:r>
                            <a:rPr lang="en-US" b="0" i="1" smtClean="0">
                              <a:latin typeface="Cambria Math" panose="02040503050406030204" pitchFamily="18" charset="0"/>
                            </a:rPr>
                            <m:t>4</m:t>
                          </m:r>
                        </m:den>
                      </m:f>
                    </m:oMath>
                  </m:oMathPara>
                </a14:m>
                <a:endParaRPr lang="en-US"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491"/>
                </a:stretch>
              </a:blipFill>
            </p:spPr>
            <p:txBody>
              <a:bodyPr/>
              <a:lstStyle/>
              <a:p>
                <a:r>
                  <a:rPr lang="en-IN">
                    <a:noFill/>
                  </a:rPr>
                  <a:t> </a:t>
                </a:r>
              </a:p>
            </p:txBody>
          </p:sp>
        </mc:Fallback>
      </mc:AlternateContent>
    </p:spTree>
    <p:extLst>
      <p:ext uri="{BB962C8B-B14F-4D97-AF65-F5344CB8AC3E}">
        <p14:creationId xmlns:p14="http://schemas.microsoft.com/office/powerpoint/2010/main" val="2320750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FAC5AA0-5201-26C2-1B0B-FB4448939EC9}"/>
              </a:ext>
            </a:extLst>
          </p:cNvPr>
          <p:cNvSpPr/>
          <p:nvPr/>
        </p:nvSpPr>
        <p:spPr>
          <a:xfrm>
            <a:off x="3581400" y="2769078"/>
            <a:ext cx="925550" cy="3735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dirty="0"/>
                  <a:t>The following radical expressions are evaluated by using a </a:t>
                </a:r>
                <a:r>
                  <a:rPr lang="en-US" i="0" dirty="0">
                    <a:latin typeface="+mj-lt"/>
                  </a:rPr>
                  <a:t>TI-84</a:t>
                </a:r>
                <a:r>
                  <a:rPr lang="en-US" dirty="0"/>
                  <a:t> Plus graphing calculator. In each example, the steps (or keys to press) are shown. The </a:t>
                </a:r>
                <a:r>
                  <a:rPr lang="en-US" i="0" dirty="0">
                    <a:latin typeface="+mj-lt"/>
                  </a:rPr>
                  <a:t>TI-84</a:t>
                </a:r>
                <a:r>
                  <a:rPr lang="en-US" dirty="0"/>
                  <a:t> Plus gives answers rounded to nine decimal places. You may choose (through the MODE key) to have answers rounded to fewer than nine places.</a:t>
                </a:r>
              </a:p>
              <a:p>
                <a:r>
                  <a:rPr lang="en-US" dirty="0"/>
                  <a:t>a.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17</m:t>
                        </m:r>
                      </m:e>
                    </m:rad>
                  </m:oMath>
                </a14:m>
                <a:endParaRPr lang="en-IN" dirty="0"/>
              </a:p>
              <a:p>
                <a:r>
                  <a:rPr lang="en-IN" dirty="0"/>
                  <a:t>b. </a:t>
                </a:r>
                <a14:m>
                  <m:oMath xmlns:m="http://schemas.openxmlformats.org/officeDocument/2006/math">
                    <m:r>
                      <a:rPr lang="en-US" b="0" i="1" smtClean="0">
                        <a:latin typeface="Cambria Math" panose="02040503050406030204" pitchFamily="18" charset="0"/>
                      </a:rPr>
                      <m:t>3</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20</m:t>
                        </m:r>
                      </m:e>
                    </m:rad>
                  </m:oMath>
                </a14:m>
                <a:endParaRPr lang="en-IN"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dirty="0"/>
              <a:t>Example </a:t>
            </a:r>
            <a:r>
              <a:rPr lang="en-US" dirty="0"/>
              <a:t>11</a:t>
            </a:r>
            <a:r>
              <a:rPr dirty="0"/>
              <a:t>: </a:t>
            </a:r>
            <a:r>
              <a:rPr lang="en-US" dirty="0"/>
              <a:t>Evaluating Radical Expressions with a Calculator</a:t>
            </a:r>
            <a:endParaRPr dirty="0"/>
          </a:p>
        </p:txBody>
      </p:sp>
    </p:spTree>
    <p:extLst>
      <p:ext uri="{BB962C8B-B14F-4D97-AF65-F5344CB8AC3E}">
        <p14:creationId xmlns:p14="http://schemas.microsoft.com/office/powerpoint/2010/main" val="2483780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FAC5AA0-5201-26C2-1B0B-FB4448939EC9}"/>
              </a:ext>
            </a:extLst>
          </p:cNvPr>
          <p:cNvSpPr/>
          <p:nvPr/>
        </p:nvSpPr>
        <p:spPr>
          <a:xfrm>
            <a:off x="2469994" y="2209800"/>
            <a:ext cx="585440" cy="4218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6" name="Rectangle 5">
            <a:extLst>
              <a:ext uri="{FF2B5EF4-FFF2-40B4-BE49-F238E27FC236}">
                <a16:creationId xmlns:a16="http://schemas.microsoft.com/office/drawing/2014/main" id="{B654CCB6-6627-C1DA-C4AE-D5BFC6379327}"/>
              </a:ext>
            </a:extLst>
          </p:cNvPr>
          <p:cNvSpPr/>
          <p:nvPr/>
        </p:nvSpPr>
        <p:spPr>
          <a:xfrm>
            <a:off x="3116765" y="2220951"/>
            <a:ext cx="373567" cy="4218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7" name="Rectangle 6">
            <a:extLst>
              <a:ext uri="{FF2B5EF4-FFF2-40B4-BE49-F238E27FC236}">
                <a16:creationId xmlns:a16="http://schemas.microsoft.com/office/drawing/2014/main" id="{EB644B54-E0F8-656D-8F5B-6AB5E10DEF47}"/>
              </a:ext>
            </a:extLst>
          </p:cNvPr>
          <p:cNvSpPr/>
          <p:nvPr/>
        </p:nvSpPr>
        <p:spPr>
          <a:xfrm>
            <a:off x="2481145" y="2733906"/>
            <a:ext cx="262055" cy="41073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8" name="Rectangle 7">
            <a:extLst>
              <a:ext uri="{FF2B5EF4-FFF2-40B4-BE49-F238E27FC236}">
                <a16:creationId xmlns:a16="http://schemas.microsoft.com/office/drawing/2014/main" id="{6EA8FC8B-26F7-D5C2-56FE-24268D7C5FAB}"/>
              </a:ext>
            </a:extLst>
          </p:cNvPr>
          <p:cNvSpPr/>
          <p:nvPr/>
        </p:nvSpPr>
        <p:spPr>
          <a:xfrm>
            <a:off x="2871438" y="2722753"/>
            <a:ext cx="262054" cy="4218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9" name="Rectangle 8">
            <a:extLst>
              <a:ext uri="{FF2B5EF4-FFF2-40B4-BE49-F238E27FC236}">
                <a16:creationId xmlns:a16="http://schemas.microsoft.com/office/drawing/2014/main" id="{1873785E-AAD8-A84E-1393-45559CAA5288}"/>
              </a:ext>
            </a:extLst>
          </p:cNvPr>
          <p:cNvSpPr/>
          <p:nvPr/>
        </p:nvSpPr>
        <p:spPr>
          <a:xfrm>
            <a:off x="7761249" y="2733906"/>
            <a:ext cx="223025" cy="433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b="1" dirty="0"/>
                  <a:t>Solution</a:t>
                </a:r>
              </a:p>
              <a:p>
                <a:r>
                  <a:rPr lang="en-US" dirty="0"/>
                  <a:t>a.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17</m:t>
                        </m:r>
                      </m:e>
                    </m:rad>
                  </m:oMath>
                </a14:m>
                <a:endParaRPr lang="en-IN" dirty="0"/>
              </a:p>
              <a:p>
                <a:r>
                  <a:rPr lang="en-IN" b="1" dirty="0"/>
                  <a:t>Step 1</a:t>
                </a:r>
                <a:r>
                  <a:rPr lang="en-IN" dirty="0"/>
                  <a:t>: Press 2nd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a14:m>
                <a:r>
                  <a:rPr lang="en-IN" dirty="0"/>
                  <a:t> to get the square root symbol </a:t>
                </a:r>
                <a14:m>
                  <m:oMath xmlns:m="http://schemas.openxmlformats.org/officeDocument/2006/math">
                    <m:rad>
                      <m:radPr>
                        <m:degHide m:val="on"/>
                        <m:ctrlPr>
                          <a:rPr lang="en-IN" i="1" smtClean="0">
                            <a:latin typeface="Cambria Math" panose="02040503050406030204" pitchFamily="18" charset="0"/>
                            <a:ea typeface="Cambria Math" panose="02040503050406030204" pitchFamily="18" charset="0"/>
                          </a:rPr>
                        </m:ctrlPr>
                      </m:radPr>
                      <m:deg/>
                      <m:e/>
                    </m:rad>
                    <m:r>
                      <a:rPr lang="en-US" b="0" i="1" smtClean="0">
                        <a:latin typeface="Cambria Math" panose="02040503050406030204" pitchFamily="18" charset="0"/>
                        <a:ea typeface="Cambria Math" panose="02040503050406030204" pitchFamily="18" charset="0"/>
                      </a:rPr>
                      <m:t>.</m:t>
                    </m:r>
                  </m:oMath>
                </a14:m>
                <a:endParaRPr lang="en-IN" dirty="0"/>
              </a:p>
              <a:p>
                <a:r>
                  <a:rPr lang="en-IN" b="1" dirty="0"/>
                  <a:t>Step 2</a:t>
                </a:r>
                <a:r>
                  <a:rPr lang="en-IN" dirty="0"/>
                  <a:t>: Enter </a:t>
                </a:r>
                <a14:m>
                  <m:oMath xmlns:m="http://schemas.openxmlformats.org/officeDocument/2006/math">
                    <m:r>
                      <a:rPr lang="en-US" b="0" i="1" smtClean="0">
                        <a:latin typeface="Cambria Math" panose="02040503050406030204" pitchFamily="18" charset="0"/>
                      </a:rPr>
                      <m:t>1</m:t>
                    </m:r>
                  </m:oMath>
                </a14:m>
                <a:r>
                  <a:rPr lang="en-IN" dirty="0"/>
                  <a:t>   </a:t>
                </a:r>
                <a14:m>
                  <m:oMath xmlns:m="http://schemas.openxmlformats.org/officeDocument/2006/math">
                    <m:r>
                      <a:rPr lang="en-US" b="0" i="1" dirty="0" smtClean="0">
                        <a:latin typeface="Cambria Math" panose="02040503050406030204" pitchFamily="18" charset="0"/>
                      </a:rPr>
                      <m:t>7</m:t>
                    </m:r>
                  </m:oMath>
                </a14:m>
                <a:r>
                  <a:rPr lang="en-IN" dirty="0"/>
                  <a:t> and the right-hand parenthesis  ) . 	  (</a:t>
                </a:r>
                <a:r>
                  <a:rPr lang="en-IN" b="1" dirty="0"/>
                  <a:t>Note</a:t>
                </a:r>
                <a:r>
                  <a:rPr lang="en-IN" dirty="0"/>
                  <a:t>: When the </a:t>
                </a:r>
                <a14:m>
                  <m:oMath xmlns:m="http://schemas.openxmlformats.org/officeDocument/2006/math">
                    <m:rad>
                      <m:radPr>
                        <m:degHide m:val="on"/>
                        <m:ctrlPr>
                          <a:rPr lang="en-IN" i="1">
                            <a:latin typeface="Cambria Math" panose="02040503050406030204" pitchFamily="18" charset="0"/>
                            <a:ea typeface="Cambria Math" panose="02040503050406030204" pitchFamily="18" charset="0"/>
                          </a:rPr>
                        </m:ctrlPr>
                      </m:radPr>
                      <m:deg/>
                      <m:e/>
                    </m:rad>
                  </m:oMath>
                </a14:m>
                <a:r>
                  <a:rPr lang="en-IN" dirty="0"/>
                  <a:t> symbol appears, it will 	  appear with a left-hand parenthesis. You should 	  press the right-hand parenthesis to close the 	  square root operation.)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556"/>
                </a:stretch>
              </a:blipFill>
            </p:spPr>
            <p:txBody>
              <a:bodyPr/>
              <a:lstStyle/>
              <a:p>
                <a:r>
                  <a:rPr lang="en-IN">
                    <a:noFill/>
                  </a:rPr>
                  <a:t> </a:t>
                </a:r>
              </a:p>
            </p:txBody>
          </p:sp>
        </mc:Fallback>
      </mc:AlternateContent>
      <p:sp>
        <p:nvSpPr>
          <p:cNvPr id="2" name="Title 1"/>
          <p:cNvSpPr>
            <a:spLocks noGrp="1"/>
          </p:cNvSpPr>
          <p:nvPr>
            <p:ph type="title"/>
          </p:nvPr>
        </p:nvSpPr>
        <p:spPr/>
        <p:txBody>
          <a:bodyPr/>
          <a:lstStyle/>
          <a:p>
            <a:r>
              <a:rPr dirty="0"/>
              <a:t>Example </a:t>
            </a:r>
            <a:r>
              <a:rPr lang="en-US" dirty="0"/>
              <a:t>11</a:t>
            </a:r>
            <a:r>
              <a:rPr dirty="0"/>
              <a:t>: </a:t>
            </a:r>
            <a:r>
              <a:rPr lang="en-US" dirty="0"/>
              <a:t>Evaluating Radical Expressions with a Calculator (cont.)</a:t>
            </a:r>
            <a:endParaRPr dirty="0"/>
          </a:p>
        </p:txBody>
      </p:sp>
    </p:spTree>
    <p:extLst>
      <p:ext uri="{BB962C8B-B14F-4D97-AF65-F5344CB8AC3E}">
        <p14:creationId xmlns:p14="http://schemas.microsoft.com/office/powerpoint/2010/main" val="2237940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FAC5AA0-5201-26C2-1B0B-FB4448939EC9}"/>
              </a:ext>
            </a:extLst>
          </p:cNvPr>
          <p:cNvSpPr/>
          <p:nvPr/>
        </p:nvSpPr>
        <p:spPr>
          <a:xfrm>
            <a:off x="2507166" y="1103971"/>
            <a:ext cx="927410" cy="3791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3" name="Text Placeholder 2"/>
          <p:cNvSpPr>
            <a:spLocks noGrp="1"/>
          </p:cNvSpPr>
          <p:nvPr>
            <p:ph type="body" sz="quarter" idx="10"/>
          </p:nvPr>
        </p:nvSpPr>
        <p:spPr/>
        <p:txBody>
          <a:bodyPr>
            <a:normAutofit/>
          </a:bodyPr>
          <a:lstStyle/>
          <a:p>
            <a:r>
              <a:rPr lang="en-IN" b="1" dirty="0"/>
              <a:t>Step 3</a:t>
            </a:r>
            <a:r>
              <a:rPr lang="en-IN" dirty="0"/>
              <a:t>: Press ENTER . </a:t>
            </a:r>
          </a:p>
          <a:p>
            <a:r>
              <a:rPr lang="en-IN" dirty="0"/>
              <a:t>The display will appear as follows.</a:t>
            </a:r>
          </a:p>
          <a:p>
            <a:endParaRPr lang="en-IN" dirty="0"/>
          </a:p>
          <a:p>
            <a:endParaRPr lang="en-IN" dirty="0"/>
          </a:p>
          <a:p>
            <a:endParaRPr lang="en-IN" dirty="0"/>
          </a:p>
          <a:p>
            <a:endParaRPr lang="en-IN" dirty="0"/>
          </a:p>
        </p:txBody>
      </p:sp>
      <p:sp>
        <p:nvSpPr>
          <p:cNvPr id="2" name="Title 1"/>
          <p:cNvSpPr>
            <a:spLocks noGrp="1"/>
          </p:cNvSpPr>
          <p:nvPr>
            <p:ph type="title"/>
          </p:nvPr>
        </p:nvSpPr>
        <p:spPr/>
        <p:txBody>
          <a:bodyPr/>
          <a:lstStyle/>
          <a:p>
            <a:r>
              <a:rPr dirty="0"/>
              <a:t>Example </a:t>
            </a:r>
            <a:r>
              <a:rPr lang="en-US" dirty="0"/>
              <a:t>11</a:t>
            </a:r>
            <a:r>
              <a:rPr dirty="0"/>
              <a:t>: </a:t>
            </a:r>
            <a:r>
              <a:rPr lang="en-US" dirty="0"/>
              <a:t>Evaluating Radical Expressions with a Calculator (cont.)</a:t>
            </a:r>
            <a:endParaRPr dirty="0"/>
          </a:p>
        </p:txBody>
      </p:sp>
      <p:pic>
        <p:nvPicPr>
          <p:cNvPr id="10" name="Picture 9">
            <a:extLst>
              <a:ext uri="{FF2B5EF4-FFF2-40B4-BE49-F238E27FC236}">
                <a16:creationId xmlns:a16="http://schemas.microsoft.com/office/drawing/2014/main" id="{75170F49-3208-522E-BA81-DBEAE6ADEEC5}"/>
              </a:ext>
            </a:extLst>
          </p:cNvPr>
          <p:cNvPicPr>
            <a:picLocks noChangeAspect="1"/>
          </p:cNvPicPr>
          <p:nvPr/>
        </p:nvPicPr>
        <p:blipFill>
          <a:blip r:embed="rId2"/>
          <a:stretch>
            <a:fillRect/>
          </a:stretch>
        </p:blipFill>
        <p:spPr>
          <a:xfrm>
            <a:off x="2819400" y="2324042"/>
            <a:ext cx="2744129" cy="1961582"/>
          </a:xfrm>
          <a:prstGeom prst="rect">
            <a:avLst/>
          </a:prstGeom>
        </p:spPr>
      </p:pic>
    </p:spTree>
    <p:extLst>
      <p:ext uri="{BB962C8B-B14F-4D97-AF65-F5344CB8AC3E}">
        <p14:creationId xmlns:p14="http://schemas.microsoft.com/office/powerpoint/2010/main" val="331692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CB64A46-2DC2-9CC7-5CC5-85153FEDD288}"/>
              </a:ext>
            </a:extLst>
          </p:cNvPr>
          <p:cNvSpPr/>
          <p:nvPr/>
        </p:nvSpPr>
        <p:spPr>
          <a:xfrm>
            <a:off x="7776119" y="2780371"/>
            <a:ext cx="301081" cy="35312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5" name="Rectangle 4">
            <a:extLst>
              <a:ext uri="{FF2B5EF4-FFF2-40B4-BE49-F238E27FC236}">
                <a16:creationId xmlns:a16="http://schemas.microsoft.com/office/drawing/2014/main" id="{D4462A4B-639F-AEEB-2340-1B72C7F81412}"/>
              </a:ext>
            </a:extLst>
          </p:cNvPr>
          <p:cNvSpPr/>
          <p:nvPr/>
        </p:nvSpPr>
        <p:spPr>
          <a:xfrm>
            <a:off x="2438400" y="1676400"/>
            <a:ext cx="304800" cy="304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6" name="Rectangle 5">
            <a:extLst>
              <a:ext uri="{FF2B5EF4-FFF2-40B4-BE49-F238E27FC236}">
                <a16:creationId xmlns:a16="http://schemas.microsoft.com/office/drawing/2014/main" id="{7D964006-45B8-2D5E-6C40-02B9FB6AEAF8}"/>
              </a:ext>
            </a:extLst>
          </p:cNvPr>
          <p:cNvSpPr/>
          <p:nvPr/>
        </p:nvSpPr>
        <p:spPr>
          <a:xfrm>
            <a:off x="2494155" y="2256263"/>
            <a:ext cx="583581" cy="35312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7" name="Rectangle 6">
            <a:extLst>
              <a:ext uri="{FF2B5EF4-FFF2-40B4-BE49-F238E27FC236}">
                <a16:creationId xmlns:a16="http://schemas.microsoft.com/office/drawing/2014/main" id="{701BFBA3-B241-D8B0-B5E1-924B2A8D966E}"/>
              </a:ext>
            </a:extLst>
          </p:cNvPr>
          <p:cNvSpPr/>
          <p:nvPr/>
        </p:nvSpPr>
        <p:spPr>
          <a:xfrm>
            <a:off x="3189248" y="2245112"/>
            <a:ext cx="356839" cy="3754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8" name="Rectangle 7">
            <a:extLst>
              <a:ext uri="{FF2B5EF4-FFF2-40B4-BE49-F238E27FC236}">
                <a16:creationId xmlns:a16="http://schemas.microsoft.com/office/drawing/2014/main" id="{ACC99F15-40C1-40BD-A04B-D8CC12493575}"/>
              </a:ext>
            </a:extLst>
          </p:cNvPr>
          <p:cNvSpPr/>
          <p:nvPr/>
        </p:nvSpPr>
        <p:spPr>
          <a:xfrm>
            <a:off x="2520176" y="2746917"/>
            <a:ext cx="321527" cy="35312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9" name="Rectangle 8">
            <a:extLst>
              <a:ext uri="{FF2B5EF4-FFF2-40B4-BE49-F238E27FC236}">
                <a16:creationId xmlns:a16="http://schemas.microsoft.com/office/drawing/2014/main" id="{71235C78-42E0-44FD-45D8-1011164FCF1F}"/>
              </a:ext>
            </a:extLst>
          </p:cNvPr>
          <p:cNvSpPr/>
          <p:nvPr/>
        </p:nvSpPr>
        <p:spPr>
          <a:xfrm>
            <a:off x="2888167" y="2746917"/>
            <a:ext cx="301081" cy="35312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11" name="Rectangle 10">
            <a:extLst>
              <a:ext uri="{FF2B5EF4-FFF2-40B4-BE49-F238E27FC236}">
                <a16:creationId xmlns:a16="http://schemas.microsoft.com/office/drawing/2014/main" id="{1DE81EFB-0BAF-3BF0-A9D1-B8814A41BB80}"/>
              </a:ext>
            </a:extLst>
          </p:cNvPr>
          <p:cNvSpPr/>
          <p:nvPr/>
        </p:nvSpPr>
        <p:spPr>
          <a:xfrm>
            <a:off x="2483003" y="3259873"/>
            <a:ext cx="951573" cy="3754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dirty="0"/>
          </a:p>
        </p:txBody>
      </p:sp>
      <p:sp>
        <p:nvSpPr>
          <p:cNvPr id="2" name="Title 1"/>
          <p:cNvSpPr>
            <a:spLocks noGrp="1"/>
          </p:cNvSpPr>
          <p:nvPr>
            <p:ph type="title"/>
          </p:nvPr>
        </p:nvSpPr>
        <p:spPr/>
        <p:txBody>
          <a:bodyPr/>
          <a:lstStyle/>
          <a:p>
            <a:r>
              <a:rPr dirty="0"/>
              <a:t>Example </a:t>
            </a:r>
            <a:r>
              <a:rPr lang="en-US" dirty="0"/>
              <a:t>11</a:t>
            </a:r>
            <a:r>
              <a:rPr dirty="0"/>
              <a:t>: </a:t>
            </a:r>
            <a:r>
              <a:rPr lang="en-US" dirty="0"/>
              <a:t>Evaluating Radical Expressions with a Calculator (cont.)</a:t>
            </a:r>
            <a:endParaRPr dirty="0"/>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17EF55E2-66D3-6290-E9A8-4F79C8588AD6}"/>
                  </a:ext>
                </a:extLst>
              </p:cNvPr>
              <p:cNvSpPr txBox="1"/>
              <p:nvPr/>
            </p:nvSpPr>
            <p:spPr>
              <a:xfrm>
                <a:off x="2832410" y="1092819"/>
                <a:ext cx="5151862" cy="408253"/>
              </a:xfrm>
              <a:prstGeom prst="rect">
                <a:avLst/>
              </a:prstGeom>
              <a:noFill/>
            </p:spPr>
            <p:txBody>
              <a:bodyPr wrap="square" rtlCol="0">
                <a:spAutoFit/>
              </a:bodyPr>
              <a:lstStyle/>
              <a:p>
                <a:r>
                  <a:rPr lang="en-US" dirty="0"/>
                  <a:t>Note: This expression represents </a:t>
                </a:r>
                <a14:m>
                  <m:oMath xmlns:m="http://schemas.openxmlformats.org/officeDocument/2006/math">
                    <m:r>
                      <a:rPr lang="en-US" i="1" dirty="0" smtClean="0">
                        <a:latin typeface="Cambria Math" panose="02040503050406030204" pitchFamily="18" charset="0"/>
                      </a:rPr>
                      <m:t>3</m:t>
                    </m:r>
                  </m:oMath>
                </a14:m>
                <a:r>
                  <a:rPr lang="en-US" dirty="0"/>
                  <a:t> times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20</m:t>
                        </m:r>
                      </m:e>
                    </m:rad>
                    <m:r>
                      <a:rPr lang="en-US" b="0" i="1" smtClean="0">
                        <a:latin typeface="Cambria Math" panose="02040503050406030204" pitchFamily="18" charset="0"/>
                      </a:rPr>
                      <m:t>.</m:t>
                    </m:r>
                  </m:oMath>
                </a14:m>
                <a:endParaRPr lang="en-IN" dirty="0"/>
              </a:p>
            </p:txBody>
          </p:sp>
        </mc:Choice>
        <mc:Fallback xmlns="">
          <p:sp>
            <p:nvSpPr>
              <p:cNvPr id="12" name="TextBox 11">
                <a:extLst>
                  <a:ext uri="{FF2B5EF4-FFF2-40B4-BE49-F238E27FC236}">
                    <a16:creationId xmlns:a16="http://schemas.microsoft.com/office/drawing/2014/main" id="{17EF55E2-66D3-6290-E9A8-4F79C8588AD6}"/>
                  </a:ext>
                </a:extLst>
              </p:cNvPr>
              <p:cNvSpPr txBox="1">
                <a:spLocks noRot="1" noChangeAspect="1" noMove="1" noResize="1" noEditPoints="1" noAdjustHandles="1" noChangeArrowheads="1" noChangeShapeType="1" noTextEdit="1"/>
              </p:cNvSpPr>
              <p:nvPr/>
            </p:nvSpPr>
            <p:spPr>
              <a:xfrm>
                <a:off x="2832410" y="1092819"/>
                <a:ext cx="5151862" cy="408253"/>
              </a:xfrm>
              <a:prstGeom prst="rect">
                <a:avLst/>
              </a:prstGeom>
              <a:blipFill>
                <a:blip r:embed="rId3"/>
                <a:stretch>
                  <a:fillRect l="-1065" b="-20896"/>
                </a:stretch>
              </a:blipFill>
            </p:spPr>
            <p:txBody>
              <a:bodyPr/>
              <a:lstStyle/>
              <a:p>
                <a:r>
                  <a:rPr lang="en-IN">
                    <a:noFill/>
                  </a:rPr>
                  <a:t> </a:t>
                </a:r>
              </a:p>
            </p:txBody>
          </p:sp>
        </mc:Fallback>
      </mc:AlternateContent>
      <p:sp>
        <p:nvSpPr>
          <p:cNvPr id="13" name="TextBox 12">
            <a:extLst>
              <a:ext uri="{FF2B5EF4-FFF2-40B4-BE49-F238E27FC236}">
                <a16:creationId xmlns:a16="http://schemas.microsoft.com/office/drawing/2014/main" id="{91AEF96C-9055-203F-BACD-F2A9BC36B244}"/>
              </a:ext>
            </a:extLst>
          </p:cNvPr>
          <p:cNvSpPr txBox="1"/>
          <p:nvPr/>
        </p:nvSpPr>
        <p:spPr>
          <a:xfrm>
            <a:off x="609600" y="5496254"/>
            <a:ext cx="7716644" cy="369332"/>
          </a:xfrm>
          <a:prstGeom prst="rect">
            <a:avLst/>
          </a:prstGeom>
          <a:noFill/>
        </p:spPr>
        <p:txBody>
          <a:bodyPr wrap="square" rtlCol="0">
            <a:spAutoFit/>
          </a:bodyPr>
          <a:lstStyle/>
          <a:p>
            <a:r>
              <a:rPr lang="en-US" b="1" dirty="0"/>
              <a:t>Note</a:t>
            </a:r>
            <a:r>
              <a:rPr lang="en-US" dirty="0"/>
              <a:t>: The calculator is programmed to follow the rules for order of operations.</a:t>
            </a:r>
            <a:endParaRPr lang="en-IN" dirty="0"/>
          </a:p>
        </p:txBody>
      </p:sp>
      <p:pic>
        <p:nvPicPr>
          <p:cNvPr id="15" name="Picture 14">
            <a:extLst>
              <a:ext uri="{FF2B5EF4-FFF2-40B4-BE49-F238E27FC236}">
                <a16:creationId xmlns:a16="http://schemas.microsoft.com/office/drawing/2014/main" id="{DFCAE581-9DB1-E479-73BF-CF7FDD8A7506}"/>
              </a:ext>
            </a:extLst>
          </p:cNvPr>
          <p:cNvPicPr>
            <a:picLocks noChangeAspect="1"/>
          </p:cNvPicPr>
          <p:nvPr/>
        </p:nvPicPr>
        <p:blipFill>
          <a:blip r:embed="rId4"/>
          <a:stretch>
            <a:fillRect/>
          </a:stretch>
        </p:blipFill>
        <p:spPr>
          <a:xfrm>
            <a:off x="3153936" y="4183663"/>
            <a:ext cx="1867599" cy="1326789"/>
          </a:xfrm>
          <a:prstGeom prst="rect">
            <a:avLst/>
          </a:prstGeom>
        </p:spPr>
      </p:pic>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IN" dirty="0"/>
                  <a:t>b. </a:t>
                </a:r>
                <a14:m>
                  <m:oMath xmlns:m="http://schemas.openxmlformats.org/officeDocument/2006/math">
                    <m:r>
                      <a:rPr lang="en-US" b="0" i="1" smtClean="0">
                        <a:latin typeface="Cambria Math" panose="02040503050406030204" pitchFamily="18" charset="0"/>
                      </a:rPr>
                      <m:t>3</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20</m:t>
                        </m:r>
                      </m:e>
                    </m:rad>
                  </m:oMath>
                </a14:m>
                <a:endParaRPr lang="en-IN" dirty="0"/>
              </a:p>
              <a:p>
                <a:r>
                  <a:rPr lang="en-IN" b="1" dirty="0"/>
                  <a:t>Step 1</a:t>
                </a:r>
                <a:r>
                  <a:rPr lang="en-IN" dirty="0"/>
                  <a:t>: Enter 3 .</a:t>
                </a:r>
              </a:p>
              <a:p>
                <a:r>
                  <a:rPr lang="en-IN" b="1" dirty="0"/>
                  <a:t>Step 2</a:t>
                </a:r>
                <a:r>
                  <a:rPr lang="en-IN" dirty="0"/>
                  <a:t>: Press 2nd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a14:m>
                <a:r>
                  <a:rPr lang="en-IN" dirty="0"/>
                  <a:t> . (This gives the </a:t>
                </a:r>
                <a14:m>
                  <m:oMath xmlns:m="http://schemas.openxmlformats.org/officeDocument/2006/math">
                    <m:rad>
                      <m:radPr>
                        <m:degHide m:val="on"/>
                        <m:ctrlPr>
                          <a:rPr lang="en-IN" i="1" smtClean="0">
                            <a:latin typeface="Cambria Math" panose="02040503050406030204" pitchFamily="18" charset="0"/>
                          </a:rPr>
                        </m:ctrlPr>
                      </m:radPr>
                      <m:deg/>
                      <m:e/>
                    </m:rad>
                  </m:oMath>
                </a14:m>
                <a:r>
                  <a:rPr lang="en-IN" dirty="0"/>
                  <a:t> symbol.)</a:t>
                </a:r>
              </a:p>
              <a:p>
                <a:r>
                  <a:rPr lang="en-IN" b="1" dirty="0"/>
                  <a:t>Step 3</a:t>
                </a:r>
                <a:r>
                  <a:rPr lang="en-IN" dirty="0"/>
                  <a:t>: Enter  2  0  and the right-hand parenthesis  ) .</a:t>
                </a:r>
              </a:p>
              <a:p>
                <a:r>
                  <a:rPr lang="en-IN" b="1" dirty="0"/>
                  <a:t>Step 4</a:t>
                </a:r>
                <a:r>
                  <a:rPr lang="en-IN" dirty="0"/>
                  <a:t>: Press ENTER . </a:t>
                </a:r>
              </a:p>
              <a:p>
                <a:r>
                  <a:rPr lang="en-IN" dirty="0"/>
                  <a:t>	   The display will appear as follows.</a:t>
                </a:r>
              </a:p>
              <a:p>
                <a:endParaRPr lang="en-IN" dirty="0"/>
              </a:p>
              <a:p>
                <a:endParaRPr lang="en-IN" dirty="0"/>
              </a:p>
              <a:p>
                <a:endParaRPr lang="en-IN"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5"/>
                <a:stretch>
                  <a:fillRect l="-1481" t="-368"/>
                </a:stretch>
              </a:blipFill>
            </p:spPr>
            <p:txBody>
              <a:bodyPr/>
              <a:lstStyle/>
              <a:p>
                <a:r>
                  <a:rPr lang="en-US">
                    <a:noFill/>
                  </a:rPr>
                  <a:t> </a:t>
                </a:r>
              </a:p>
            </p:txBody>
          </p:sp>
        </mc:Fallback>
      </mc:AlternateContent>
    </p:spTree>
    <p:extLst>
      <p:ext uri="{BB962C8B-B14F-4D97-AF65-F5344CB8AC3E}">
        <p14:creationId xmlns:p14="http://schemas.microsoft.com/office/powerpoint/2010/main" val="1860005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Square Root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30780"/>
                <a:ext cx="8229600" cy="2085956"/>
              </a:xfrm>
            </p:spPr>
            <p:txBody>
              <a:bodyPr>
                <a:spAutoFit/>
              </a:bodyPr>
              <a:lstStyle/>
              <a:p>
                <a:r>
                  <a:rPr lang="en-US" sz="2800" dirty="0"/>
                  <a:t>If </a:t>
                </a:r>
                <a14:m>
                  <m:oMath xmlns:m="http://schemas.openxmlformats.org/officeDocument/2006/math">
                    <m:r>
                      <a:rPr lang="en-US" sz="2800" b="0" i="1" smtClean="0">
                        <a:latin typeface="Cambria Math" panose="02040503050406030204" pitchFamily="18" charset="0"/>
                      </a:rPr>
                      <m:t>𝑎</m:t>
                    </m:r>
                  </m:oMath>
                </a14:m>
                <a:r>
                  <a:rPr lang="en-US" sz="2800" dirty="0"/>
                  <a:t> is a nonnegative real number, then</a:t>
                </a:r>
              </a:p>
              <a:p>
                <a:pPr algn="ctr">
                  <a:defRPr sz="2800"/>
                </a:pP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𝑎</m:t>
                        </m:r>
                      </m:e>
                    </m:rad>
                  </m:oMath>
                </a14:m>
                <a:r>
                  <a:rPr lang="ar-AE" sz="2800" dirty="0"/>
                  <a:t> </a:t>
                </a:r>
                <a:r>
                  <a:rPr lang="en-US" sz="2800" dirty="0"/>
                  <a:t>is the </a:t>
                </a:r>
                <a:r>
                  <a:rPr lang="en-US" sz="2800" b="1" dirty="0"/>
                  <a:t>principal square root</a:t>
                </a:r>
                <a:r>
                  <a:rPr lang="en-US" sz="2800" dirty="0"/>
                  <a:t> of </a:t>
                </a:r>
                <a14:m>
                  <m:oMath xmlns:m="http://schemas.openxmlformats.org/officeDocument/2006/math">
                    <m:r>
                      <a:rPr lang="en-US" i="1">
                        <a:latin typeface="Cambria Math" panose="02040503050406030204" pitchFamily="18" charset="0"/>
                      </a:rPr>
                      <m:t>𝑎</m:t>
                    </m:r>
                  </m:oMath>
                </a14:m>
                <a:r>
                  <a:rPr lang="en-US" sz="2800" dirty="0"/>
                  <a:t>,</a:t>
                </a:r>
              </a:p>
              <a:p>
                <a:pPr algn="ctr"/>
                <a:r>
                  <a:rPr lang="en-US" sz="2800" dirty="0"/>
                  <a:t>and</a:t>
                </a:r>
              </a:p>
              <a:p>
                <a:pPr algn="ctr">
                  <a:defRPr sz="2800"/>
                </a:pPr>
                <a:r>
                  <a:rPr lang="en-US" sz="2800" dirty="0"/>
                  <a:t> </a:t>
                </a:r>
                <a14:m>
                  <m:oMath xmlns:m="http://schemas.openxmlformats.org/officeDocument/2006/math">
                    <m:r>
                      <a:rPr lang="en-US">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𝑎</m:t>
                        </m:r>
                      </m:e>
                    </m:rad>
                  </m:oMath>
                </a14:m>
                <a:r>
                  <a:rPr lang="ar-AE" sz="2800" dirty="0"/>
                  <a:t> </a:t>
                </a:r>
                <a:r>
                  <a:rPr lang="en-US" sz="2800" dirty="0"/>
                  <a:t>is the </a:t>
                </a:r>
                <a:r>
                  <a:rPr lang="en-US" sz="2800" b="1" dirty="0"/>
                  <a:t>negative square root</a:t>
                </a:r>
                <a:r>
                  <a:rPr lang="en-US" sz="2800" dirty="0"/>
                  <a:t> of </a:t>
                </a:r>
                <a14:m>
                  <m:oMath xmlns:m="http://schemas.openxmlformats.org/officeDocument/2006/math">
                    <m:r>
                      <a:rPr lang="en-US" i="1">
                        <a:latin typeface="Cambria Math" panose="02040503050406030204" pitchFamily="18" charset="0"/>
                      </a:rPr>
                      <m:t>𝑎</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30780"/>
                <a:ext cx="8229600" cy="2085956"/>
              </a:xfrm>
              <a:blipFill>
                <a:blip r:embed="rId2"/>
                <a:stretch>
                  <a:fillRect l="-1328" t="-2011" b="-6322"/>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Evaluating Square Roots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 Because	</a:t>
                </a:r>
                <a14:m>
                  <m:oMath xmlns:m="http://schemas.openxmlformats.org/officeDocument/2006/math">
                    <m:r>
                      <a:rPr lang="en-US" b="0" i="0" smtClean="0">
                        <a:latin typeface="Cambria Math" panose="02040503050406030204" pitchFamily="18" charset="0"/>
                      </a:rPr>
                      <m:t>        </m:t>
                    </m:r>
                    <m:sSup>
                      <m:sSupPr>
                        <m:ctrlPr>
                          <a:rPr lang="en-US" b="0" i="1" smtClean="0">
                            <a:latin typeface="Cambria Math" panose="02040503050406030204" pitchFamily="18" charset="0"/>
                          </a:rPr>
                        </m:ctrlPr>
                      </m:sSupPr>
                      <m:e>
                        <m:r>
                          <a:rPr lang="en-US" b="0" i="0" smtClean="0">
                            <a:latin typeface="Cambria Math" panose="02040503050406030204" pitchFamily="18" charset="0"/>
                          </a:rPr>
                          <m:t>6</m:t>
                        </m:r>
                      </m:e>
                      <m:sup>
                        <m:r>
                          <a:rPr lang="en-US" b="0" i="0" smtClean="0">
                            <a:latin typeface="Cambria Math" panose="02040503050406030204" pitchFamily="18" charset="0"/>
                          </a:rPr>
                          <m:t>2</m:t>
                        </m:r>
                      </m:sup>
                    </m:sSup>
                    <m:r>
                      <a:rPr lang="en-US" b="0" i="0" smtClean="0">
                        <a:latin typeface="Cambria Math" panose="02040503050406030204" pitchFamily="18" charset="0"/>
                      </a:rPr>
                      <m:t>=</m:t>
                    </m:r>
                    <m:r>
                      <a:rPr lang="en-US" b="0" i="0" smtClean="0">
                        <a:latin typeface="Cambria Math" panose="02040503050406030204" pitchFamily="18" charset="0"/>
                      </a:rPr>
                      <m:t>36</m:t>
                    </m:r>
                    <m:r>
                      <a:rPr lang="en-US" b="0" i="0" smtClean="0">
                        <a:latin typeface="Cambria Math" panose="02040503050406030204" pitchFamily="18" charset="0"/>
                      </a:rPr>
                      <m:t>, </m:t>
                    </m:r>
                  </m:oMath>
                </a14:m>
                <a:endParaRPr lang="en-US" dirty="0"/>
              </a:p>
              <a:p>
                <a:pPr>
                  <a:defRPr sz="2800"/>
                </a:pPr>
                <a:r>
                  <a:rPr lang="en-US" dirty="0"/>
                  <a:t>       we have </a:t>
                </a:r>
                <a14:m>
                  <m:oMath xmlns:m="http://schemas.openxmlformats.org/officeDocument/2006/math">
                    <m:r>
                      <a:rPr lang="en-US" b="0" i="0" smtClean="0">
                        <a:latin typeface="Cambria Math" panose="02040503050406030204" pitchFamily="18" charset="0"/>
                      </a:rPr>
                      <m:t>    </m:t>
                    </m:r>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36</m:t>
                        </m:r>
                      </m:e>
                    </m:rad>
                    <m:r>
                      <a:rPr lang="en-US" b="0" i="1" smtClean="0">
                        <a:latin typeface="Cambria Math" panose="02040503050406030204" pitchFamily="18" charset="0"/>
                      </a:rPr>
                      <m:t>=</m:t>
                    </m:r>
                    <m:r>
                      <a:rPr lang="en-US" b="0" i="1" smtClean="0">
                        <a:latin typeface="Cambria Math" panose="02040503050406030204" pitchFamily="18" charset="0"/>
                      </a:rPr>
                      <m:t>6</m:t>
                    </m:r>
                  </m:oMath>
                </a14:m>
                <a:endParaRPr lang="en-US" b="0" dirty="0"/>
              </a:p>
              <a:p>
                <a:pPr>
                  <a:defRPr sz="2800"/>
                </a:pPr>
                <a:r>
                  <a:rPr lang="en-US" dirty="0"/>
                  <a:t>       and </a:t>
                </a:r>
                <a14:m>
                  <m:oMath xmlns:m="http://schemas.openxmlformats.org/officeDocument/2006/math">
                    <m:r>
                      <a:rPr lang="en-US" b="0" i="1" smtClean="0">
                        <a:latin typeface="Cambria Math" panose="02040503050406030204" pitchFamily="18" charset="0"/>
                      </a:rPr>
                      <m:t>         −</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36</m:t>
                        </m:r>
                      </m:e>
                    </m:rad>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m:t>
                    </m:r>
                  </m:oMath>
                </a14:m>
                <a:r>
                  <a:rPr lang="ar-AE" dirty="0"/>
                  <a:t> ​</a:t>
                </a:r>
              </a:p>
              <a:p>
                <a:pPr marL="514350" indent="-514350">
                  <a:buFont typeface="+mj-lt"/>
                  <a:buAutoNum type="alphaLcPeriod" startAt="2"/>
                  <a:defRPr sz="2800"/>
                </a:pPr>
                <a:r>
                  <a:rPr lang="en-US" dirty="0"/>
                  <a:t> Because </a:t>
                </a:r>
                <a14:m>
                  <m:oMath xmlns:m="http://schemas.openxmlformats.org/officeDocument/2006/math">
                    <m:sSup>
                      <m:sSupPr>
                        <m:ctrlPr>
                          <a:rPr lang="en-US" b="0" i="1" smtClean="0">
                            <a:latin typeface="Cambria Math" panose="02040503050406030204" pitchFamily="18" charset="0"/>
                          </a:rPr>
                        </m:ctrlPr>
                      </m:sSupPr>
                      <m:e>
                        <m:r>
                          <a:rPr lang="en-US" b="0" i="0" smtClean="0">
                            <a:latin typeface="Cambria Math" panose="02040503050406030204" pitchFamily="18" charset="0"/>
                          </a:rPr>
                          <m:t>11</m:t>
                        </m:r>
                      </m:e>
                      <m:sup>
                        <m:r>
                          <a:rPr lang="en-US" b="0" i="1" smtClean="0">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121</m:t>
                    </m:r>
                    <m:r>
                      <a:rPr lang="en-US" b="0" i="1" smtClean="0">
                        <a:latin typeface="Cambria Math" panose="02040503050406030204" pitchFamily="18" charset="0"/>
                      </a:rPr>
                      <m:t>,</m:t>
                    </m:r>
                  </m:oMath>
                </a14:m>
                <a:r>
                  <a:rPr lang="en-US" dirty="0"/>
                  <a:t> we have </a:t>
                </a:r>
                <a14:m>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121</m:t>
                        </m:r>
                      </m:e>
                    </m:rad>
                    <m:r>
                      <a:rPr lang="en-US" b="0" i="1" smtClean="0">
                        <a:latin typeface="Cambria Math" panose="02040503050406030204" pitchFamily="18" charset="0"/>
                      </a:rPr>
                      <m:t>=</m:t>
                    </m:r>
                    <m:r>
                      <a:rPr lang="en-US" b="0" i="1" smtClean="0">
                        <a:latin typeface="Cambria Math" panose="02040503050406030204" pitchFamily="18" charset="0"/>
                      </a:rPr>
                      <m:t>11</m:t>
                    </m:r>
                  </m:oMath>
                </a14:m>
                <a:r>
                  <a:rPr lang="en-US" dirty="0"/>
                  <a:t> and </a:t>
                </a:r>
                <a14:m>
                  <m:oMath xmlns:m="http://schemas.openxmlformats.org/officeDocument/2006/math">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121</m:t>
                        </m:r>
                      </m:e>
                    </m:rad>
                    <m:r>
                      <a:rPr lang="en-US" b="0" i="1" smtClean="0">
                        <a:latin typeface="Cambria Math" panose="02040503050406030204" pitchFamily="18" charset="0"/>
                      </a:rPr>
                      <m:t>=−</m:t>
                    </m:r>
                    <m:r>
                      <a:rPr lang="en-US" b="0" i="1" smtClean="0">
                        <a:latin typeface="Cambria Math" panose="02040503050406030204" pitchFamily="18" charset="0"/>
                      </a:rPr>
                      <m:t>11</m:t>
                    </m:r>
                    <m:r>
                      <a:rPr lang="en-US" b="0" i="1" smtClean="0">
                        <a:latin typeface="Cambria Math" panose="02040503050406030204" pitchFamily="18" charset="0"/>
                      </a:rPr>
                      <m:t>.</m:t>
                    </m:r>
                  </m:oMath>
                </a14:m>
                <a:endParaRPr lang="en-US" dirty="0"/>
              </a:p>
              <a:p>
                <a:pPr marL="514350" indent="-514350">
                  <a:buFont typeface="+mj-lt"/>
                  <a:buAutoNum type="alphaLcPeriod" startAt="2"/>
                  <a:defRPr sz="2800"/>
                </a:pPr>
                <a:r>
                  <a:rPr lang="ar-AE" dirty="0"/>
                  <a:t>​</a:t>
                </a:r>
                <a:r>
                  <a:rPr lang="en-US" dirty="0"/>
                  <a:t> Because </a:t>
                </a:r>
                <a14:m>
                  <m:oMath xmlns:m="http://schemas.openxmlformats.org/officeDocument/2006/math">
                    <m:sSup>
                      <m:sSupPr>
                        <m:ctrlPr>
                          <a:rPr lang="en-US" b="0" i="1" smtClean="0">
                            <a:latin typeface="Cambria Math" panose="02040503050406030204" pitchFamily="18" charset="0"/>
                          </a:rPr>
                        </m:ctrlPr>
                      </m:sSupPr>
                      <m:e>
                        <m:r>
                          <a:rPr lang="en-US" b="0" i="0" smtClean="0">
                            <a:latin typeface="Cambria Math" panose="02040503050406030204" pitchFamily="18" charset="0"/>
                          </a:rPr>
                          <m:t>0</m:t>
                        </m:r>
                      </m:e>
                      <m:sup>
                        <m:r>
                          <a:rPr lang="en-US" b="0" i="0" smtClean="0">
                            <a:latin typeface="Cambria Math" panose="02040503050406030204" pitchFamily="18" charset="0"/>
                          </a:rPr>
                          <m:t>2</m:t>
                        </m:r>
                      </m:sup>
                    </m:sSup>
                    <m:r>
                      <a:rPr lang="en-US" b="0" i="0" smtClean="0">
                        <a:latin typeface="Cambria Math" panose="02040503050406030204" pitchFamily="18" charset="0"/>
                      </a:rPr>
                      <m:t>=</m:t>
                    </m:r>
                    <m:r>
                      <a:rPr lang="en-US" b="0" i="0" smtClean="0">
                        <a:latin typeface="Cambria Math" panose="02040503050406030204" pitchFamily="18" charset="0"/>
                      </a:rPr>
                      <m:t>0</m:t>
                    </m:r>
                    <m:r>
                      <a:rPr lang="en-US" b="0" i="0" smtClean="0">
                        <a:latin typeface="Cambria Math" panose="02040503050406030204" pitchFamily="18" charset="0"/>
                      </a:rPr>
                      <m:t>, </m:t>
                    </m:r>
                    <m:rad>
                      <m:radPr>
                        <m:degHide m:val="on"/>
                        <m:ctrlPr>
                          <a:rPr lang="ar-AE" i="1">
                            <a:latin typeface="Cambria Math" panose="02040503050406030204" pitchFamily="18" charset="0"/>
                          </a:rPr>
                        </m:ctrlPr>
                      </m:radPr>
                      <m:deg/>
                      <m:e>
                        <m:sSup>
                          <m:sSupPr>
                            <m:ctrlPr>
                              <a:rPr lang="en-US" b="0" i="1" smtClean="0">
                                <a:latin typeface="Cambria Math" panose="02040503050406030204" pitchFamily="18" charset="0"/>
                              </a:rPr>
                            </m:ctrlPr>
                          </m:sSupPr>
                          <m:e>
                            <m:r>
                              <a:rPr lang="ar-AE">
                                <a:latin typeface="Cambria Math" panose="02040503050406030204" pitchFamily="18" charset="0"/>
                              </a:rPr>
                              <m:t>0</m:t>
                            </m:r>
                          </m:e>
                          <m:sup>
                            <m:r>
                              <a:rPr lang="en-US" b="0" i="0" smtClean="0">
                                <a:latin typeface="Cambria Math" panose="02040503050406030204" pitchFamily="18" charset="0"/>
                              </a:rPr>
                              <m:t>2</m:t>
                            </m:r>
                          </m:sup>
                        </m:sSup>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0</m:t>
                        </m:r>
                      </m:e>
                    </m:rad>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oMath>
                </a14:m>
                <a:endParaRPr lang="ar-AE" sz="2800" dirty="0"/>
              </a:p>
              <a:p>
                <a:pPr marL="514350" indent="-514350">
                  <a:buFont typeface="+mj-lt"/>
                  <a:buAutoNum type="alphaLcPeriod" startAt="4"/>
                  <a:defRPr sz="2800"/>
                </a:pPr>
                <a:r>
                  <a:rPr lang="ar-AE" dirty="0"/>
                  <a:t>​</a:t>
                </a:r>
                <a:r>
                  <a:rPr lang="en-US" dirty="0"/>
                  <a:t> </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m:t>
                        </m:r>
                        <m:r>
                          <a:rPr lang="ar-AE">
                            <a:latin typeface="Cambria Math" panose="02040503050406030204" pitchFamily="18" charset="0"/>
                          </a:rPr>
                          <m:t>25</m:t>
                        </m:r>
                      </m:e>
                    </m:rad>
                  </m:oMath>
                </a14:m>
                <a:r>
                  <a:rPr lang="en-US" sz="2800" dirty="0"/>
                  <a:t> is not a real number.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DEA2592E-836D-E240-8397-1ED32B5CD874}"/>
                  </a:ext>
                </a:extLst>
              </p:cNvPr>
              <p:cNvSpPr txBox="1"/>
              <p:nvPr/>
            </p:nvSpPr>
            <p:spPr>
              <a:xfrm>
                <a:off x="4787591" y="1663391"/>
                <a:ext cx="3352800" cy="369332"/>
              </a:xfrm>
              <a:prstGeom prst="rect">
                <a:avLst/>
              </a:prstGeom>
              <a:noFill/>
            </p:spPr>
            <p:txBody>
              <a:bodyPr wrap="square" rtlCol="0">
                <a:spAutoFit/>
              </a:bodyPr>
              <a:lstStyle/>
              <a:p>
                <a:r>
                  <a:rPr lang="en-US" dirty="0"/>
                  <a:t>The </a:t>
                </a:r>
                <a:r>
                  <a:rPr lang="en-US" b="1" dirty="0"/>
                  <a:t>principal square root </a:t>
                </a:r>
                <a:r>
                  <a:rPr lang="en-US" dirty="0"/>
                  <a:t>of </a:t>
                </a:r>
                <a14:m>
                  <m:oMath xmlns:m="http://schemas.openxmlformats.org/officeDocument/2006/math">
                    <m:r>
                      <a:rPr lang="en-US" b="0" i="1" smtClean="0">
                        <a:latin typeface="Cambria Math" panose="02040503050406030204" pitchFamily="18" charset="0"/>
                      </a:rPr>
                      <m:t>36</m:t>
                    </m:r>
                  </m:oMath>
                </a14:m>
                <a:endParaRPr lang="en-IN" dirty="0"/>
              </a:p>
            </p:txBody>
          </p:sp>
        </mc:Choice>
        <mc:Fallback xmlns="">
          <p:sp>
            <p:nvSpPr>
              <p:cNvPr id="4" name="TextBox 3">
                <a:extLst>
                  <a:ext uri="{FF2B5EF4-FFF2-40B4-BE49-F238E27FC236}">
                    <a16:creationId xmlns:a16="http://schemas.microsoft.com/office/drawing/2014/main" id="{DEA2592E-836D-E240-8397-1ED32B5CD874}"/>
                  </a:ext>
                </a:extLst>
              </p:cNvPr>
              <p:cNvSpPr txBox="1">
                <a:spLocks noRot="1" noChangeAspect="1" noMove="1" noResize="1" noEditPoints="1" noAdjustHandles="1" noChangeArrowheads="1" noChangeShapeType="1" noTextEdit="1"/>
              </p:cNvSpPr>
              <p:nvPr/>
            </p:nvSpPr>
            <p:spPr>
              <a:xfrm>
                <a:off x="4787591" y="1663391"/>
                <a:ext cx="3352800" cy="369332"/>
              </a:xfrm>
              <a:prstGeom prst="rect">
                <a:avLst/>
              </a:prstGeom>
              <a:blipFill>
                <a:blip r:embed="rId3"/>
                <a:stretch>
                  <a:fillRect l="-1455" t="-10000" b="-2666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575CEFE-38C3-24E1-C77A-20C111A41A1B}"/>
                  </a:ext>
                </a:extLst>
              </p:cNvPr>
              <p:cNvSpPr txBox="1"/>
              <p:nvPr/>
            </p:nvSpPr>
            <p:spPr>
              <a:xfrm>
                <a:off x="4787591" y="2297495"/>
                <a:ext cx="3352800" cy="369332"/>
              </a:xfrm>
              <a:prstGeom prst="rect">
                <a:avLst/>
              </a:prstGeom>
              <a:noFill/>
            </p:spPr>
            <p:txBody>
              <a:bodyPr wrap="square" rtlCol="0">
                <a:spAutoFit/>
              </a:bodyPr>
              <a:lstStyle/>
              <a:p>
                <a:r>
                  <a:rPr lang="en-US" dirty="0"/>
                  <a:t>The </a:t>
                </a:r>
                <a:r>
                  <a:rPr lang="en-US" b="1" dirty="0"/>
                  <a:t>negative square root </a:t>
                </a:r>
                <a:r>
                  <a:rPr lang="en-US" dirty="0"/>
                  <a:t>of </a:t>
                </a:r>
                <a14:m>
                  <m:oMath xmlns:m="http://schemas.openxmlformats.org/officeDocument/2006/math">
                    <m:r>
                      <a:rPr lang="en-US" b="0" i="1" smtClean="0">
                        <a:latin typeface="Cambria Math" panose="02040503050406030204" pitchFamily="18" charset="0"/>
                      </a:rPr>
                      <m:t>36</m:t>
                    </m:r>
                  </m:oMath>
                </a14:m>
                <a:endParaRPr lang="en-IN" dirty="0"/>
              </a:p>
            </p:txBody>
          </p:sp>
        </mc:Choice>
        <mc:Fallback xmlns="">
          <p:sp>
            <p:nvSpPr>
              <p:cNvPr id="5" name="TextBox 4">
                <a:extLst>
                  <a:ext uri="{FF2B5EF4-FFF2-40B4-BE49-F238E27FC236}">
                    <a16:creationId xmlns:a16="http://schemas.microsoft.com/office/drawing/2014/main" id="{D575CEFE-38C3-24E1-C77A-20C111A41A1B}"/>
                  </a:ext>
                </a:extLst>
              </p:cNvPr>
              <p:cNvSpPr txBox="1">
                <a:spLocks noRot="1" noChangeAspect="1" noMove="1" noResize="1" noEditPoints="1" noAdjustHandles="1" noChangeArrowheads="1" noChangeShapeType="1" noTextEdit="1"/>
              </p:cNvSpPr>
              <p:nvPr/>
            </p:nvSpPr>
            <p:spPr>
              <a:xfrm>
                <a:off x="4787591" y="2297495"/>
                <a:ext cx="3352800" cy="369332"/>
              </a:xfrm>
              <a:prstGeom prst="rect">
                <a:avLst/>
              </a:prstGeom>
              <a:blipFill>
                <a:blip r:embed="rId4"/>
                <a:stretch>
                  <a:fillRect l="-1455" t="-10000" b="-26667"/>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Evaluating Square Roots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Because ​</a:t>
                </a:r>
                <a14:m>
                  <m:oMath xmlns:m="http://schemas.openxmlformats.org/officeDocument/2006/math">
                    <m:sSup>
                      <m:sSupPr>
                        <m:ctrlPr>
                          <a:rPr lang="en-US" b="0" i="1" smtClean="0">
                            <a:latin typeface="Cambria Math" panose="02040503050406030204" pitchFamily="18" charset="0"/>
                          </a:rPr>
                        </m:ctrlPr>
                      </m:sSupPr>
                      <m:e>
                        <m:d>
                          <m:dPr>
                            <m:ctrlPr>
                              <a:rPr lang="ar-AE" i="1" smtClean="0">
                                <a:latin typeface="Cambria Math" panose="02040503050406030204" pitchFamily="18" charset="0"/>
                              </a:rPr>
                            </m:ctrlPr>
                          </m:dPr>
                          <m:e>
                            <m:f>
                              <m:fPr>
                                <m:ctrlPr>
                                  <a:rPr lang="ar-AE" i="1" smtClean="0">
                                    <a:latin typeface="Cambria Math" panose="02040503050406030204" pitchFamily="18" charset="0"/>
                                  </a:rPr>
                                </m:ctrlPr>
                              </m:fPr>
                              <m:num>
                                <m:r>
                                  <a:rPr lang="ar-AE" b="0" i="1" smtClean="0">
                                    <a:latin typeface="Cambria Math" panose="02040503050406030204" pitchFamily="18" charset="0"/>
                                  </a:rPr>
                                  <m:t>4</m:t>
                                </m:r>
                              </m:num>
                              <m:den>
                                <m:r>
                                  <a:rPr lang="en-US" b="0" i="1" smtClean="0">
                                    <a:latin typeface="Cambria Math" panose="02040503050406030204" pitchFamily="18" charset="0"/>
                                  </a:rPr>
                                  <m:t>5</m:t>
                                </m:r>
                              </m:den>
                            </m:f>
                          </m:e>
                        </m:d>
                      </m:e>
                      <m:sup>
                        <m:r>
                          <a:rPr lang="en-US" b="0" i="1" smtClean="0">
                            <a:latin typeface="Cambria Math" panose="02040503050406030204" pitchFamily="18" charset="0"/>
                          </a:rPr>
                          <m:t>2</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16</m:t>
                        </m:r>
                      </m:num>
                      <m:den>
                        <m:r>
                          <a:rPr lang="en-US" b="0" i="1" smtClean="0">
                            <a:latin typeface="Cambria Math" panose="02040503050406030204" pitchFamily="18" charset="0"/>
                          </a:rPr>
                          <m:t>25</m:t>
                        </m:r>
                      </m:den>
                    </m:f>
                    <m:r>
                      <a:rPr lang="en-US" b="0" i="1" smtClean="0">
                        <a:latin typeface="Cambria Math" panose="02040503050406030204" pitchFamily="18" charset="0"/>
                      </a:rPr>
                      <m:t>, </m:t>
                    </m:r>
                  </m:oMath>
                </a14:m>
                <a:r>
                  <a:rPr lang="en-US" dirty="0"/>
                  <a:t>we know that </a:t>
                </a:r>
                <a14:m>
                  <m:oMath xmlns:m="http://schemas.openxmlformats.org/officeDocument/2006/math">
                    <m:rad>
                      <m:radPr>
                        <m:degHide m:val="on"/>
                        <m:ctrlPr>
                          <a:rPr lang="en-US" i="1" smtClean="0">
                            <a:latin typeface="Cambria Math" panose="02040503050406030204" pitchFamily="18" charset="0"/>
                          </a:rPr>
                        </m:ctrlPr>
                      </m:radPr>
                      <m:deg/>
                      <m:e>
                        <m:f>
                          <m:fPr>
                            <m:ctrlPr>
                              <a:rPr lang="en-US" i="1" smtClean="0">
                                <a:latin typeface="Cambria Math" panose="02040503050406030204" pitchFamily="18" charset="0"/>
                              </a:rPr>
                            </m:ctrlPr>
                          </m:fPr>
                          <m:num>
                            <m:r>
                              <a:rPr lang="en-US" b="0" i="1" smtClean="0">
                                <a:latin typeface="Cambria Math" panose="02040503050406030204" pitchFamily="18" charset="0"/>
                              </a:rPr>
                              <m:t>16</m:t>
                            </m:r>
                          </m:num>
                          <m:den>
                            <m:r>
                              <a:rPr lang="en-US" b="0" i="1" smtClean="0">
                                <a:latin typeface="Cambria Math" panose="02040503050406030204" pitchFamily="18" charset="0"/>
                              </a:rPr>
                              <m:t>25</m:t>
                            </m:r>
                          </m:den>
                        </m:f>
                      </m:e>
                    </m:rad>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num>
                      <m:den>
                        <m:r>
                          <a:rPr lang="en-US" b="0" i="1" smtClean="0">
                            <a:latin typeface="Cambria Math" panose="02040503050406030204" pitchFamily="18" charset="0"/>
                          </a:rPr>
                          <m:t>5</m:t>
                        </m:r>
                      </m:den>
                    </m:f>
                  </m:oMath>
                </a14:m>
                <a:r>
                  <a:rPr lang="ar-AE" dirty="0"/>
                  <a:t>​</a:t>
                </a:r>
                <a:r>
                  <a:rPr lang="en-US" dirty="0"/>
                  <a:t>.</a:t>
                </a:r>
                <a:endParaRPr lang="ar-AE" dirty="0">
                  <a:latin typeface="Cambria Math" panose="02040503050406030204" pitchFamily="18" charset="0"/>
                </a:endParaRPr>
              </a:p>
              <a:p>
                <a:pPr marL="514350" indent="-514350">
                  <a:buFont typeface="+mj-lt"/>
                  <a:buAutoNum type="alphaLcPeriod"/>
                  <a:defRPr sz="2800"/>
                </a:pPr>
                <a14:m>
                  <m:oMath xmlns:m="http://schemas.openxmlformats.org/officeDocument/2006/math">
                    <m:r>
                      <a:rPr lang="ar-AE">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0</m:t>
                        </m:r>
                        <m:r>
                          <a:rPr lang="ar-AE">
                            <a:latin typeface="Cambria Math" panose="02040503050406030204" pitchFamily="18" charset="0"/>
                          </a:rPr>
                          <m:t>.</m:t>
                        </m:r>
                        <m:r>
                          <a:rPr lang="ar-AE">
                            <a:latin typeface="Cambria Math" panose="02040503050406030204" pitchFamily="18" charset="0"/>
                          </a:rPr>
                          <m:t>0009</m:t>
                        </m:r>
                      </m:e>
                    </m:rad>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03</m:t>
                    </m:r>
                  </m:oMath>
                </a14:m>
                <a:r>
                  <a:rPr lang="en-US" sz="2800" dirty="0"/>
                  <a:t> because </a:t>
                </a:r>
                <a14:m>
                  <m:oMath xmlns:m="http://schemas.openxmlformats.org/officeDocument/2006/math">
                    <m:sSup>
                      <m:sSupPr>
                        <m:ctrlPr>
                          <a:rPr lang="en-US" sz="2800" b="0" i="1" smtClean="0">
                            <a:latin typeface="Cambria Math" panose="02040503050406030204" pitchFamily="18" charset="0"/>
                          </a:rPr>
                        </m:ctrlPr>
                      </m:sSupPr>
                      <m:e>
                        <m:d>
                          <m:dPr>
                            <m:ctrlPr>
                              <a:rPr lang="en-US" sz="2800" i="1" smtClean="0">
                                <a:latin typeface="Cambria Math" panose="02040503050406030204" pitchFamily="18" charset="0"/>
                              </a:rPr>
                            </m:ctrlPr>
                          </m:dPr>
                          <m:e>
                            <m:r>
                              <a:rPr lang="en-US" sz="2800" b="0" i="1" smtClean="0">
                                <a:latin typeface="Cambria Math" panose="02040503050406030204" pitchFamily="18" charset="0"/>
                              </a:rPr>
                              <m:t>0</m:t>
                            </m:r>
                            <m:r>
                              <a:rPr lang="en-US" sz="2800" b="0" i="1" smtClean="0">
                                <a:latin typeface="Cambria Math" panose="02040503050406030204" pitchFamily="18" charset="0"/>
                              </a:rPr>
                              <m:t>.</m:t>
                            </m:r>
                            <m:r>
                              <a:rPr lang="en-US" sz="2800" b="0" i="1" smtClean="0">
                                <a:latin typeface="Cambria Math" panose="02040503050406030204" pitchFamily="18" charset="0"/>
                              </a:rPr>
                              <m:t>03</m:t>
                            </m:r>
                          </m:e>
                        </m:d>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r>
                      <a:rPr lang="en-US" sz="2800" b="0" i="1" smtClean="0">
                        <a:latin typeface="Cambria Math" panose="02040503050406030204" pitchFamily="18" charset="0"/>
                      </a:rPr>
                      <m:t>0</m:t>
                    </m:r>
                    <m:r>
                      <a:rPr lang="en-US" sz="2800" b="0" i="1" smtClean="0">
                        <a:latin typeface="Cambria Math" panose="02040503050406030204" pitchFamily="18" charset="0"/>
                      </a:rPr>
                      <m:t>.</m:t>
                    </m:r>
                    <m:r>
                      <a:rPr lang="en-US" sz="2800" b="0" i="1" smtClean="0">
                        <a:latin typeface="Cambria Math" panose="02040503050406030204" pitchFamily="18" charset="0"/>
                      </a:rPr>
                      <m:t>0009</m:t>
                    </m:r>
                    <m:r>
                      <a:rPr lang="en-US" sz="2800" b="0" i="1" smtClean="0">
                        <a:latin typeface="Cambria Math" panose="02040503050406030204" pitchFamily="18" charset="0"/>
                      </a:rPr>
                      <m:t>.</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Estimating Square Roots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pPr>
                  <a:defRPr sz="2800"/>
                </a:pPr>
                <a:r>
                  <a:rPr lang="en-IN" sz="2800" dirty="0"/>
                  <a:t>A calculator will give </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30</m:t>
                        </m:r>
                      </m:e>
                    </m:rad>
                    <m:r>
                      <a:rPr lang="ar-AE">
                        <a:latin typeface="Cambria Math" panose="02040503050406030204" pitchFamily="18" charset="0"/>
                      </a:rPr>
                      <m:t>≈</m:t>
                    </m:r>
                    <m:r>
                      <a:rPr lang="ar-AE">
                        <a:latin typeface="Cambria Math" panose="02040503050406030204" pitchFamily="18" charset="0"/>
                      </a:rPr>
                      <m:t>5</m:t>
                    </m:r>
                    <m:r>
                      <a:rPr lang="ar-AE">
                        <a:latin typeface="Cambria Math" panose="02040503050406030204" pitchFamily="18" charset="0"/>
                      </a:rPr>
                      <m:t>.</m:t>
                    </m:r>
                    <m:r>
                      <a:rPr lang="ar-AE">
                        <a:latin typeface="Cambria Math" panose="02040503050406030204" pitchFamily="18" charset="0"/>
                      </a:rPr>
                      <m:t>4772</m:t>
                    </m:r>
                  </m:oMath>
                </a14:m>
                <a:r>
                  <a:rPr lang="ar-AE" sz="2800" dirty="0"/>
                  <a:t> </a:t>
                </a:r>
                <a:r>
                  <a:rPr lang="en-IN" sz="2800" dirty="0"/>
                  <a:t>rounded to the nearest ten-thousandth. Check that this is a reasonable estimate.</a:t>
                </a:r>
              </a:p>
              <a:p>
                <a:pPr>
                  <a:defRPr sz="2800"/>
                </a:pPr>
                <a:r>
                  <a:rPr lang="en-IN" b="1" dirty="0"/>
                  <a:t>Solution</a:t>
                </a:r>
              </a:p>
              <a:p>
                <a:pPr>
                  <a:defRPr sz="2800"/>
                </a:pPr>
                <a:r>
                  <a:rPr lang="en-IN" sz="2800" dirty="0"/>
                  <a:t>Because </a:t>
                </a:r>
                <a14:m>
                  <m:oMath xmlns:m="http://schemas.openxmlformats.org/officeDocument/2006/math">
                    <m:r>
                      <a:rPr lang="en-IN" sz="2800" b="0" i="1" smtClean="0">
                        <a:latin typeface="Cambria Math" panose="02040503050406030204" pitchFamily="18" charset="0"/>
                      </a:rPr>
                      <m:t>2</m:t>
                    </m:r>
                    <m:r>
                      <a:rPr lang="en-US" sz="2800" b="0" i="1" smtClean="0">
                        <a:latin typeface="Cambria Math" panose="02040503050406030204" pitchFamily="18" charset="0"/>
                      </a:rPr>
                      <m:t>5</m:t>
                    </m:r>
                    <m:r>
                      <a:rPr lang="en-US" sz="2800" b="0" i="1" smtClean="0">
                        <a:latin typeface="Cambria Math" panose="02040503050406030204" pitchFamily="18" charset="0"/>
                        <a:ea typeface="Cambria Math" panose="02040503050406030204" pitchFamily="18" charset="0"/>
                      </a:rPr>
                      <m:t>&lt;</m:t>
                    </m:r>
                    <m:r>
                      <a:rPr lang="en-US" sz="2800" b="0" i="1" smtClean="0">
                        <a:latin typeface="Cambria Math" panose="02040503050406030204" pitchFamily="18" charset="0"/>
                        <a:ea typeface="Cambria Math" panose="02040503050406030204" pitchFamily="18" charset="0"/>
                      </a:rPr>
                      <m:t>30</m:t>
                    </m:r>
                    <m:r>
                      <a:rPr lang="en-US" sz="2800" b="0" i="1" smtClean="0">
                        <a:latin typeface="Cambria Math" panose="02040503050406030204" pitchFamily="18" charset="0"/>
                        <a:ea typeface="Cambria Math" panose="02040503050406030204" pitchFamily="18" charset="0"/>
                      </a:rPr>
                      <m:t>&lt;</m:t>
                    </m:r>
                    <m:r>
                      <a:rPr lang="en-US" sz="2800" b="0" i="1" smtClean="0">
                        <a:latin typeface="Cambria Math" panose="02040503050406030204" pitchFamily="18" charset="0"/>
                        <a:ea typeface="Cambria Math" panose="02040503050406030204" pitchFamily="18" charset="0"/>
                      </a:rPr>
                      <m:t>36</m:t>
                    </m:r>
                    <m:r>
                      <a:rPr lang="en-US" sz="2800" b="0" i="1" smtClean="0">
                        <a:latin typeface="Cambria Math" panose="02040503050406030204" pitchFamily="18" charset="0"/>
                        <a:ea typeface="Cambria Math" panose="02040503050406030204" pitchFamily="18" charset="0"/>
                      </a:rPr>
                      <m:t>,</m:t>
                    </m:r>
                  </m:oMath>
                </a14:m>
                <a:r>
                  <a:rPr lang="en-US" sz="2800" dirty="0"/>
                  <a:t> we have </a:t>
                </a:r>
                <a14:m>
                  <m:oMath xmlns:m="http://schemas.openxmlformats.org/officeDocument/2006/math">
                    <m:rad>
                      <m:radPr>
                        <m:degHide m:val="on"/>
                        <m:ctrlPr>
                          <a:rPr lang="en-US" sz="2800" i="1" smtClean="0">
                            <a:latin typeface="Cambria Math" panose="02040503050406030204" pitchFamily="18" charset="0"/>
                          </a:rPr>
                        </m:ctrlPr>
                      </m:radPr>
                      <m:deg/>
                      <m:e>
                        <m:r>
                          <a:rPr lang="en-US" sz="2800" b="0" i="1" smtClean="0">
                            <a:latin typeface="Cambria Math" panose="02040503050406030204" pitchFamily="18" charset="0"/>
                          </a:rPr>
                          <m:t>25</m:t>
                        </m:r>
                      </m:e>
                    </m:rad>
                    <m:r>
                      <a:rPr lang="en-US" sz="2800" i="1" smtClean="0">
                        <a:latin typeface="Cambria Math" panose="02040503050406030204" pitchFamily="18" charset="0"/>
                        <a:ea typeface="Cambria Math" panose="02040503050406030204" pitchFamily="18" charset="0"/>
                      </a:rPr>
                      <m:t>&lt;</m:t>
                    </m:r>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30</m:t>
                        </m:r>
                      </m:e>
                    </m:rad>
                  </m:oMath>
                </a14:m>
                <a:r>
                  <a:rPr lang="en-US" dirty="0">
                    <a:ea typeface="Cambria Math" panose="02040503050406030204" pitchFamily="18" charset="0"/>
                  </a:rPr>
                  <a:t> </a:t>
                </a:r>
                <a14:m>
                  <m:oMath xmlns:m="http://schemas.openxmlformats.org/officeDocument/2006/math">
                    <m:r>
                      <a:rPr lang="en-US" i="1">
                        <a:latin typeface="Cambria Math" panose="02040503050406030204" pitchFamily="18" charset="0"/>
                        <a:ea typeface="Cambria Math" panose="02040503050406030204" pitchFamily="18" charset="0"/>
                      </a:rPr>
                      <m:t>&lt;</m:t>
                    </m:r>
                    <m:rad>
                      <m:radPr>
                        <m:degHide m:val="on"/>
                        <m:ctrlPr>
                          <a:rPr lang="en-US" i="1">
                            <a:latin typeface="Cambria Math" panose="02040503050406030204" pitchFamily="18" charset="0"/>
                          </a:rPr>
                        </m:ctrlPr>
                      </m:radPr>
                      <m:deg/>
                      <m:e>
                        <m:r>
                          <a:rPr lang="en-US" b="0" i="1" smtClean="0">
                            <a:latin typeface="Cambria Math" panose="02040503050406030204" pitchFamily="18" charset="0"/>
                          </a:rPr>
                          <m:t>36</m:t>
                        </m:r>
                      </m:e>
                    </m:rad>
                  </m:oMath>
                </a14:m>
                <a:r>
                  <a:rPr lang="en-US" sz="2800" dirty="0"/>
                  <a:t> and </a:t>
                </a:r>
                <a14:m>
                  <m:oMath xmlns:m="http://schemas.openxmlformats.org/officeDocument/2006/math">
                    <m:r>
                      <a:rPr lang="en-US" sz="2800" b="0" i="1" smtClean="0">
                        <a:latin typeface="Cambria Math" panose="02040503050406030204" pitchFamily="18" charset="0"/>
                      </a:rPr>
                      <m:t>5</m:t>
                    </m:r>
                    <m:r>
                      <a:rPr lang="en-US" sz="2800" b="0" i="1" smtClean="0">
                        <a:latin typeface="Cambria Math" panose="02040503050406030204" pitchFamily="18" charset="0"/>
                        <a:ea typeface="Cambria Math" panose="02040503050406030204" pitchFamily="18" charset="0"/>
                      </a:rPr>
                      <m:t>&lt;</m:t>
                    </m:r>
                  </m:oMath>
                </a14:m>
                <a:r>
                  <a:rPr lang="en-US" dirty="0"/>
                  <a:t> </a:t>
                </a:r>
                <a14:m>
                  <m:oMath xmlns:m="http://schemas.openxmlformats.org/officeDocument/2006/math">
                    <m:rad>
                      <m:radPr>
                        <m:degHide m:val="on"/>
                        <m:ctrlPr>
                          <a:rPr lang="en-US" i="1">
                            <a:latin typeface="Cambria Math" panose="02040503050406030204" pitchFamily="18" charset="0"/>
                          </a:rPr>
                        </m:ctrlPr>
                      </m:radPr>
                      <m:deg/>
                      <m:e>
                        <m:r>
                          <a:rPr lang="en-US" i="1">
                            <a:latin typeface="Cambria Math" panose="02040503050406030204" pitchFamily="18" charset="0"/>
                          </a:rPr>
                          <m:t>30</m:t>
                        </m:r>
                      </m:e>
                    </m:rad>
                  </m:oMath>
                </a14:m>
                <a:r>
                  <a:rPr lang="en-US" dirty="0">
                    <a:ea typeface="Cambria Math" panose="02040503050406030204" pitchFamily="18" charset="0"/>
                  </a:rPr>
                  <a:t> </a:t>
                </a:r>
                <a14:m>
                  <m:oMath xmlns:m="http://schemas.openxmlformats.org/officeDocument/2006/math">
                    <m:r>
                      <a:rPr lang="en-US" i="1">
                        <a:latin typeface="Cambria Math" panose="02040503050406030204" pitchFamily="18" charset="0"/>
                        <a:ea typeface="Cambria Math" panose="02040503050406030204" pitchFamily="18" charset="0"/>
                      </a:rPr>
                      <m:t>&lt;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oMath>
                </a14:m>
                <a:endParaRPr lang="en-US" sz="2800" dirty="0"/>
              </a:p>
              <a:p>
                <a:pPr>
                  <a:defRPr sz="2800"/>
                </a:pPr>
                <a:r>
                  <a:rPr lang="en-IN" dirty="0"/>
                  <a:t>The approximation </a:t>
                </a:r>
                <a14:m>
                  <m:oMath xmlns:m="http://schemas.openxmlformats.org/officeDocument/2006/math">
                    <m:r>
                      <a:rPr lang="en-US" b="0" i="1" smtClean="0">
                        <a:latin typeface="Cambria Math" panose="02040503050406030204" pitchFamily="18" charset="0"/>
                      </a:rPr>
                      <m:t>5</m:t>
                    </m:r>
                    <m:r>
                      <a:rPr lang="en-US" b="0" i="1" smtClean="0">
                        <a:latin typeface="Cambria Math" panose="02040503050406030204" pitchFamily="18" charset="0"/>
                      </a:rPr>
                      <m:t>.</m:t>
                    </m:r>
                    <m:r>
                      <a:rPr lang="en-US" b="0" i="1" smtClean="0">
                        <a:latin typeface="Cambria Math" panose="02040503050406030204" pitchFamily="18" charset="0"/>
                      </a:rPr>
                      <m:t>4772</m:t>
                    </m:r>
                  </m:oMath>
                </a14:m>
                <a:r>
                  <a:rPr lang="en-US" sz="2800" dirty="0"/>
                  <a:t> is between </a:t>
                </a:r>
                <a14:m>
                  <m:oMath xmlns:m="http://schemas.openxmlformats.org/officeDocument/2006/math">
                    <m:r>
                      <a:rPr lang="en-US" i="1">
                        <a:latin typeface="Cambria Math" panose="02040503050406030204" pitchFamily="18" charset="0"/>
                      </a:rPr>
                      <m:t>5</m:t>
                    </m:r>
                  </m:oMath>
                </a14:m>
                <a:r>
                  <a:rPr lang="en-US" sz="2800" dirty="0"/>
                  <a:t> and </a:t>
                </a:r>
                <a14:m>
                  <m:oMath xmlns:m="http://schemas.openxmlformats.org/officeDocument/2006/math">
                    <m:r>
                      <a:rPr lang="en-US" i="1">
                        <a:latin typeface="Cambria Math" panose="02040503050406030204" pitchFamily="18" charset="0"/>
                        <a:ea typeface="Cambria Math" panose="02040503050406030204" pitchFamily="18" charset="0"/>
                      </a:rPr>
                      <m:t>6</m:t>
                    </m:r>
                  </m:oMath>
                </a14:m>
                <a:r>
                  <a:rPr lang="en-US" sz="2800" dirty="0"/>
                  <a:t> and is reasonable.</a:t>
                </a:r>
              </a:p>
              <a:p>
                <a:pPr>
                  <a:defRPr sz="2800"/>
                </a:pPr>
                <a:r>
                  <a:rPr lang="en-US" dirty="0"/>
                  <a:t>Another approach to check to reasonableness is to square as follows. </a:t>
                </a:r>
              </a:p>
              <a:p>
                <a:pPr>
                  <a:defRPr sz="2800"/>
                </a:pPr>
                <a14:m>
                  <m:oMath xmlns:m="http://schemas.openxmlformats.org/officeDocument/2006/math">
                    <m:sSup>
                      <m:sSupPr>
                        <m:ctrlPr>
                          <a:rPr lang="en-US" sz="2800" b="0" i="1" smtClean="0">
                            <a:latin typeface="Cambria Math" panose="02040503050406030204" pitchFamily="18" charset="0"/>
                          </a:rPr>
                        </m:ctrlPr>
                      </m:sSupPr>
                      <m:e>
                        <m:d>
                          <m:dPr>
                            <m:ctrlPr>
                              <a:rPr lang="en-IN" sz="2800" i="1" smtClean="0">
                                <a:latin typeface="Cambria Math" panose="02040503050406030204" pitchFamily="18" charset="0"/>
                              </a:rPr>
                            </m:ctrlPr>
                          </m:dPr>
                          <m:e>
                            <m:r>
                              <a:rPr lang="en-US" sz="2800" b="0" i="1" smtClean="0">
                                <a:latin typeface="Cambria Math" panose="02040503050406030204" pitchFamily="18" charset="0"/>
                              </a:rPr>
                              <m:t>5</m:t>
                            </m:r>
                            <m:r>
                              <a:rPr lang="en-US" sz="2800" b="0" i="1" smtClean="0">
                                <a:latin typeface="Cambria Math" panose="02040503050406030204" pitchFamily="18" charset="0"/>
                              </a:rPr>
                              <m:t>.</m:t>
                            </m:r>
                            <m:r>
                              <a:rPr lang="en-US" sz="2800" b="0" i="1" smtClean="0">
                                <a:latin typeface="Cambria Math" panose="02040503050406030204" pitchFamily="18" charset="0"/>
                              </a:rPr>
                              <m:t>4772</m:t>
                            </m:r>
                          </m:e>
                        </m:d>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r>
                      <a:rPr lang="en-US" sz="2800" b="0" i="1" smtClean="0">
                        <a:latin typeface="Cambria Math" panose="02040503050406030204" pitchFamily="18" charset="0"/>
                      </a:rPr>
                      <m:t>29</m:t>
                    </m:r>
                    <m:r>
                      <a:rPr lang="en-US" sz="2800" b="0" i="1" smtClean="0">
                        <a:latin typeface="Cambria Math" panose="02040503050406030204" pitchFamily="18" charset="0"/>
                      </a:rPr>
                      <m:t>.</m:t>
                    </m:r>
                    <m:r>
                      <a:rPr lang="en-US" sz="2800" b="0" i="1" smtClean="0">
                        <a:latin typeface="Cambria Math" panose="02040503050406030204" pitchFamily="18" charset="0"/>
                      </a:rPr>
                      <m:t>99971984</m:t>
                    </m:r>
                    <m:r>
                      <a:rPr lang="en-US" sz="2800" b="0" i="1" smtClean="0">
                        <a:latin typeface="Cambria Math" panose="02040503050406030204" pitchFamily="18" charset="0"/>
                      </a:rPr>
                      <m:t>,</m:t>
                    </m:r>
                  </m:oMath>
                </a14:m>
                <a:r>
                  <a:rPr lang="en-US" sz="2800" dirty="0"/>
                  <a:t> which is close to </a:t>
                </a:r>
                <a14:m>
                  <m:oMath xmlns:m="http://schemas.openxmlformats.org/officeDocument/2006/math">
                    <m:r>
                      <a:rPr lang="en-US" sz="2800" i="1" dirty="0" smtClean="0">
                        <a:latin typeface="Cambria Math" panose="02040503050406030204" pitchFamily="18" charset="0"/>
                      </a:rPr>
                      <m:t>30</m:t>
                    </m:r>
                  </m:oMath>
                </a14:m>
                <a:r>
                  <a:rPr lang="en-US" sz="2800" dirty="0"/>
                  <a:t>.</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718" r="-1556" b="-1472"/>
                </a:stretch>
              </a:blipFill>
            </p:spPr>
            <p:txBody>
              <a:bodyPr/>
              <a:lstStyle/>
              <a:p>
                <a:r>
                  <a:rPr lang="en-US">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Properties: </a:t>
            </a:r>
            <a:r>
              <a:rPr dirty="0"/>
              <a:t>Properties of Square Roots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46642"/>
                <a:ext cx="8229600" cy="2146293"/>
              </a:xfrm>
            </p:spPr>
            <p:txBody>
              <a:bodyPr>
                <a:spAutoFit/>
              </a:bodyPr>
              <a:lstStyle/>
              <a:p>
                <a:r>
                  <a:rPr lang="en-US" sz="2800" dirty="0"/>
                  <a:t>If </a:t>
                </a:r>
                <a14:m>
                  <m:oMath xmlns:m="http://schemas.openxmlformats.org/officeDocument/2006/math">
                    <m:r>
                      <a:rPr lang="en-US" sz="2800" b="0" i="1" smtClean="0">
                        <a:latin typeface="Cambria Math" panose="02040503050406030204" pitchFamily="18" charset="0"/>
                      </a:rPr>
                      <m:t>𝑎</m:t>
                    </m:r>
                  </m:oMath>
                </a14:m>
                <a:r>
                  <a:rPr lang="en-US" sz="2800" dirty="0"/>
                  <a:t> and </a:t>
                </a:r>
                <a14:m>
                  <m:oMath xmlns:m="http://schemas.openxmlformats.org/officeDocument/2006/math">
                    <m:r>
                      <a:rPr lang="en-US" sz="2800" b="0" i="1" smtClean="0">
                        <a:latin typeface="Cambria Math" panose="02040503050406030204" pitchFamily="18" charset="0"/>
                      </a:rPr>
                      <m:t>𝑏</m:t>
                    </m:r>
                  </m:oMath>
                </a14:m>
                <a:r>
                  <a:rPr lang="en-US" sz="2800" dirty="0"/>
                  <a:t> are </a:t>
                </a:r>
                <a:r>
                  <a:rPr lang="en-US" sz="2800" b="1" dirty="0"/>
                  <a:t>positive</a:t>
                </a:r>
                <a:r>
                  <a:rPr lang="en-US" sz="2800" dirty="0"/>
                  <a:t> real numbers, then</a:t>
                </a:r>
              </a:p>
              <a:p>
                <a:pPr marL="514350" indent="-514350">
                  <a:buFont typeface="+mj-lt"/>
                  <a:buAutoNum type="arabicPeriod"/>
                  <a:defRPr sz="2800"/>
                </a:pPr>
                <a:r>
                  <a:rPr lang="en-US" dirty="0"/>
                  <a:t>​</a:t>
                </a:r>
                <a14:m>
                  <m:oMath xmlns:m="http://schemas.openxmlformats.org/officeDocument/2006/math">
                    <m:rad>
                      <m:radPr>
                        <m:degHide m:val="on"/>
                        <m:ctrlPr>
                          <a:rPr lang="ar-AE" i="1">
                            <a:latin typeface="Cambria Math" panose="02040503050406030204" pitchFamily="18" charset="0"/>
                          </a:rPr>
                        </m:ctrlPr>
                      </m:radPr>
                      <m:deg/>
                      <m:e>
                        <m:r>
                          <a:rPr lang="ar-AE">
                            <a:latin typeface="Cambria Math" panose="02040503050406030204" pitchFamily="18" charset="0"/>
                          </a:rPr>
                          <m:t>𝑎𝑏</m:t>
                        </m:r>
                      </m:e>
                    </m:rad>
                    <m:r>
                      <a:rPr lang="ar-AE">
                        <a:latin typeface="Cambria Math" panose="02040503050406030204" pitchFamily="18" charset="0"/>
                      </a:rPr>
                      <m:t>=</m:t>
                    </m:r>
                    <m:rad>
                      <m:radPr>
                        <m:degHide m:val="on"/>
                        <m:ctrlPr>
                          <a:rPr lang="ar-AE" i="1">
                            <a:latin typeface="Cambria Math" panose="02040503050406030204" pitchFamily="18" charset="0"/>
                          </a:rPr>
                        </m:ctrlPr>
                      </m:radPr>
                      <m:deg/>
                      <m:e>
                        <m:r>
                          <a:rPr lang="ar-AE">
                            <a:latin typeface="Cambria Math" panose="02040503050406030204" pitchFamily="18" charset="0"/>
                          </a:rPr>
                          <m:t>𝑎</m:t>
                        </m:r>
                      </m:e>
                    </m:rad>
                    <m:rad>
                      <m:radPr>
                        <m:degHide m:val="on"/>
                        <m:ctrlPr>
                          <a:rPr lang="ar-AE" i="1">
                            <a:latin typeface="Cambria Math" panose="02040503050406030204" pitchFamily="18" charset="0"/>
                          </a:rPr>
                        </m:ctrlPr>
                      </m:radPr>
                      <m:deg/>
                      <m:e>
                        <m:r>
                          <a:rPr lang="ar-AE">
                            <a:latin typeface="Cambria Math" panose="02040503050406030204" pitchFamily="18" charset="0"/>
                          </a:rPr>
                          <m:t>𝑏</m:t>
                        </m:r>
                      </m:e>
                    </m:rad>
                  </m:oMath>
                </a14:m>
                <a:endParaRPr lang="ar-AE" dirty="0"/>
              </a:p>
              <a:p>
                <a:pPr marL="514350" indent="-514350">
                  <a:buFont typeface="+mj-lt"/>
                  <a:buAutoNum type="arabicPeriod" startAt="2"/>
                  <a:defRPr sz="2800"/>
                </a:pPr>
                <a:r>
                  <a:rPr lang="ar-AE" dirty="0"/>
                  <a:t>​</a:t>
                </a:r>
                <a14:m>
                  <m:oMath xmlns:m="http://schemas.openxmlformats.org/officeDocument/2006/math">
                    <m:rad>
                      <m:radPr>
                        <m:degHide m:val="on"/>
                        <m:ctrlPr>
                          <a:rPr lang="ar-AE" i="1">
                            <a:latin typeface="Cambria Math" panose="02040503050406030204" pitchFamily="18" charset="0"/>
                          </a:rPr>
                        </m:ctrlPr>
                      </m:radPr>
                      <m:deg/>
                      <m:e>
                        <m:f>
                          <m:fPr>
                            <m:ctrlPr>
                              <a:rPr lang="ar-AE" i="1">
                                <a:latin typeface="Cambria Math" panose="02040503050406030204" pitchFamily="18" charset="0"/>
                              </a:rPr>
                            </m:ctrlPr>
                          </m:fPr>
                          <m:num>
                            <m:r>
                              <a:rPr lang="ar-AE">
                                <a:latin typeface="Cambria Math" panose="02040503050406030204" pitchFamily="18" charset="0"/>
                              </a:rPr>
                              <m:t>𝑎</m:t>
                            </m:r>
                          </m:num>
                          <m:den>
                            <m:r>
                              <a:rPr lang="ar-AE">
                                <a:latin typeface="Cambria Math" panose="02040503050406030204" pitchFamily="18" charset="0"/>
                              </a:rPr>
                              <m:t>𝑏</m:t>
                            </m:r>
                          </m:den>
                        </m:f>
                      </m:e>
                    </m:rad>
                    <m:r>
                      <a:rPr lang="ar-AE">
                        <a:latin typeface="Cambria Math" panose="02040503050406030204" pitchFamily="18" charset="0"/>
                      </a:rPr>
                      <m:t>=</m:t>
                    </m:r>
                    <m:f>
                      <m:fPr>
                        <m:ctrlPr>
                          <a:rPr lang="ar-AE" i="1">
                            <a:latin typeface="Cambria Math" panose="02040503050406030204" pitchFamily="18" charset="0"/>
                          </a:rPr>
                        </m:ctrlPr>
                      </m:fPr>
                      <m:num>
                        <m:rad>
                          <m:radPr>
                            <m:degHide m:val="on"/>
                            <m:ctrlPr>
                              <a:rPr lang="ar-AE" i="1">
                                <a:latin typeface="Cambria Math" panose="02040503050406030204" pitchFamily="18" charset="0"/>
                              </a:rPr>
                            </m:ctrlPr>
                          </m:radPr>
                          <m:deg/>
                          <m:e>
                            <m:r>
                              <a:rPr lang="ar-AE">
                                <a:latin typeface="Cambria Math" panose="02040503050406030204" pitchFamily="18" charset="0"/>
                              </a:rPr>
                              <m:t>𝑎</m:t>
                            </m:r>
                          </m:e>
                        </m:rad>
                      </m:num>
                      <m:den>
                        <m:rad>
                          <m:radPr>
                            <m:degHide m:val="on"/>
                            <m:ctrlPr>
                              <a:rPr lang="ar-AE" i="1">
                                <a:latin typeface="Cambria Math" panose="02040503050406030204" pitchFamily="18" charset="0"/>
                              </a:rPr>
                            </m:ctrlPr>
                          </m:radPr>
                          <m:deg/>
                          <m:e>
                            <m:r>
                              <a:rPr lang="ar-AE">
                                <a:latin typeface="Cambria Math" panose="02040503050406030204" pitchFamily="18" charset="0"/>
                              </a:rPr>
                              <m:t>𝑏</m:t>
                            </m:r>
                          </m:e>
                        </m:rad>
                      </m:den>
                    </m:f>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46642"/>
                <a:ext cx="8229600" cy="2146293"/>
              </a:xfrm>
              <a:blipFill>
                <a:blip r:embed="rId2"/>
                <a:stretch>
                  <a:fillRect l="-1402" t="-1961"/>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Simplest Form for Square Roots</a:t>
            </a:r>
          </a:p>
        </p:txBody>
      </p:sp>
      <p:sp>
        <p:nvSpPr>
          <p:cNvPr id="3" name="Text Placeholder 2"/>
          <p:cNvSpPr>
            <a:spLocks noGrp="1"/>
          </p:cNvSpPr>
          <p:nvPr>
            <p:ph type="body" sz="quarter" idx="10"/>
          </p:nvPr>
        </p:nvSpPr>
        <p:spPr>
          <a:xfrm>
            <a:off x="457200" y="1119628"/>
            <a:ext cx="8229600" cy="954107"/>
          </a:xfrm>
        </p:spPr>
        <p:txBody>
          <a:bodyPr>
            <a:spAutoFit/>
          </a:bodyPr>
          <a:lstStyle/>
          <a:p>
            <a:r>
              <a:rPr sz="2800" dirty="0"/>
              <a:t>A square root is considered to be in </a:t>
            </a:r>
            <a:r>
              <a:rPr sz="2800" b="1" dirty="0"/>
              <a:t>simplest form</a:t>
            </a:r>
            <a:r>
              <a:rPr sz="2800" dirty="0"/>
              <a:t> when the radicand has no perfect square as a factor.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119628"/>
            <a:ext cx="8229600" cy="2677656"/>
          </a:xfrm>
        </p:spPr>
        <p:txBody>
          <a:bodyPr>
            <a:spAutoFit/>
          </a:bodyPr>
          <a:lstStyle/>
          <a:p>
            <a:r>
              <a:rPr lang="en-US" sz="2800" dirty="0"/>
              <a:t>Of these three approaches, the second appears to be the easiest because it has the fewest steps. However, “seeing” the largest perfect square factor may be difficult. If you do not immediately see a perfect square factor, proceed by finding other factors or prime factors as illustrated</a:t>
            </a:r>
            <a:r>
              <a:rPr sz="2800" dirty="0"/>
              <a:t>.</a:t>
            </a:r>
          </a:p>
        </p:txBody>
      </p:sp>
    </p:spTree>
    <p:extLst>
      <p:ext uri="{BB962C8B-B14F-4D97-AF65-F5344CB8AC3E}">
        <p14:creationId xmlns:p14="http://schemas.microsoft.com/office/powerpoint/2010/main" val="264587082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964</TotalTime>
  <Words>1311</Words>
  <Application>Microsoft Office PowerPoint</Application>
  <PresentationFormat>On-screen Show (4:3)</PresentationFormat>
  <Paragraphs>138</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Cambria Math</vt:lpstr>
      <vt:lpstr>Courier New</vt:lpstr>
      <vt:lpstr>Arial</vt:lpstr>
      <vt:lpstr>Calibri</vt:lpstr>
      <vt:lpstr>Office Theme</vt:lpstr>
      <vt:lpstr>Section 5.5</vt:lpstr>
      <vt:lpstr>Definition: Radical Terminology</vt:lpstr>
      <vt:lpstr>Definition: Square Root</vt:lpstr>
      <vt:lpstr>Example 1: Evaluating Square Roots</vt:lpstr>
      <vt:lpstr>Example 2: Evaluating Square Roots</vt:lpstr>
      <vt:lpstr>Example 3: Estimating Square Roots</vt:lpstr>
      <vt:lpstr>Properties: Properties of Square Roots</vt:lpstr>
      <vt:lpstr>Definition: Simplest Form for Square Roots</vt:lpstr>
      <vt:lpstr>Note</vt:lpstr>
      <vt:lpstr>Example 4: Simplifying Radical Expressions with Square Roots</vt:lpstr>
      <vt:lpstr>Example 5: Adding and Subtracting with Radicals</vt:lpstr>
      <vt:lpstr>Example 5: Adding and Subtracting with Radicals (cont.)</vt:lpstr>
      <vt:lpstr>Completion Example 6: Adding and Subtracting with Radicals</vt:lpstr>
      <vt:lpstr>Example 7: Multiplying with Radicals</vt:lpstr>
      <vt:lpstr>Example 8: Multiplying Radicals</vt:lpstr>
      <vt:lpstr>Example 8: Multiplying Radicals (cont.)</vt:lpstr>
      <vt:lpstr>Completion Example 9: Multiplying with Radicals</vt:lpstr>
      <vt:lpstr>Procedure: Rationalizing a Denominator Containing a Square Root</vt:lpstr>
      <vt:lpstr>Example 10: Rationalizing Denominators Containing Square Roots</vt:lpstr>
      <vt:lpstr>Example 10: Rationalizing Denominators Containing Square Roots (cont.)</vt:lpstr>
      <vt:lpstr>Example 11: Evaluating Radical Expressions with a Calculator</vt:lpstr>
      <vt:lpstr>Example 11: Evaluating Radical Expressions with a Calculator (cont.)</vt:lpstr>
      <vt:lpstr>Example 11: Evaluating Radical Expressions with a Calculator (cont.)</vt:lpstr>
      <vt:lpstr>Example 11: Evaluating Radical Expressions with a Calculator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134</cp:revision>
  <dcterms:created xsi:type="dcterms:W3CDTF">2013-04-26T14:43:13Z</dcterms:created>
  <dcterms:modified xsi:type="dcterms:W3CDTF">2024-08-27T20:14:48Z</dcterms:modified>
</cp:coreProperties>
</file>