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81" r:id="rId4"/>
    <p:sldId id="258" r:id="rId5"/>
    <p:sldId id="260" r:id="rId6"/>
    <p:sldId id="262" r:id="rId7"/>
    <p:sldId id="264" r:id="rId8"/>
    <p:sldId id="282" r:id="rId9"/>
    <p:sldId id="266" r:id="rId10"/>
    <p:sldId id="269" r:id="rId11"/>
    <p:sldId id="268" r:id="rId12"/>
    <p:sldId id="283" r:id="rId13"/>
    <p:sldId id="271" r:id="rId14"/>
    <p:sldId id="284" r:id="rId15"/>
    <p:sldId id="273" r:id="rId16"/>
    <p:sldId id="285" r:id="rId17"/>
    <p:sldId id="286" r:id="rId18"/>
    <p:sldId id="275" r:id="rId19"/>
    <p:sldId id="287" r:id="rId20"/>
    <p:sldId id="277" r:id="rId21"/>
    <p:sldId id="289" r:id="rId22"/>
    <p:sldId id="279" r:id="rId23"/>
    <p:sldId id="290" r:id="rId24"/>
    <p:sldId id="291" r:id="rId25"/>
    <p:sldId id="292" r:id="rId26"/>
    <p:sldId id="293" r:id="rId27"/>
    <p:sldId id="294" r:id="rId28"/>
    <p:sldId id="295" r:id="rId2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2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8/27/2024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5059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Solving Quadratic Equations by the Square Root Property and the Quadratic Formula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5.6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</a:t>
            </a:r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</a:t>
            </a:r>
            <a:r>
              <a:rPr lang="en-US" dirty="0"/>
              <a:t>Using the Square Root Property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Solve the following quadratic equation by using the square root property. Write any radicals in simplest form.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80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ba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</m:t>
                          </m:r>
                        </m:e>
                      </m:ba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bar>
                    </m:oMath>
                  </m:oMathPara>
                </a14:m>
                <a:endParaRPr lang="en-US" sz="2800" b="0" dirty="0"/>
              </a:p>
              <a:p>
                <a:endParaRPr lang="en-US"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Formula: The </a:t>
            </a:r>
            <a:r>
              <a:rPr dirty="0"/>
              <a:t>Quadratic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57881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sz="2800" dirty="0"/>
                  <a:t>The solutions of the general quadratic equation 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𝑐</m:t>
                    </m:r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, 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, are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±</m:t>
                        </m:r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ar-AE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57881"/>
              </a:xfrm>
              <a:blipFill>
                <a:blip r:embed="rId2"/>
                <a:stretch>
                  <a:fillRect l="-1328" t="-2589" b="-194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056495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dirty="0"/>
                  <a:t>The expression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called the </a:t>
                </a:r>
                <a:r>
                  <a:rPr lang="en-US" b="1" dirty="0"/>
                  <a:t>discriminant.</a:t>
                </a:r>
              </a:p>
              <a:p>
                <a:pPr>
                  <a:defRPr sz="2800"/>
                </a:pPr>
                <a:r>
                  <a:rPr lang="en-US" sz="2800" dirty="0"/>
                  <a:t>I</a:t>
                </a:r>
                <a:r>
                  <a:rPr lang="en-US" dirty="0"/>
                  <a:t>f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there is only one real solution.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there are two real solutions.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there are no real solutions. </a:t>
                </a:r>
                <a:r>
                  <a:rPr lang="en-US" dirty="0"/>
                  <a:t>(The square root of a negative number is not a real number.)</a:t>
                </a:r>
              </a:p>
              <a:p>
                <a:pPr>
                  <a:defRPr sz="2800"/>
                </a:pPr>
                <a:r>
                  <a:rPr lang="en-US" sz="2800" dirty="0"/>
                  <a:t>Discussions of negative discriminants occur in more advanced algebra courses.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056495"/>
              </a:xfrm>
              <a:blipFill>
                <a:blip r:embed="rId2"/>
                <a:stretch>
                  <a:fillRect l="-1328" t="-1194" b="-8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8548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7</a:t>
            </a:r>
            <a:r>
              <a:rPr dirty="0"/>
              <a:t>: The Quadratic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Use the quadratic formula to solve the following quadratic equation.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IN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IN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16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17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7</a:t>
            </a:r>
            <a:r>
              <a:rPr dirty="0"/>
              <a:t>: The Quadratic Formula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In many practical applications of quadratic equations, we want to know a decimal approximation of the solutions. Using a calculator, we find the following approximate values for the solutions of the equation</a:t>
                </a:r>
                <a:r>
                  <a:rPr lang="en-IN" sz="2800" dirty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17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78078</m:t>
                      </m:r>
                    </m:oMath>
                  </m:oMathPara>
                </a14:m>
                <a:endParaRPr lang="en-IN" sz="2800" dirty="0"/>
              </a:p>
              <a:p>
                <a:r>
                  <a:rPr lang="en-IN" dirty="0"/>
                  <a:t>				and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17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2808</m:t>
                      </m:r>
                    </m:oMath>
                  </m:oMathPara>
                </a14:m>
                <a:endParaRPr lang="en-IN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7183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8</a:t>
            </a:r>
            <a:r>
              <a:rPr dirty="0"/>
              <a:t>: The Quadratic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IN" sz="2800" dirty="0"/>
                  <a:t>Use the quadratic formula to solve the following quadratic equation.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IN" sz="2800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IN" dirty="0"/>
                  <a:t>Now we see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Substitute these values into the quadratic formula and simplify.</a:t>
                </a:r>
                <a:endParaRPr lang="en-IN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D8D502-D996-F933-37B0-C5681EA25017}"/>
                  </a:ext>
                </a:extLst>
              </p:cNvPr>
              <p:cNvSpPr txBox="1"/>
              <p:nvPr/>
            </p:nvSpPr>
            <p:spPr>
              <a:xfrm>
                <a:off x="4876800" y="2782669"/>
                <a:ext cx="4038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First, rewrite the equation so that one side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D8D502-D996-F933-37B0-C5681EA250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2782669"/>
                <a:ext cx="4038600" cy="646331"/>
              </a:xfrm>
              <a:prstGeom prst="rect">
                <a:avLst/>
              </a:prstGeom>
              <a:blipFill>
                <a:blip r:embed="rId3"/>
                <a:stretch>
                  <a:fillRect l="-1207" t="-4673" b="-1308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8</a:t>
            </a:r>
            <a:r>
              <a:rPr dirty="0"/>
              <a:t>: The Quadratic Formula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13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13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This shows that the quadratic formula works correctly even though the leading coefficient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is negative. We could also multiply all the terms on both sides of the equation by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and solve the new equation. </a:t>
                </a:r>
                <a:r>
                  <a:rPr lang="en-US" sz="2800" b="1" dirty="0"/>
                  <a:t>The solutions will be the same</a:t>
                </a:r>
                <a:r>
                  <a:rPr lang="en-US" sz="2800" dirty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B2BF024-60FC-9287-F686-C080F2D6CB4F}"/>
                  </a:ext>
                </a:extLst>
              </p:cNvPr>
              <p:cNvSpPr txBox="1"/>
              <p:nvPr/>
            </p:nvSpPr>
            <p:spPr>
              <a:xfrm>
                <a:off x="3962400" y="4591803"/>
                <a:ext cx="3886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Multiply every term by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B2BF024-60FC-9287-F686-C080F2D6CB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591803"/>
                <a:ext cx="3886200" cy="369332"/>
              </a:xfrm>
              <a:prstGeom prst="rect">
                <a:avLst/>
              </a:prstGeom>
              <a:blipFill>
                <a:blip r:embed="rId3"/>
                <a:stretch>
                  <a:fillRect l="-1254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5866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8</a:t>
            </a:r>
            <a:r>
              <a:rPr dirty="0"/>
              <a:t>: The Quadratic Formula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dirty="0"/>
                  <a:t>Now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=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13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Again, if needed, a calculator will give approximate values for the solutions</a:t>
                </a:r>
                <a:r>
                  <a:rPr lang="en-US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13</m:t>
                            </m:r>
                          </m:e>
                        </m:rad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4343</m:t>
                    </m:r>
                  </m:oMath>
                </a14:m>
                <a:r>
                  <a:rPr lang="en-US" sz="2800" dirty="0"/>
                  <a:t>	and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2324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1751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9</a:t>
            </a:r>
            <a:r>
              <a:rPr dirty="0"/>
              <a:t>: The Quadratic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Use the quadratic formula to solve the following quadratic equation.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The square root property could be applied by adding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US" sz="2800" dirty="0"/>
                  <a:t> to both sides, dividing by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, and then taking square roots. The result is the same by using the quadratic formula with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9</a:t>
            </a:r>
            <a:r>
              <a:rPr dirty="0"/>
              <a:t>: The Quadratic Formula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	or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dirty="0"/>
              </a:p>
              <a:p>
                <a:r>
                  <a:rPr lang="en-US" dirty="0"/>
                  <a:t>So,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25</m:t>
                                  </m:r>
                                </m:e>
                              </m:d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200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7590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Square Root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999265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sz="2800" dirty="0"/>
                  <a:t>For a quadratic equation in the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en-US" sz="2800" dirty="0"/>
                  <a:t>,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/>
                  <a:t> is nonnegative,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ar-AE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 b="1" i="1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</m:rad>
                  </m:oMath>
                </a14:m>
                <a:r>
                  <a:rPr lang="ar-AE" sz="2800" b="1" dirty="0"/>
                  <a:t> </a:t>
                </a:r>
                <a:r>
                  <a:rPr lang="en-US" sz="2800" b="1" dirty="0"/>
                  <a:t> </a:t>
                </a:r>
                <a:r>
                  <a:rPr lang="en-US" sz="2800" dirty="0"/>
                  <a:t>or 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>
                        <a:latin typeface="Cambria Math" panose="02040503050406030204" pitchFamily="18" charset="0"/>
                      </a:rPr>
                      <m:t>=−</m:t>
                    </m:r>
                    <m:rad>
                      <m:radPr>
                        <m:degHide m:val="on"/>
                        <m:ctrlPr>
                          <a:rPr lang="ar-AE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 b="1" i="1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</m:rad>
                  </m:oMath>
                </a14:m>
                <a:r>
                  <a:rPr lang="ar-AE" sz="2800" dirty="0"/>
                  <a:t>.</a:t>
                </a:r>
              </a:p>
              <a:p>
                <a:pPr>
                  <a:defRPr sz="2800"/>
                </a:pPr>
                <a:r>
                  <a:rPr lang="en-US" sz="2800" dirty="0"/>
                  <a:t>This can be written as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>
                        <a:latin typeface="Cambria Math" panose="02040503050406030204" pitchFamily="18" charset="0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ar-AE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 b="1" i="1"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</m:rad>
                  </m:oMath>
                </a14:m>
                <a:r>
                  <a:rPr lang="ar-AE" sz="2800" b="1" dirty="0"/>
                  <a:t>.</a:t>
                </a:r>
                <a:endParaRPr sz="2800" b="1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999265"/>
              </a:xfrm>
              <a:blipFill>
                <a:blip r:embed="rId2"/>
                <a:stretch>
                  <a:fillRect l="-1328" t="-1807" r="-1328" b="-81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</a:t>
            </a:r>
            <a:r>
              <a:rPr dirty="0"/>
              <a:t>Example 1</a:t>
            </a:r>
            <a:r>
              <a:rPr lang="en-US" dirty="0"/>
              <a:t>0</a:t>
            </a:r>
            <a:r>
              <a:rPr dirty="0"/>
              <a:t>: The Quadratic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Use the quadratic formula to solve the following quadratic equation.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IN" sz="2800" dirty="0"/>
              </a:p>
              <a:p>
                <a:r>
                  <a:rPr lang="en-IN" sz="2800" b="1" dirty="0"/>
                  <a:t>Solution</a:t>
                </a:r>
              </a:p>
              <a:p>
                <a:r>
                  <a:rPr lang="en-IN" dirty="0"/>
                  <a:t>In this case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bar>
                      <m:bar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,</m:t>
                        </m:r>
                      </m:e>
                    </m:bar>
                  </m:oMath>
                </a14:m>
                <a:r>
                  <a:rPr lang="en-IN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  −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  ,</m:t>
                        </m:r>
                      </m:e>
                    </m:bar>
                  </m:oMath>
                </a14:m>
                <a:r>
                  <a:rPr lang="en-IN" sz="2800" dirty="0"/>
                  <a:t> and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</m:ba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sz="2800" dirty="0"/>
              </a:p>
              <a:p>
                <a:r>
                  <a:rPr lang="en-IN" dirty="0"/>
                  <a:t>Substitute these values into the quadratic formula and simplify.</a:t>
                </a:r>
              </a:p>
              <a:p>
                <a:endParaRPr lang="en-IN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</a:t>
            </a:r>
            <a:r>
              <a:rPr dirty="0"/>
              <a:t>Example 1</a:t>
            </a:r>
            <a:r>
              <a:rPr lang="en-US" dirty="0"/>
              <a:t>0</a:t>
            </a:r>
            <a:r>
              <a:rPr dirty="0"/>
              <a:t>: The Quadratic Formula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bar>
                                <m:bar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ba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d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 </m:t>
                          </m:r>
                          <m:bar>
                            <m:ba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ba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bar>
                            <m:ba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ba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 </m:t>
                          </m:r>
                          <m:bar>
                            <m:ba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bar>
                        </m:num>
                        <m:den>
                          <m:bar>
                            <m:ba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bar>
                        </m:den>
                      </m:f>
                    </m:oMath>
                  </m:oMathPara>
                </a14:m>
                <a:endParaRPr lang="en-IN" sz="2800" dirty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</m:bar>
                  </m:oMath>
                </a14:m>
                <a:r>
                  <a:rPr lang="en-IN" sz="2800" dirty="0"/>
                  <a:t>	and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 </m:t>
                    </m:r>
                    <m:bar>
                      <m:bar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</m:bar>
                  </m:oMath>
                </a14:m>
                <a:endParaRPr lang="en-IN" sz="2800" dirty="0"/>
              </a:p>
              <a:p>
                <a:endParaRPr lang="en-IN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32314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1</a:t>
            </a:r>
            <a:r>
              <a:rPr dirty="0"/>
              <a:t>: The Quadratic </a:t>
            </a:r>
            <a:r>
              <a:rPr lang="en-US" dirty="0"/>
              <a:t>Formula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Use the quadratic formula to solve the following quadratic equations.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IN" dirty="0"/>
                  <a:t>Now we see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53694A9-632E-F20B-5EBC-55B9CF2573E9}"/>
              </a:ext>
            </a:extLst>
          </p:cNvPr>
          <p:cNvSpPr txBox="1"/>
          <p:nvPr/>
        </p:nvSpPr>
        <p:spPr>
          <a:xfrm>
            <a:off x="4114800" y="3342502"/>
            <a:ext cx="3124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Multiply on the left-hand side.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19E5DA2-A88C-5205-F5F2-2F63F555E6C7}"/>
                  </a:ext>
                </a:extLst>
              </p:cNvPr>
              <p:cNvSpPr txBox="1"/>
              <p:nvPr/>
            </p:nvSpPr>
            <p:spPr>
              <a:xfrm>
                <a:off x="4114800" y="3723502"/>
                <a:ext cx="4800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Subtract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IN" dirty="0"/>
                  <a:t> from both sides so that one side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19E5DA2-A88C-5205-F5F2-2F63F555E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723502"/>
                <a:ext cx="4800600" cy="369332"/>
              </a:xfrm>
              <a:prstGeom prst="rect">
                <a:avLst/>
              </a:prstGeom>
              <a:blipFill>
                <a:blip r:embed="rId3"/>
                <a:stretch>
                  <a:fillRect l="-1015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1</a:t>
            </a:r>
            <a:r>
              <a:rPr dirty="0"/>
              <a:t>: The Quadratic </a:t>
            </a:r>
            <a:r>
              <a:rPr lang="en-US" dirty="0"/>
              <a:t>Formula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Substituting in the quadratic formula gives the following</a:t>
                </a:r>
                <a:r>
                  <a:rPr lang="en-IN" sz="2800" dirty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r>
                  <a:rPr lang="en-IN" dirty="0"/>
                  <a:t>	or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69365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1</a:t>
            </a:r>
            <a:r>
              <a:rPr dirty="0"/>
              <a:t>: The Quadratic </a:t>
            </a:r>
            <a:r>
              <a:rPr lang="en-US" dirty="0"/>
              <a:t>Formula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1" dirty="0"/>
                  <a:t>Note</a:t>
                </a:r>
                <a:r>
                  <a:rPr lang="en-US" dirty="0"/>
                  <a:t>: Whenever the solutions are rational numbers, the equation can be solved by factoring. In this example, we could have solved as follows.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b="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7074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2</a:t>
            </a:r>
            <a:r>
              <a:rPr dirty="0"/>
              <a:t>: </a:t>
            </a:r>
            <a:r>
              <a:rPr lang="en-US" dirty="0"/>
              <a:t>The Quadratic Formula and a Double Solution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Use the quadratic formula to solve the following quadratic equation.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e>
                              </m:d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144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144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39786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2</a:t>
            </a:r>
            <a:r>
              <a:rPr dirty="0"/>
              <a:t>: </a:t>
            </a:r>
            <a:r>
              <a:rPr lang="en-US" dirty="0"/>
              <a:t>The Quadratic Formula and a Double Solution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Note that when the discriminant is 0, there is only one solution. This equation could also be solved by factoring in the following manner.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7241D9D-BF80-9034-7657-9A7363B9698A}"/>
              </a:ext>
            </a:extLst>
          </p:cNvPr>
          <p:cNvSpPr txBox="1"/>
          <p:nvPr/>
        </p:nvSpPr>
        <p:spPr>
          <a:xfrm>
            <a:off x="3886200" y="243840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quadratic expression is a perfect square trinomial.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1CE222B-5A6E-1DC8-AD60-2702421303F8}"/>
                  </a:ext>
                </a:extLst>
              </p:cNvPr>
              <p:cNvSpPr txBox="1"/>
              <p:nvPr/>
            </p:nvSpPr>
            <p:spPr>
              <a:xfrm>
                <a:off x="3886200" y="3853085"/>
                <a:ext cx="464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The factor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dirty="0"/>
                  <a:t> is repeated.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1CE222B-5A6E-1DC8-AD60-2702421303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853085"/>
                <a:ext cx="4648200" cy="369332"/>
              </a:xfrm>
              <a:prstGeom prst="rect">
                <a:avLst/>
              </a:prstGeom>
              <a:blipFill>
                <a:blip r:embed="rId3"/>
                <a:stretch>
                  <a:fillRect l="-1181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4D2BC8B-3E6B-7573-542B-6FC76B35FEE0}"/>
                  </a:ext>
                </a:extLst>
              </p:cNvPr>
              <p:cNvSpPr txBox="1"/>
              <p:nvPr/>
            </p:nvSpPr>
            <p:spPr>
              <a:xfrm>
                <a:off x="3886200" y="4775031"/>
                <a:ext cx="4953000" cy="484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IN" dirty="0"/>
                  <a:t> is called a double solution or a double root.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4D2BC8B-3E6B-7573-542B-6FC76B35FE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775031"/>
                <a:ext cx="4953000" cy="484043"/>
              </a:xfrm>
              <a:prstGeom prst="rect">
                <a:avLst/>
              </a:prstGeom>
              <a:blipFill>
                <a:blip r:embed="rId4"/>
                <a:stretch>
                  <a:fillRect b="-75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10490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3</a:t>
            </a:r>
            <a:r>
              <a:rPr dirty="0"/>
              <a:t>: </a:t>
            </a:r>
            <a:r>
              <a:rPr lang="en-US" dirty="0"/>
              <a:t>The Quadratic Formula and Nonreal Solutions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Use the quadratic formula to solve the following quadratic equation.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27831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3</a:t>
            </a:r>
            <a:r>
              <a:rPr dirty="0"/>
              <a:t>: </a:t>
            </a:r>
            <a:r>
              <a:rPr lang="en-US" dirty="0"/>
              <a:t>The Quadratic Formula and Nonreal Solutions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is no real solution. This example illustrates the fact that not every equation has real solutions. Such solutions are called </a:t>
            </a:r>
            <a:r>
              <a:rPr lang="en-US" b="1" dirty="0"/>
              <a:t>nonreal complex numbers</a:t>
            </a:r>
            <a:r>
              <a:rPr lang="en-US" dirty="0"/>
              <a:t> and are discussed in more depth in higher-level math courses.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950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384995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dirty="0"/>
                  <a:t>In this approach, we do not set a polynomial expression equal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. Instead we set a squared expression equal to a nonnegative real number.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384995"/>
              </a:xfrm>
              <a:blipFill>
                <a:blip r:embed="rId2"/>
                <a:stretch>
                  <a:fillRect l="-1328" t="-3448" r="-1993" b="-1034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7600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Using the Square Root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Solve the following quadratic equation by using the square root property. Write any radicals in simplest form.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51</m:t>
                      </m:r>
                    </m:oMath>
                  </m:oMathPara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51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17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Keep in mind that the expression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17</m:t>
                        </m:r>
                      </m:e>
                    </m:rad>
                  </m:oMath>
                </a14:m>
                <a:r>
                  <a:rPr lang="en-US" sz="2800" dirty="0"/>
                  <a:t> represents the two equations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e>
                    </m:rad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e>
                    </m:rad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92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D0498BC-73D8-3007-C9FE-ED8C68815083}"/>
                  </a:ext>
                </a:extLst>
              </p:cNvPr>
              <p:cNvSpPr txBox="1"/>
              <p:nvPr/>
            </p:nvSpPr>
            <p:spPr>
              <a:xfrm>
                <a:off x="2500184" y="3354860"/>
                <a:ext cx="533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Divide both sides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so that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dirty="0"/>
                  <a:t> is 1.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D0498BC-73D8-3007-C9FE-ED8C688150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0184" y="3354860"/>
                <a:ext cx="5334000" cy="369332"/>
              </a:xfrm>
              <a:prstGeom prst="rect">
                <a:avLst/>
              </a:prstGeom>
              <a:blipFill>
                <a:blip r:embed="rId3"/>
                <a:stretch>
                  <a:fillRect l="-914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Using the Square Root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Solve the following quadratic equation by using the square root property. Write any radicals in simplest form.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21</m:t>
                      </m:r>
                    </m:oMath>
                  </m:oMathPara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ar-AE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21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21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  <a:p>
                <a:r>
                  <a:rPr lang="en-IN" dirty="0"/>
                  <a:t>There are two solutions: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e>
                    </m:rad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21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the Square Root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Solve the following quadratic equation by using the square root property. Write any radicals in simplest form.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50</m:t>
                      </m:r>
                    </m:oMath>
                  </m:oMathPara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ar-AE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50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  <a:p>
                <a:r>
                  <a:rPr lang="en-IN" dirty="0"/>
                  <a:t>There are two solutions: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0CD8DAE-3400-285F-01D9-54415D91FD9B}"/>
                  </a:ext>
                </a:extLst>
              </p:cNvPr>
              <p:cNvSpPr txBox="1"/>
              <p:nvPr/>
            </p:nvSpPr>
            <p:spPr>
              <a:xfrm>
                <a:off x="3917092" y="3750275"/>
                <a:ext cx="4572000" cy="4305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Simplify the radical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50</m:t>
                            </m:r>
                          </m:e>
                        </m:ra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e>
                        </m:rad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0CD8DAE-3400-285F-01D9-54415D91FD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7092" y="3750275"/>
                <a:ext cx="4572000" cy="430502"/>
              </a:xfrm>
              <a:prstGeom prst="rect">
                <a:avLst/>
              </a:prstGeom>
              <a:blipFill>
                <a:blip r:embed="rId3"/>
                <a:stretch>
                  <a:fillRect l="-1200" b="-1549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Using the Square Root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Solve the following quadratic equation by using the square root property. Write any radicals in simplest form.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72</m:t>
                      </m:r>
                    </m:oMath>
                  </m:oMathPara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ar-AE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72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72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60CE4CD-EE77-85BA-A004-F0C13553CA10}"/>
                  </a:ext>
                </a:extLst>
              </p:cNvPr>
              <p:cNvSpPr txBox="1"/>
              <p:nvPr/>
            </p:nvSpPr>
            <p:spPr>
              <a:xfrm>
                <a:off x="4374292" y="4244546"/>
                <a:ext cx="4541108" cy="418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Simplify the radical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72</m:t>
                            </m:r>
                          </m:e>
                        </m:ra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36</m:t>
                            </m:r>
                          </m:e>
                        </m:rad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60CE4CD-EE77-85BA-A004-F0C13553C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4292" y="4244546"/>
                <a:ext cx="4541108" cy="418576"/>
              </a:xfrm>
              <a:prstGeom prst="rect">
                <a:avLst/>
              </a:prstGeom>
              <a:blipFill>
                <a:blip r:embed="rId3"/>
                <a:stretch>
                  <a:fillRect l="-1208" b="-188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Using the Square Root Property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  <a:p>
                <a:r>
                  <a:rPr lang="en-IN" dirty="0"/>
                  <a:t>There are two solutions: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095F74F-07C0-B378-F6CA-4B865C646DA8}"/>
              </a:ext>
            </a:extLst>
          </p:cNvPr>
          <p:cNvCxnSpPr>
            <a:cxnSpLocks/>
          </p:cNvCxnSpPr>
          <p:nvPr/>
        </p:nvCxnSpPr>
        <p:spPr>
          <a:xfrm flipH="1">
            <a:off x="1143000" y="1169773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6FBC7C5-46DA-9982-6D2F-E52468219B3A}"/>
              </a:ext>
            </a:extLst>
          </p:cNvPr>
          <p:cNvCxnSpPr>
            <a:cxnSpLocks/>
          </p:cNvCxnSpPr>
          <p:nvPr/>
        </p:nvCxnSpPr>
        <p:spPr>
          <a:xfrm flipH="1">
            <a:off x="2057400" y="1664043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8D19658-F79F-2832-54F5-5A4C86E6D7D0}"/>
              </a:ext>
            </a:extLst>
          </p:cNvPr>
          <p:cNvSpPr txBox="1"/>
          <p:nvPr/>
        </p:nvSpPr>
        <p:spPr>
          <a:xfrm>
            <a:off x="3904735" y="1396313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Factor and simplify.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67026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Using the Square Root Property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Solve the following quadratic equation by using the square root property. Write any radicals in simplest form.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d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ar-AE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  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There is no real solution. The square of a real number cannot be negative</a:t>
                </a:r>
                <a:r>
                  <a:rPr lang="en-IN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1560</Words>
  <Application>Microsoft Office PowerPoint</Application>
  <PresentationFormat>On-screen Show (4:3)</PresentationFormat>
  <Paragraphs>176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Cambria Math</vt:lpstr>
      <vt:lpstr>Courier New</vt:lpstr>
      <vt:lpstr>Arial</vt:lpstr>
      <vt:lpstr>Calibri</vt:lpstr>
      <vt:lpstr>Office Theme</vt:lpstr>
      <vt:lpstr>Section 5.6</vt:lpstr>
      <vt:lpstr>Procedure: Square Root Property</vt:lpstr>
      <vt:lpstr>Note</vt:lpstr>
      <vt:lpstr>Example 1: Using the Square Root Property</vt:lpstr>
      <vt:lpstr>Example 2: Using the Square Root Property</vt:lpstr>
      <vt:lpstr>Example 3: Using the Square Root Property</vt:lpstr>
      <vt:lpstr>Example 4: Using the Square Root Property</vt:lpstr>
      <vt:lpstr>Example 4: Using the Square Root Property (cont.)</vt:lpstr>
      <vt:lpstr>Example 5: Using the Square Root Property</vt:lpstr>
      <vt:lpstr>Completion Example 6: Using the Square Root Property</vt:lpstr>
      <vt:lpstr>Formula: The Quadratic Formula</vt:lpstr>
      <vt:lpstr>Note</vt:lpstr>
      <vt:lpstr>Example 7: The Quadratic Formula</vt:lpstr>
      <vt:lpstr>Example 7: The Quadratic Formula (cont.)</vt:lpstr>
      <vt:lpstr>Example 8: The Quadratic Formula</vt:lpstr>
      <vt:lpstr>Example 8: The Quadratic Formula (cont.)</vt:lpstr>
      <vt:lpstr>Example 8: The Quadratic Formula (cont.)</vt:lpstr>
      <vt:lpstr>Example 9: The Quadratic Formula</vt:lpstr>
      <vt:lpstr>Example 9: The Quadratic Formula (cont.)</vt:lpstr>
      <vt:lpstr>Completion Example 10: The Quadratic Formula</vt:lpstr>
      <vt:lpstr>Completion Example 10: The Quadratic Formula (cont.)</vt:lpstr>
      <vt:lpstr>Example 11: The Quadratic Formula</vt:lpstr>
      <vt:lpstr>Example 11: The Quadratic Formula (cont.)</vt:lpstr>
      <vt:lpstr>Example 11: The Quadratic Formula (cont.)</vt:lpstr>
      <vt:lpstr>Example 12: The Quadratic Formula and a Double Solution</vt:lpstr>
      <vt:lpstr>Example 12: The Quadratic Formula and a Double Solution (cont.)</vt:lpstr>
      <vt:lpstr>Example 13: The Quadratic Formula and Nonreal Solutions</vt:lpstr>
      <vt:lpstr>Example 13: The Quadratic Formula and Nonreal Solutions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143</cp:revision>
  <dcterms:created xsi:type="dcterms:W3CDTF">2013-04-26T14:43:13Z</dcterms:created>
  <dcterms:modified xsi:type="dcterms:W3CDTF">2024-08-27T20:46:28Z</dcterms:modified>
</cp:coreProperties>
</file>