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84" r:id="rId5"/>
    <p:sldId id="285" r:id="rId6"/>
    <p:sldId id="261" r:id="rId7"/>
    <p:sldId id="286" r:id="rId8"/>
    <p:sldId id="264" r:id="rId9"/>
    <p:sldId id="287" r:id="rId10"/>
    <p:sldId id="267" r:id="rId11"/>
    <p:sldId id="288" r:id="rId12"/>
    <p:sldId id="289" r:id="rId13"/>
    <p:sldId id="270" r:id="rId14"/>
    <p:sldId id="290" r:id="rId15"/>
    <p:sldId id="291" r:id="rId16"/>
    <p:sldId id="275" r:id="rId17"/>
    <p:sldId id="277" r:id="rId18"/>
    <p:sldId id="292" r:id="rId19"/>
    <p:sldId id="280" r:id="rId20"/>
    <p:sldId id="293" r:id="rId21"/>
    <p:sldId id="294" r:id="rId22"/>
    <p:sldId id="283" r:id="rId23"/>
    <p:sldId id="295" r:id="rId24"/>
    <p:sldId id="296" r:id="rId2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syamprasad" initials="s" lastIdx="1" clrIdx="1">
    <p:extLst>
      <p:ext uri="{19B8F6BF-5375-455C-9EA6-DF929625EA0E}">
        <p15:presenceInfo xmlns:p15="http://schemas.microsoft.com/office/powerpoint/2012/main" userId="S-1-5-21-1666015839-3846122634-945917319-1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Applications of Quadratic Equations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5.7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Finding the Dimensions of a Rectangle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man wants to build a fence on three sides of a rectangular‑shaped lot he owns.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180</m:t>
                    </m:r>
                  </m:oMath>
                </a14:m>
                <a:r>
                  <a:rPr lang="en-US" sz="2800" dirty="0"/>
                  <a:t> feet of fencing is needed and the area of the lot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r>
                  <a:rPr lang="en-US" sz="2800" dirty="0"/>
                  <a:t> square feet, what are the dimensions of the lot?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one of two equal sides and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180−2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third side.</a:t>
                </a:r>
              </a:p>
              <a:p>
                <a:r>
                  <a:rPr lang="en-US" sz="2800" dirty="0"/>
                  <a:t>Set up an equation for the area and solve.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Finding the Dimensions of a Rectangle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180−2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=4000</m:t>
                    </m:r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180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=4000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0=2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−180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+4000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0=2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−90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+2000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0=2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−50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−40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−50=0</m:t>
                    </m:r>
                  </m:oMath>
                </a14:m>
                <a:r>
                  <a:rPr lang="en-US" sz="2800" dirty="0"/>
                  <a:t>		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180−2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=180−2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=80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IN" sz="2800" dirty="0"/>
                  <a:t>		or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B50FD9A-CC77-A2C6-9EEF-859CED1C1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999" y="1143000"/>
            <a:ext cx="2565903" cy="144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38A674-8BAA-A9F7-C79B-5AF85CBB1E2C}"/>
              </a:ext>
            </a:extLst>
          </p:cNvPr>
          <p:cNvSpPr txBox="1"/>
          <p:nvPr/>
        </p:nvSpPr>
        <p:spPr>
          <a:xfrm>
            <a:off x="5791200" y="426720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side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1589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4: Application: Finding the Dimensions of a Rectangle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−40=0</m:t>
                    </m:r>
                  </m:oMath>
                </a14:m>
                <a:r>
                  <a:rPr lang="en-US" sz="2800" dirty="0"/>
                  <a:t>		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180−2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=180−2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Thus, there are two possible answers: the lot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dirty="0"/>
                  <a:t> feet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en-US" sz="2800" dirty="0"/>
                  <a:t> feet or the lot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n-US" sz="2800" dirty="0"/>
                  <a:t> feet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800" dirty="0"/>
                  <a:t> feet.</a:t>
                </a:r>
              </a:p>
              <a:p>
                <a:r>
                  <a:rPr lang="en-IN" sz="2800" dirty="0"/>
                  <a:t>		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E28B344-825B-32EB-6C77-BE5E064CD24E}"/>
              </a:ext>
            </a:extLst>
          </p:cNvPr>
          <p:cNvSpPr txBox="1"/>
          <p:nvPr/>
        </p:nvSpPr>
        <p:spPr>
          <a:xfrm>
            <a:off x="5775649" y="20480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Third side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124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Application: Finding the Dimensions of a Box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A square piece of cardboard has a small square,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in.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in., cut from each corner. The edges are then folded up to form a box with a volume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512</m:t>
                    </m:r>
                  </m:oMath>
                </a14:m>
                <a:r>
                  <a:rPr lang="en-US" dirty="0"/>
                  <a:t> in.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What are the dimensions of the box? </a:t>
                </a:r>
                <a:r>
                  <a:rPr lang="en-US" sz="2800" dirty="0"/>
                  <a:t>(</a:t>
                </a:r>
                <a:r>
                  <a:rPr lang="en-US" sz="2800" b="1" dirty="0"/>
                  <a:t>Hint:</a:t>
                </a:r>
                <a:r>
                  <a:rPr lang="en-US" sz="2800" dirty="0"/>
                  <a:t> The volume is the product of the length, width, and height: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𝑙𝑤h</m:t>
                    </m:r>
                  </m:oMath>
                </a14:m>
                <a:r>
                  <a:rPr lang="en-US" sz="2800" dirty="0"/>
                  <a:t>.)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Draw a diagram illustrating the information.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length of one side of the square piece of cardboard.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Application: Finding the Dimensions of a Box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−4,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</m:t>
                    </m:r>
                  </m:oMath>
                </a14:m>
                <a:r>
                  <a:rPr lang="en-US" sz="2800" dirty="0"/>
                  <a:t> (See diagram.)</a:t>
                </a:r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2=512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=256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+16=256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−240=0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−20=0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=20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−4=16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C5E76-52E4-06A4-78AB-C4A0939BA3C3}"/>
                  </a:ext>
                </a:extLst>
              </p:cNvPr>
              <p:cNvSpPr txBox="1"/>
              <p:nvPr/>
            </p:nvSpPr>
            <p:spPr>
              <a:xfrm>
                <a:off x="671804" y="1422918"/>
                <a:ext cx="1045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length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59C5E76-52E4-06A4-78AB-C4A0939BA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4" y="1422918"/>
                <a:ext cx="1045032" cy="369332"/>
              </a:xfrm>
              <a:prstGeom prst="rect">
                <a:avLst/>
              </a:prstGeom>
              <a:blipFill>
                <a:blip r:embed="rId3"/>
                <a:stretch>
                  <a:fillRect l="-4651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A24F41-C323-6F84-6496-DB250210DEB5}"/>
                  </a:ext>
                </a:extLst>
              </p:cNvPr>
              <p:cNvSpPr txBox="1"/>
              <p:nvPr/>
            </p:nvSpPr>
            <p:spPr>
              <a:xfrm>
                <a:off x="1698170" y="1413587"/>
                <a:ext cx="10450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width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A24F41-C323-6F84-6496-DB250210DE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70" y="1413587"/>
                <a:ext cx="1045029" cy="369332"/>
              </a:xfrm>
              <a:prstGeom prst="rect">
                <a:avLst/>
              </a:prstGeom>
              <a:blipFill>
                <a:blip r:embed="rId4"/>
                <a:stretch>
                  <a:fillRect l="-5263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02D888-BE8E-9A90-41B4-C7AF7002F2D7}"/>
                  </a:ext>
                </a:extLst>
              </p:cNvPr>
              <p:cNvSpPr txBox="1"/>
              <p:nvPr/>
            </p:nvSpPr>
            <p:spPr>
              <a:xfrm>
                <a:off x="2537925" y="1422918"/>
                <a:ext cx="20076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height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dirty="0"/>
                  <a:t>  volume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02D888-BE8E-9A90-41B4-C7AF7002F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925" y="1422918"/>
                <a:ext cx="2007638" cy="369332"/>
              </a:xfrm>
              <a:prstGeom prst="rect">
                <a:avLst/>
              </a:prstGeom>
              <a:blipFill>
                <a:blip r:embed="rId5"/>
                <a:stretch>
                  <a:fillRect l="-242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D72462-4CA2-8D80-A7D0-A5A43FB62851}"/>
              </a:ext>
            </a:extLst>
          </p:cNvPr>
          <p:cNvCxnSpPr>
            <a:cxnSpLocks/>
          </p:cNvCxnSpPr>
          <p:nvPr/>
        </p:nvCxnSpPr>
        <p:spPr>
          <a:xfrm>
            <a:off x="1045029" y="1764259"/>
            <a:ext cx="0" cy="274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A9456B2-3884-9F57-792C-D91AFCCA3824}"/>
              </a:ext>
            </a:extLst>
          </p:cNvPr>
          <p:cNvCxnSpPr>
            <a:cxnSpLocks/>
          </p:cNvCxnSpPr>
          <p:nvPr/>
        </p:nvCxnSpPr>
        <p:spPr>
          <a:xfrm>
            <a:off x="2127380" y="1764259"/>
            <a:ext cx="0" cy="274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8FCDDB-C0F1-75EF-7EB0-0EFDD77D30ED}"/>
              </a:ext>
            </a:extLst>
          </p:cNvPr>
          <p:cNvCxnSpPr>
            <a:cxnSpLocks/>
          </p:cNvCxnSpPr>
          <p:nvPr/>
        </p:nvCxnSpPr>
        <p:spPr>
          <a:xfrm>
            <a:off x="2957804" y="1764259"/>
            <a:ext cx="0" cy="274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7FF25D-52EC-F993-EE88-81D0E9265972}"/>
              </a:ext>
            </a:extLst>
          </p:cNvPr>
          <p:cNvCxnSpPr>
            <a:cxnSpLocks/>
          </p:cNvCxnSpPr>
          <p:nvPr/>
        </p:nvCxnSpPr>
        <p:spPr>
          <a:xfrm>
            <a:off x="3900196" y="1764259"/>
            <a:ext cx="0" cy="2744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EA55E8-930C-0DB6-C74F-31E70E5AB2A0}"/>
              </a:ext>
            </a:extLst>
          </p:cNvPr>
          <p:cNvCxnSpPr>
            <a:cxnSpLocks/>
          </p:cNvCxnSpPr>
          <p:nvPr/>
        </p:nvCxnSpPr>
        <p:spPr>
          <a:xfrm flipV="1">
            <a:off x="3657600" y="4693298"/>
            <a:ext cx="1212980" cy="372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861F51-295F-4319-C6A9-4720EAE16E10}"/>
              </a:ext>
            </a:extLst>
          </p:cNvPr>
          <p:cNvCxnSpPr>
            <a:cxnSpLocks/>
          </p:cNvCxnSpPr>
          <p:nvPr/>
        </p:nvCxnSpPr>
        <p:spPr>
          <a:xfrm>
            <a:off x="3657600" y="4724400"/>
            <a:ext cx="12192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8D608C5B-C28A-B4B2-229E-B42E487B5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1792250"/>
            <a:ext cx="1607959" cy="188992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D701AB5-D4AD-5BA1-E9A3-5107775A62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41302" y="3935825"/>
            <a:ext cx="2270957" cy="14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5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5: Application: Finding the Dimensions of a Box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The dimensions of the box are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in.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en-US" dirty="0"/>
                  <a:t> in.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in.</a:t>
                </a:r>
                <a:endParaRPr lang="en-US" sz="2800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DDF6513D-A60A-BBD7-25E8-7B7120BB322C}"/>
              </a:ext>
            </a:extLst>
          </p:cNvPr>
          <p:cNvSpPr txBox="1"/>
          <p:nvPr/>
        </p:nvSpPr>
        <p:spPr>
          <a:xfrm>
            <a:off x="671804" y="1422918"/>
            <a:ext cx="6262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negative number does not fit the conditions of the problem.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3761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Theorem: </a:t>
            </a:r>
            <a:r>
              <a:rPr dirty="0"/>
              <a:t>The 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In a right triangle, the square of the length of the hypotenuse is equal to the sum of the squares of the lengths of the two legs.</a:t>
                </a:r>
              </a:p>
              <a:p>
                <a:pPr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4C6EF25-CE5F-3845-378B-F12FA8C56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971800"/>
            <a:ext cx="2751350" cy="15088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Application: The 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little league baseball field is in the shape of a square with sides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800" dirty="0"/>
                  <a:t> feet. What is the distance (to the nearest tenth of a foot) the catcher must throw from home plate to second base?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41F49A1-F041-DA83-9EB4-F7D9FD74E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124200"/>
            <a:ext cx="3025402" cy="13945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6: Application: The Pythagorean Theorem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r>
                  <a:rPr lang="en-US" sz="2800" dirty="0"/>
                  <a:t>Since the distance from home plate to second base is the hypotenuse of a right triangle with sides of length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sz="2800" dirty="0"/>
                  <a:t> feet, we can use the Pythagorean Theorem as follows.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=3600+3600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=7200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7200</m:t>
                          </m:r>
                        </m:e>
                      </m:rad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=84.9</m:t>
                    </m:r>
                  </m:oMath>
                </a14:m>
                <a:r>
                  <a:rPr lang="en-US" sz="2800" dirty="0"/>
                  <a:t> ft</a:t>
                </a:r>
              </a:p>
              <a:p>
                <a:r>
                  <a:rPr lang="en-US" sz="2800" dirty="0"/>
                  <a:t>The catcher must throw about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84.9</m:t>
                    </m:r>
                  </m:oMath>
                </a14:m>
                <a:r>
                  <a:rPr lang="en-US" sz="2800" dirty="0"/>
                  <a:t> feet.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65B4ADE-193C-B226-71EC-57EBB5221A40}"/>
              </a:ext>
            </a:extLst>
          </p:cNvPr>
          <p:cNvSpPr txBox="1"/>
          <p:nvPr/>
        </p:nvSpPr>
        <p:spPr>
          <a:xfrm>
            <a:off x="4343400" y="4466253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want only the positive square root.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3DB068-EF14-BA54-7686-D5DA1F408878}"/>
              </a:ext>
            </a:extLst>
          </p:cNvPr>
          <p:cNvSpPr txBox="1"/>
          <p:nvPr/>
        </p:nvSpPr>
        <p:spPr>
          <a:xfrm>
            <a:off x="4343400" y="4942114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Rounded to the nearest tenth of a foot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6529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The 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support wire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</m:t>
                    </m:r>
                  </m:oMath>
                </a14:m>
                <a:r>
                  <a:rPr lang="en-US" sz="2800" dirty="0"/>
                  <a:t> feet long and stretches from a tree to a point on the ground. </a:t>
                </a:r>
                <a:r>
                  <a:rPr lang="en-US" dirty="0"/>
                  <a:t>The point of attachment on the tree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feet higher than the distance from the base of the tree to the point of attachment on the ground. How far up the tree is the point of attachment?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distance from base of tree to point of attachment on ground </a:t>
                </a:r>
              </a:p>
              <a:p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+5=</m:t>
                    </m:r>
                  </m:oMath>
                </a14:m>
                <a:r>
                  <a:rPr lang="en-US" sz="2800" dirty="0"/>
                  <a:t> height of point of attached on tree.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70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Attack Plan for Application Problems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659737"/>
          </a:xfr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 sz="2800"/>
            </a:pPr>
            <a:r>
              <a:rPr dirty="0"/>
              <a:t>​</a:t>
            </a:r>
            <a:r>
              <a:rPr sz="2800" dirty="0"/>
              <a:t>Read the problem carefully</a:t>
            </a:r>
            <a:r>
              <a:rPr lang="en-US" sz="2800" dirty="0"/>
              <a:t>,</a:t>
            </a:r>
            <a:r>
              <a:rPr sz="2800" dirty="0"/>
              <a:t> at least twice.</a:t>
            </a:r>
          </a:p>
          <a:p>
            <a:pPr marL="514350" indent="-514350">
              <a:buFont typeface="+mj-lt"/>
              <a:buAutoNum type="arabicPeriod" startAt="2"/>
              <a:defRPr sz="2800"/>
            </a:pPr>
            <a:r>
              <a:rPr dirty="0"/>
              <a:t>​</a:t>
            </a:r>
            <a:r>
              <a:rPr lang="en-US" sz="2800" dirty="0"/>
              <a:t>Decide what is asked for and assign a variable or variable expression to the unknown quantities. It may help to organize a chart, table, or diagram relating all the information provided</a:t>
            </a:r>
            <a:r>
              <a:rPr sz="2800" dirty="0"/>
              <a:t>.</a:t>
            </a:r>
          </a:p>
          <a:p>
            <a:pPr marL="514350" indent="-514350">
              <a:buFont typeface="+mj-lt"/>
              <a:buAutoNum type="arabicPeriod" startAt="3"/>
              <a:defRPr sz="2800"/>
            </a:pPr>
            <a:r>
              <a:rPr dirty="0"/>
              <a:t>​</a:t>
            </a:r>
            <a:r>
              <a:rPr lang="en-US" sz="2800" dirty="0"/>
              <a:t>Write and then solve an equation that relates the information provided. (A formula of some type may be necessary.)</a:t>
            </a:r>
            <a:endParaRPr sz="2800" dirty="0"/>
          </a:p>
          <a:p>
            <a:pPr marL="514350" indent="-514350">
              <a:buFont typeface="+mj-lt"/>
              <a:buAutoNum type="arabicPeriod" startAt="4"/>
              <a:defRPr sz="2800"/>
            </a:pPr>
            <a:r>
              <a:rPr dirty="0"/>
              <a:t>​</a:t>
            </a:r>
            <a:r>
              <a:rPr lang="en-US" sz="2800" dirty="0"/>
              <a:t>Check your solution with the wording of the problem to be sure it makes sense</a:t>
            </a:r>
            <a:r>
              <a:rPr sz="2800" dirty="0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The Pythagorean Theorem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By the Pythagorean Theorem,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+25+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=625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−600=0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−300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r>
                  <a:rPr lang="en-US" sz="2800" dirty="0"/>
                  <a:t>   or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+20=0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=15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=−20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D0FBF4-0B7F-0D3D-F6B0-4868B53221C9}"/>
              </a:ext>
            </a:extLst>
          </p:cNvPr>
          <p:cNvCxnSpPr>
            <a:cxnSpLocks/>
          </p:cNvCxnSpPr>
          <p:nvPr/>
        </p:nvCxnSpPr>
        <p:spPr>
          <a:xfrm flipH="1">
            <a:off x="4038600" y="4267200"/>
            <a:ext cx="14478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8A23F-17A8-24EB-B003-18F9F77EA5E7}"/>
              </a:ext>
            </a:extLst>
          </p:cNvPr>
          <p:cNvCxnSpPr>
            <a:cxnSpLocks/>
          </p:cNvCxnSpPr>
          <p:nvPr/>
        </p:nvCxnSpPr>
        <p:spPr>
          <a:xfrm flipH="1" flipV="1">
            <a:off x="4038600" y="4267200"/>
            <a:ext cx="13716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205B55-B307-322C-26DB-CD306CEA5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663" y="1752600"/>
            <a:ext cx="235131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1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7: Application: The Pythagorean Theorem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Because distance must be positive,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−20 </m:t>
                    </m:r>
                  </m:oMath>
                </a14:m>
                <a:r>
                  <a:rPr lang="en-US" dirty="0"/>
                  <a:t>is not a possible solution.</a:t>
                </a:r>
              </a:p>
              <a:p>
                <a:r>
                  <a:rPr lang="en-US" sz="2800" dirty="0"/>
                  <a:t>The solution is </a:t>
                </a:r>
              </a:p>
              <a:p>
                <a:r>
                  <a:rPr lang="en-US" sz="2800" dirty="0"/>
                  <a:t>	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sz="2800" dirty="0"/>
              </a:p>
              <a:p>
                <a:r>
                  <a:rPr lang="en-IN" dirty="0"/>
                  <a:t>			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+5=20.</m:t>
                    </m:r>
                  </m:oMath>
                </a14:m>
                <a:r>
                  <a:rPr lang="en-IN" dirty="0"/>
                  <a:t>	</a:t>
                </a:r>
              </a:p>
              <a:p>
                <a:r>
                  <a:rPr lang="en-US" sz="2800" dirty="0"/>
                  <a:t>Thus, the point of attachment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800" dirty="0"/>
                  <a:t> feet up the tree.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156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Using The Pythagorean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The length of a rectangle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800" dirty="0"/>
                  <a:t> feet longer than the width. If one diagonal measures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US" sz="2800" dirty="0"/>
                  <a:t> feet, what are the dimensions of the rectangle?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Draw a diagram for problems involving geometric figures whenever possible.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width of the rectangle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+7=</m:t>
                    </m:r>
                  </m:oMath>
                </a14:m>
                <a:r>
                  <a:rPr lang="en-US" sz="2800" dirty="0"/>
                  <a:t> length of the rectangle. </a:t>
                </a:r>
              </a:p>
              <a:p>
                <a:r>
                  <a:rPr lang="en-US" sz="2800" dirty="0"/>
                  <a:t>Then, by the Pythagorean Theorem: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5BF0EF1-2226-6F64-7249-A5C082980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9626" y="3512820"/>
            <a:ext cx="2611641" cy="166878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Using The Pythagorean Theorem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+7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+49+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=169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+49−169=0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−120=0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+7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+12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−5=0</m:t>
                    </m:r>
                  </m:oMath>
                </a14:m>
                <a:r>
                  <a:rPr lang="en-US" sz="2800" dirty="0"/>
                  <a:t>   or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+12=0</m:t>
                    </m:r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=5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IN" dirty="0"/>
                  <a:t>Thus,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+7=12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BCF638-BC66-3A08-E6B2-34625C9AFE51}"/>
              </a:ext>
            </a:extLst>
          </p:cNvPr>
          <p:cNvCxnSpPr>
            <a:cxnSpLocks/>
          </p:cNvCxnSpPr>
          <p:nvPr/>
        </p:nvCxnSpPr>
        <p:spPr>
          <a:xfrm flipV="1">
            <a:off x="4267200" y="4218992"/>
            <a:ext cx="1328057" cy="35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451539-F88E-9AD7-0DDF-651FB5263B91}"/>
              </a:ext>
            </a:extLst>
          </p:cNvPr>
          <p:cNvCxnSpPr>
            <a:cxnSpLocks/>
          </p:cNvCxnSpPr>
          <p:nvPr/>
        </p:nvCxnSpPr>
        <p:spPr>
          <a:xfrm flipH="1" flipV="1">
            <a:off x="4267200" y="4218992"/>
            <a:ext cx="1328057" cy="35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596EC9-0871-198A-F3D9-2DB7B6AA2B16}"/>
              </a:ext>
            </a:extLst>
          </p:cNvPr>
          <p:cNvSpPr txBox="1"/>
          <p:nvPr/>
        </p:nvSpPr>
        <p:spPr>
          <a:xfrm>
            <a:off x="5683898" y="374605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negative number does not fit the conditions of the problem.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8812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8: Using The Pythagorean Theorem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b="1" dirty="0"/>
                  <a:t>Check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25+144=169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169=169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The width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feet and the length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dirty="0"/>
                  <a:t> feet.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1596EC9-0871-198A-F3D9-2DB7B6AA2B16}"/>
              </a:ext>
            </a:extLst>
          </p:cNvPr>
          <p:cNvSpPr txBox="1"/>
          <p:nvPr/>
        </p:nvSpPr>
        <p:spPr>
          <a:xfrm>
            <a:off x="3429000" y="2362200"/>
            <a:ext cx="20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True statement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5064B0-050B-AF84-31A7-B3193909BAA2}"/>
              </a:ext>
            </a:extLst>
          </p:cNvPr>
          <p:cNvSpPr txBox="1"/>
          <p:nvPr/>
        </p:nvSpPr>
        <p:spPr>
          <a:xfrm>
            <a:off x="2066730" y="1386379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37216C-4946-EAA4-7BAC-D74D8C08A936}"/>
              </a:ext>
            </a:extLst>
          </p:cNvPr>
          <p:cNvSpPr txBox="1"/>
          <p:nvPr/>
        </p:nvSpPr>
        <p:spPr>
          <a:xfrm>
            <a:off x="2038738" y="178759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7295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Solving Quadratic Number Problems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One number is four more than another and the sum of their squares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296</m:t>
                    </m:r>
                  </m:oMath>
                </a14:m>
                <a:r>
                  <a:rPr lang="en-US" sz="2800" dirty="0"/>
                  <a:t>. What are the numbers?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smaller number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+4=</m:t>
                    </m:r>
                  </m:oMath>
                </a14:m>
                <a:r>
                  <a:rPr lang="en-US" sz="2800" dirty="0"/>
                  <a:t> larger number.</a:t>
                </a:r>
              </a:p>
              <a:p>
                <a:r>
                  <a:rPr lang="en-US" dirty="0"/>
                  <a:t>Set the sum of their squares equal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296</m:t>
                    </m:r>
                  </m:oMath>
                </a14:m>
                <a:r>
                  <a:rPr lang="en-US" dirty="0"/>
                  <a:t> and solve the equation.</a:t>
                </a:r>
                <a:endParaRPr lang="en-US" sz="2800" dirty="0"/>
              </a:p>
              <a:p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Solving Quadratic Number Problems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=296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+16=296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2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−280=0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−140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2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+14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+14=0</m:t>
                    </m:r>
                  </m:oMath>
                </a14:m>
                <a:r>
                  <a:rPr lang="en-US" sz="2800" dirty="0"/>
                  <a:t>       or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−10=0</m:t>
                    </m:r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=−14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 </m:t>
                      </m:r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+4=−10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+4=14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There are two sets of answers to the problem: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−14 </m:t>
                    </m:r>
                  </m:oMath>
                </a14:m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EC70CEB-915E-DA60-17D6-43AC57CEB36A}"/>
              </a:ext>
            </a:extLst>
          </p:cNvPr>
          <p:cNvSpPr txBox="1"/>
          <p:nvPr/>
        </p:nvSpPr>
        <p:spPr>
          <a:xfrm>
            <a:off x="4948335" y="1079241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the squares.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89F879-4011-DD9A-D953-677855775D43}"/>
                  </a:ext>
                </a:extLst>
              </p:cNvPr>
              <p:cNvSpPr txBox="1"/>
              <p:nvPr/>
            </p:nvSpPr>
            <p:spPr>
              <a:xfrm>
                <a:off x="4948335" y="1531184"/>
                <a:ext cx="2514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89F879-4011-DD9A-D953-677855775D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335" y="1531184"/>
                <a:ext cx="2514600" cy="369332"/>
              </a:xfrm>
              <a:prstGeom prst="rect">
                <a:avLst/>
              </a:prstGeom>
              <a:blipFill>
                <a:blip r:embed="rId3"/>
                <a:stretch>
                  <a:fillRect l="-2184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69785C1-C8A3-BBED-BFAB-DE8D821CEBA6}"/>
              </a:ext>
            </a:extLst>
          </p:cNvPr>
          <p:cNvSpPr txBox="1"/>
          <p:nvPr/>
        </p:nvSpPr>
        <p:spPr>
          <a:xfrm>
            <a:off x="4948335" y="1979425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the equation in standard form.</a:t>
            </a:r>
            <a:endParaRPr lang="en-IN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B0F35-7051-0346-A908-638FE2D4CCC0}"/>
              </a:ext>
            </a:extLst>
          </p:cNvPr>
          <p:cNvSpPr txBox="1"/>
          <p:nvPr/>
        </p:nvSpPr>
        <p:spPr>
          <a:xfrm>
            <a:off x="4948335" y="2399302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out the GCF.</a:t>
            </a:r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97110C-9FFF-8B0E-E6C4-5DE1A7B1ACB7}"/>
              </a:ext>
            </a:extLst>
          </p:cNvPr>
          <p:cNvSpPr txBox="1"/>
          <p:nvPr/>
        </p:nvSpPr>
        <p:spPr>
          <a:xfrm>
            <a:off x="4948335" y="2850654"/>
            <a:ext cx="373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Factor the trinomial.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29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Solving Quadratic Number Problems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Check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=100+196=296</m:t>
                      </m:r>
                    </m:oMath>
                  </m:oMathPara>
                </a14:m>
                <a:endParaRPr lang="en-US" sz="2800" b="0" dirty="0"/>
              </a:p>
              <a:p>
                <a:r>
                  <a:rPr lang="en-US" dirty="0"/>
                  <a:t>a</a:t>
                </a:r>
                <a:r>
                  <a:rPr lang="en-US" sz="2800" dirty="0"/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−10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=196+100=296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56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Application: Solving Quadratic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In an orange grove,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 more trees in each row than there are rows. How many rows are there if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96</m:t>
                    </m:r>
                  </m:oMath>
                </a14:m>
                <a:r>
                  <a:rPr lang="en-US" sz="2800" dirty="0"/>
                  <a:t> trees in the grove?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number of rows</a:t>
                </a:r>
              </a:p>
              <a:p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+10=</m:t>
                    </m:r>
                  </m:oMath>
                </a14:m>
                <a:r>
                  <a:rPr lang="en-US" sz="2800" dirty="0"/>
                  <a:t> number of trees per row.</a:t>
                </a:r>
              </a:p>
              <a:p>
                <a:r>
                  <a:rPr lang="en-US" sz="2800" dirty="0"/>
                  <a:t>Set up the equation and solve.</a:t>
                </a:r>
                <a:endParaRPr lang="en-US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2: Application: Solving Quadratic Equations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=96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=96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−96=0</m:t>
                      </m:r>
                    </m:oMath>
                  </m:oMathPara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−6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+16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en-US" sz="2800" dirty="0"/>
                  <a:t>	or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+16=0</m:t>
                    </m:r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While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−16 </m:t>
                    </m:r>
                  </m:oMath>
                </a14:m>
                <a:r>
                  <a:rPr lang="en-US" sz="2800" dirty="0"/>
                  <a:t>is a solution to the equation,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−16 </m:t>
                    </m:r>
                  </m:oMath>
                </a14:m>
                <a:r>
                  <a:rPr lang="en-US" sz="2800" dirty="0"/>
                  <a:t>does not fit the conditions of the problem and is discarded. You cannot have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−16 </m:t>
                    </m:r>
                  </m:oMath>
                </a14:m>
                <a:r>
                  <a:rPr lang="en-US" sz="2800" dirty="0"/>
                  <a:t>rows.</a:t>
                </a:r>
              </a:p>
              <a:p>
                <a:r>
                  <a:rPr lang="en-US" sz="2800" dirty="0"/>
                  <a:t>Thus, there are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 rows in the grove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6⋅16=96 </m:t>
                    </m:r>
                  </m:oMath>
                </a14:m>
                <a:r>
                  <a:rPr lang="en-US" sz="2800" dirty="0"/>
                  <a:t>trees).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r="-3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E648FD6-EDD7-9CE6-A551-659512B177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143000"/>
            <a:ext cx="2697714" cy="18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1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Application: </a:t>
            </a:r>
            <a:r>
              <a:rPr dirty="0"/>
              <a:t>Finding the Dimensions of a Rectangle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 rectangle has an area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135</m:t>
                    </m:r>
                  </m:oMath>
                </a14:m>
                <a:r>
                  <a:rPr lang="en-US" sz="2800" dirty="0"/>
                  <a:t> square meters and a perimeter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sz="2800" dirty="0"/>
                  <a:t> meters. What are the dimensions of the rectangle?</a:t>
                </a:r>
              </a:p>
              <a:p>
                <a:r>
                  <a:rPr lang="en-US" b="1" dirty="0"/>
                  <a:t>Solution</a:t>
                </a:r>
              </a:p>
              <a:p>
                <a:r>
                  <a:rPr lang="en-US" sz="2800" dirty="0"/>
                  <a:t>The area of a rectangle is the product of its length and width 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err="1" smtClean="0">
                        <a:latin typeface="Cambria Math" panose="02040503050406030204" pitchFamily="18" charset="0"/>
                      </a:rPr>
                      <m:t>𝑙𝑤</m:t>
                    </m:r>
                  </m:oMath>
                </a14:m>
                <a:r>
                  <a:rPr lang="en-US" sz="2800" dirty="0"/>
                  <a:t>). The perimeter of a rectangle is given by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 Since the perimeter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en-US" sz="2800" dirty="0"/>
                  <a:t> meters, then the length plus the width must 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24</m:t>
                    </m:r>
                  </m:oMath>
                </a14:m>
                <a:r>
                  <a:rPr lang="en-US" sz="2800" dirty="0"/>
                  <a:t> meters (one‑half of the perimeter).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3: </a:t>
            </a:r>
            <a:r>
              <a:rPr lang="en-US" dirty="0"/>
              <a:t>Application: </a:t>
            </a:r>
            <a:r>
              <a:rPr dirty="0"/>
              <a:t>Finding the Dimensions of a Rectangle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width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24−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length.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Set up an equation for the area and solve.</a:t>
                </a:r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IN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=135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24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=135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0=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+135</m:t>
                      </m: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0=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−9=0</m:t>
                    </m:r>
                  </m:oMath>
                </a14:m>
                <a:r>
                  <a:rPr lang="en-US" sz="2800" dirty="0"/>
                  <a:t>	or 	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800" dirty="0"/>
                  <a:t>	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=24−9=15</m:t>
                    </m:r>
                  </m:oMath>
                </a14:m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=24−15=9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</a:pPr>
                <a:r>
                  <a:rPr lang="en-IN" dirty="0"/>
                  <a:t>The dimensions are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IN" dirty="0"/>
                  <a:t> meters by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IN" dirty="0"/>
                  <a:t> 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I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∙15=135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63E9CDA-E2BD-C537-8F12-8587BA32D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540" y="1219200"/>
            <a:ext cx="208026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1724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Cambria Math</vt:lpstr>
      <vt:lpstr>Courier New</vt:lpstr>
      <vt:lpstr>Arial</vt:lpstr>
      <vt:lpstr>Calibri</vt:lpstr>
      <vt:lpstr>Office Theme</vt:lpstr>
      <vt:lpstr>Section 5.7</vt:lpstr>
      <vt:lpstr>Procedure: Attack Plan for Application Problems</vt:lpstr>
      <vt:lpstr>Example 1: Solving Quadratic Number Problems</vt:lpstr>
      <vt:lpstr>Example 1: Solving Quadratic Number Problems (cont.)</vt:lpstr>
      <vt:lpstr>Example 1: Solving Quadratic Number Problems (cont.)</vt:lpstr>
      <vt:lpstr>Example 2: Application: Solving Quadratic Equations</vt:lpstr>
      <vt:lpstr>Example 2: Application: Solving Quadratic Equations (cont.)</vt:lpstr>
      <vt:lpstr>Example 3: Application: Finding the Dimensions of a Rectangle</vt:lpstr>
      <vt:lpstr>Example 3: Application: Finding the Dimensions of a Rectangle (cont.)</vt:lpstr>
      <vt:lpstr>Example 4: Application: Finding the Dimensions of a Rectangle</vt:lpstr>
      <vt:lpstr>Example 4: Application: Finding the Dimensions of a Rectangle (cont.)</vt:lpstr>
      <vt:lpstr>Example 4: Application: Finding the Dimensions of a Rectangle (cont.)</vt:lpstr>
      <vt:lpstr>Example 5: Application: Finding the Dimensions of a Box</vt:lpstr>
      <vt:lpstr>Example 5: Application: Finding the Dimensions of a Box (cont.)</vt:lpstr>
      <vt:lpstr>Example 5: Application: Finding the Dimensions of a Box (cont.)</vt:lpstr>
      <vt:lpstr>Theorem: The Pythagorean Theorem</vt:lpstr>
      <vt:lpstr>Example 6: Application: The Pythagorean Theorem</vt:lpstr>
      <vt:lpstr>Example 6: Application: The Pythagorean Theorem (cont.)</vt:lpstr>
      <vt:lpstr>Example 7: Application: The Pythagorean Theorem</vt:lpstr>
      <vt:lpstr>Example 7: Application: The Pythagorean Theorem (cont.)</vt:lpstr>
      <vt:lpstr>Example 7: Application: The Pythagorean Theorem (cont.)</vt:lpstr>
      <vt:lpstr>Example 8: Using The Pythagorean Theorem</vt:lpstr>
      <vt:lpstr>Example 8: Using The Pythagorean Theorem (cont.)</vt:lpstr>
      <vt:lpstr>Example 8: Using The Pythagorean Theorem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125</cp:revision>
  <dcterms:created xsi:type="dcterms:W3CDTF">2013-04-26T14:43:13Z</dcterms:created>
  <dcterms:modified xsi:type="dcterms:W3CDTF">2024-08-27T21:24:13Z</dcterms:modified>
</cp:coreProperties>
</file>