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86" r:id="rId6"/>
    <p:sldId id="287" r:id="rId7"/>
    <p:sldId id="288" r:id="rId8"/>
    <p:sldId id="264" r:id="rId9"/>
    <p:sldId id="289" r:id="rId10"/>
    <p:sldId id="290" r:id="rId11"/>
    <p:sldId id="291" r:id="rId12"/>
    <p:sldId id="269" r:id="rId13"/>
    <p:sldId id="292" r:id="rId14"/>
    <p:sldId id="293" r:id="rId15"/>
    <p:sldId id="294" r:id="rId16"/>
    <p:sldId id="274" r:id="rId17"/>
    <p:sldId id="295" r:id="rId18"/>
    <p:sldId id="296" r:id="rId19"/>
    <p:sldId id="297" r:id="rId20"/>
    <p:sldId id="298" r:id="rId21"/>
    <p:sldId id="299" r:id="rId22"/>
    <p:sldId id="276" r:id="rId23"/>
    <p:sldId id="277" r:id="rId24"/>
    <p:sldId id="300" r:id="rId25"/>
    <p:sldId id="301" r:id="rId26"/>
    <p:sldId id="280" r:id="rId27"/>
    <p:sldId id="302" r:id="rId28"/>
    <p:sldId id="282" r:id="rId29"/>
    <p:sldId id="303" r:id="rId30"/>
    <p:sldId id="304" r:id="rId31"/>
    <p:sldId id="285" r:id="rId32"/>
    <p:sldId id="305" r:id="rId33"/>
    <p:sldId id="306" r:id="rId34"/>
  </p:sldIdLst>
  <p:sldSz cx="9144000" cy="6858000" type="screen4x3"/>
  <p:notesSz cx="6858000" cy="9144000"/>
  <p:embeddedFontLs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yamprasad" initials="s" lastIdx="9" clrIdx="1">
    <p:extLst>
      <p:ext uri="{19B8F6BF-5375-455C-9EA6-DF929625EA0E}">
        <p15:presenceInfo xmlns:p15="http://schemas.microsoft.com/office/powerpoint/2012/main" userId="S-1-5-21-1666015839-3846122634-945917319-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1" d="100"/>
          <a:sy n="111" d="100"/>
        </p:scale>
        <p:origin x="177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29287"/>
            <a:ext cx="8229600" cy="4967067"/>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Graphing Quadratic Functions</a:t>
            </a:r>
          </a:p>
        </p:txBody>
      </p:sp>
      <p:sp>
        <p:nvSpPr>
          <p:cNvPr id="3" name="Title 2"/>
          <p:cNvSpPr>
            <a:spLocks noGrp="1"/>
          </p:cNvSpPr>
          <p:nvPr>
            <p:ph type="title"/>
          </p:nvPr>
        </p:nvSpPr>
        <p:spPr/>
        <p:txBody>
          <a:bodyPr/>
          <a:lstStyle/>
          <a:p>
            <a:r>
              <a:rPr dirty="0"/>
              <a:t>Section 5.8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Graphing a Quadratic Function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spcBef>
                    <a:spcPts val="0"/>
                  </a:spcBef>
                  <a:buNone/>
                  <a:defRPr sz="2800"/>
                </a:pPr>
                <a:r>
                  <a:rPr lang="en-US" dirty="0"/>
                  <a:t>Estimating these values with a calculator gives the  </a:t>
                </a:r>
                <a14:m>
                  <m:oMath xmlns:m="http://schemas.openxmlformats.org/officeDocument/2006/math">
                    <m:r>
                      <a:rPr lang="en-US" i="1" dirty="0" smtClean="0">
                        <a:latin typeface="Cambria Math" panose="02040503050406030204" pitchFamily="18" charset="0"/>
                      </a:rPr>
                      <m:t>𝑥</m:t>
                    </m:r>
                  </m:oMath>
                </a14:m>
                <a:r>
                  <a:rPr lang="en-US" dirty="0"/>
                  <a:t>-intercepts at about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5</m:t>
                    </m:r>
                    <m:r>
                      <a:rPr lang="en-US" i="1" dirty="0">
                        <a:latin typeface="Cambria Math" panose="02040503050406030204" pitchFamily="18" charset="0"/>
                      </a:rPr>
                      <m:t>.</m:t>
                    </m:r>
                    <m:r>
                      <a:rPr lang="en-US" i="1" dirty="0">
                        <a:latin typeface="Cambria Math" panose="02040503050406030204" pitchFamily="18" charset="0"/>
                      </a:rPr>
                      <m:t>83</m:t>
                    </m:r>
                    <m:r>
                      <a:rPr lang="en-US" i="1" dirty="0">
                        <a:latin typeface="Cambria Math" panose="02040503050406030204" pitchFamily="18" charset="0"/>
                      </a:rPr>
                      <m:t>,</m:t>
                    </m:r>
                    <m:r>
                      <a:rPr lang="en-US" i="1" dirty="0">
                        <a:latin typeface="Cambria Math" panose="02040503050406030204" pitchFamily="18" charset="0"/>
                      </a:rPr>
                      <m:t>0</m:t>
                    </m:r>
                    <m:r>
                      <a:rPr lang="en-US" i="1" dirty="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17</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oMath>
                </a14:m>
                <a:endParaRPr lang="en-US" dirty="0"/>
              </a:p>
              <a:p>
                <a:pPr marL="457200" lvl="1" indent="0">
                  <a:spcBef>
                    <a:spcPts val="0"/>
                  </a:spcBef>
                  <a:buNone/>
                  <a:defRPr sz="2800"/>
                </a:pPr>
                <a:r>
                  <a:rPr lang="en-US" dirty="0"/>
                  <a:t>Thus, the graph crosses the </a:t>
                </a:r>
                <a14:m>
                  <m:oMath xmlns:m="http://schemas.openxmlformats.org/officeDocument/2006/math">
                    <m:r>
                      <a:rPr lang="en-US" i="1" dirty="0" smtClean="0">
                        <a:latin typeface="Cambria Math" panose="02040503050406030204" pitchFamily="18" charset="0"/>
                      </a:rPr>
                      <m:t>𝑥</m:t>
                    </m:r>
                  </m:oMath>
                </a14:m>
                <a:r>
                  <a:rPr lang="en-US" dirty="0"/>
                  <a:t>-axis at about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5</m:t>
                    </m:r>
                    <m:r>
                      <a:rPr lang="en-US" i="1" dirty="0" smtClean="0">
                        <a:latin typeface="Cambria Math" panose="02040503050406030204" pitchFamily="18" charset="0"/>
                      </a:rPr>
                      <m:t>.</m:t>
                    </m:r>
                    <m:r>
                      <a:rPr lang="en-US" i="1" dirty="0" smtClean="0">
                        <a:latin typeface="Cambria Math" panose="02040503050406030204" pitchFamily="18" charset="0"/>
                      </a:rPr>
                      <m:t>83</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17</m:t>
                    </m:r>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oMath>
                </a14:m>
                <a:endParaRPr lang="en-US" dirty="0"/>
              </a:p>
              <a:p>
                <a:pPr marL="514350" indent="-514350">
                  <a:spcBef>
                    <a:spcPts val="0"/>
                  </a:spcBef>
                  <a:buFont typeface="+mj-lt"/>
                  <a:buAutoNum type="alphaLcPeriod" startAt="4"/>
                  <a:defRPr sz="2800"/>
                </a:pPr>
                <a:r>
                  <a:rPr lang="en-US" dirty="0"/>
                  <a:t>The </a:t>
                </a:r>
                <a14:m>
                  <m:oMath xmlns:m="http://schemas.openxmlformats.org/officeDocument/2006/math">
                    <m:r>
                      <a:rPr lang="en-US" b="0" i="1" smtClean="0">
                        <a:latin typeface="Cambria Math" panose="02040503050406030204" pitchFamily="18" charset="0"/>
                      </a:rPr>
                      <m:t>𝑦</m:t>
                    </m:r>
                  </m:oMath>
                </a14:m>
                <a:r>
                  <a:rPr lang="en-US" dirty="0"/>
                  <a:t>-intercept can be found by evaluating the function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oMath>
                </a14:m>
                <a:endParaRPr lang="en-US" b="0" dirty="0"/>
              </a:p>
              <a:p>
                <a:pPr>
                  <a:spcBef>
                    <a:spcPts val="0"/>
                  </a:spcBef>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b="0" dirty="0"/>
              </a:p>
              <a:p>
                <a:pPr>
                  <a:spcBef>
                    <a:spcPts val="0"/>
                  </a:spcBef>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m:oMathPara>
                </a14:m>
                <a:endParaRPr lang="en-US" b="0" dirty="0"/>
              </a:p>
              <a:p>
                <a:pPr>
                  <a:spcBef>
                    <a:spcPts val="0"/>
                  </a:spcBef>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b="0" dirty="0"/>
              </a:p>
              <a:p>
                <a:pPr marL="457200" lvl="1" indent="0">
                  <a:spcBef>
                    <a:spcPts val="0"/>
                  </a:spcBef>
                  <a:buNone/>
                  <a:defRPr sz="2800"/>
                </a:pPr>
                <a:r>
                  <a:rPr lang="en-US" b="0" dirty="0"/>
                  <a:t>The graph crosses the </a:t>
                </a:r>
                <a14:m>
                  <m:oMath xmlns:m="http://schemas.openxmlformats.org/officeDocument/2006/math">
                    <m:r>
                      <a:rPr lang="en-US" b="0" i="1" dirty="0" smtClean="0">
                        <a:latin typeface="Cambria Math" panose="02040503050406030204" pitchFamily="18" charset="0"/>
                      </a:rPr>
                      <m:t>𝑦</m:t>
                    </m:r>
                  </m:oMath>
                </a14:m>
                <a:r>
                  <a:rPr lang="en-US" b="0" dirty="0"/>
                  <a:t>-axis at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0</m:t>
                    </m:r>
                    <m:r>
                      <a:rPr lang="en-US" b="0" i="1" dirty="0" smtClean="0">
                        <a:latin typeface="Cambria Math" panose="02040503050406030204" pitchFamily="18" charset="0"/>
                      </a:rPr>
                      <m:t>,</m:t>
                    </m:r>
                    <m:r>
                      <a:rPr lang="en-US" b="0" i="1" dirty="0" smtClean="0">
                        <a:latin typeface="Cambria Math" panose="02040503050406030204" pitchFamily="18" charset="0"/>
                      </a:rPr>
                      <m:t>1</m:t>
                    </m:r>
                    <m:r>
                      <a:rPr lang="en-US" b="0" i="1" dirty="0" smtClean="0">
                        <a:latin typeface="Cambria Math" panose="02040503050406030204" pitchFamily="18" charset="0"/>
                      </a:rPr>
                      <m:t>)</m:t>
                    </m:r>
                  </m:oMath>
                </a14:m>
                <a:r>
                  <a:rPr lang="en-US" b="0" dirty="0"/>
                  <a:t>.</a:t>
                </a:r>
              </a:p>
              <a:p>
                <a:pPr marL="457200" lvl="1" indent="0">
                  <a:spcBef>
                    <a:spcPts val="0"/>
                  </a:spcBef>
                  <a:buNone/>
                  <a:defRPr sz="2800"/>
                </a:pPr>
                <a:r>
                  <a:rPr lang="en-US" b="0" dirty="0"/>
                  <a:t>Other points can be found as shown in the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extLst>
      <p:ext uri="{BB962C8B-B14F-4D97-AF65-F5344CB8AC3E}">
        <p14:creationId xmlns:p14="http://schemas.microsoft.com/office/powerpoint/2010/main" val="262698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Graphing a Quadratic Function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spcBef>
                    <a:spcPts val="0"/>
                  </a:spcBef>
                  <a:buNone/>
                  <a:defRPr sz="2800"/>
                </a:pPr>
                <a:endParaRPr lang="en-US" i="1" dirty="0">
                  <a:latin typeface="Cambria Math" panose="02040503050406030204" pitchFamily="18" charset="0"/>
                </a:endParaRPr>
              </a:p>
              <a:p>
                <a:pPr marL="457200" lvl="1" indent="0">
                  <a:spcBef>
                    <a:spcPts val="0"/>
                  </a:spcBef>
                  <a:buNone/>
                  <a:defRPr sz="2800"/>
                </a:pPr>
                <a:endParaRPr lang="en-US" i="1" dirty="0">
                  <a:latin typeface="Cambria Math" panose="02040503050406030204" pitchFamily="18" charset="0"/>
                </a:endParaRPr>
              </a:p>
              <a:p>
                <a:pPr marL="457200" lvl="1" indent="0">
                  <a:spcBef>
                    <a:spcPts val="0"/>
                  </a:spcBef>
                  <a:buNone/>
                  <a:defRPr sz="2800"/>
                </a:pPr>
                <a:endParaRPr lang="en-US" i="1" dirty="0">
                  <a:latin typeface="Cambria Math" panose="02040503050406030204" pitchFamily="18" charset="0"/>
                </a:endParaRPr>
              </a:p>
              <a:p>
                <a:pPr marL="457200" lvl="1" indent="0">
                  <a:spcBef>
                    <a:spcPts val="0"/>
                  </a:spcBef>
                  <a:buNone/>
                  <a:defRPr sz="2800"/>
                </a:pPr>
                <a:endParaRPr lang="en-US" i="1" dirty="0">
                  <a:latin typeface="Cambria Math" panose="02040503050406030204" pitchFamily="18" charset="0"/>
                </a:endParaRPr>
              </a:p>
              <a:p>
                <a:pPr marL="457200" lvl="1" indent="0">
                  <a:spcBef>
                    <a:spcPts val="0"/>
                  </a:spcBef>
                  <a:buNone/>
                  <a:defRPr sz="2800"/>
                </a:pPr>
                <a:endParaRPr lang="en-US" i="1" dirty="0">
                  <a:latin typeface="Cambria Math" panose="02040503050406030204" pitchFamily="18" charset="0"/>
                </a:endParaRPr>
              </a:p>
              <a:p>
                <a:pPr marL="457200" lvl="1" indent="0">
                  <a:spcBef>
                    <a:spcPts val="0"/>
                  </a:spcBef>
                  <a:buNone/>
                  <a:defRPr sz="2800"/>
                </a:pPr>
                <a:endParaRPr lang="en-US" i="1" dirty="0">
                  <a:latin typeface="Cambria Math" panose="02040503050406030204" pitchFamily="18" charset="0"/>
                </a:endParaRPr>
              </a:p>
              <a:p>
                <a:pPr marL="457200" lvl="1" indent="0">
                  <a:spcBef>
                    <a:spcPts val="0"/>
                  </a:spcBef>
                  <a:buNone/>
                  <a:defRPr sz="2800"/>
                </a:pPr>
                <a:endParaRPr lang="en-US" i="1" dirty="0">
                  <a:latin typeface="Cambria Math" panose="02040503050406030204" pitchFamily="18" charset="0"/>
                </a:endParaRPr>
              </a:p>
              <a:p>
                <a:pPr marL="457200" lvl="1" indent="0">
                  <a:spcBef>
                    <a:spcPts val="0"/>
                  </a:spcBef>
                  <a:buNone/>
                  <a:defRPr sz="2800"/>
                </a:pPr>
                <a:endParaRPr lang="en-US" i="1" dirty="0">
                  <a:latin typeface="Cambria Math" panose="02040503050406030204" pitchFamily="18" charset="0"/>
                </a:endParaRPr>
              </a:p>
              <a:p>
                <a:pPr marL="457200" lvl="1" indent="0">
                  <a:spcBef>
                    <a:spcPts val="0"/>
                  </a:spcBef>
                  <a:buNone/>
                  <a:defRPr sz="2800"/>
                </a:pPr>
                <a:endParaRPr lang="en-US" i="1" dirty="0">
                  <a:latin typeface="Cambria Math" panose="02040503050406030204" pitchFamily="18" charset="0"/>
                </a:endParaRPr>
              </a:p>
              <a:p>
                <a:pPr marL="457200" lvl="1" indent="0">
                  <a:spcBef>
                    <a:spcPts val="0"/>
                  </a:spcBef>
                  <a:buNone/>
                  <a:defRPr sz="2800"/>
                </a:pP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8</m:t>
                    </m:r>
                  </m:oMath>
                </a14:m>
                <a:r>
                  <a:rPr lang="en-US" dirty="0"/>
                  <a:t> is the minimum value of the quadratic function.</a:t>
                </a:r>
                <a:endParaRPr lang="en-US" b="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B9518C6-4518-E961-E6B7-64634C0C6259}"/>
                  </a:ext>
                </a:extLst>
              </p:cNvPr>
              <p:cNvGraphicFramePr>
                <a:graphicFrameLocks noGrp="1"/>
              </p:cNvGraphicFramePr>
              <p:nvPr>
                <p:extLst>
                  <p:ext uri="{D42A27DB-BD31-4B8C-83A1-F6EECF244321}">
                    <p14:modId xmlns:p14="http://schemas.microsoft.com/office/powerpoint/2010/main" val="2265615855"/>
                  </p:ext>
                </p:extLst>
              </p:nvPr>
            </p:nvGraphicFramePr>
            <p:xfrm>
              <a:off x="517849" y="1496008"/>
              <a:ext cx="5334000" cy="2803844"/>
            </p:xfrm>
            <a:graphic>
              <a:graphicData uri="http://schemas.openxmlformats.org/drawingml/2006/table">
                <a:tbl>
                  <a:tblPr firstRow="1" bandRow="1">
                    <a:tableStyleId>{5C22544A-7EE6-4342-B048-85BDC9FD1C3A}</a:tableStyleId>
                  </a:tblPr>
                  <a:tblGrid>
                    <a:gridCol w="1580444">
                      <a:extLst>
                        <a:ext uri="{9D8B030D-6E8A-4147-A177-3AD203B41FA5}">
                          <a16:colId xmlns:a16="http://schemas.microsoft.com/office/drawing/2014/main" val="2129646588"/>
                        </a:ext>
                      </a:extLst>
                    </a:gridCol>
                    <a:gridCol w="3753556">
                      <a:extLst>
                        <a:ext uri="{9D8B030D-6E8A-4147-A177-3AD203B41FA5}">
                          <a16:colId xmlns:a16="http://schemas.microsoft.com/office/drawing/2014/main" val="3223166887"/>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𝟔</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𝒚</m:t>
                                </m:r>
                              </m:oMath>
                            </m:oMathPara>
                          </a14:m>
                          <a:endParaRPr lang="en-IN" dirty="0"/>
                        </a:p>
                      </a:txBody>
                      <a:tcPr/>
                    </a:tc>
                    <a:extLst>
                      <a:ext uri="{0D108BD9-81ED-4DB2-BD59-A6C34878D82A}">
                        <a16:rowId xmlns:a16="http://schemas.microsoft.com/office/drawing/2014/main" val="3177621252"/>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IN" dirty="0"/>
                        </a:p>
                      </a:txBody>
                      <a:tcPr/>
                    </a:tc>
                    <a:tc>
                      <a:txBody>
                        <a:bodyPr/>
                        <a:lstStyle/>
                        <a:p>
                          <a:pPr algn="l"/>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0</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IN" dirty="0"/>
                        </a:p>
                      </a:txBody>
                      <a:tcPr/>
                    </a:tc>
                    <a:extLst>
                      <a:ext uri="{0D108BD9-81ED-4DB2-BD59-A6C34878D82A}">
                        <a16:rowId xmlns:a16="http://schemas.microsoft.com/office/drawing/2014/main" val="244861661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IN" dirty="0"/>
                        </a:p>
                      </a:txBody>
                      <a:tcPr/>
                    </a:tc>
                    <a:tc>
                      <a:txBody>
                        <a:bodyPr/>
                        <a:lstStyle/>
                        <a:p>
                          <a:pPr algn="l"/>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4</m:t>
                                </m:r>
                              </m:oMath>
                            </m:oMathPara>
                          </a14:m>
                          <a:endParaRPr lang="en-IN" dirty="0"/>
                        </a:p>
                      </a:txBody>
                      <a:tcPr/>
                    </a:tc>
                    <a:extLst>
                      <a:ext uri="{0D108BD9-81ED-4DB2-BD59-A6C34878D82A}">
                        <a16:rowId xmlns:a16="http://schemas.microsoft.com/office/drawing/2014/main" val="205591737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IN" dirty="0"/>
                        </a:p>
                      </a:txBody>
                      <a:tcPr/>
                    </a:tc>
                    <a:tc>
                      <a:txBody>
                        <a:bodyPr/>
                        <a:lstStyle/>
                        <a:p>
                          <a:pPr algn="l"/>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3</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8</m:t>
                                </m:r>
                              </m:oMath>
                            </m:oMathPara>
                          </a14:m>
                          <a:endParaRPr lang="en-IN" dirty="0"/>
                        </a:p>
                      </a:txBody>
                      <a:tcPr/>
                    </a:tc>
                    <a:extLst>
                      <a:ext uri="{0D108BD9-81ED-4DB2-BD59-A6C34878D82A}">
                        <a16:rowId xmlns:a16="http://schemas.microsoft.com/office/drawing/2014/main" val="2042673008"/>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IN" dirty="0"/>
                        </a:p>
                      </a:txBody>
                      <a:tcPr/>
                    </a:tc>
                    <a:tc>
                      <a:txBody>
                        <a:bodyPr/>
                        <a:lstStyle/>
                        <a:p>
                          <a:pPr algn="l"/>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5</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d>
                                  <m:dPr>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4</m:t>
                                </m:r>
                              </m:oMath>
                            </m:oMathPara>
                          </a14:m>
                          <a:endParaRPr lang="en-IN" dirty="0"/>
                        </a:p>
                      </a:txBody>
                      <a:tcPr/>
                    </a:tc>
                    <a:extLst>
                      <a:ext uri="{0D108BD9-81ED-4DB2-BD59-A6C34878D82A}">
                        <a16:rowId xmlns:a16="http://schemas.microsoft.com/office/drawing/2014/main" val="2784990216"/>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oMath>
                            </m:oMathPara>
                          </a14:m>
                          <a:endParaRPr lang="en-IN" dirty="0"/>
                        </a:p>
                      </a:txBody>
                      <a:tcPr/>
                    </a:tc>
                    <a:tc>
                      <a:txBody>
                        <a:bodyPr/>
                        <a:lstStyle/>
                        <a:p>
                          <a:pPr algn="l"/>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IN" dirty="0"/>
                        </a:p>
                      </a:txBody>
                      <a:tcPr/>
                    </a:tc>
                    <a:extLst>
                      <a:ext uri="{0D108BD9-81ED-4DB2-BD59-A6C34878D82A}">
                        <a16:rowId xmlns:a16="http://schemas.microsoft.com/office/drawing/2014/main" val="268965157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oMath>
                            </m:oMathPara>
                          </a14:m>
                          <a:endParaRPr lang="en-IN" dirty="0"/>
                        </a:p>
                      </a:txBody>
                      <a:tcPr/>
                    </a:tc>
                    <a:tc>
                      <a:txBody>
                        <a:bodyPr/>
                        <a:lstStyle/>
                        <a:p>
                          <a:pPr algn="l"/>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d>
                                  <m:dPr>
                                    <m:ctrlPr>
                                      <a:rPr lang="en-US" b="0"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e>
                                </m:d>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IN" dirty="0"/>
                        </a:p>
                      </a:txBody>
                      <a:tcPr/>
                    </a:tc>
                    <a:extLst>
                      <a:ext uri="{0D108BD9-81ED-4DB2-BD59-A6C34878D82A}">
                        <a16:rowId xmlns:a16="http://schemas.microsoft.com/office/drawing/2014/main" val="1565441453"/>
                      </a:ext>
                    </a:extLst>
                  </a:tr>
                </a:tbl>
              </a:graphicData>
            </a:graphic>
          </p:graphicFrame>
        </mc:Choice>
        <mc:Fallback xmlns="">
          <p:graphicFrame>
            <p:nvGraphicFramePr>
              <p:cNvPr id="4" name="Table 3">
                <a:extLst>
                  <a:ext uri="{FF2B5EF4-FFF2-40B4-BE49-F238E27FC236}">
                    <a16:creationId xmlns:a16="http://schemas.microsoft.com/office/drawing/2014/main" id="{DB9518C6-4518-E961-E6B7-64634C0C6259}"/>
                  </a:ext>
                </a:extLst>
              </p:cNvPr>
              <p:cNvGraphicFramePr>
                <a:graphicFrameLocks noGrp="1"/>
              </p:cNvGraphicFramePr>
              <p:nvPr>
                <p:extLst>
                  <p:ext uri="{D42A27DB-BD31-4B8C-83A1-F6EECF244321}">
                    <p14:modId xmlns:p14="http://schemas.microsoft.com/office/powerpoint/2010/main" val="2265615855"/>
                  </p:ext>
                </p:extLst>
              </p:nvPr>
            </p:nvGraphicFramePr>
            <p:xfrm>
              <a:off x="517849" y="1496008"/>
              <a:ext cx="5334000" cy="2803844"/>
            </p:xfrm>
            <a:graphic>
              <a:graphicData uri="http://schemas.openxmlformats.org/drawingml/2006/table">
                <a:tbl>
                  <a:tblPr firstRow="1" bandRow="1">
                    <a:tableStyleId>{5C22544A-7EE6-4342-B048-85BDC9FD1C3A}</a:tableStyleId>
                  </a:tblPr>
                  <a:tblGrid>
                    <a:gridCol w="1580444">
                      <a:extLst>
                        <a:ext uri="{9D8B030D-6E8A-4147-A177-3AD203B41FA5}">
                          <a16:colId xmlns:a16="http://schemas.microsoft.com/office/drawing/2014/main" val="2129646588"/>
                        </a:ext>
                      </a:extLst>
                    </a:gridCol>
                    <a:gridCol w="3753556">
                      <a:extLst>
                        <a:ext uri="{9D8B030D-6E8A-4147-A177-3AD203B41FA5}">
                          <a16:colId xmlns:a16="http://schemas.microsoft.com/office/drawing/2014/main" val="3223166887"/>
                        </a:ext>
                      </a:extLst>
                    </a:gridCol>
                  </a:tblGrid>
                  <a:tr h="371920">
                    <a:tc>
                      <a:txBody>
                        <a:bodyPr/>
                        <a:lstStyle/>
                        <a:p>
                          <a:endParaRPr lang="en-US"/>
                        </a:p>
                      </a:txBody>
                      <a:tcPr>
                        <a:blipFill>
                          <a:blip r:embed="rId3"/>
                          <a:stretch>
                            <a:fillRect l="-385" t="-1639" r="-238846" b="-659016"/>
                          </a:stretch>
                        </a:blipFill>
                      </a:tcPr>
                    </a:tc>
                    <a:tc>
                      <a:txBody>
                        <a:bodyPr/>
                        <a:lstStyle/>
                        <a:p>
                          <a:endParaRPr lang="en-US"/>
                        </a:p>
                      </a:txBody>
                      <a:tcPr>
                        <a:blipFill>
                          <a:blip r:embed="rId3"/>
                          <a:stretch>
                            <a:fillRect l="-42370" t="-1639" r="-812" b="-659016"/>
                          </a:stretch>
                        </a:blipFill>
                      </a:tcPr>
                    </a:tc>
                    <a:extLst>
                      <a:ext uri="{0D108BD9-81ED-4DB2-BD59-A6C34878D82A}">
                        <a16:rowId xmlns:a16="http://schemas.microsoft.com/office/drawing/2014/main" val="3177621252"/>
                      </a:ext>
                    </a:extLst>
                  </a:tr>
                  <a:tr h="370840">
                    <a:tc>
                      <a:txBody>
                        <a:bodyPr/>
                        <a:lstStyle/>
                        <a:p>
                          <a:endParaRPr lang="en-US"/>
                        </a:p>
                      </a:txBody>
                      <a:tcPr>
                        <a:blipFill>
                          <a:blip r:embed="rId3"/>
                          <a:stretch>
                            <a:fillRect l="-385" t="-101639" r="-238846" b="-559016"/>
                          </a:stretch>
                        </a:blipFill>
                      </a:tcPr>
                    </a:tc>
                    <a:tc>
                      <a:txBody>
                        <a:bodyPr/>
                        <a:lstStyle/>
                        <a:p>
                          <a:endParaRPr lang="en-US"/>
                        </a:p>
                      </a:txBody>
                      <a:tcPr>
                        <a:blipFill>
                          <a:blip r:embed="rId3"/>
                          <a:stretch>
                            <a:fillRect l="-42370" t="-101639" r="-812" b="-559016"/>
                          </a:stretch>
                        </a:blipFill>
                      </a:tcPr>
                    </a:tc>
                    <a:extLst>
                      <a:ext uri="{0D108BD9-81ED-4DB2-BD59-A6C34878D82A}">
                        <a16:rowId xmlns:a16="http://schemas.microsoft.com/office/drawing/2014/main" val="2448616611"/>
                      </a:ext>
                    </a:extLst>
                  </a:tr>
                  <a:tr h="370840">
                    <a:tc>
                      <a:txBody>
                        <a:bodyPr/>
                        <a:lstStyle/>
                        <a:p>
                          <a:endParaRPr lang="en-US"/>
                        </a:p>
                      </a:txBody>
                      <a:tcPr>
                        <a:blipFill>
                          <a:blip r:embed="rId3"/>
                          <a:stretch>
                            <a:fillRect l="-385" t="-201639" r="-238846" b="-459016"/>
                          </a:stretch>
                        </a:blipFill>
                      </a:tcPr>
                    </a:tc>
                    <a:tc>
                      <a:txBody>
                        <a:bodyPr/>
                        <a:lstStyle/>
                        <a:p>
                          <a:endParaRPr lang="en-US"/>
                        </a:p>
                      </a:txBody>
                      <a:tcPr>
                        <a:blipFill>
                          <a:blip r:embed="rId3"/>
                          <a:stretch>
                            <a:fillRect l="-42370" t="-201639" r="-812" b="-459016"/>
                          </a:stretch>
                        </a:blipFill>
                      </a:tcPr>
                    </a:tc>
                    <a:extLst>
                      <a:ext uri="{0D108BD9-81ED-4DB2-BD59-A6C34878D82A}">
                        <a16:rowId xmlns:a16="http://schemas.microsoft.com/office/drawing/2014/main" val="2055917379"/>
                      </a:ext>
                    </a:extLst>
                  </a:tr>
                  <a:tr h="370840">
                    <a:tc>
                      <a:txBody>
                        <a:bodyPr/>
                        <a:lstStyle/>
                        <a:p>
                          <a:endParaRPr lang="en-US"/>
                        </a:p>
                      </a:txBody>
                      <a:tcPr>
                        <a:blipFill>
                          <a:blip r:embed="rId3"/>
                          <a:stretch>
                            <a:fillRect l="-385" t="-301639" r="-238846" b="-359016"/>
                          </a:stretch>
                        </a:blipFill>
                      </a:tcPr>
                    </a:tc>
                    <a:tc>
                      <a:txBody>
                        <a:bodyPr/>
                        <a:lstStyle/>
                        <a:p>
                          <a:endParaRPr lang="en-US"/>
                        </a:p>
                      </a:txBody>
                      <a:tcPr>
                        <a:blipFill>
                          <a:blip r:embed="rId3"/>
                          <a:stretch>
                            <a:fillRect l="-42370" t="-301639" r="-812" b="-359016"/>
                          </a:stretch>
                        </a:blipFill>
                      </a:tcPr>
                    </a:tc>
                    <a:extLst>
                      <a:ext uri="{0D108BD9-81ED-4DB2-BD59-A6C34878D82A}">
                        <a16:rowId xmlns:a16="http://schemas.microsoft.com/office/drawing/2014/main" val="2042673008"/>
                      </a:ext>
                    </a:extLst>
                  </a:tr>
                  <a:tr h="370840">
                    <a:tc>
                      <a:txBody>
                        <a:bodyPr/>
                        <a:lstStyle/>
                        <a:p>
                          <a:endParaRPr lang="en-US"/>
                        </a:p>
                      </a:txBody>
                      <a:tcPr>
                        <a:blipFill>
                          <a:blip r:embed="rId3"/>
                          <a:stretch>
                            <a:fillRect l="-385" t="-401639" r="-238846" b="-259016"/>
                          </a:stretch>
                        </a:blipFill>
                      </a:tcPr>
                    </a:tc>
                    <a:tc>
                      <a:txBody>
                        <a:bodyPr/>
                        <a:lstStyle/>
                        <a:p>
                          <a:endParaRPr lang="en-US"/>
                        </a:p>
                      </a:txBody>
                      <a:tcPr>
                        <a:blipFill>
                          <a:blip r:embed="rId3"/>
                          <a:stretch>
                            <a:fillRect l="-42370" t="-401639" r="-812" b="-259016"/>
                          </a:stretch>
                        </a:blipFill>
                      </a:tcPr>
                    </a:tc>
                    <a:extLst>
                      <a:ext uri="{0D108BD9-81ED-4DB2-BD59-A6C34878D82A}">
                        <a16:rowId xmlns:a16="http://schemas.microsoft.com/office/drawing/2014/main" val="2784990216"/>
                      </a:ext>
                    </a:extLst>
                  </a:tr>
                  <a:tr h="474282">
                    <a:tc>
                      <a:txBody>
                        <a:bodyPr/>
                        <a:lstStyle/>
                        <a:p>
                          <a:endParaRPr lang="en-US"/>
                        </a:p>
                      </a:txBody>
                      <a:tcPr>
                        <a:blipFill>
                          <a:blip r:embed="rId3"/>
                          <a:stretch>
                            <a:fillRect l="-385" t="-392308" r="-238846" b="-102564"/>
                          </a:stretch>
                        </a:blipFill>
                      </a:tcPr>
                    </a:tc>
                    <a:tc>
                      <a:txBody>
                        <a:bodyPr/>
                        <a:lstStyle/>
                        <a:p>
                          <a:endParaRPr lang="en-US"/>
                        </a:p>
                      </a:txBody>
                      <a:tcPr>
                        <a:blipFill>
                          <a:blip r:embed="rId3"/>
                          <a:stretch>
                            <a:fillRect l="-42370" t="-392308" r="-812" b="-102564"/>
                          </a:stretch>
                        </a:blipFill>
                      </a:tcPr>
                    </a:tc>
                    <a:extLst>
                      <a:ext uri="{0D108BD9-81ED-4DB2-BD59-A6C34878D82A}">
                        <a16:rowId xmlns:a16="http://schemas.microsoft.com/office/drawing/2014/main" val="2689651571"/>
                      </a:ext>
                    </a:extLst>
                  </a:tr>
                  <a:tr h="474282">
                    <a:tc>
                      <a:txBody>
                        <a:bodyPr/>
                        <a:lstStyle/>
                        <a:p>
                          <a:endParaRPr lang="en-US"/>
                        </a:p>
                      </a:txBody>
                      <a:tcPr>
                        <a:blipFill>
                          <a:blip r:embed="rId3"/>
                          <a:stretch>
                            <a:fillRect l="-385" t="-492308" r="-238846" b="-2564"/>
                          </a:stretch>
                        </a:blipFill>
                      </a:tcPr>
                    </a:tc>
                    <a:tc>
                      <a:txBody>
                        <a:bodyPr/>
                        <a:lstStyle/>
                        <a:p>
                          <a:endParaRPr lang="en-US"/>
                        </a:p>
                      </a:txBody>
                      <a:tcPr>
                        <a:blipFill>
                          <a:blip r:embed="rId3"/>
                          <a:stretch>
                            <a:fillRect l="-42370" t="-492308" r="-812" b="-2564"/>
                          </a:stretch>
                        </a:blipFill>
                      </a:tcPr>
                    </a:tc>
                    <a:extLst>
                      <a:ext uri="{0D108BD9-81ED-4DB2-BD59-A6C34878D82A}">
                        <a16:rowId xmlns:a16="http://schemas.microsoft.com/office/drawing/2014/main" val="1565441453"/>
                      </a:ext>
                    </a:extLst>
                  </a:tr>
                </a:tbl>
              </a:graphicData>
            </a:graphic>
          </p:graphicFrame>
        </mc:Fallback>
      </mc:AlternateContent>
      <p:pic>
        <p:nvPicPr>
          <p:cNvPr id="7" name="Picture 6">
            <a:extLst>
              <a:ext uri="{FF2B5EF4-FFF2-40B4-BE49-F238E27FC236}">
                <a16:creationId xmlns:a16="http://schemas.microsoft.com/office/drawing/2014/main" id="{8EBC14CB-CEA5-4CE2-8D0D-66B78E65DCE5}"/>
              </a:ext>
            </a:extLst>
          </p:cNvPr>
          <p:cNvPicPr>
            <a:picLocks noChangeAspect="1"/>
          </p:cNvPicPr>
          <p:nvPr/>
        </p:nvPicPr>
        <p:blipFill>
          <a:blip r:embed="rId4"/>
          <a:stretch>
            <a:fillRect/>
          </a:stretch>
        </p:blipFill>
        <p:spPr>
          <a:xfrm>
            <a:off x="5935502" y="1496008"/>
            <a:ext cx="2918683" cy="2928252"/>
          </a:xfrm>
          <a:prstGeom prst="rect">
            <a:avLst/>
          </a:prstGeom>
        </p:spPr>
      </p:pic>
    </p:spTree>
    <p:extLst>
      <p:ext uri="{BB962C8B-B14F-4D97-AF65-F5344CB8AC3E}">
        <p14:creationId xmlns:p14="http://schemas.microsoft.com/office/powerpoint/2010/main" val="284940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For the quadratic function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r>
                      <a:rPr lang="ar-AE" smtClean="0">
                        <a:latin typeface="Cambria Math" panose="02040503050406030204" pitchFamily="18" charset="0"/>
                      </a:rPr>
                      <m:t>𝑥</m:t>
                    </m:r>
                  </m:oMath>
                </a14:m>
                <a:r>
                  <a:rPr lang="en-US" sz="2800" dirty="0"/>
                  <a:t>, find</a:t>
                </a:r>
              </a:p>
              <a:p>
                <a:pPr marL="514350" indent="-514350">
                  <a:buFont typeface="+mj-lt"/>
                  <a:buAutoNum type="alphaLcPeriod"/>
                  <a:defRPr sz="2800"/>
                </a:pPr>
                <a:r>
                  <a:rPr lang="en-US" dirty="0"/>
                  <a:t>​</a:t>
                </a:r>
                <a:r>
                  <a:rPr lang="en-US" sz="2800" dirty="0"/>
                  <a:t>its vertex,</a:t>
                </a:r>
              </a:p>
              <a:p>
                <a:pPr marL="514350" indent="-514350">
                  <a:buFont typeface="+mj-lt"/>
                  <a:buAutoNum type="alphaLcPeriod" startAt="2"/>
                  <a:defRPr sz="2800"/>
                </a:pPr>
                <a:r>
                  <a:rPr lang="en-US" dirty="0"/>
                  <a:t>​</a:t>
                </a:r>
                <a:r>
                  <a:rPr lang="en-US" sz="2800" dirty="0"/>
                  <a:t>its line of symmetry,</a:t>
                </a:r>
              </a:p>
              <a:p>
                <a:pPr marL="514350" indent="-514350">
                  <a:buFont typeface="+mj-lt"/>
                  <a:buAutoNum type="alphaLcPeriod" startAt="3"/>
                  <a:defRPr sz="2800"/>
                </a:pPr>
                <a:r>
                  <a:rPr lang="en-US" dirty="0"/>
                  <a:t>​</a:t>
                </a:r>
                <a:r>
                  <a:rPr lang="en-US" sz="2800" dirty="0"/>
                  <a:t>its </a:t>
                </a:r>
                <a14:m>
                  <m:oMath xmlns:m="http://schemas.openxmlformats.org/officeDocument/2006/math">
                    <m:r>
                      <a:rPr lang="en-US" sz="2800" b="0" i="1" smtClean="0">
                        <a:latin typeface="Cambria Math" panose="02040503050406030204" pitchFamily="18" charset="0"/>
                      </a:rPr>
                      <m:t>𝑥</m:t>
                    </m:r>
                  </m:oMath>
                </a14:m>
                <a:r>
                  <a:rPr lang="en-US" sz="2800" dirty="0"/>
                  <a:t>-intercepts, and</a:t>
                </a:r>
              </a:p>
              <a:p>
                <a:pPr marL="514350" indent="-514350">
                  <a:buFont typeface="+mj-lt"/>
                  <a:buAutoNum type="alphaLcPeriod" startAt="4"/>
                  <a:defRPr sz="2800"/>
                </a:pPr>
                <a:r>
                  <a:rPr lang="en-US" dirty="0"/>
                  <a:t>​</a:t>
                </a:r>
                <a:r>
                  <a:rPr lang="en-US" sz="2800" dirty="0"/>
                  <a:t>its </a:t>
                </a:r>
                <a14:m>
                  <m:oMath xmlns:m="http://schemas.openxmlformats.org/officeDocument/2006/math">
                    <m:r>
                      <a:rPr lang="en-US" sz="2800" b="0" i="1" smtClean="0">
                        <a:latin typeface="Cambria Math" panose="02040503050406030204" pitchFamily="18" charset="0"/>
                      </a:rPr>
                      <m:t>𝑦</m:t>
                    </m:r>
                  </m:oMath>
                </a14:m>
                <a:r>
                  <a:rPr lang="en-US" sz="2800" dirty="0"/>
                  <a:t>-intercept.</a:t>
                </a:r>
              </a:p>
              <a:p>
                <a:r>
                  <a:rPr lang="en-US" sz="2800" dirty="0"/>
                  <a:t>Plot a few specific points and graph the parabola.</a:t>
                </a:r>
              </a:p>
              <a:p>
                <a:r>
                  <a:rPr lang="en-US" b="1" dirty="0"/>
                  <a:t>Solution</a:t>
                </a:r>
              </a:p>
              <a:p>
                <a:r>
                  <a:rPr lang="en-US" sz="2800" dirty="0"/>
                  <a:t>For </a:t>
                </a:r>
                <a14:m>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2</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 </m:t>
                    </m:r>
                  </m:oMath>
                </a14:m>
                <a:r>
                  <a:rPr lang="en-US" sz="2800" b="0" i="0" dirty="0">
                    <a:latin typeface="+mj-lt"/>
                  </a:rPr>
                  <a:t>and</a:t>
                </a:r>
                <a14:m>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
        <p:nvSpPr>
          <p:cNvPr id="5" name="Title 4">
            <a:extLst>
              <a:ext uri="{FF2B5EF4-FFF2-40B4-BE49-F238E27FC236}">
                <a16:creationId xmlns:a16="http://schemas.microsoft.com/office/drawing/2014/main" id="{6B6FA124-A8A9-D65C-CB3B-F256DF63A6A3}"/>
              </a:ext>
            </a:extLst>
          </p:cNvPr>
          <p:cNvSpPr>
            <a:spLocks noGrp="1"/>
          </p:cNvSpPr>
          <p:nvPr>
            <p:ph type="title"/>
          </p:nvPr>
        </p:nvSpPr>
        <p:spPr/>
        <p:txBody>
          <a:bodyPr/>
          <a:lstStyle/>
          <a:p>
            <a:r>
              <a:rPr lang="en-US" dirty="0"/>
              <a:t>Example 3: Graphing a Quadratic Function          (𝑐 = 0)</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pPr>
                <a:r>
                  <a:rPr lang="en-US" sz="2800" dirty="0"/>
                  <a:t>The vertex is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2</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−2</m:t>
                            </m:r>
                          </m:e>
                        </m:d>
                      </m:den>
                    </m:f>
                    <m:r>
                      <a:rPr lang="en-US" sz="2800" b="0" i="1" smtClean="0">
                        <a:latin typeface="Cambria Math" panose="02040503050406030204" pitchFamily="18" charset="0"/>
                      </a:rPr>
                      <m:t>=1.</m:t>
                    </m:r>
                  </m:oMath>
                </a14:m>
                <a:r>
                  <a:rPr lang="en-US" sz="2800" dirty="0"/>
                  <a:t> Substitute </a:t>
                </a:r>
                <a14:m>
                  <m:oMath xmlns:m="http://schemas.openxmlformats.org/officeDocument/2006/math">
                    <m:r>
                      <a:rPr lang="en-US" sz="2800" b="0" i="1" smtClean="0">
                        <a:latin typeface="Cambria Math" panose="02040503050406030204" pitchFamily="18" charset="0"/>
                      </a:rPr>
                      <m:t>1</m:t>
                    </m:r>
                  </m:oMath>
                </a14:m>
                <a:r>
                  <a:rPr lang="en-US" sz="2800" dirty="0"/>
                  <a:t> for </a:t>
                </a:r>
                <a14:m>
                  <m:oMath xmlns:m="http://schemas.openxmlformats.org/officeDocument/2006/math">
                    <m:r>
                      <a:rPr lang="en-US" sz="2800" i="1" dirty="0" smtClean="0">
                        <a:latin typeface="Cambria Math" panose="02040503050406030204" pitchFamily="18" charset="0"/>
                      </a:rPr>
                      <m:t>𝑥</m:t>
                    </m:r>
                  </m:oMath>
                </a14:m>
                <a:r>
                  <a:rPr lang="en-US" sz="2800" dirty="0"/>
                  <a:t> and simplify.</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=−2∙</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+4∙1=2</m:t>
                      </m:r>
                    </m:oMath>
                  </m:oMathPara>
                </a14:m>
                <a:endParaRPr lang="en-US" sz="2800" dirty="0"/>
              </a:p>
              <a:p>
                <a:pPr algn="ctr"/>
                <a:r>
                  <a:rPr lang="en-US" sz="2800" dirty="0"/>
                  <a:t>The vertex is the point </a:t>
                </a:r>
                <a14:m>
                  <m:oMath xmlns:m="http://schemas.openxmlformats.org/officeDocument/2006/math">
                    <m:d>
                      <m:dPr>
                        <m:ctrlPr>
                          <a:rPr lang="en-US" sz="2800" i="1" smtClean="0">
                            <a:latin typeface="Cambria Math" panose="02040503050406030204" pitchFamily="18" charset="0"/>
                          </a:rPr>
                        </m:ctrlPr>
                      </m:dPr>
                      <m:e>
                        <m:r>
                          <a:rPr lang="en-US" sz="2800" b="0" i="1" smtClean="0">
                            <a:latin typeface="Cambria Math" panose="02040503050406030204" pitchFamily="18" charset="0"/>
                          </a:rPr>
                          <m:t>1,2</m:t>
                        </m:r>
                      </m:e>
                    </m:d>
                  </m:oMath>
                </a14:m>
                <a:r>
                  <a:rPr lang="en-US" sz="2800" dirty="0"/>
                  <a:t>.</a:t>
                </a:r>
              </a:p>
              <a:p>
                <a:pPr marL="514350" indent="-514350">
                  <a:buFont typeface="+mj-lt"/>
                  <a:buAutoNum type="alphaLcPeriod" startAt="2"/>
                </a:pPr>
                <a:r>
                  <a:rPr lang="en-US" dirty="0"/>
                  <a:t>The line of symmetry is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den>
                    </m:f>
                    <m:r>
                      <a:rPr lang="en-US" b="0" i="1" smtClean="0">
                        <a:latin typeface="Cambria Math" panose="02040503050406030204" pitchFamily="18" charset="0"/>
                      </a:rPr>
                      <m:t>=1.</m:t>
                    </m:r>
                  </m:oMath>
                </a14:m>
                <a:endParaRPr lang="en-US" sz="2800" dirty="0"/>
              </a:p>
              <a:p>
                <a:pPr marL="514350" indent="-514350">
                  <a:buFont typeface="+mj-lt"/>
                  <a:buAutoNum type="alphaLcPeriod" startAt="2"/>
                </a:pPr>
                <a:r>
                  <a:rPr lang="en-US" sz="2800" dirty="0"/>
                  <a:t>The </a:t>
                </a:r>
                <a14:m>
                  <m:oMath xmlns:m="http://schemas.openxmlformats.org/officeDocument/2006/math">
                    <m:r>
                      <a:rPr lang="en-US" sz="2800" i="1" dirty="0" smtClean="0">
                        <a:latin typeface="Cambria Math" panose="02040503050406030204" pitchFamily="18" charset="0"/>
                      </a:rPr>
                      <m:t>𝑥</m:t>
                    </m:r>
                  </m:oMath>
                </a14:m>
                <a:r>
                  <a:rPr lang="en-US" sz="2800" dirty="0"/>
                  <a:t>-intercepts can be found by setting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=0</m:t>
                    </m:r>
                  </m:oMath>
                </a14:m>
                <a:r>
                  <a:rPr lang="en-US" sz="2800" dirty="0"/>
                  <a:t> and solving the resulting quadratic equation by factoring.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815"/>
                </a:stretch>
              </a:blipFill>
            </p:spPr>
            <p:txBody>
              <a:bodyPr/>
              <a:lstStyle/>
              <a:p>
                <a:r>
                  <a:rPr lang="en-IN">
                    <a:noFill/>
                  </a:rPr>
                  <a:t> </a:t>
                </a:r>
              </a:p>
            </p:txBody>
          </p:sp>
        </mc:Fallback>
      </mc:AlternateContent>
      <p:sp>
        <p:nvSpPr>
          <p:cNvPr id="5" name="Title 4">
            <a:extLst>
              <a:ext uri="{FF2B5EF4-FFF2-40B4-BE49-F238E27FC236}">
                <a16:creationId xmlns:a16="http://schemas.microsoft.com/office/drawing/2014/main" id="{1F3E8FF0-5B8A-295B-4773-010064E14B8B}"/>
              </a:ext>
            </a:extLst>
          </p:cNvPr>
          <p:cNvSpPr>
            <a:spLocks noGrp="1"/>
          </p:cNvSpPr>
          <p:nvPr>
            <p:ph type="title"/>
          </p:nvPr>
        </p:nvSpPr>
        <p:spPr/>
        <p:txBody>
          <a:bodyPr/>
          <a:lstStyle/>
          <a:p>
            <a:r>
              <a:rPr lang="en-US" dirty="0"/>
              <a:t>Example 3: Graphing a Quadratic Function          (𝑐 = 0) (cont.)</a:t>
            </a:r>
            <a:endParaRPr lang="en-IN" dirty="0"/>
          </a:p>
        </p:txBody>
      </p:sp>
    </p:spTree>
    <p:extLst>
      <p:ext uri="{BB962C8B-B14F-4D97-AF65-F5344CB8AC3E}">
        <p14:creationId xmlns:p14="http://schemas.microsoft.com/office/powerpoint/2010/main" val="84414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−2</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+4</m:t>
                      </m:r>
                      <m:r>
                        <a:rPr lang="en-US" sz="2800" b="0" i="1" smtClean="0">
                          <a:latin typeface="Cambria Math" panose="02040503050406030204" pitchFamily="18" charset="0"/>
                        </a:rPr>
                        <m:t>𝑥</m:t>
                      </m:r>
                      <m:r>
                        <a:rPr lang="en-US" sz="2800" b="0" i="1" smtClean="0">
                          <a:latin typeface="Cambria Math" panose="02040503050406030204" pitchFamily="18" charset="0"/>
                        </a:rPr>
                        <m:t>=0</m:t>
                      </m:r>
                    </m:oMath>
                  </m:oMathPara>
                </a14:m>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𝑥</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−2</m:t>
                          </m:r>
                        </m:e>
                      </m:d>
                      <m:r>
                        <a:rPr lang="en-US" sz="2800" b="0" i="1" smtClean="0">
                          <a:latin typeface="Cambria Math" panose="02040503050406030204" pitchFamily="18" charset="0"/>
                        </a:rPr>
                        <m:t>=0</m:t>
                      </m:r>
                    </m:oMath>
                  </m:oMathPara>
                </a14:m>
                <a:endParaRPr lang="en-US" sz="2800" dirty="0"/>
              </a:p>
              <a:p>
                <a:pPr algn="ct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=0 </m:t>
                    </m:r>
                  </m:oMath>
                </a14:m>
                <a:r>
                  <a:rPr lang="en-US" sz="2800" b="0" i="0" dirty="0">
                    <a:latin typeface="+mj-lt"/>
                  </a:rPr>
                  <a:t>and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=2</m:t>
                    </m:r>
                  </m:oMath>
                </a14:m>
                <a:endParaRPr lang="en-US" sz="2800" dirty="0"/>
              </a:p>
              <a:p>
                <a:pPr marL="457200" lvl="1" indent="0">
                  <a:buNone/>
                </a:pPr>
                <a:r>
                  <a:rPr lang="en-US" dirty="0"/>
                  <a:t>Thus, the graph crosses the </a:t>
                </a:r>
                <a14:m>
                  <m:oMath xmlns:m="http://schemas.openxmlformats.org/officeDocument/2006/math">
                    <m:r>
                      <a:rPr lang="en-US" i="1" dirty="0" smtClean="0">
                        <a:latin typeface="Cambria Math" panose="02040503050406030204" pitchFamily="18" charset="0"/>
                      </a:rPr>
                      <m:t>𝑥</m:t>
                    </m:r>
                  </m:oMath>
                </a14:m>
                <a:r>
                  <a:rPr lang="en-US" dirty="0"/>
                  <a:t>-axis at the points </a:t>
                </a:r>
                <a14:m>
                  <m:oMath xmlns:m="http://schemas.openxmlformats.org/officeDocument/2006/math">
                    <m:r>
                      <a:rPr lang="en-US" i="1" dirty="0" smtClean="0">
                        <a:latin typeface="Cambria Math" panose="02040503050406030204" pitchFamily="18" charset="0"/>
                      </a:rPr>
                      <m:t>(0,0) </m:t>
                    </m:r>
                  </m:oMath>
                </a14:m>
                <a:r>
                  <a:rPr lang="en-US" dirty="0"/>
                  <a:t>and </a:t>
                </a:r>
                <a14:m>
                  <m:oMath xmlns:m="http://schemas.openxmlformats.org/officeDocument/2006/math">
                    <m:r>
                      <a:rPr lang="en-US" i="1" dirty="0" smtClean="0">
                        <a:latin typeface="Cambria Math" panose="02040503050406030204" pitchFamily="18" charset="0"/>
                      </a:rPr>
                      <m:t>(2,0).</m:t>
                    </m:r>
                  </m:oMath>
                </a14:m>
                <a:endParaRPr lang="en-US" dirty="0"/>
              </a:p>
              <a:p>
                <a:pPr marL="514350" indent="-514350">
                  <a:buFont typeface="+mj-lt"/>
                  <a:buAutoNum type="alphaLcPeriod" startAt="4"/>
                </a:pPr>
                <a:r>
                  <a:rPr lang="en-US" dirty="0"/>
                  <a:t>The point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m:t>
                    </m:r>
                  </m:oMath>
                </a14:m>
                <a:r>
                  <a:rPr lang="en-US" dirty="0"/>
                  <a:t> found in Part </a:t>
                </a:r>
                <a:r>
                  <a:rPr lang="en-US" b="1" dirty="0"/>
                  <a:t>c</a:t>
                </a:r>
                <a:r>
                  <a:rPr lang="en-US" dirty="0"/>
                  <a:t>., is also the             </a:t>
                </a:r>
                <a14:m>
                  <m:oMath xmlns:m="http://schemas.openxmlformats.org/officeDocument/2006/math">
                    <m:r>
                      <a:rPr lang="en-US" b="0" i="1" smtClean="0">
                        <a:latin typeface="Cambria Math" panose="02040503050406030204" pitchFamily="18" charset="0"/>
                      </a:rPr>
                      <m:t>𝑦</m:t>
                    </m:r>
                  </m:oMath>
                </a14:m>
                <a:r>
                  <a:rPr lang="en-US" dirty="0"/>
                  <a:t>-intercept.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IN">
                    <a:noFill/>
                  </a:rPr>
                  <a:t> </a:t>
                </a:r>
              </a:p>
            </p:txBody>
          </p:sp>
        </mc:Fallback>
      </mc:AlternateContent>
      <p:sp>
        <p:nvSpPr>
          <p:cNvPr id="5" name="Title 4">
            <a:extLst>
              <a:ext uri="{FF2B5EF4-FFF2-40B4-BE49-F238E27FC236}">
                <a16:creationId xmlns:a16="http://schemas.microsoft.com/office/drawing/2014/main" id="{C75A0287-92A6-60B6-4655-676326C168B1}"/>
              </a:ext>
            </a:extLst>
          </p:cNvPr>
          <p:cNvSpPr>
            <a:spLocks noGrp="1"/>
          </p:cNvSpPr>
          <p:nvPr>
            <p:ph type="title"/>
          </p:nvPr>
        </p:nvSpPr>
        <p:spPr/>
        <p:txBody>
          <a:bodyPr/>
          <a:lstStyle/>
          <a:p>
            <a:r>
              <a:rPr lang="en-US" dirty="0"/>
              <a:t>Example 3: Graphing a Quadratic Function          (𝑐 = 0) (cont.)</a:t>
            </a:r>
            <a:endParaRPr lang="en-IN" dirty="0"/>
          </a:p>
        </p:txBody>
      </p:sp>
    </p:spTree>
    <p:extLst>
      <p:ext uri="{BB962C8B-B14F-4D97-AF65-F5344CB8AC3E}">
        <p14:creationId xmlns:p14="http://schemas.microsoft.com/office/powerpoint/2010/main" val="322893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dirty="0"/>
                  <a:t>These points are shown in the table.</a:t>
                </a:r>
              </a:p>
              <a:p>
                <a:endParaRPr lang="en-US" dirty="0"/>
              </a:p>
              <a:p>
                <a:endParaRPr lang="en-US" dirty="0"/>
              </a:p>
              <a:p>
                <a:endParaRPr lang="en-US" dirty="0"/>
              </a:p>
              <a:p>
                <a:endParaRPr lang="en-US" dirty="0"/>
              </a:p>
              <a:p>
                <a:endParaRPr lang="en-US" dirty="0"/>
              </a:p>
              <a:p>
                <a:endParaRPr lang="en-US" dirty="0"/>
              </a:p>
              <a:p>
                <a:endParaRPr lang="en-US" dirty="0"/>
              </a:p>
              <a:p>
                <a14:m>
                  <m:oMath xmlns:m="http://schemas.openxmlformats.org/officeDocument/2006/math">
                    <m:r>
                      <a:rPr lang="en-US" i="1" dirty="0" smtClean="0">
                        <a:latin typeface="Cambria Math" panose="02040503050406030204" pitchFamily="18" charset="0"/>
                      </a:rPr>
                      <m:t>2</m:t>
                    </m:r>
                  </m:oMath>
                </a14:m>
                <a:r>
                  <a:rPr lang="en-US" dirty="0"/>
                  <a:t> is called the maximum value of the quadratic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C650348-4DBC-B46B-3E5A-42622A569DA4}"/>
                  </a:ext>
                </a:extLst>
              </p:cNvPr>
              <p:cNvGraphicFramePr>
                <a:graphicFrameLocks noGrp="1"/>
              </p:cNvGraphicFramePr>
              <p:nvPr>
                <p:extLst>
                  <p:ext uri="{D42A27DB-BD31-4B8C-83A1-F6EECF244321}">
                    <p14:modId xmlns:p14="http://schemas.microsoft.com/office/powerpoint/2010/main" val="1434449841"/>
                  </p:ext>
                </p:extLst>
              </p:nvPr>
            </p:nvGraphicFramePr>
            <p:xfrm>
              <a:off x="4229101" y="2362200"/>
              <a:ext cx="3857228" cy="1484440"/>
            </p:xfrm>
            <a:graphic>
              <a:graphicData uri="http://schemas.openxmlformats.org/drawingml/2006/table">
                <a:tbl>
                  <a:tblPr firstRow="1" bandRow="1">
                    <a:tableStyleId>{5C22544A-7EE6-4342-B048-85BDC9FD1C3A}</a:tableStyleId>
                  </a:tblPr>
                  <a:tblGrid>
                    <a:gridCol w="809227">
                      <a:extLst>
                        <a:ext uri="{9D8B030D-6E8A-4147-A177-3AD203B41FA5}">
                          <a16:colId xmlns:a16="http://schemas.microsoft.com/office/drawing/2014/main" val="3204752788"/>
                        </a:ext>
                      </a:extLst>
                    </a:gridCol>
                    <a:gridCol w="3048001">
                      <a:extLst>
                        <a:ext uri="{9D8B030D-6E8A-4147-A177-3AD203B41FA5}">
                          <a16:colId xmlns:a16="http://schemas.microsoft.com/office/drawing/2014/main" val="255017352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𝟐</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𝟒</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𝒚</m:t>
                                </m:r>
                              </m:oMath>
                            </m:oMathPara>
                          </a14:m>
                          <a:endParaRPr lang="en-IN" dirty="0"/>
                        </a:p>
                      </a:txBody>
                      <a:tcPr/>
                    </a:tc>
                    <a:extLst>
                      <a:ext uri="{0D108BD9-81ED-4DB2-BD59-A6C34878D82A}">
                        <a16:rowId xmlns:a16="http://schemas.microsoft.com/office/drawing/2014/main" val="1835128840"/>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IN" dirty="0"/>
                        </a:p>
                      </a:txBody>
                      <a:tcPr/>
                    </a:tc>
                    <a:extLst>
                      <a:ext uri="{0D108BD9-81ED-4DB2-BD59-A6C34878D82A}">
                        <a16:rowId xmlns:a16="http://schemas.microsoft.com/office/drawing/2014/main" val="160670366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2</m:t>
                                </m:r>
                              </m:oMath>
                            </m:oMathPara>
                          </a14:m>
                          <a:endParaRPr lang="en-IN" dirty="0"/>
                        </a:p>
                      </a:txBody>
                      <a:tcPr/>
                    </a:tc>
                    <a:extLst>
                      <a:ext uri="{0D108BD9-81ED-4DB2-BD59-A6C34878D82A}">
                        <a16:rowId xmlns:a16="http://schemas.microsoft.com/office/drawing/2014/main" val="397148978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4</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IN" dirty="0"/>
                        </a:p>
                      </a:txBody>
                      <a:tcPr/>
                    </a:tc>
                    <a:extLst>
                      <a:ext uri="{0D108BD9-81ED-4DB2-BD59-A6C34878D82A}">
                        <a16:rowId xmlns:a16="http://schemas.microsoft.com/office/drawing/2014/main" val="2427929492"/>
                      </a:ext>
                    </a:extLst>
                  </a:tr>
                </a:tbl>
              </a:graphicData>
            </a:graphic>
          </p:graphicFrame>
        </mc:Choice>
        <mc:Fallback xmlns="">
          <p:graphicFrame>
            <p:nvGraphicFramePr>
              <p:cNvPr id="6" name="Table 5">
                <a:extLst>
                  <a:ext uri="{FF2B5EF4-FFF2-40B4-BE49-F238E27FC236}">
                    <a16:creationId xmlns:a16="http://schemas.microsoft.com/office/drawing/2014/main" id="{2C650348-4DBC-B46B-3E5A-42622A569DA4}"/>
                  </a:ext>
                </a:extLst>
              </p:cNvPr>
              <p:cNvGraphicFramePr>
                <a:graphicFrameLocks noGrp="1"/>
              </p:cNvGraphicFramePr>
              <p:nvPr>
                <p:extLst>
                  <p:ext uri="{D42A27DB-BD31-4B8C-83A1-F6EECF244321}">
                    <p14:modId xmlns:p14="http://schemas.microsoft.com/office/powerpoint/2010/main" val="1434449841"/>
                  </p:ext>
                </p:extLst>
              </p:nvPr>
            </p:nvGraphicFramePr>
            <p:xfrm>
              <a:off x="4229101" y="2362200"/>
              <a:ext cx="3857228" cy="1484440"/>
            </p:xfrm>
            <a:graphic>
              <a:graphicData uri="http://schemas.openxmlformats.org/drawingml/2006/table">
                <a:tbl>
                  <a:tblPr firstRow="1" bandRow="1">
                    <a:tableStyleId>{5C22544A-7EE6-4342-B048-85BDC9FD1C3A}</a:tableStyleId>
                  </a:tblPr>
                  <a:tblGrid>
                    <a:gridCol w="809227">
                      <a:extLst>
                        <a:ext uri="{9D8B030D-6E8A-4147-A177-3AD203B41FA5}">
                          <a16:colId xmlns:a16="http://schemas.microsoft.com/office/drawing/2014/main" val="3204752788"/>
                        </a:ext>
                      </a:extLst>
                    </a:gridCol>
                    <a:gridCol w="3048001">
                      <a:extLst>
                        <a:ext uri="{9D8B030D-6E8A-4147-A177-3AD203B41FA5}">
                          <a16:colId xmlns:a16="http://schemas.microsoft.com/office/drawing/2014/main" val="2550173520"/>
                        </a:ext>
                      </a:extLst>
                    </a:gridCol>
                  </a:tblGrid>
                  <a:tr h="371920">
                    <a:tc>
                      <a:txBody>
                        <a:bodyPr/>
                        <a:lstStyle/>
                        <a:p>
                          <a:endParaRPr lang="en-US"/>
                        </a:p>
                      </a:txBody>
                      <a:tcPr>
                        <a:blipFill>
                          <a:blip r:embed="rId4"/>
                          <a:stretch>
                            <a:fillRect l="-752" t="-1639" r="-379699" b="-304918"/>
                          </a:stretch>
                        </a:blipFill>
                      </a:tcPr>
                    </a:tc>
                    <a:tc>
                      <a:txBody>
                        <a:bodyPr/>
                        <a:lstStyle/>
                        <a:p>
                          <a:endParaRPr lang="en-US"/>
                        </a:p>
                      </a:txBody>
                      <a:tcPr>
                        <a:blipFill>
                          <a:blip r:embed="rId4"/>
                          <a:stretch>
                            <a:fillRect l="-26747" t="-1639" r="-798" b="-304918"/>
                          </a:stretch>
                        </a:blipFill>
                      </a:tcPr>
                    </a:tc>
                    <a:extLst>
                      <a:ext uri="{0D108BD9-81ED-4DB2-BD59-A6C34878D82A}">
                        <a16:rowId xmlns:a16="http://schemas.microsoft.com/office/drawing/2014/main" val="1835128840"/>
                      </a:ext>
                    </a:extLst>
                  </a:tr>
                  <a:tr h="370840">
                    <a:tc>
                      <a:txBody>
                        <a:bodyPr/>
                        <a:lstStyle/>
                        <a:p>
                          <a:endParaRPr lang="en-US"/>
                        </a:p>
                      </a:txBody>
                      <a:tcPr>
                        <a:blipFill>
                          <a:blip r:embed="rId4"/>
                          <a:stretch>
                            <a:fillRect l="-752" t="-100000" r="-379699" b="-200000"/>
                          </a:stretch>
                        </a:blipFill>
                      </a:tcPr>
                    </a:tc>
                    <a:tc>
                      <a:txBody>
                        <a:bodyPr/>
                        <a:lstStyle/>
                        <a:p>
                          <a:endParaRPr lang="en-US"/>
                        </a:p>
                      </a:txBody>
                      <a:tcPr>
                        <a:blipFill>
                          <a:blip r:embed="rId4"/>
                          <a:stretch>
                            <a:fillRect l="-26747" t="-100000" r="-798" b="-200000"/>
                          </a:stretch>
                        </a:blipFill>
                      </a:tcPr>
                    </a:tc>
                    <a:extLst>
                      <a:ext uri="{0D108BD9-81ED-4DB2-BD59-A6C34878D82A}">
                        <a16:rowId xmlns:a16="http://schemas.microsoft.com/office/drawing/2014/main" val="1606703669"/>
                      </a:ext>
                    </a:extLst>
                  </a:tr>
                  <a:tr h="370840">
                    <a:tc>
                      <a:txBody>
                        <a:bodyPr/>
                        <a:lstStyle/>
                        <a:p>
                          <a:endParaRPr lang="en-US"/>
                        </a:p>
                      </a:txBody>
                      <a:tcPr>
                        <a:blipFill>
                          <a:blip r:embed="rId4"/>
                          <a:stretch>
                            <a:fillRect l="-752" t="-203279" r="-379699" b="-103279"/>
                          </a:stretch>
                        </a:blipFill>
                      </a:tcPr>
                    </a:tc>
                    <a:tc>
                      <a:txBody>
                        <a:bodyPr/>
                        <a:lstStyle/>
                        <a:p>
                          <a:endParaRPr lang="en-US"/>
                        </a:p>
                      </a:txBody>
                      <a:tcPr>
                        <a:blipFill>
                          <a:blip r:embed="rId4"/>
                          <a:stretch>
                            <a:fillRect l="-26747" t="-203279" r="-798" b="-103279"/>
                          </a:stretch>
                        </a:blipFill>
                      </a:tcPr>
                    </a:tc>
                    <a:extLst>
                      <a:ext uri="{0D108BD9-81ED-4DB2-BD59-A6C34878D82A}">
                        <a16:rowId xmlns:a16="http://schemas.microsoft.com/office/drawing/2014/main" val="3971489784"/>
                      </a:ext>
                    </a:extLst>
                  </a:tr>
                  <a:tr h="370840">
                    <a:tc>
                      <a:txBody>
                        <a:bodyPr/>
                        <a:lstStyle/>
                        <a:p>
                          <a:endParaRPr lang="en-US"/>
                        </a:p>
                      </a:txBody>
                      <a:tcPr>
                        <a:blipFill>
                          <a:blip r:embed="rId4"/>
                          <a:stretch>
                            <a:fillRect l="-752" t="-303279" r="-379699" b="-3279"/>
                          </a:stretch>
                        </a:blipFill>
                      </a:tcPr>
                    </a:tc>
                    <a:tc>
                      <a:txBody>
                        <a:bodyPr/>
                        <a:lstStyle/>
                        <a:p>
                          <a:endParaRPr lang="en-US"/>
                        </a:p>
                      </a:txBody>
                      <a:tcPr>
                        <a:blipFill>
                          <a:blip r:embed="rId4"/>
                          <a:stretch>
                            <a:fillRect l="-26747" t="-303279" r="-798" b="-3279"/>
                          </a:stretch>
                        </a:blipFill>
                      </a:tcPr>
                    </a:tc>
                    <a:extLst>
                      <a:ext uri="{0D108BD9-81ED-4DB2-BD59-A6C34878D82A}">
                        <a16:rowId xmlns:a16="http://schemas.microsoft.com/office/drawing/2014/main" val="2427929492"/>
                      </a:ext>
                    </a:extLst>
                  </a:tr>
                </a:tbl>
              </a:graphicData>
            </a:graphic>
          </p:graphicFrame>
        </mc:Fallback>
      </mc:AlternateContent>
      <p:sp>
        <p:nvSpPr>
          <p:cNvPr id="8" name="Title 7">
            <a:extLst>
              <a:ext uri="{FF2B5EF4-FFF2-40B4-BE49-F238E27FC236}">
                <a16:creationId xmlns:a16="http://schemas.microsoft.com/office/drawing/2014/main" id="{CDFDA43D-8088-5584-9D52-6A99C5A6EF00}"/>
              </a:ext>
            </a:extLst>
          </p:cNvPr>
          <p:cNvSpPr>
            <a:spLocks noGrp="1"/>
          </p:cNvSpPr>
          <p:nvPr>
            <p:ph type="title"/>
          </p:nvPr>
        </p:nvSpPr>
        <p:spPr/>
        <p:txBody>
          <a:bodyPr/>
          <a:lstStyle/>
          <a:p>
            <a:r>
              <a:rPr lang="en-US" dirty="0"/>
              <a:t>Example 3: Graphing a Quadratic Function          (𝑐 = 0) (cont.)</a:t>
            </a:r>
            <a:endParaRPr lang="en-IN" dirty="0"/>
          </a:p>
        </p:txBody>
      </p:sp>
      <p:pic>
        <p:nvPicPr>
          <p:cNvPr id="4" name="Picture 3">
            <a:extLst>
              <a:ext uri="{FF2B5EF4-FFF2-40B4-BE49-F238E27FC236}">
                <a16:creationId xmlns:a16="http://schemas.microsoft.com/office/drawing/2014/main" id="{1B2E2A3D-C3BE-51E6-7874-8AE8CE676C85}"/>
              </a:ext>
            </a:extLst>
          </p:cNvPr>
          <p:cNvPicPr>
            <a:picLocks noChangeAspect="1"/>
          </p:cNvPicPr>
          <p:nvPr/>
        </p:nvPicPr>
        <p:blipFill>
          <a:blip r:embed="rId5"/>
          <a:stretch>
            <a:fillRect/>
          </a:stretch>
        </p:blipFill>
        <p:spPr>
          <a:xfrm>
            <a:off x="685800" y="1437107"/>
            <a:ext cx="3276600" cy="3338423"/>
          </a:xfrm>
          <a:prstGeom prst="rect">
            <a:avLst/>
          </a:prstGeom>
        </p:spPr>
      </p:pic>
    </p:spTree>
    <p:extLst>
      <p:ext uri="{BB962C8B-B14F-4D97-AF65-F5344CB8AC3E}">
        <p14:creationId xmlns:p14="http://schemas.microsoft.com/office/powerpoint/2010/main" val="356564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Application: Modeling the Path of a Projectile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A bullet is fired straight up from ground level with a muzzle velocity of </a:t>
                </a:r>
                <a:r>
                  <a:rPr lang="en-US" sz="2800" dirty="0">
                    <a:latin typeface="Cambria Math"/>
                  </a:rPr>
                  <a:t>320</a:t>
                </a:r>
                <a:r>
                  <a:rPr lang="en-US" sz="2800" dirty="0"/>
                  <a:t> feet per second. Assume the rate of acceleration is </a:t>
                </a:r>
                <a14:m>
                  <m:oMath xmlns:m="http://schemas.openxmlformats.org/officeDocument/2006/math">
                    <m:r>
                      <a:rPr lang="en-US">
                        <a:latin typeface="Cambria Math" panose="02040503050406030204" pitchFamily="18" charset="0"/>
                      </a:rPr>
                      <m:t>−16</m:t>
                    </m:r>
                    <m:r>
                      <m:rPr>
                        <m:nor/>
                      </m:rPr>
                      <a:rPr lang="en-US" b="0" i="0" smtClean="0">
                        <a:latin typeface="Cambria Math" panose="02040503050406030204" pitchFamily="18" charset="0"/>
                      </a:rPr>
                      <m:t> </m:t>
                    </m:r>
                    <m:r>
                      <m:rPr>
                        <m:nor/>
                      </m:rPr>
                      <a:rPr lang="en-US"/>
                      <m:t>fee</m:t>
                    </m:r>
                    <m:r>
                      <m:rPr>
                        <m:sty m:val="p"/>
                      </m:rPr>
                      <a:rPr lang="en-US" b="0" i="0" smtClean="0">
                        <a:latin typeface="Cambria Math" panose="02040503050406030204" pitchFamily="18" charset="0"/>
                      </a:rPr>
                      <m:t>t</m:t>
                    </m:r>
                  </m:oMath>
                </a14:m>
                <a:r>
                  <a:rPr lang="en-US" sz="2800" dirty="0"/>
                  <a:t>/</a:t>
                </a:r>
                <a14:m>
                  <m:oMath xmlns:m="http://schemas.openxmlformats.org/officeDocument/2006/math">
                    <m:sSup>
                      <m:sSupPr>
                        <m:ctrlPr>
                          <a:rPr lang="en-US" sz="2800" i="1" dirty="0" smtClean="0">
                            <a:latin typeface="Cambria Math" panose="02040503050406030204" pitchFamily="18" charset="0"/>
                          </a:rPr>
                        </m:ctrlPr>
                      </m:sSupPr>
                      <m:e>
                        <m:r>
                          <m:rPr>
                            <m:sty m:val="p"/>
                          </m:rPr>
                          <a:rPr lang="en-US" sz="2800" b="0" i="0" dirty="0" smtClean="0">
                            <a:latin typeface="Cambria Math" panose="02040503050406030204" pitchFamily="18" charset="0"/>
                          </a:rPr>
                          <m:t>sec</m:t>
                        </m:r>
                      </m:e>
                      <m:sup>
                        <m:r>
                          <a:rPr lang="en-US" sz="2800" b="0" i="1" dirty="0" smtClean="0">
                            <a:latin typeface="Cambria Math" panose="02040503050406030204" pitchFamily="18" charset="0"/>
                          </a:rPr>
                          <m:t>2</m:t>
                        </m:r>
                      </m:sup>
                    </m:sSup>
                  </m:oMath>
                </a14:m>
                <a:r>
                  <a:rPr lang="en-US" sz="2800" dirty="0"/>
                  <a:t>.</a:t>
                </a:r>
                <a:endParaRPr lang="ar-AE" sz="2800" dirty="0"/>
              </a:p>
              <a:p>
                <a:pPr marL="514350" indent="-514350">
                  <a:buFont typeface="+mj-lt"/>
                  <a:buAutoNum type="alphaLcPeriod"/>
                  <a:defRPr sz="2800"/>
                </a:pPr>
                <a:r>
                  <a:rPr lang="ar-AE" dirty="0"/>
                  <a:t>​</a:t>
                </a:r>
                <a:r>
                  <a:rPr lang="en-US" sz="2800" dirty="0"/>
                  <a:t>Write a quadratic function that models the bullet’s height above the ground after </a:t>
                </a:r>
                <a14:m>
                  <m:oMath xmlns:m="http://schemas.openxmlformats.org/officeDocument/2006/math">
                    <m:r>
                      <a:rPr lang="en-US" sz="2800" b="0" i="1" smtClean="0">
                        <a:latin typeface="Cambria Math" panose="02040503050406030204" pitchFamily="18" charset="0"/>
                      </a:rPr>
                      <m:t>𝑡</m:t>
                    </m:r>
                  </m:oMath>
                </a14:m>
                <a:r>
                  <a:rPr lang="en-US" sz="2800" dirty="0"/>
                  <a:t> seconds.</a:t>
                </a:r>
              </a:p>
              <a:p>
                <a:pPr marL="514350" indent="-514350">
                  <a:buFont typeface="+mj-lt"/>
                  <a:buAutoNum type="alphaLcPeriod" startAt="2"/>
                  <a:defRPr sz="2800"/>
                </a:pPr>
                <a:r>
                  <a:rPr lang="en-US" dirty="0"/>
                  <a:t>What is the height of the bullet after 10 seconds</a:t>
                </a:r>
                <a:r>
                  <a:rPr lang="en-US" sz="2800" dirty="0"/>
                  <a:t>.</a:t>
                </a:r>
              </a:p>
              <a:p>
                <a:pPr marL="514350" indent="-514350">
                  <a:buFont typeface="+mj-lt"/>
                  <a:buAutoNum type="alphaLcPeriod" startAt="3"/>
                  <a:defRPr sz="2800"/>
                </a:pPr>
                <a:r>
                  <a:rPr lang="en-US" dirty="0"/>
                  <a:t>​</a:t>
                </a:r>
                <a:r>
                  <a:rPr lang="en-US" sz="2800" dirty="0"/>
                  <a:t>When will the bullet hit the ground?</a:t>
                </a:r>
              </a:p>
              <a:p>
                <a:pPr marL="514350" indent="-514350">
                  <a:buFont typeface="+mj-lt"/>
                  <a:buAutoNum type="alphaLcPeriod" startAt="4"/>
                  <a:defRPr sz="2800"/>
                </a:pPr>
                <a:r>
                  <a:rPr lang="en-US" dirty="0"/>
                  <a:t>​</a:t>
                </a:r>
                <a:r>
                  <a:rPr lang="en-US" sz="2800" dirty="0"/>
                  <a:t>When will the bullet be </a:t>
                </a:r>
                <a:r>
                  <a:rPr lang="en-US" sz="2800" dirty="0">
                    <a:latin typeface="Cambria Math"/>
                  </a:rPr>
                  <a:t>1200</a:t>
                </a:r>
                <a:r>
                  <a:rPr lang="en-US" sz="2800" dirty="0"/>
                  <a:t> feet above the ground?</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Application: Modeling the Path of a Projectile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lang="en-US" b="1" dirty="0"/>
                  <a:t>Solution</a:t>
                </a:r>
              </a:p>
              <a:p>
                <a:pPr marL="514350" indent="-514350">
                  <a:buFont typeface="+mj-lt"/>
                  <a:buAutoNum type="alphaLcPeriod"/>
                  <a:defRPr sz="2800"/>
                </a:pPr>
                <a:r>
                  <a:rPr lang="en-US" dirty="0"/>
                  <a:t>In this problem.</a:t>
                </a:r>
              </a:p>
              <a:p>
                <a:pPr>
                  <a:defRPr sz="2800"/>
                </a:pP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16</m:t>
                    </m:r>
                  </m:oMath>
                </a14:m>
                <a:r>
                  <a:rPr lang="en-US" dirty="0"/>
                  <a:t> feet/</a:t>
                </a:r>
                <a14:m>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sec</m:t>
                            </m:r>
                          </m:e>
                          <m:sup>
                            <m:r>
                              <a:rPr lang="en-US" b="0" i="1" smtClean="0">
                                <a:latin typeface="Cambria Math" panose="02040503050406030204" pitchFamily="18" charset="0"/>
                              </a:rPr>
                              <m:t>2</m:t>
                            </m:r>
                          </m:sup>
                        </m:sSup>
                      </m:fName>
                      <m:e>
                        <m:r>
                          <a:rPr lang="en-US" b="0" i="1" smtClean="0">
                            <a:latin typeface="Cambria Math" panose="02040503050406030204" pitchFamily="18" charset="0"/>
                          </a:rPr>
                          <m:t>,</m:t>
                        </m:r>
                      </m:e>
                    </m:func>
                  </m:oMath>
                </a14:m>
                <a:endParaRPr lang="en-US" dirty="0"/>
              </a:p>
              <a:p>
                <a:pPr>
                  <a:defRPr sz="2800"/>
                </a:pP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𝑣</m:t>
                    </m:r>
                    <m:r>
                      <a:rPr lang="en-US" b="0" i="1" baseline="-2500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320</m:t>
                    </m:r>
                    <m:r>
                      <a:rPr lang="en-US" b="0" i="1" smtClean="0">
                        <a:latin typeface="Cambria Math" panose="02040503050406030204" pitchFamily="18" charset="0"/>
                      </a:rPr>
                      <m:t> </m:t>
                    </m:r>
                  </m:oMath>
                </a14:m>
                <a:r>
                  <a:rPr lang="en-US" b="0" i="0" dirty="0">
                    <a:latin typeface="+mj-lt"/>
                  </a:rPr>
                  <a:t>feet/sec, and</a:t>
                </a:r>
              </a:p>
              <a:p>
                <a:pPr>
                  <a:defRPr sz="2800"/>
                </a:pP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h</m:t>
                    </m:r>
                    <m:r>
                      <a:rPr lang="en-US" b="0" i="1" baseline="-2500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a:t> feet</a:t>
                </a:r>
              </a:p>
              <a:p>
                <a:pPr marL="457200" lvl="1" indent="0">
                  <a:buNone/>
                  <a:defRPr sz="2800"/>
                </a:pPr>
                <a:r>
                  <a:rPr lang="en-US" dirty="0"/>
                  <a:t>Thus, the bullet’s path is modeled by the function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16</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𝑡</m:t>
                        </m:r>
                      </m:e>
                      <m:sup>
                        <m:r>
                          <a:rPr lang="en-US" b="0" i="1" dirty="0" smtClean="0">
                            <a:latin typeface="Cambria Math" panose="02040503050406030204" pitchFamily="18" charset="0"/>
                          </a:rPr>
                          <m:t>2</m:t>
                        </m:r>
                      </m:sup>
                    </m:sSup>
                    <m:r>
                      <a:rPr lang="en-US" i="1" dirty="0" smtClean="0">
                        <a:latin typeface="Cambria Math" panose="02040503050406030204" pitchFamily="18" charset="0"/>
                      </a:rPr>
                      <m:t>+</m:t>
                    </m:r>
                    <m:r>
                      <a:rPr lang="en-US" i="1" dirty="0" smtClean="0">
                        <a:latin typeface="Cambria Math" panose="02040503050406030204" pitchFamily="18" charset="0"/>
                      </a:rPr>
                      <m:t>320</m:t>
                    </m:r>
                    <m:r>
                      <a:rPr lang="en-US" i="1" dirty="0" smtClean="0">
                        <a:latin typeface="Cambria Math" panose="02040503050406030204" pitchFamily="18" charset="0"/>
                      </a:rPr>
                      <m:t>𝑡</m:t>
                    </m:r>
                  </m:oMath>
                </a14:m>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8000"/>
                </a:stretch>
              </a:blipFill>
            </p:spPr>
            <p:txBody>
              <a:bodyPr/>
              <a:lstStyle/>
              <a:p>
                <a:r>
                  <a:rPr lang="en-IN">
                    <a:noFill/>
                  </a:rPr>
                  <a:t> </a:t>
                </a:r>
              </a:p>
            </p:txBody>
          </p:sp>
        </mc:Fallback>
      </mc:AlternateContent>
    </p:spTree>
    <p:extLst>
      <p:ext uri="{BB962C8B-B14F-4D97-AF65-F5344CB8AC3E}">
        <p14:creationId xmlns:p14="http://schemas.microsoft.com/office/powerpoint/2010/main" val="227782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Application: Modeling the Path of a Projectile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514350" indent="-514350">
                  <a:buFont typeface="+mj-lt"/>
                  <a:buAutoNum type="alphaLcPeriod" startAt="2"/>
                  <a:defRPr sz="2800"/>
                </a:pPr>
                <a:r>
                  <a:rPr lang="en-US" dirty="0"/>
                  <a:t>To determine the height of the bullet at </a:t>
                </a:r>
                <a14:m>
                  <m:oMath xmlns:m="http://schemas.openxmlformats.org/officeDocument/2006/math">
                    <m:r>
                      <a:rPr lang="en-US" i="1" dirty="0" smtClean="0">
                        <a:latin typeface="Cambria Math" panose="02040503050406030204" pitchFamily="18" charset="0"/>
                      </a:rPr>
                      <m:t>10</m:t>
                    </m:r>
                  </m:oMath>
                </a14:m>
                <a:r>
                  <a:rPr lang="en-US" dirty="0"/>
                  <a:t> seconds, evaluate the function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=−16</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𝑡</m:t>
                        </m:r>
                      </m:e>
                      <m:sup>
                        <m:r>
                          <a:rPr lang="en-US" b="0" i="1" dirty="0" smtClean="0">
                            <a:latin typeface="Cambria Math" panose="02040503050406030204" pitchFamily="18" charset="0"/>
                          </a:rPr>
                          <m:t>2</m:t>
                        </m:r>
                      </m:sup>
                    </m:sSup>
                    <m:r>
                      <a:rPr lang="en-US" i="1" dirty="0" smtClean="0">
                        <a:latin typeface="Cambria Math" panose="02040503050406030204" pitchFamily="18" charset="0"/>
                      </a:rPr>
                      <m:t>+320</m:t>
                    </m:r>
                    <m:r>
                      <a:rPr lang="en-US" i="1" dirty="0" smtClean="0">
                        <a:latin typeface="Cambria Math" panose="02040503050406030204" pitchFamily="18" charset="0"/>
                      </a:rPr>
                      <m:t>𝑡</m:t>
                    </m:r>
                  </m:oMath>
                </a14:m>
                <a:r>
                  <a:rPr lang="en-US" dirty="0"/>
                  <a:t> at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=10</m:t>
                    </m:r>
                  </m:oMath>
                </a14:m>
                <a:r>
                  <a:rPr lang="en-US" dirty="0"/>
                  <a:t>.</a:t>
                </a:r>
              </a:p>
              <a:p>
                <a:pPr>
                  <a:defRPr sz="2800"/>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h</m:t>
                      </m:r>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m:t>
                              </m:r>
                            </m:e>
                          </m:d>
                        </m:e>
                        <m:sup>
                          <m:r>
                            <a:rPr lang="en-US" b="0" i="1" smtClean="0">
                              <a:latin typeface="Cambria Math" panose="02040503050406030204" pitchFamily="18" charset="0"/>
                            </a:rPr>
                            <m:t>2</m:t>
                          </m:r>
                        </m:sup>
                      </m:sSup>
                      <m:r>
                        <a:rPr lang="en-US" b="0" i="1" smtClean="0">
                          <a:latin typeface="Cambria Math" panose="02040503050406030204" pitchFamily="18" charset="0"/>
                        </a:rPr>
                        <m:t>+320</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oMath>
                  </m:oMathPara>
                </a14:m>
                <a:endParaRPr lang="en-US" dirty="0"/>
              </a:p>
              <a:p>
                <a:pPr>
                  <a:defRPr sz="2800"/>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=−16</m:t>
                      </m:r>
                      <m:r>
                        <a:rPr lang="en-US" b="0" i="1" smtClean="0">
                          <a:latin typeface="Cambria Math" panose="02040503050406030204" pitchFamily="18" charset="0"/>
                          <a:ea typeface="Cambria Math" panose="02040503050406030204" pitchFamily="18" charset="0"/>
                        </a:rPr>
                        <m:t>∙100+3200</m:t>
                      </m:r>
                    </m:oMath>
                  </m:oMathPara>
                </a14:m>
                <a:endParaRPr lang="en-US" dirty="0"/>
              </a:p>
              <a:p>
                <a:pPr>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=1600</m:t>
                      </m:r>
                    </m:oMath>
                  </m:oMathPara>
                </a14:m>
                <a:endParaRPr lang="en-US" dirty="0"/>
              </a:p>
              <a:p>
                <a:pPr marL="457200" lvl="1" indent="0">
                  <a:buNone/>
                  <a:defRPr sz="2800"/>
                </a:pPr>
                <a:r>
                  <a:rPr lang="en-US" dirty="0"/>
                  <a:t>The height of the bullet after </a:t>
                </a:r>
                <a14:m>
                  <m:oMath xmlns:m="http://schemas.openxmlformats.org/officeDocument/2006/math">
                    <m:r>
                      <a:rPr lang="en-US" i="1" dirty="0" smtClean="0">
                        <a:latin typeface="Cambria Math" panose="02040503050406030204" pitchFamily="18" charset="0"/>
                      </a:rPr>
                      <m:t>10</m:t>
                    </m:r>
                  </m:oMath>
                </a14:m>
                <a:r>
                  <a:rPr lang="en-US" dirty="0"/>
                  <a:t> seconds is </a:t>
                </a:r>
                <a14:m>
                  <m:oMath xmlns:m="http://schemas.openxmlformats.org/officeDocument/2006/math">
                    <m:r>
                      <a:rPr lang="en-US" i="1" dirty="0" smtClean="0">
                        <a:latin typeface="Cambria Math" panose="02040503050406030204" pitchFamily="18" charset="0"/>
                      </a:rPr>
                      <m:t>1600</m:t>
                    </m:r>
                  </m:oMath>
                </a14:m>
                <a:r>
                  <a:rPr lang="en-US" dirty="0"/>
                  <a:t> feet.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074"/>
                </a:stretch>
              </a:blipFill>
            </p:spPr>
            <p:txBody>
              <a:bodyPr/>
              <a:lstStyle/>
              <a:p>
                <a:r>
                  <a:rPr lang="en-IN">
                    <a:noFill/>
                  </a:rPr>
                  <a:t> </a:t>
                </a:r>
              </a:p>
            </p:txBody>
          </p:sp>
        </mc:Fallback>
      </mc:AlternateContent>
    </p:spTree>
    <p:extLst>
      <p:ext uri="{BB962C8B-B14F-4D97-AF65-F5344CB8AC3E}">
        <p14:creationId xmlns:p14="http://schemas.microsoft.com/office/powerpoint/2010/main" val="279664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Application: Modeling the Path of a Projectile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514350" indent="-514350">
                  <a:buFont typeface="+mj-lt"/>
                  <a:buAutoNum type="alphaLcPeriod" startAt="3"/>
                  <a:defRPr sz="2800"/>
                </a:pPr>
                <a:r>
                  <a:rPr lang="en-US" dirty="0"/>
                  <a:t>The bullet hits the ground when its height </a:t>
                </a:r>
                <a14:m>
                  <m:oMath xmlns:m="http://schemas.openxmlformats.org/officeDocument/2006/math">
                    <m:r>
                      <a:rPr lang="en-US" i="1" dirty="0" smtClean="0">
                        <a:latin typeface="Cambria Math" panose="02040503050406030204" pitchFamily="18" charset="0"/>
                      </a:rPr>
                      <m:t>h</m:t>
                    </m:r>
                  </m:oMath>
                </a14:m>
                <a:r>
                  <a:rPr lang="en-US" dirty="0"/>
                  <a:t> equals </a:t>
                </a:r>
                <a14:m>
                  <m:oMath xmlns:m="http://schemas.openxmlformats.org/officeDocument/2006/math">
                    <m:r>
                      <a:rPr lang="en-US" i="1" dirty="0" smtClean="0">
                        <a:latin typeface="Cambria Math" panose="02040503050406030204" pitchFamily="18" charset="0"/>
                      </a:rPr>
                      <m:t>0</m:t>
                    </m:r>
                  </m:oMath>
                </a14:m>
                <a:r>
                  <a:rPr lang="en-US" dirty="0"/>
                  <a:t>.</a:t>
                </a:r>
              </a:p>
              <a:p>
                <a:pPr>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320</m:t>
                      </m:r>
                      <m:r>
                        <a:rPr lang="en-US" b="0" i="1" smtClean="0">
                          <a:latin typeface="Cambria Math" panose="02040503050406030204" pitchFamily="18" charset="0"/>
                        </a:rPr>
                        <m:t>𝑡</m:t>
                      </m:r>
                    </m:oMath>
                  </m:oMathPara>
                </a14:m>
                <a:endParaRPr lang="en-US" dirty="0"/>
              </a:p>
              <a:p>
                <a:pPr>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20</m:t>
                      </m:r>
                      <m:r>
                        <a:rPr lang="en-US" b="0" i="1" smtClean="0">
                          <a:latin typeface="Cambria Math" panose="02040503050406030204" pitchFamily="18" charset="0"/>
                        </a:rPr>
                        <m:t>𝑡</m:t>
                      </m:r>
                    </m:oMath>
                  </m:oMathPara>
                </a14:m>
                <a:endParaRPr lang="en-US" dirty="0"/>
              </a:p>
              <a:p>
                <a:pPr>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𝑡</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20</m:t>
                          </m:r>
                        </m:e>
                      </m:d>
                    </m:oMath>
                  </m:oMathPara>
                </a14:m>
                <a:endParaRPr lang="en-US" dirty="0"/>
              </a:p>
              <a:p>
                <a:pPr>
                  <a:defRPr sz="2800"/>
                </a:pP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 </m:t>
                    </m:r>
                  </m:oMath>
                </a14:m>
                <a:r>
                  <a:rPr lang="en-US" b="0" i="0" dirty="0">
                    <a:latin typeface="+mj-lt"/>
                  </a:rPr>
                  <a:t>or</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20</m:t>
                    </m:r>
                  </m:oMath>
                </a14:m>
                <a:endParaRPr lang="en-US" dirty="0"/>
              </a:p>
              <a:p>
                <a:pPr marL="457200" lvl="1" indent="0">
                  <a:buNone/>
                  <a:defRPr sz="2800"/>
                </a:pPr>
                <a:r>
                  <a:rPr lang="en-US" dirty="0"/>
                  <a:t>The bullet hits the ground in </a:t>
                </a:r>
                <a14:m>
                  <m:oMath xmlns:m="http://schemas.openxmlformats.org/officeDocument/2006/math">
                    <m:r>
                      <a:rPr lang="en-US" i="1" dirty="0" smtClean="0">
                        <a:latin typeface="Cambria Math" panose="02040503050406030204" pitchFamily="18" charset="0"/>
                      </a:rPr>
                      <m:t>20</m:t>
                    </m:r>
                  </m:oMath>
                </a14:m>
                <a:r>
                  <a:rPr lang="en-US" dirty="0"/>
                  <a:t> seconds. The solution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m:t>
                    </m:r>
                    <m:r>
                      <a:rPr lang="en-US" i="1" dirty="0" smtClean="0">
                        <a:latin typeface="Cambria Math" panose="02040503050406030204" pitchFamily="18" charset="0"/>
                      </a:rPr>
                      <m:t>0</m:t>
                    </m:r>
                  </m:oMath>
                </a14:m>
                <a:r>
                  <a:rPr lang="en-US" dirty="0"/>
                  <a:t> confirms the fact that the bullet was fired from the ground.</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7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28236D-0748-569D-30AF-766BFCDCFE12}"/>
                  </a:ext>
                </a:extLst>
              </p:cNvPr>
              <p:cNvSpPr txBox="1"/>
              <p:nvPr/>
            </p:nvSpPr>
            <p:spPr>
              <a:xfrm>
                <a:off x="5029200" y="2401078"/>
                <a:ext cx="2667000" cy="369332"/>
              </a:xfrm>
              <a:prstGeom prst="rect">
                <a:avLst/>
              </a:prstGeom>
              <a:noFill/>
            </p:spPr>
            <p:txBody>
              <a:bodyPr wrap="square" rtlCol="0">
                <a:spAutoFit/>
              </a:bodyPr>
              <a:lstStyle/>
              <a:p>
                <a:r>
                  <a:rPr lang="en-US" dirty="0"/>
                  <a:t>Divide both sides by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16</m:t>
                    </m:r>
                    <m:r>
                      <a:rPr lang="en-US" b="0" i="1" smtClean="0">
                        <a:latin typeface="Cambria Math" panose="02040503050406030204" pitchFamily="18" charset="0"/>
                      </a:rPr>
                      <m:t>.</m:t>
                    </m:r>
                  </m:oMath>
                </a14:m>
                <a:endParaRPr lang="en-IN" dirty="0"/>
              </a:p>
            </p:txBody>
          </p:sp>
        </mc:Choice>
        <mc:Fallback xmlns="">
          <p:sp>
            <p:nvSpPr>
              <p:cNvPr id="4" name="TextBox 3">
                <a:extLst>
                  <a:ext uri="{FF2B5EF4-FFF2-40B4-BE49-F238E27FC236}">
                    <a16:creationId xmlns:a16="http://schemas.microsoft.com/office/drawing/2014/main" id="{4828236D-0748-569D-30AF-766BFCDCFE12}"/>
                  </a:ext>
                </a:extLst>
              </p:cNvPr>
              <p:cNvSpPr txBox="1">
                <a:spLocks noRot="1" noChangeAspect="1" noMove="1" noResize="1" noEditPoints="1" noAdjustHandles="1" noChangeArrowheads="1" noChangeShapeType="1" noTextEdit="1"/>
              </p:cNvSpPr>
              <p:nvPr/>
            </p:nvSpPr>
            <p:spPr>
              <a:xfrm>
                <a:off x="5029200" y="2401078"/>
                <a:ext cx="2667000" cy="369332"/>
              </a:xfrm>
              <a:prstGeom prst="rect">
                <a:avLst/>
              </a:prstGeom>
              <a:blipFill>
                <a:blip r:embed="rId3"/>
                <a:stretch>
                  <a:fillRect l="-1826" t="-10000" b="-26667"/>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4EC6E798-83EA-F2A6-924A-FD9D3660E318}"/>
              </a:ext>
            </a:extLst>
          </p:cNvPr>
          <p:cNvSpPr txBox="1"/>
          <p:nvPr/>
        </p:nvSpPr>
        <p:spPr>
          <a:xfrm>
            <a:off x="5029200" y="2792181"/>
            <a:ext cx="2667000" cy="369332"/>
          </a:xfrm>
          <a:prstGeom prst="rect">
            <a:avLst/>
          </a:prstGeom>
          <a:noFill/>
        </p:spPr>
        <p:txBody>
          <a:bodyPr wrap="square" rtlCol="0">
            <a:spAutoFit/>
          </a:bodyPr>
          <a:lstStyle/>
          <a:p>
            <a:r>
              <a:rPr lang="en-US" dirty="0"/>
              <a:t>Factor.</a:t>
            </a:r>
            <a:endParaRPr lang="en-IN" dirty="0"/>
          </a:p>
        </p:txBody>
      </p:sp>
    </p:spTree>
    <p:extLst>
      <p:ext uri="{BB962C8B-B14F-4D97-AF65-F5344CB8AC3E}">
        <p14:creationId xmlns:p14="http://schemas.microsoft.com/office/powerpoint/2010/main" val="422938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Definition: </a:t>
            </a:r>
            <a:r>
              <a:rPr sz="3200" dirty="0"/>
              <a:t>Quadratic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40629"/>
                <a:ext cx="8229600" cy="1988237"/>
              </a:xfrm>
            </p:spPr>
            <p:txBody>
              <a:bodyPr>
                <a:spAutoFit/>
              </a:bodyPr>
              <a:lstStyle/>
              <a:p>
                <a:r>
                  <a:rPr lang="en-US" sz="2800" dirty="0"/>
                  <a:t>A </a:t>
                </a:r>
                <a:r>
                  <a:rPr lang="en-US" sz="2800" b="1" dirty="0"/>
                  <a:t>quadratic function</a:t>
                </a:r>
                <a:r>
                  <a:rPr lang="en-US" sz="2800" dirty="0"/>
                  <a:t> is any function that can be written in the form</a:t>
                </a:r>
              </a:p>
              <a:p>
                <a:pPr algn="ctr">
                  <a:defRPr sz="2800"/>
                </a:pPr>
                <a:r>
                  <a:rPr lang="en-US" sz="2800" dirty="0"/>
                  <a:t> </a:t>
                </a:r>
                <a14:m>
                  <m:oMath xmlns:m="http://schemas.openxmlformats.org/officeDocument/2006/math">
                    <m:r>
                      <a:rPr lang="en-US" b="0" i="1">
                        <a:latin typeface="Cambria Math" panose="02040503050406030204" pitchFamily="18" charset="0"/>
                      </a:rPr>
                      <m:t>𝑦</m:t>
                    </m:r>
                    <m:r>
                      <a:rPr lang="en-US" b="0">
                        <a:latin typeface="Cambria Math" panose="02040503050406030204" pitchFamily="18" charset="0"/>
                      </a:rPr>
                      <m:t>=</m:t>
                    </m:r>
                    <m:r>
                      <a:rPr lang="en-US" b="0" i="1">
                        <a:latin typeface="Cambria Math" panose="02040503050406030204" pitchFamily="18" charset="0"/>
                      </a:rPr>
                      <m:t>𝑎</m:t>
                    </m:r>
                    <m:sSup>
                      <m:sSupPr>
                        <m:ctrlPr>
                          <a:rPr lang="ar-AE" i="1">
                            <a:latin typeface="Cambria Math" panose="02040503050406030204" pitchFamily="18" charset="0"/>
                          </a:rPr>
                        </m:ctrlPr>
                      </m:sSupPr>
                      <m:e>
                        <m:r>
                          <a:rPr lang="ar-AE" b="0" i="1">
                            <a:latin typeface="Cambria Math" panose="02040503050406030204" pitchFamily="18" charset="0"/>
                          </a:rPr>
                          <m:t>𝑥</m:t>
                        </m:r>
                      </m:e>
                      <m:sup>
                        <m:r>
                          <a:rPr lang="ar-AE" b="0" i="1">
                            <a:latin typeface="Cambria Math" panose="02040503050406030204" pitchFamily="18" charset="0"/>
                          </a:rPr>
                          <m:t>2</m:t>
                        </m:r>
                      </m:sup>
                    </m:sSup>
                    <m:r>
                      <a:rPr lang="ar-AE" b="0">
                        <a:latin typeface="Cambria Math" panose="02040503050406030204" pitchFamily="18" charset="0"/>
                      </a:rPr>
                      <m:t>+</m:t>
                    </m:r>
                    <m:r>
                      <a:rPr lang="ar-AE" b="0" i="1">
                        <a:latin typeface="Cambria Math" panose="02040503050406030204" pitchFamily="18" charset="0"/>
                      </a:rPr>
                      <m:t>𝑏𝑥</m:t>
                    </m:r>
                    <m:r>
                      <a:rPr lang="ar-AE" b="0">
                        <a:latin typeface="Cambria Math" panose="02040503050406030204" pitchFamily="18" charset="0"/>
                      </a:rPr>
                      <m:t>+</m:t>
                    </m:r>
                    <m:r>
                      <a:rPr lang="ar-AE" b="0" i="1">
                        <a:latin typeface="Cambria Math" panose="02040503050406030204" pitchFamily="18" charset="0"/>
                      </a:rPr>
                      <m:t>𝑐</m:t>
                    </m:r>
                  </m:oMath>
                </a14:m>
                <a:endParaRPr lang="ar-AE" sz="2800" dirty="0"/>
              </a:p>
              <a:p>
                <a:pPr>
                  <a:defRPr sz="2800"/>
                </a:pPr>
                <a:r>
                  <a:rPr lang="en-US" sz="2800" dirty="0"/>
                  <a:t>where </a:t>
                </a:r>
                <a14:m>
                  <m:oMath xmlns:m="http://schemas.openxmlformats.org/officeDocument/2006/math">
                    <m:r>
                      <a:rPr lang="en-US">
                        <a:latin typeface="Cambria Math" panose="02040503050406030204" pitchFamily="18" charset="0"/>
                      </a:rPr>
                      <m:t>𝑎</m:t>
                    </m:r>
                  </m:oMath>
                </a14:m>
                <a:r>
                  <a:rPr lang="en-US" sz="2800" dirty="0"/>
                  <a:t>, </a:t>
                </a:r>
                <a14:m>
                  <m:oMath xmlns:m="http://schemas.openxmlformats.org/officeDocument/2006/math">
                    <m:r>
                      <a:rPr lang="en-US" sz="2800" b="0" i="1" smtClean="0">
                        <a:latin typeface="Cambria Math" panose="02040503050406030204" pitchFamily="18" charset="0"/>
                      </a:rPr>
                      <m:t>𝑏</m:t>
                    </m:r>
                  </m:oMath>
                </a14:m>
                <a:r>
                  <a:rPr lang="en-US" sz="2800" dirty="0"/>
                  <a:t>, and </a:t>
                </a:r>
                <a14:m>
                  <m:oMath xmlns:m="http://schemas.openxmlformats.org/officeDocument/2006/math">
                    <m:r>
                      <a:rPr lang="en-US" sz="2800" b="0" i="1" smtClean="0">
                        <a:latin typeface="Cambria Math" panose="02040503050406030204" pitchFamily="18" charset="0"/>
                      </a:rPr>
                      <m:t>𝑐</m:t>
                    </m:r>
                  </m:oMath>
                </a14:m>
                <a:r>
                  <a:rPr lang="en-US" sz="2800" dirty="0"/>
                  <a:t> are real numbers and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r>
                      <a:rPr lang="en-US">
                        <a:latin typeface="Cambria Math" panose="02040503050406030204" pitchFamily="18" charset="0"/>
                      </a:rPr>
                      <m:t>0</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40629"/>
                <a:ext cx="8229600" cy="1988237"/>
              </a:xfrm>
              <a:blipFill>
                <a:blip r:embed="rId2"/>
                <a:stretch>
                  <a:fillRect l="-1328" t="-2115" r="-1919" b="-6949"/>
                </a:stretch>
              </a:blipFill>
            </p:spPr>
            <p:txBody>
              <a:bodyPr/>
              <a:lstStyle/>
              <a:p>
                <a:r>
                  <a:rPr lang="en-I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Application: Modeling the Path of a Projectile</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514350" indent="-514350">
                  <a:spcBef>
                    <a:spcPts val="0"/>
                  </a:spcBef>
                  <a:buFont typeface="+mj-lt"/>
                  <a:buAutoNum type="alphaLcPeriod" startAt="4"/>
                  <a:defRPr sz="2800"/>
                </a:pPr>
                <a:r>
                  <a:rPr lang="en-US" dirty="0"/>
                  <a:t>When will the bullet be </a:t>
                </a:r>
                <a14:m>
                  <m:oMath xmlns:m="http://schemas.openxmlformats.org/officeDocument/2006/math">
                    <m:r>
                      <a:rPr lang="en-US" i="1" dirty="0" smtClean="0">
                        <a:latin typeface="Cambria Math" panose="02040503050406030204" pitchFamily="18" charset="0"/>
                      </a:rPr>
                      <m:t>1200</m:t>
                    </m:r>
                  </m:oMath>
                </a14:m>
                <a:r>
                  <a:rPr lang="en-US" dirty="0"/>
                  <a:t> feet above the ground?</a:t>
                </a:r>
              </a:p>
              <a:p>
                <a:pPr marL="457200" lvl="1" indent="0">
                  <a:spcBef>
                    <a:spcPts val="0"/>
                  </a:spcBef>
                  <a:buNone/>
                  <a:defRPr sz="2800"/>
                </a:pPr>
                <a:r>
                  <a:rPr lang="en-US" dirty="0"/>
                  <a:t>Let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=1200</m:t>
                    </m:r>
                  </m:oMath>
                </a14:m>
                <a:r>
                  <a:rPr lang="en-US" dirty="0"/>
                  <a:t>.</a:t>
                </a:r>
              </a:p>
              <a:p>
                <a:pPr>
                  <a:spcBef>
                    <a:spcPts val="0"/>
                  </a:spcBef>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1200=−16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+320</m:t>
                      </m:r>
                      <m:r>
                        <a:rPr lang="en-US" b="0" i="1" smtClean="0">
                          <a:latin typeface="Cambria Math" panose="02040503050406030204" pitchFamily="18" charset="0"/>
                        </a:rPr>
                        <m:t>𝑡</m:t>
                      </m:r>
                    </m:oMath>
                  </m:oMathPara>
                </a14:m>
                <a:endParaRPr lang="en-US" dirty="0"/>
              </a:p>
              <a:p>
                <a:pPr>
                  <a:spcBef>
                    <a:spcPts val="0"/>
                  </a:spcBef>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0=−16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+320</m:t>
                      </m:r>
                      <m:r>
                        <a:rPr lang="en-US" b="0" i="1" smtClean="0">
                          <a:latin typeface="Cambria Math" panose="02040503050406030204" pitchFamily="18" charset="0"/>
                        </a:rPr>
                        <m:t>𝑡</m:t>
                      </m:r>
                      <m:r>
                        <a:rPr lang="en-US" b="0" i="1" smtClean="0">
                          <a:latin typeface="Cambria Math" panose="02040503050406030204" pitchFamily="18" charset="0"/>
                        </a:rPr>
                        <m:t>−1200</m:t>
                      </m:r>
                    </m:oMath>
                  </m:oMathPara>
                </a14:m>
                <a:endParaRPr lang="en-US" dirty="0"/>
              </a:p>
              <a:p>
                <a:pPr>
                  <a:spcBef>
                    <a:spcPts val="0"/>
                  </a:spcBef>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−20</m:t>
                      </m:r>
                      <m:r>
                        <a:rPr lang="en-US" b="0" i="1" smtClean="0">
                          <a:latin typeface="Cambria Math" panose="02040503050406030204" pitchFamily="18" charset="0"/>
                        </a:rPr>
                        <m:t>𝑡</m:t>
                      </m:r>
                      <m:r>
                        <a:rPr lang="en-US" b="0" i="1" smtClean="0">
                          <a:latin typeface="Cambria Math" panose="02040503050406030204" pitchFamily="18" charset="0"/>
                        </a:rPr>
                        <m:t>+75</m:t>
                      </m:r>
                    </m:oMath>
                  </m:oMathPara>
                </a14:m>
                <a:endParaRPr lang="en-US" dirty="0"/>
              </a:p>
              <a:p>
                <a:pPr>
                  <a:spcBef>
                    <a:spcPts val="0"/>
                  </a:spcBef>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0=</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−5</m:t>
                          </m:r>
                        </m:e>
                      </m:d>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−15</m:t>
                          </m:r>
                        </m:e>
                      </m:d>
                    </m:oMath>
                  </m:oMathPara>
                </a14:m>
                <a:endParaRPr lang="en-US" dirty="0"/>
              </a:p>
              <a:p>
                <a:pPr>
                  <a:spcBef>
                    <a:spcPts val="0"/>
                  </a:spcBef>
                  <a:defRPr sz="2800"/>
                </a:pP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=5 </m:t>
                    </m:r>
                  </m:oMath>
                </a14:m>
                <a:r>
                  <a:rPr lang="en-US" b="0" i="0" dirty="0">
                    <a:latin typeface="+mj-lt"/>
                  </a:rPr>
                  <a:t>or</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=15</m:t>
                    </m:r>
                  </m:oMath>
                </a14:m>
                <a:endParaRPr lang="en-US" dirty="0"/>
              </a:p>
              <a:p>
                <a:pPr marL="457200" lvl="1" indent="0">
                  <a:spcBef>
                    <a:spcPts val="0"/>
                  </a:spcBef>
                  <a:buNone/>
                  <a:defRPr sz="2800"/>
                </a:pPr>
                <a:r>
                  <a:rPr lang="en-US" dirty="0"/>
                  <a:t>Both solutions are meaningful. The bullet is at a height of </a:t>
                </a:r>
                <a14:m>
                  <m:oMath xmlns:m="http://schemas.openxmlformats.org/officeDocument/2006/math">
                    <m:r>
                      <a:rPr lang="en-US" i="1" dirty="0" smtClean="0">
                        <a:latin typeface="Cambria Math" panose="02040503050406030204" pitchFamily="18" charset="0"/>
                      </a:rPr>
                      <m:t>1200</m:t>
                    </m:r>
                  </m:oMath>
                </a14:m>
                <a:r>
                  <a:rPr lang="en-US" dirty="0"/>
                  <a:t> feet twice; once at </a:t>
                </a:r>
                <a14:m>
                  <m:oMath xmlns:m="http://schemas.openxmlformats.org/officeDocument/2006/math">
                    <m:r>
                      <a:rPr lang="en-US" i="1" dirty="0" smtClean="0">
                        <a:latin typeface="Cambria Math" panose="02040503050406030204" pitchFamily="18" charset="0"/>
                      </a:rPr>
                      <m:t>5</m:t>
                    </m:r>
                  </m:oMath>
                </a14:m>
                <a:r>
                  <a:rPr lang="en-US" dirty="0"/>
                  <a:t> seconds while going up and once at </a:t>
                </a:r>
                <a14:m>
                  <m:oMath xmlns:m="http://schemas.openxmlformats.org/officeDocument/2006/math">
                    <m:r>
                      <a:rPr lang="en-US" i="1" dirty="0" smtClean="0">
                        <a:latin typeface="Cambria Math" panose="02040503050406030204" pitchFamily="18" charset="0"/>
                      </a:rPr>
                      <m:t>15</m:t>
                    </m:r>
                  </m:oMath>
                </a14:m>
                <a:r>
                  <a:rPr lang="en-US" dirty="0"/>
                  <a:t> seconds while going down.</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28236D-0748-569D-30AF-766BFCDCFE12}"/>
                  </a:ext>
                </a:extLst>
              </p:cNvPr>
              <p:cNvSpPr txBox="1"/>
              <p:nvPr/>
            </p:nvSpPr>
            <p:spPr>
              <a:xfrm>
                <a:off x="5455298" y="3271173"/>
                <a:ext cx="2667000" cy="369332"/>
              </a:xfrm>
              <a:prstGeom prst="rect">
                <a:avLst/>
              </a:prstGeom>
              <a:noFill/>
            </p:spPr>
            <p:txBody>
              <a:bodyPr wrap="square" rtlCol="0">
                <a:spAutoFit/>
              </a:bodyPr>
              <a:lstStyle/>
              <a:p>
                <a:r>
                  <a:rPr lang="en-US" dirty="0"/>
                  <a:t>Divide both sides by </a:t>
                </a:r>
                <a14:m>
                  <m:oMath xmlns:m="http://schemas.openxmlformats.org/officeDocument/2006/math">
                    <m:r>
                      <a:rPr lang="en-US" b="0" i="1" smtClean="0">
                        <a:latin typeface="Cambria Math" panose="02040503050406030204" pitchFamily="18" charset="0"/>
                      </a:rPr>
                      <m:t>−16.</m:t>
                    </m:r>
                  </m:oMath>
                </a14:m>
                <a:endParaRPr lang="en-IN" dirty="0"/>
              </a:p>
            </p:txBody>
          </p:sp>
        </mc:Choice>
        <mc:Fallback xmlns="">
          <p:sp>
            <p:nvSpPr>
              <p:cNvPr id="4" name="TextBox 3">
                <a:extLst>
                  <a:ext uri="{FF2B5EF4-FFF2-40B4-BE49-F238E27FC236}">
                    <a16:creationId xmlns:a16="http://schemas.microsoft.com/office/drawing/2014/main" id="{4828236D-0748-569D-30AF-766BFCDCFE12}"/>
                  </a:ext>
                </a:extLst>
              </p:cNvPr>
              <p:cNvSpPr txBox="1">
                <a:spLocks noRot="1" noChangeAspect="1" noMove="1" noResize="1" noEditPoints="1" noAdjustHandles="1" noChangeArrowheads="1" noChangeShapeType="1" noTextEdit="1"/>
              </p:cNvSpPr>
              <p:nvPr/>
            </p:nvSpPr>
            <p:spPr>
              <a:xfrm>
                <a:off x="5455298" y="3271173"/>
                <a:ext cx="2667000" cy="369332"/>
              </a:xfrm>
              <a:prstGeom prst="rect">
                <a:avLst/>
              </a:prstGeom>
              <a:blipFill>
                <a:blip r:embed="rId3"/>
                <a:stretch>
                  <a:fillRect l="-2059" t="-10000" b="-26667"/>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4EC6E798-83EA-F2A6-924A-FD9D3660E318}"/>
              </a:ext>
            </a:extLst>
          </p:cNvPr>
          <p:cNvSpPr txBox="1"/>
          <p:nvPr/>
        </p:nvSpPr>
        <p:spPr>
          <a:xfrm>
            <a:off x="5486400" y="3657600"/>
            <a:ext cx="2667000" cy="369332"/>
          </a:xfrm>
          <a:prstGeom prst="rect">
            <a:avLst/>
          </a:prstGeom>
          <a:noFill/>
        </p:spPr>
        <p:txBody>
          <a:bodyPr wrap="square" rtlCol="0">
            <a:spAutoFit/>
          </a:bodyPr>
          <a:lstStyle/>
          <a:p>
            <a:r>
              <a:rPr lang="en-US" dirty="0"/>
              <a:t>Factor.</a:t>
            </a:r>
            <a:endParaRPr lang="en-IN" dirty="0"/>
          </a:p>
        </p:txBody>
      </p:sp>
    </p:spTree>
    <p:extLst>
      <p:ext uri="{BB962C8B-B14F-4D97-AF65-F5344CB8AC3E}">
        <p14:creationId xmlns:p14="http://schemas.microsoft.com/office/powerpoint/2010/main" val="325916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Application: Modeling the Path of a Projectile</a:t>
            </a:r>
            <a:r>
              <a:rPr lang="en-US" dirty="0"/>
              <a:t> (cont.)</a:t>
            </a:r>
            <a:endParaRPr dirty="0"/>
          </a:p>
        </p:txBody>
      </p:sp>
      <p:sp>
        <p:nvSpPr>
          <p:cNvPr id="3" name="Text Placeholder 2"/>
          <p:cNvSpPr>
            <a:spLocks noGrp="1"/>
          </p:cNvSpPr>
          <p:nvPr>
            <p:ph type="body" sz="quarter" idx="10"/>
          </p:nvPr>
        </p:nvSpPr>
        <p:spPr/>
        <p:txBody>
          <a:bodyPr>
            <a:noAutofit/>
          </a:bodyPr>
          <a:lstStyle/>
          <a:p>
            <a:pPr>
              <a:defRPr sz="2800"/>
            </a:pPr>
            <a:r>
              <a:rPr lang="en-US" dirty="0"/>
              <a:t> </a:t>
            </a:r>
            <a:endParaRPr dirty="0"/>
          </a:p>
        </p:txBody>
      </p:sp>
      <p:pic>
        <p:nvPicPr>
          <p:cNvPr id="7" name="Picture 6">
            <a:extLst>
              <a:ext uri="{FF2B5EF4-FFF2-40B4-BE49-F238E27FC236}">
                <a16:creationId xmlns:a16="http://schemas.microsoft.com/office/drawing/2014/main" id="{652B998E-4B7F-532E-CE1D-330FEF0679B5}"/>
              </a:ext>
            </a:extLst>
          </p:cNvPr>
          <p:cNvPicPr>
            <a:picLocks noChangeAspect="1"/>
          </p:cNvPicPr>
          <p:nvPr/>
        </p:nvPicPr>
        <p:blipFill>
          <a:blip r:embed="rId2"/>
          <a:stretch>
            <a:fillRect/>
          </a:stretch>
        </p:blipFill>
        <p:spPr>
          <a:xfrm>
            <a:off x="1981200" y="1232804"/>
            <a:ext cx="4534081" cy="4392391"/>
          </a:xfrm>
          <a:prstGeom prst="rect">
            <a:avLst/>
          </a:prstGeom>
        </p:spPr>
      </p:pic>
    </p:spTree>
    <p:extLst>
      <p:ext uri="{BB962C8B-B14F-4D97-AF65-F5344CB8AC3E}">
        <p14:creationId xmlns:p14="http://schemas.microsoft.com/office/powerpoint/2010/main" val="1024064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Minimum and Maximum 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71373"/>
                <a:ext cx="8229600" cy="3797963"/>
              </a:xfrm>
            </p:spPr>
            <p:txBody>
              <a:bodyPr>
                <a:spAutoFit/>
              </a:bodyPr>
              <a:lstStyle/>
              <a:p>
                <a:pPr>
                  <a:defRPr sz="2800"/>
                </a:pPr>
                <a:r>
                  <a:rPr lang="en-US" sz="2800" dirty="0"/>
                  <a:t>For a parabola with its equation in the form </a:t>
                </a:r>
                <a:endParaRPr lang="en-US" dirty="0">
                  <a:latin typeface="Cambria Math" panose="02040503050406030204" pitchFamily="18" charset="0"/>
                </a:endParaRPr>
              </a:p>
              <a:p>
                <a:pPr algn="ctr">
                  <a:defRPr sz="2800"/>
                </a:pP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𝑎</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h</m:t>
                            </m:r>
                          </m:e>
                        </m:d>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𝑘</m:t>
                    </m:r>
                  </m:oMath>
                </a14:m>
                <a:r>
                  <a:rPr lang="ar-AE" sz="2800" dirty="0"/>
                  <a:t>,</a:t>
                </a:r>
              </a:p>
              <a:p>
                <a:pPr marL="514350" indent="-514350">
                  <a:buFont typeface="+mj-lt"/>
                  <a:buAutoNum type="arabicPeriod"/>
                  <a:defRPr sz="2800"/>
                </a:pPr>
                <a:r>
                  <a:rPr lang="ar-AE" dirty="0"/>
                  <a:t>​</a:t>
                </a:r>
                <a:r>
                  <a:rPr lang="en-US" sz="2800" dirty="0"/>
                  <a:t>If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&gt;</m:t>
                    </m:r>
                    <m:r>
                      <a:rPr lang="en-US">
                        <a:latin typeface="Cambria Math" panose="02040503050406030204" pitchFamily="18" charset="0"/>
                      </a:rPr>
                      <m:t>0</m:t>
                    </m:r>
                  </m:oMath>
                </a14:m>
                <a:r>
                  <a:rPr lang="en-US" sz="2800" dirty="0"/>
                  <a:t>, then the parabola opens upward,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rPr>
                      <m:t>, </m:t>
                    </m:r>
                    <m:r>
                      <a:rPr lang="en-US" sz="2800" b="0" i="1" smtClean="0">
                        <a:latin typeface="Cambria Math" panose="02040503050406030204" pitchFamily="18" charset="0"/>
                      </a:rPr>
                      <m:t>𝑘</m:t>
                    </m:r>
                    <m:r>
                      <a:rPr lang="en-US" sz="2800" b="0" i="1" smtClean="0">
                        <a:latin typeface="Cambria Math" panose="02040503050406030204" pitchFamily="18" charset="0"/>
                      </a:rPr>
                      <m:t>)</m:t>
                    </m:r>
                  </m:oMath>
                </a14:m>
                <a:r>
                  <a:rPr lang="en-US" sz="2800" dirty="0"/>
                  <a:t> is the lowest point, and the </a:t>
                </a:r>
                <a14:m>
                  <m:oMath xmlns:m="http://schemas.openxmlformats.org/officeDocument/2006/math">
                    <m:r>
                      <a:rPr lang="en-US" sz="2800" b="0" i="1" smtClean="0">
                        <a:latin typeface="Cambria Math" panose="02040503050406030204" pitchFamily="18" charset="0"/>
                      </a:rPr>
                      <m:t>𝑦</m:t>
                    </m:r>
                  </m:oMath>
                </a14:m>
                <a:r>
                  <a:rPr lang="en-US" sz="2800" dirty="0"/>
                  <a:t>-value </a:t>
                </a:r>
                <a14:m>
                  <m:oMath xmlns:m="http://schemas.openxmlformats.org/officeDocument/2006/math">
                    <m:r>
                      <a:rPr lang="en-US" sz="2800" b="0" i="1" smtClean="0">
                        <a:latin typeface="Cambria Math" panose="02040503050406030204" pitchFamily="18" charset="0"/>
                      </a:rPr>
                      <m:t>𝑘</m:t>
                    </m:r>
                  </m:oMath>
                </a14:m>
                <a:r>
                  <a:rPr lang="en-US" sz="2800" dirty="0"/>
                  <a:t> is called the </a:t>
                </a:r>
                <a:r>
                  <a:rPr lang="en-US" sz="2800" b="1" dirty="0"/>
                  <a:t>minimum value</a:t>
                </a:r>
                <a:r>
                  <a:rPr lang="en-US" sz="2800" dirty="0"/>
                  <a:t> of the function.</a:t>
                </a:r>
              </a:p>
              <a:p>
                <a:pPr marL="514350" indent="-514350">
                  <a:buFont typeface="+mj-lt"/>
                  <a:buAutoNum type="arabicPeriod" startAt="2"/>
                  <a:defRPr sz="2800"/>
                </a:pPr>
                <a:r>
                  <a:rPr lang="en-US" dirty="0"/>
                  <a:t>​</a:t>
                </a:r>
                <a:r>
                  <a:rPr lang="en-US" sz="2800" dirty="0"/>
                  <a:t>If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&lt;</m:t>
                    </m:r>
                    <m:r>
                      <a:rPr lang="en-US">
                        <a:latin typeface="Cambria Math" panose="02040503050406030204" pitchFamily="18" charset="0"/>
                      </a:rPr>
                      <m:t>0</m:t>
                    </m:r>
                  </m:oMath>
                </a14:m>
                <a:r>
                  <a:rPr lang="en-US" sz="2800" dirty="0"/>
                  <a:t>, then the parabola opens downward,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m:t>
                    </m:r>
                  </m:oMath>
                </a14:m>
                <a:r>
                  <a:rPr lang="en-US" dirty="0"/>
                  <a:t> </a:t>
                </a:r>
                <a:r>
                  <a:rPr lang="en-US" sz="2800" dirty="0"/>
                  <a:t>is the highest point, and </a:t>
                </a:r>
                <a14:m>
                  <m:oMath xmlns:m="http://schemas.openxmlformats.org/officeDocument/2006/math">
                    <m:r>
                      <a:rPr lang="en-US" sz="2800" b="0" i="1" smtClean="0">
                        <a:latin typeface="Cambria Math" panose="02040503050406030204" pitchFamily="18" charset="0"/>
                      </a:rPr>
                      <m:t>𝑦</m:t>
                    </m:r>
                  </m:oMath>
                </a14:m>
                <a:r>
                  <a:rPr lang="en-US" sz="2800" dirty="0"/>
                  <a:t>-value </a:t>
                </a:r>
                <a14:m>
                  <m:oMath xmlns:m="http://schemas.openxmlformats.org/officeDocument/2006/math">
                    <m:r>
                      <a:rPr lang="en-US" sz="2800" b="0" i="1" smtClean="0">
                        <a:latin typeface="Cambria Math" panose="02040503050406030204" pitchFamily="18" charset="0"/>
                      </a:rPr>
                      <m:t>𝑘</m:t>
                    </m:r>
                  </m:oMath>
                </a14:m>
                <a:r>
                  <a:rPr lang="en-US" sz="2800" dirty="0"/>
                  <a:t> is called the </a:t>
                </a:r>
                <a:r>
                  <a:rPr lang="en-US" sz="2800" b="1" dirty="0"/>
                  <a:t>maximum value</a:t>
                </a:r>
                <a:r>
                  <a:rPr lang="en-US" sz="2800" dirty="0"/>
                  <a:t> of the function.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71373"/>
                <a:ext cx="8229600" cy="3797963"/>
              </a:xfrm>
              <a:blipFill>
                <a:blip r:embed="rId2"/>
                <a:stretch>
                  <a:fillRect l="-1402" t="-1115" b="-3185"/>
                </a:stretch>
              </a:blipFill>
            </p:spPr>
            <p:txBody>
              <a:bodyPr/>
              <a:lstStyle/>
              <a:p>
                <a:r>
                  <a:rPr lang="en-IN">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Minimum and Maximum 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Find the dimensions of the rectangle with maximum area if the perimeter is </a:t>
                </a:r>
                <a14:m>
                  <m:oMath xmlns:m="http://schemas.openxmlformats.org/officeDocument/2006/math">
                    <m:r>
                      <a:rPr lang="en-US">
                        <a:latin typeface="Cambria Math" panose="02040503050406030204" pitchFamily="18" charset="0"/>
                      </a:rPr>
                      <m:t>40</m:t>
                    </m:r>
                    <m:r>
                      <a:rPr lang="en-US" b="0" i="0" smtClean="0">
                        <a:latin typeface="Cambria Math" panose="02040503050406030204" pitchFamily="18" charset="0"/>
                      </a:rPr>
                      <m:t> </m:t>
                    </m:r>
                    <m:r>
                      <m:rPr>
                        <m:sty m:val="p"/>
                      </m:rPr>
                      <a:rPr lang="en-US">
                        <a:latin typeface="Cambria Math" panose="02040503050406030204" pitchFamily="18" charset="0"/>
                      </a:rPr>
                      <m:t>m</m:t>
                    </m:r>
                  </m:oMath>
                </a14:m>
                <a:r>
                  <a:rPr lang="en-US" sz="2800" dirty="0"/>
                  <a:t>.</a:t>
                </a:r>
              </a:p>
              <a:p>
                <a:pPr>
                  <a:defRPr sz="2800"/>
                </a:pPr>
                <a:r>
                  <a:rPr lang="en-US" b="1" dirty="0"/>
                  <a:t>Solution</a:t>
                </a:r>
              </a:p>
              <a:p>
                <a:pPr>
                  <a:defRPr sz="2800"/>
                </a:pPr>
                <a:r>
                  <a:rPr lang="en-US" sz="2800" dirty="0"/>
                  <a:t>Let </a:t>
                </a: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oMath>
                </a14:m>
                <a:r>
                  <a:rPr lang="en-US" sz="2800" dirty="0"/>
                  <a:t> area,</a:t>
                </a:r>
              </a:p>
              <a:p>
                <a:pPr>
                  <a:defRPr sz="2800"/>
                </a:pPr>
                <a14:m>
                  <m:oMath xmlns:m="http://schemas.openxmlformats.org/officeDocument/2006/math">
                    <m:r>
                      <a:rPr lang="en-US" sz="2800" b="0" i="1" smtClean="0">
                        <a:latin typeface="Cambria Math" panose="02040503050406030204" pitchFamily="18" charset="0"/>
                      </a:rPr>
                      <m:t>𝑙</m:t>
                    </m:r>
                    <m:r>
                      <a:rPr lang="en-US" sz="2800" b="0" i="1" smtClean="0">
                        <a:latin typeface="Cambria Math" panose="02040503050406030204" pitchFamily="18" charset="0"/>
                      </a:rPr>
                      <m:t>=</m:t>
                    </m:r>
                  </m:oMath>
                </a14:m>
                <a:r>
                  <a:rPr lang="en-US" sz="2800" dirty="0"/>
                  <a:t> length,</a:t>
                </a:r>
              </a:p>
              <a:p>
                <a:pPr>
                  <a:defRPr sz="2800"/>
                </a:pPr>
                <a14:m>
                  <m:oMath xmlns:m="http://schemas.openxmlformats.org/officeDocument/2006/math">
                    <m:r>
                      <a:rPr lang="en-US" sz="2800" b="0" i="1" smtClean="0">
                        <a:latin typeface="Cambria Math" panose="02040503050406030204" pitchFamily="18" charset="0"/>
                      </a:rPr>
                      <m:t>𝑤</m:t>
                    </m:r>
                    <m:r>
                      <a:rPr lang="en-US" sz="2800" b="0" i="1" smtClean="0">
                        <a:latin typeface="Cambria Math" panose="02040503050406030204" pitchFamily="18" charset="0"/>
                      </a:rPr>
                      <m:t>=</m:t>
                    </m:r>
                  </m:oMath>
                </a14:m>
                <a:r>
                  <a:rPr lang="en-US" sz="2800" dirty="0"/>
                  <a:t> width.</a:t>
                </a:r>
              </a:p>
              <a:p>
                <a:pPr>
                  <a:defRPr sz="2800"/>
                </a:pP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𝑙𝑤</m:t>
                    </m:r>
                    <m:r>
                      <a:rPr lang="en-US" sz="2800" b="0" i="1" smtClean="0">
                        <a:latin typeface="Cambria Math" panose="02040503050406030204" pitchFamily="18" charset="0"/>
                      </a:rPr>
                      <m:t>   </m:t>
                    </m:r>
                  </m:oMath>
                </a14:m>
                <a:r>
                  <a:rPr lang="en-US" sz="2800" b="0" i="0" dirty="0">
                    <a:latin typeface="+mj-lt"/>
                  </a:rPr>
                  <a:t>and</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 2</m:t>
                    </m:r>
                    <m:r>
                      <a:rPr lang="en-US" sz="2800" b="0" i="1" smtClean="0">
                        <a:latin typeface="Cambria Math" panose="02040503050406030204" pitchFamily="18" charset="0"/>
                      </a:rPr>
                      <m:t>𝑙</m:t>
                    </m:r>
                    <m:r>
                      <a:rPr lang="en-US" sz="2800" b="0" i="1" smtClean="0">
                        <a:latin typeface="Cambria Math" panose="02040503050406030204" pitchFamily="18" charset="0"/>
                      </a:rPr>
                      <m:t>+2</m:t>
                    </m:r>
                    <m:r>
                      <a:rPr lang="en-US" sz="2800" b="0" i="1" smtClean="0">
                        <a:latin typeface="Cambria Math" panose="02040503050406030204" pitchFamily="18" charset="0"/>
                      </a:rPr>
                      <m:t>𝑤</m:t>
                    </m:r>
                    <m:r>
                      <a:rPr lang="en-US" sz="2800" b="0" i="1" smtClean="0">
                        <a:latin typeface="Cambria Math" panose="02040503050406030204" pitchFamily="18" charset="0"/>
                      </a:rPr>
                      <m:t>=40</m:t>
                    </m:r>
                  </m:oMath>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2</m:t>
                      </m:r>
                      <m:r>
                        <a:rPr lang="en-US" sz="2800" b="0" i="1" smtClean="0">
                          <a:latin typeface="Cambria Math" panose="02040503050406030204" pitchFamily="18" charset="0"/>
                        </a:rPr>
                        <m:t>𝑤</m:t>
                      </m:r>
                      <m:r>
                        <a:rPr lang="en-US" sz="2800" b="0" i="1" smtClean="0">
                          <a:latin typeface="Cambria Math" panose="02040503050406030204" pitchFamily="18" charset="0"/>
                        </a:rPr>
                        <m:t>=40−2</m:t>
                      </m:r>
                      <m:r>
                        <a:rPr lang="en-US" sz="2800" b="0" i="1" smtClean="0">
                          <a:latin typeface="Cambria Math" panose="02040503050406030204" pitchFamily="18" charset="0"/>
                        </a:rPr>
                        <m:t>𝑙</m:t>
                      </m:r>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𝑤</m:t>
                      </m:r>
                      <m:r>
                        <a:rPr lang="en-US" sz="2800" b="0" i="1" smtClean="0">
                          <a:latin typeface="Cambria Math" panose="02040503050406030204" pitchFamily="18" charset="0"/>
                        </a:rPr>
                        <m:t>=20−</m:t>
                      </m:r>
                      <m:r>
                        <a:rPr lang="en-US" sz="2800" b="0" i="1" smtClean="0">
                          <a:latin typeface="Cambria Math" panose="02040503050406030204" pitchFamily="18" charset="0"/>
                        </a:rPr>
                        <m:t>𝑙</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35D6942E-187E-8AD1-F626-245EEFFDCC23}"/>
              </a:ext>
            </a:extLst>
          </p:cNvPr>
          <p:cNvPicPr>
            <a:picLocks noChangeAspect="1"/>
          </p:cNvPicPr>
          <p:nvPr/>
        </p:nvPicPr>
        <p:blipFill>
          <a:blip r:embed="rId3"/>
          <a:stretch>
            <a:fillRect/>
          </a:stretch>
        </p:blipFill>
        <p:spPr>
          <a:xfrm>
            <a:off x="5943600" y="1917250"/>
            <a:ext cx="1828800" cy="24451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Minimum and Maximum Values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So, substitute for </a:t>
                </a:r>
                <a14:m>
                  <m:oMath xmlns:m="http://schemas.openxmlformats.org/officeDocument/2006/math">
                    <m:r>
                      <a:rPr lang="en-US" i="1" dirty="0" smtClean="0">
                        <a:latin typeface="Cambria Math" panose="02040503050406030204" pitchFamily="18" charset="0"/>
                      </a:rPr>
                      <m:t>𝑤</m:t>
                    </m:r>
                  </m:oMath>
                </a14:m>
                <a:r>
                  <a:rPr lang="en-US" dirty="0"/>
                  <a:t> and simplify.</a:t>
                </a:r>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20</m:t>
                          </m:r>
                          <m:r>
                            <a:rPr lang="en-US" sz="2800" b="0" i="1" smtClean="0">
                              <a:latin typeface="Cambria Math" panose="02040503050406030204" pitchFamily="18" charset="0"/>
                            </a:rPr>
                            <m:t>−</m:t>
                          </m:r>
                          <m:r>
                            <a:rPr lang="en-US" sz="2800" b="0" i="1" smtClean="0">
                              <a:latin typeface="Cambria Math" panose="02040503050406030204" pitchFamily="18" charset="0"/>
                            </a:rPr>
                            <m:t>𝑙</m:t>
                          </m:r>
                        </m:e>
                      </m:d>
                    </m:oMath>
                  </m:oMathPara>
                </a14:m>
                <a:endParaRPr lang="en-US" sz="2800" b="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20</m:t>
                      </m:r>
                      <m:r>
                        <a:rPr lang="en-US" sz="2800" b="0" i="1" smtClean="0">
                          <a:latin typeface="Cambria Math" panose="02040503050406030204" pitchFamily="18" charset="0"/>
                        </a:rPr>
                        <m:t>𝑙</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𝑙</m:t>
                          </m:r>
                        </m:e>
                        <m:sup>
                          <m:r>
                            <a:rPr lang="en-US" sz="2800" b="0" i="1" smtClean="0">
                              <a:latin typeface="Cambria Math" panose="02040503050406030204" pitchFamily="18" charset="0"/>
                            </a:rPr>
                            <m:t>2</m:t>
                          </m:r>
                        </m:sup>
                      </m:sSup>
                    </m:oMath>
                  </m:oMathPara>
                </a14:m>
                <a:endParaRPr lang="en-US" sz="2800" b="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𝐴</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𝑙</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20</m:t>
                      </m:r>
                      <m:r>
                        <a:rPr lang="en-US" sz="2800" b="0" i="1" smtClean="0">
                          <a:latin typeface="Cambria Math" panose="02040503050406030204" pitchFamily="18" charset="0"/>
                        </a:rPr>
                        <m:t>𝑙</m:t>
                      </m:r>
                    </m:oMath>
                  </m:oMathPara>
                </a14:m>
                <a:endParaRPr lang="en-US" sz="2800" dirty="0"/>
              </a:p>
              <a:p>
                <a:pPr>
                  <a:defRPr sz="2800"/>
                </a:pPr>
                <a:r>
                  <a:rPr lang="en-US" sz="2800" dirty="0"/>
                  <a:t>This is a quadratic function with </a:t>
                </a:r>
                <a14:m>
                  <m:oMath xmlns:m="http://schemas.openxmlformats.org/officeDocument/2006/math">
                    <m:r>
                      <a:rPr lang="en-US" sz="2800" i="1" dirty="0" smtClean="0">
                        <a:latin typeface="Cambria Math" panose="02040503050406030204" pitchFamily="18" charset="0"/>
                      </a:rPr>
                      <m:t>𝑎</m:t>
                    </m:r>
                    <m:r>
                      <a:rPr lang="en-US" sz="2800" i="1" dirty="0" smtClean="0">
                        <a:latin typeface="Cambria Math" panose="02040503050406030204" pitchFamily="18" charset="0"/>
                      </a:rPr>
                      <m:t>=−</m:t>
                    </m:r>
                    <m:r>
                      <a:rPr lang="en-US" sz="2800" i="1" dirty="0" smtClean="0">
                        <a:latin typeface="Cambria Math" panose="02040503050406030204" pitchFamily="18" charset="0"/>
                      </a:rPr>
                      <m:t>1</m:t>
                    </m:r>
                  </m:oMath>
                </a14:m>
                <a:r>
                  <a:rPr lang="en-US" sz="2800" dirty="0"/>
                  <a:t>, </a:t>
                </a:r>
                <a14:m>
                  <m:oMath xmlns:m="http://schemas.openxmlformats.org/officeDocument/2006/math">
                    <m:r>
                      <a:rPr lang="en-US" sz="2800" i="1" dirty="0" smtClean="0">
                        <a:latin typeface="Cambria Math" panose="02040503050406030204" pitchFamily="18" charset="0"/>
                      </a:rPr>
                      <m:t>𝑏</m:t>
                    </m:r>
                    <m:r>
                      <a:rPr lang="en-US" sz="2800" i="1" dirty="0" smtClean="0">
                        <a:latin typeface="Cambria Math" panose="02040503050406030204" pitchFamily="18" charset="0"/>
                      </a:rPr>
                      <m:t>=</m:t>
                    </m:r>
                    <m:r>
                      <a:rPr lang="en-US" sz="2800" i="1" dirty="0" smtClean="0">
                        <a:latin typeface="Cambria Math" panose="02040503050406030204" pitchFamily="18" charset="0"/>
                      </a:rPr>
                      <m:t>20</m:t>
                    </m:r>
                  </m:oMath>
                </a14:m>
                <a:r>
                  <a:rPr lang="en-US" sz="2800" dirty="0"/>
                  <a:t>, and  </a:t>
                </a:r>
                <a14:m>
                  <m:oMath xmlns:m="http://schemas.openxmlformats.org/officeDocument/2006/math">
                    <m:r>
                      <a:rPr lang="en-US" sz="2800" i="1" dirty="0" smtClean="0">
                        <a:latin typeface="Cambria Math" panose="02040503050406030204" pitchFamily="18" charset="0"/>
                      </a:rPr>
                      <m:t>𝑐</m:t>
                    </m:r>
                    <m:r>
                      <a:rPr lang="en-US" sz="2800" i="1" dirty="0" smtClean="0">
                        <a:latin typeface="Cambria Math" panose="02040503050406030204" pitchFamily="18" charset="0"/>
                      </a:rPr>
                      <m:t>=</m:t>
                    </m:r>
                    <m:r>
                      <a:rPr lang="en-US" sz="2800" i="1" dirty="0" smtClean="0">
                        <a:latin typeface="Cambria Math" panose="02040503050406030204" pitchFamily="18" charset="0"/>
                      </a:rPr>
                      <m:t>0</m:t>
                    </m:r>
                  </m:oMath>
                </a14:m>
                <a:r>
                  <a:rPr lang="en-US" sz="2800" dirty="0"/>
                  <a:t>. The maximum area occurs at the vertex of the corresponding parabola.</a:t>
                </a:r>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𝑙</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𝑏</m:t>
                          </m:r>
                        </m:num>
                        <m:den>
                          <m:r>
                            <a:rPr lang="en-US" sz="2800" b="0" i="1" smtClean="0">
                              <a:latin typeface="Cambria Math" panose="02040503050406030204" pitchFamily="18" charset="0"/>
                            </a:rPr>
                            <m:t>2</m:t>
                          </m:r>
                          <m:r>
                            <a:rPr lang="en-US" sz="2800" b="0" i="1" smtClean="0">
                              <a:latin typeface="Cambria Math" panose="02040503050406030204" pitchFamily="18" charset="0"/>
                            </a:rPr>
                            <m:t>𝑎</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20</m:t>
                          </m:r>
                        </m:num>
                        <m:den>
                          <m:r>
                            <a:rPr lang="en-US" sz="2800" b="0" i="1" smtClean="0">
                              <a:latin typeface="Cambria Math" panose="02040503050406030204" pitchFamily="18" charset="0"/>
                            </a:rPr>
                            <m:t>2</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1</m:t>
                              </m:r>
                            </m:e>
                          </m:d>
                        </m:den>
                      </m:f>
                      <m:r>
                        <a:rPr lang="en-US" sz="2800" b="0" i="1" smtClean="0">
                          <a:latin typeface="Cambria Math" panose="02040503050406030204" pitchFamily="18" charset="0"/>
                        </a:rPr>
                        <m:t>=</m:t>
                      </m:r>
                      <m:r>
                        <a:rPr lang="en-US" sz="2800" b="0" i="1" smtClean="0">
                          <a:latin typeface="Cambria Math" panose="02040503050406030204" pitchFamily="18" charset="0"/>
                        </a:rPr>
                        <m:t>10</m:t>
                      </m:r>
                    </m:oMath>
                  </m:oMathPara>
                </a14:m>
                <a:endParaRPr lang="en-US" sz="2800" dirty="0"/>
              </a:p>
              <a:p>
                <a:pPr algn="ctr">
                  <a:defRPr sz="2800"/>
                </a:pPr>
                <a:r>
                  <a:rPr lang="en-IN" dirty="0"/>
                  <a:t>and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20</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20</m:t>
                    </m:r>
                    <m:r>
                      <a:rPr lang="en-US" b="0" i="1" smtClean="0">
                        <a:latin typeface="Cambria Math" panose="02040503050406030204" pitchFamily="18" charset="0"/>
                      </a:rPr>
                      <m:t>−</m:t>
                    </m:r>
                    <m:r>
                      <a:rPr lang="en-US" b="0" i="1" smtClean="0">
                        <a:latin typeface="Cambria Math" panose="02040503050406030204" pitchFamily="18" charset="0"/>
                      </a:rPr>
                      <m:t>10</m:t>
                    </m:r>
                    <m:r>
                      <a:rPr lang="en-US" b="0" i="1" smtClean="0">
                        <a:latin typeface="Cambria Math" panose="02040503050406030204" pitchFamily="18" charset="0"/>
                      </a:rPr>
                      <m:t>=</m:t>
                    </m:r>
                    <m:r>
                      <a:rPr lang="en-US" b="0" i="1" smtClean="0">
                        <a:latin typeface="Cambria Math" panose="02040503050406030204" pitchFamily="18" charset="0"/>
                      </a:rPr>
                      <m:t>10</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286116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Example 5: Minimum and Maximum Values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Thus, the maximum area occurs when </a:t>
                </a:r>
                <a14:m>
                  <m:oMath xmlns:m="http://schemas.openxmlformats.org/officeDocument/2006/math">
                    <m:r>
                      <a:rPr lang="en-US" i="1" dirty="0" smtClean="0">
                        <a:latin typeface="Cambria Math" panose="02040503050406030204" pitchFamily="18" charset="0"/>
                      </a:rPr>
                      <m:t>𝑙</m:t>
                    </m:r>
                    <m:r>
                      <a:rPr lang="en-US" i="1" dirty="0" smtClean="0">
                        <a:latin typeface="Cambria Math" panose="02040503050406030204" pitchFamily="18" charset="0"/>
                      </a:rPr>
                      <m:t>=10 </m:t>
                    </m:r>
                    <m:r>
                      <m:rPr>
                        <m:sty m:val="p"/>
                      </m:rPr>
                      <a:rPr lang="en-US" b="0" i="0" dirty="0" smtClean="0">
                        <a:latin typeface="Cambria Math" panose="02040503050406030204" pitchFamily="18" charset="0"/>
                      </a:rPr>
                      <m:t>m</m:t>
                    </m:r>
                    <m:r>
                      <a:rPr lang="en-US" b="0" i="1" dirty="0" smtClean="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=10 </m:t>
                    </m:r>
                    <m:r>
                      <m:rPr>
                        <m:sty m:val="p"/>
                      </m:rPr>
                      <a:rPr lang="en-US" b="0" i="0" dirty="0" smtClean="0">
                        <a:latin typeface="Cambria Math" panose="02040503050406030204" pitchFamily="18" charset="0"/>
                      </a:rPr>
                      <m:t>m</m:t>
                    </m:r>
                  </m:oMath>
                </a14:m>
                <a:r>
                  <a:rPr lang="en-US" dirty="0"/>
                  <a:t>. (The rectangle is, in fact, a square and the area </a:t>
                </a:r>
                <a14:m>
                  <m:oMath xmlns:m="http://schemas.openxmlformats.org/officeDocument/2006/math">
                    <m:r>
                      <a:rPr lang="en-US" i="1" dirty="0" smtClean="0">
                        <a:latin typeface="Cambria Math" panose="02040503050406030204" pitchFamily="18" charset="0"/>
                      </a:rPr>
                      <m:t>=100 </m:t>
                    </m:r>
                    <m:sSup>
                      <m:sSupPr>
                        <m:ctrlPr>
                          <a:rPr lang="en-US" b="0" i="1" dirty="0" smtClean="0">
                            <a:latin typeface="Cambria Math" panose="02040503050406030204" pitchFamily="18" charset="0"/>
                          </a:rPr>
                        </m:ctrlPr>
                      </m:sSupPr>
                      <m:e>
                        <m:r>
                          <m:rPr>
                            <m:sty m:val="p"/>
                          </m:rPr>
                          <a:rPr lang="en-US" b="0" i="0" dirty="0" smtClean="0">
                            <a:latin typeface="Cambria Math" panose="02040503050406030204" pitchFamily="18" charset="0"/>
                          </a:rPr>
                          <m:t>m</m:t>
                        </m:r>
                      </m:e>
                      <m:sup>
                        <m:r>
                          <a:rPr lang="en-US" b="0" i="1" dirty="0" smtClean="0">
                            <a:latin typeface="Cambria Math" panose="02040503050406030204" pitchFamily="18" charset="0"/>
                          </a:rPr>
                          <m:t>2</m:t>
                        </m:r>
                      </m:sup>
                    </m:sSup>
                  </m:oMath>
                </a14:m>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p:spTree>
    <p:extLst>
      <p:ext uri="{BB962C8B-B14F-4D97-AF65-F5344CB8AC3E}">
        <p14:creationId xmlns:p14="http://schemas.microsoft.com/office/powerpoint/2010/main" val="405494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Application: Minimum and Maximum 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dirty="0"/>
                  <a:t>A ball is thrown vertically upward from the ground with an initial velocity of </a:t>
                </a:r>
                <a14:m>
                  <m:oMath xmlns:m="http://schemas.openxmlformats.org/officeDocument/2006/math">
                    <m:r>
                      <a:rPr lang="en-US" i="1" dirty="0" smtClean="0">
                        <a:latin typeface="Cambria Math" panose="02040503050406030204" pitchFamily="18" charset="0"/>
                      </a:rPr>
                      <m:t>64</m:t>
                    </m:r>
                  </m:oMath>
                </a14:m>
                <a:r>
                  <a:rPr lang="en-US" dirty="0"/>
                  <a:t> feet per second. Using the function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16</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𝑡</m:t>
                        </m:r>
                      </m:e>
                      <m:sup>
                        <m:r>
                          <a:rPr lang="en-US" b="0" i="1" dirty="0" smtClean="0">
                            <a:latin typeface="Cambria Math" panose="02040503050406030204" pitchFamily="18" charset="0"/>
                          </a:rPr>
                          <m:t>2</m:t>
                        </m:r>
                      </m:sup>
                    </m:sSup>
                    <m:r>
                      <a:rPr lang="en-US" i="1" dirty="0" smtClean="0">
                        <a:latin typeface="Cambria Math" panose="02040503050406030204" pitchFamily="18" charset="0"/>
                      </a:rPr>
                      <m:t>+</m:t>
                    </m:r>
                    <m:r>
                      <a:rPr lang="en-US" i="1" dirty="0" smtClean="0">
                        <a:latin typeface="Cambria Math" panose="02040503050406030204" pitchFamily="18" charset="0"/>
                      </a:rPr>
                      <m:t>𝑣</m:t>
                    </m:r>
                    <m:r>
                      <a:rPr lang="en-US" i="1" baseline="-25000" dirty="0" smtClean="0">
                        <a:latin typeface="Cambria Math" panose="02040503050406030204" pitchFamily="18" charset="0"/>
                      </a:rPr>
                      <m:t>0</m:t>
                    </m:r>
                    <m:r>
                      <a:rPr lang="en-US" i="1" dirty="0" smtClean="0">
                        <a:latin typeface="Cambria Math" panose="02040503050406030204" pitchFamily="18" charset="0"/>
                      </a:rPr>
                      <m:t>𝑡</m:t>
                    </m:r>
                    <m:r>
                      <a:rPr lang="en-US" i="1" dirty="0" smtClean="0">
                        <a:latin typeface="Cambria Math" panose="02040503050406030204" pitchFamily="18" charset="0"/>
                      </a:rPr>
                      <m:t>+</m:t>
                    </m:r>
                    <m:r>
                      <a:rPr lang="en-US" i="1" dirty="0" smtClean="0">
                        <a:latin typeface="Cambria Math" panose="02040503050406030204" pitchFamily="18" charset="0"/>
                      </a:rPr>
                      <m:t>h</m:t>
                    </m:r>
                    <m:r>
                      <a:rPr lang="en-US" i="1" baseline="-25000" dirty="0" smtClean="0">
                        <a:latin typeface="Cambria Math" panose="02040503050406030204" pitchFamily="18" charset="0"/>
                      </a:rPr>
                      <m:t>0</m:t>
                    </m:r>
                  </m:oMath>
                </a14:m>
                <a:r>
                  <a:rPr lang="en-US" dirty="0"/>
                  <a:t>, where </a:t>
                </a:r>
                <a14:m>
                  <m:oMath xmlns:m="http://schemas.openxmlformats.org/officeDocument/2006/math">
                    <m:r>
                      <a:rPr lang="en-US" i="1" dirty="0" smtClean="0">
                        <a:latin typeface="Cambria Math" panose="02040503050406030204" pitchFamily="18" charset="0"/>
                      </a:rPr>
                      <m:t>h</m:t>
                    </m:r>
                  </m:oMath>
                </a14:m>
                <a:r>
                  <a:rPr lang="en-US" dirty="0"/>
                  <a:t> is the height of the object after time </a:t>
                </a:r>
                <a14:m>
                  <m:oMath xmlns:m="http://schemas.openxmlformats.org/officeDocument/2006/math">
                    <m:r>
                      <a:rPr lang="en-US" i="1" dirty="0" smtClean="0">
                        <a:latin typeface="Cambria Math" panose="02040503050406030204" pitchFamily="18" charset="0"/>
                      </a:rPr>
                      <m:t>𝑡</m:t>
                    </m:r>
                  </m:oMath>
                </a14:m>
                <a:r>
                  <a:rPr lang="en-US" dirty="0"/>
                  <a:t>, </a:t>
                </a:r>
                <a14:m>
                  <m:oMath xmlns:m="http://schemas.openxmlformats.org/officeDocument/2006/math">
                    <m:r>
                      <a:rPr lang="en-US" i="1" dirty="0" smtClean="0">
                        <a:latin typeface="Cambria Math" panose="02040503050406030204" pitchFamily="18" charset="0"/>
                      </a:rPr>
                      <m:t>𝑣</m:t>
                    </m:r>
                    <m:r>
                      <a:rPr lang="en-US" i="1" baseline="-25000" dirty="0" smtClean="0">
                        <a:latin typeface="Cambria Math" panose="02040503050406030204" pitchFamily="18" charset="0"/>
                      </a:rPr>
                      <m:t>0</m:t>
                    </m:r>
                  </m:oMath>
                </a14:m>
                <a:r>
                  <a:rPr lang="en-US" dirty="0"/>
                  <a:t> is the initial velocity, and </a:t>
                </a:r>
                <a14:m>
                  <m:oMath xmlns:m="http://schemas.openxmlformats.org/officeDocument/2006/math">
                    <m:r>
                      <a:rPr lang="en-US" i="1" dirty="0" smtClean="0">
                        <a:latin typeface="Cambria Math" panose="02040503050406030204" pitchFamily="18" charset="0"/>
                      </a:rPr>
                      <m:t>h</m:t>
                    </m:r>
                    <m:r>
                      <a:rPr lang="en-US" i="1" baseline="-25000" dirty="0" smtClean="0">
                        <a:latin typeface="Cambria Math" panose="02040503050406030204" pitchFamily="18" charset="0"/>
                      </a:rPr>
                      <m:t>0</m:t>
                    </m:r>
                  </m:oMath>
                </a14:m>
                <a:r>
                  <a:rPr lang="en-US" dirty="0"/>
                  <a:t> is the initial height, determine how long it will take for the ball to reach its maximum height and what that height will be.</a:t>
                </a:r>
              </a:p>
              <a:p>
                <a:pPr>
                  <a:defRPr sz="2800"/>
                </a:pPr>
                <a:r>
                  <a:rPr lang="en-US" sz="2800" b="1" dirty="0"/>
                  <a:t>Solution</a:t>
                </a:r>
              </a:p>
              <a:p>
                <a:pPr>
                  <a:defRPr sz="2800"/>
                </a:pPr>
                <a:r>
                  <a:rPr lang="en-US" sz="2800" dirty="0"/>
                  <a:t>For this problem, we are told that </a:t>
                </a:r>
                <a14:m>
                  <m:oMath xmlns:m="http://schemas.openxmlformats.org/officeDocument/2006/math">
                    <m:r>
                      <a:rPr lang="en-US" sz="2800" i="1" dirty="0" smtClean="0">
                        <a:latin typeface="Cambria Math" panose="02040503050406030204" pitchFamily="18" charset="0"/>
                      </a:rPr>
                      <m:t>𝑣</m:t>
                    </m:r>
                    <m:r>
                      <a:rPr lang="en-US" sz="2800" i="1" baseline="-25000"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64</m:t>
                    </m:r>
                  </m:oMath>
                </a14:m>
                <a:r>
                  <a:rPr lang="en-US" sz="2800" dirty="0"/>
                  <a:t> feet per second and </a:t>
                </a:r>
                <a14:m>
                  <m:oMath xmlns:m="http://schemas.openxmlformats.org/officeDocument/2006/math">
                    <m:r>
                      <a:rPr lang="en-US" sz="2800" i="1" dirty="0" smtClean="0">
                        <a:latin typeface="Cambria Math" panose="02040503050406030204" pitchFamily="18" charset="0"/>
                      </a:rPr>
                      <m:t>h</m:t>
                    </m:r>
                    <m:r>
                      <a:rPr lang="en-US" sz="2800" i="1" baseline="-25000"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0</m:t>
                    </m:r>
                  </m:oMath>
                </a14:m>
                <a:r>
                  <a:rPr lang="en-US" sz="2800" dirty="0"/>
                  <a:t> feet (ground level), so the quadratic function modeling the path of the ball is                          </a:t>
                </a:r>
                <a14:m>
                  <m:oMath xmlns:m="http://schemas.openxmlformats.org/officeDocument/2006/math">
                    <m:r>
                      <a:rPr lang="en-US" sz="2800" i="1" dirty="0" smtClean="0">
                        <a:latin typeface="Cambria Math" panose="02040503050406030204" pitchFamily="18" charset="0"/>
                      </a:rPr>
                      <m:t>h</m:t>
                    </m:r>
                    <m:r>
                      <a:rPr lang="en-US" sz="2800" i="1" dirty="0" smtClean="0">
                        <a:latin typeface="Cambria Math" panose="02040503050406030204" pitchFamily="18" charset="0"/>
                      </a:rPr>
                      <m:t>=−</m:t>
                    </m:r>
                    <m:r>
                      <a:rPr lang="en-US" sz="2800" i="1" dirty="0" smtClean="0">
                        <a:latin typeface="Cambria Math" panose="02040503050406030204" pitchFamily="18" charset="0"/>
                      </a:rPr>
                      <m:t>16</m:t>
                    </m:r>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𝑡</m:t>
                        </m:r>
                      </m:e>
                      <m:sup>
                        <m:r>
                          <a:rPr lang="en-US" sz="2800" b="0" i="1" dirty="0" smtClean="0">
                            <a:latin typeface="Cambria Math" panose="02040503050406030204" pitchFamily="18" charset="0"/>
                          </a:rPr>
                          <m:t>2</m:t>
                        </m:r>
                      </m:sup>
                    </m:sSup>
                    <m:r>
                      <a:rPr lang="en-US" sz="2800" i="1" dirty="0" smtClean="0">
                        <a:latin typeface="Cambria Math" panose="02040503050406030204" pitchFamily="18" charset="0"/>
                      </a:rPr>
                      <m:t>+ </m:t>
                    </m:r>
                    <m:r>
                      <a:rPr lang="en-US" sz="2800" i="1" dirty="0" smtClean="0">
                        <a:latin typeface="Cambria Math" panose="02040503050406030204" pitchFamily="18" charset="0"/>
                      </a:rPr>
                      <m:t>64</m:t>
                    </m:r>
                    <m:r>
                      <a:rPr lang="en-US" sz="2800" i="1" dirty="0" smtClean="0">
                        <a:latin typeface="Cambria Math" panose="02040503050406030204" pitchFamily="18" charset="0"/>
                      </a:rPr>
                      <m:t>𝑡</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630" b="-1595"/>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Application: Minimum and Maximum Values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For this function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a:latin typeface="Cambria Math" panose="02040503050406030204" pitchFamily="18" charset="0"/>
                      </a:rPr>
                      <m:t>16</m:t>
                    </m:r>
                    <m:r>
                      <a:rPr lang="en-US" i="1" dirty="0">
                        <a:latin typeface="Cambria Math" panose="02040503050406030204" pitchFamily="18" charset="0"/>
                      </a:rPr>
                      <m:t>, </m:t>
                    </m:r>
                    <m:r>
                      <a:rPr lang="en-US" i="1" dirty="0">
                        <a:latin typeface="Cambria Math" panose="02040503050406030204" pitchFamily="18" charset="0"/>
                      </a:rPr>
                      <m:t>𝑏</m:t>
                    </m:r>
                    <m:r>
                      <a:rPr lang="en-US" i="1" dirty="0">
                        <a:latin typeface="Cambria Math" panose="02040503050406030204" pitchFamily="18" charset="0"/>
                      </a:rPr>
                      <m:t>=</m:t>
                    </m:r>
                    <m:r>
                      <a:rPr lang="en-US" i="1" dirty="0">
                        <a:latin typeface="Cambria Math" panose="02040503050406030204" pitchFamily="18" charset="0"/>
                      </a:rPr>
                      <m:t>64</m:t>
                    </m:r>
                  </m:oMath>
                </a14:m>
                <a:r>
                  <a:rPr lang="en-US" dirty="0"/>
                  <a:t>, and the maximum height occurs at the point where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𝑎</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64</m:t>
                        </m:r>
                      </m:num>
                      <m:den>
                        <m:r>
                          <a:rPr lang="en-US" b="0" i="1" smtClean="0">
                            <a:latin typeface="Cambria Math" panose="02040503050406030204" pitchFamily="18" charset="0"/>
                          </a:rPr>
                          <m:t>−</m:t>
                        </m:r>
                        <m:r>
                          <a:rPr lang="en-US" b="0" i="1" smtClean="0">
                            <a:latin typeface="Cambria Math" panose="02040503050406030204" pitchFamily="18" charset="0"/>
                          </a:rPr>
                          <m:t>32</m:t>
                        </m:r>
                      </m:den>
                    </m:f>
                    <m:r>
                      <a:rPr lang="en-US" b="0" i="1" smtClean="0">
                        <a:latin typeface="Cambria Math" panose="02040503050406030204" pitchFamily="18" charset="0"/>
                      </a:rPr>
                      <m:t>=</m:t>
                    </m:r>
                    <m:r>
                      <a:rPr lang="en-US" b="0" i="1" smtClean="0">
                        <a:latin typeface="Cambria Math" panose="02040503050406030204" pitchFamily="18" charset="0"/>
                      </a:rPr>
                      <m:t>2</m:t>
                    </m:r>
                  </m:oMath>
                </a14:m>
                <a:r>
                  <a:rPr lang="en-US" sz="2800" dirty="0"/>
                  <a:t> sec.</a:t>
                </a:r>
              </a:p>
              <a:p>
                <a:pPr>
                  <a:defRPr sz="2800"/>
                </a:pPr>
                <a:r>
                  <a:rPr lang="en-US" sz="2800" dirty="0"/>
                  <a:t>For </a:t>
                </a:r>
                <a14:m>
                  <m:oMath xmlns:m="http://schemas.openxmlformats.org/officeDocument/2006/math">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m:t>
                    </m:r>
                  </m:oMath>
                </a14:m>
                <a:endParaRPr lang="en-US" sz="2800" b="0" i="1" dirty="0">
                  <a:latin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h</m:t>
                      </m:r>
                      <m:r>
                        <a:rPr lang="en-US" sz="2800" b="0" i="1" smtClean="0">
                          <a:latin typeface="Cambria Math" panose="02040503050406030204" pitchFamily="18" charset="0"/>
                        </a:rPr>
                        <m:t>=−</m:t>
                      </m:r>
                      <m:r>
                        <a:rPr lang="en-US" sz="2800" b="0" i="1" smtClean="0">
                          <a:latin typeface="Cambria Math" panose="02040503050406030204" pitchFamily="18" charset="0"/>
                        </a:rPr>
                        <m:t>16</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𝑡</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64</m:t>
                      </m:r>
                      <m:r>
                        <a:rPr lang="en-US" sz="2800" b="0" i="1" smtClean="0">
                          <a:latin typeface="Cambria Math" panose="02040503050406030204" pitchFamily="18" charset="0"/>
                        </a:rPr>
                        <m:t>𝑡</m:t>
                      </m:r>
                    </m:oMath>
                  </m:oMathPara>
                </a14:m>
                <a:endParaRPr lang="en-US" sz="2800" b="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16</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2</m:t>
                              </m:r>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64</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2</m:t>
                          </m:r>
                        </m:e>
                      </m:d>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64</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ft</m:t>
                      </m:r>
                    </m:oMath>
                  </m:oMathPara>
                </a14:m>
                <a:endParaRPr lang="en-US" sz="2800" dirty="0"/>
              </a:p>
              <a:p>
                <a:pPr>
                  <a:defRPr sz="2800"/>
                </a:pPr>
                <a:r>
                  <a:rPr lang="en-US" sz="2800" dirty="0"/>
                  <a:t>Thus, it will take the ball </a:t>
                </a:r>
                <a14:m>
                  <m:oMath xmlns:m="http://schemas.openxmlformats.org/officeDocument/2006/math">
                    <m:r>
                      <a:rPr lang="en-US" sz="2800" i="1" dirty="0" smtClean="0">
                        <a:latin typeface="Cambria Math" panose="02040503050406030204" pitchFamily="18" charset="0"/>
                      </a:rPr>
                      <m:t>2</m:t>
                    </m:r>
                  </m:oMath>
                </a14:m>
                <a:r>
                  <a:rPr lang="en-US" sz="2800" dirty="0"/>
                  <a:t> seconds to reach its maximum height of </a:t>
                </a:r>
                <a14:m>
                  <m:oMath xmlns:m="http://schemas.openxmlformats.org/officeDocument/2006/math">
                    <m:r>
                      <a:rPr lang="en-US" sz="2800" i="1" dirty="0" smtClean="0">
                        <a:latin typeface="Cambria Math" panose="02040503050406030204" pitchFamily="18" charset="0"/>
                      </a:rPr>
                      <m:t>64</m:t>
                    </m:r>
                  </m:oMath>
                </a14:m>
                <a:r>
                  <a:rPr lang="en-US" sz="2800" dirty="0"/>
                  <a:t> feet.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62960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Application: Minimum and Maximum Values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A rancher is going to build three sides of a rectangular corral next to a river. He has </a:t>
                </a:r>
                <a14:m>
                  <m:oMath xmlns:m="http://schemas.openxmlformats.org/officeDocument/2006/math">
                    <m:r>
                      <a:rPr lang="en-US" sz="2800" i="1" dirty="0" smtClean="0">
                        <a:latin typeface="Cambria Math" panose="02040503050406030204" pitchFamily="18" charset="0"/>
                      </a:rPr>
                      <m:t>240</m:t>
                    </m:r>
                  </m:oMath>
                </a14:m>
                <a:r>
                  <a:rPr lang="en-US" sz="2800" dirty="0"/>
                  <a:t> feet of fencing and wants to enclose the maximum area possible inside the corral. What are the dimensions of the corral with the maximum area and what is this area?</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3ABD538A-B14A-6553-0EF2-CED3869F6557}"/>
              </a:ext>
            </a:extLst>
          </p:cNvPr>
          <p:cNvPicPr>
            <a:picLocks noChangeAspect="1"/>
          </p:cNvPicPr>
          <p:nvPr/>
        </p:nvPicPr>
        <p:blipFill>
          <a:blip r:embed="rId3"/>
          <a:stretch>
            <a:fillRect/>
          </a:stretch>
        </p:blipFill>
        <p:spPr>
          <a:xfrm>
            <a:off x="3200400" y="3404118"/>
            <a:ext cx="3124381" cy="202165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Application: Minimum and Maximum Values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Let </a:t>
                </a:r>
                <a14:m>
                  <m:oMath xmlns:m="http://schemas.openxmlformats.org/officeDocument/2006/math">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length of one of the two equal sides of the rectangular corral.</a:t>
                </a:r>
              </a:p>
              <a:p>
                <a:r>
                  <a:rPr lang="en-US" sz="2800" dirty="0"/>
                  <a:t>Then </a:t>
                </a:r>
                <a14:m>
                  <m:oMath xmlns:m="http://schemas.openxmlformats.org/officeDocument/2006/math">
                    <m:r>
                      <a:rPr lang="en-US" sz="2800" i="1" dirty="0" smtClean="0">
                        <a:latin typeface="Cambria Math" panose="02040503050406030204" pitchFamily="18" charset="0"/>
                      </a:rPr>
                      <m:t>240</m:t>
                    </m:r>
                    <m:r>
                      <a:rPr lang="en-US" sz="2800" i="1" dirty="0" smtClean="0">
                        <a:latin typeface="Cambria Math" panose="02040503050406030204" pitchFamily="18" charset="0"/>
                      </a:rPr>
                      <m:t>−</m:t>
                    </m:r>
                    <m:r>
                      <a:rPr lang="en-US" sz="2800" i="1" dirty="0" smtClean="0">
                        <a:latin typeface="Cambria Math" panose="02040503050406030204" pitchFamily="18" charset="0"/>
                      </a:rPr>
                      <m:t>2</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a14:m>
                <a:r>
                  <a:rPr lang="en-US" sz="2800" dirty="0"/>
                  <a:t> length of third side of the rectangular corral.</a:t>
                </a:r>
              </a:p>
              <a:p>
                <a:r>
                  <a:rPr lang="en-US" sz="2800" dirty="0"/>
                  <a:t>Since area equals length times width, the area of the corral is represented by the quadratic function               </a:t>
                </a:r>
                <a14:m>
                  <m:oMath xmlns:m="http://schemas.openxmlformats.org/officeDocument/2006/math">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d>
                      <m:dPr>
                        <m:ctrlPr>
                          <a:rPr lang="en-US" sz="2800" i="1" dirty="0" smtClean="0">
                            <a:latin typeface="Cambria Math" panose="02040503050406030204" pitchFamily="18" charset="0"/>
                          </a:rPr>
                        </m:ctrlPr>
                      </m:dPr>
                      <m:e>
                        <m:r>
                          <a:rPr lang="en-US" sz="2800" i="1" dirty="0" smtClean="0">
                            <a:latin typeface="Cambria Math" panose="02040503050406030204" pitchFamily="18" charset="0"/>
                          </a:rPr>
                          <m:t>240</m:t>
                        </m:r>
                        <m:r>
                          <a:rPr lang="en-US" sz="2800" i="1" dirty="0" smtClean="0">
                            <a:latin typeface="Cambria Math" panose="02040503050406030204" pitchFamily="18" charset="0"/>
                          </a:rPr>
                          <m:t>−</m:t>
                        </m:r>
                        <m:r>
                          <a:rPr lang="en-US" sz="2800" i="1" dirty="0" smtClean="0">
                            <a:latin typeface="Cambria Math" panose="02040503050406030204" pitchFamily="18" charset="0"/>
                          </a:rPr>
                          <m:t>2</m:t>
                        </m:r>
                        <m:r>
                          <a:rPr lang="en-US" sz="2800" i="1" dirty="0" smtClean="0">
                            <a:latin typeface="Cambria Math" panose="02040503050406030204" pitchFamily="18" charset="0"/>
                          </a:rPr>
                          <m:t>𝑥</m:t>
                        </m:r>
                      </m:e>
                    </m:d>
                    <m:r>
                      <a:rPr lang="en-US" sz="2800" i="1" dirty="0" smtClean="0">
                        <a:latin typeface="Cambria Math" panose="02040503050406030204" pitchFamily="18" charset="0"/>
                      </a:rPr>
                      <m:t>=</m:t>
                    </m:r>
                    <m:r>
                      <a:rPr lang="en-US" sz="2800" i="1" dirty="0" smtClean="0">
                        <a:latin typeface="Cambria Math" panose="02040503050406030204" pitchFamily="18" charset="0"/>
                      </a:rPr>
                      <m:t>240</m:t>
                    </m:r>
                    <m:r>
                      <a:rPr lang="en-US" sz="2800" i="1" dirty="0" smtClean="0">
                        <a:latin typeface="Cambria Math" panose="02040503050406030204" pitchFamily="18" charset="0"/>
                      </a:rPr>
                      <m:t>𝑥</m:t>
                    </m:r>
                    <m:r>
                      <a:rPr lang="en-US" sz="2800" b="0" i="1" dirty="0" smtClean="0">
                        <a:latin typeface="Cambria Math" panose="02040503050406030204" pitchFamily="18" charset="0"/>
                      </a:rPr>
                      <m:t>−</m:t>
                    </m:r>
                    <m:r>
                      <a:rPr lang="en-US" sz="2800" i="1" dirty="0" smtClean="0">
                        <a:latin typeface="Cambria Math" panose="02040503050406030204" pitchFamily="18" charset="0"/>
                      </a:rPr>
                      <m:t>2</m:t>
                    </m:r>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𝑥</m:t>
                        </m:r>
                      </m:e>
                      <m:sup>
                        <m:r>
                          <a:rPr lang="en-US" sz="2800" b="0" i="1" dirty="0" smtClean="0">
                            <a:latin typeface="Cambria Math" panose="02040503050406030204" pitchFamily="18" charset="0"/>
                          </a:rPr>
                          <m:t>2</m:t>
                        </m:r>
                      </m:sup>
                    </m:sSup>
                    <m:r>
                      <a:rPr lang="en-US" sz="2800" i="1" dirty="0" smtClean="0">
                        <a:latin typeface="Cambria Math" panose="02040503050406030204" pitchFamily="18" charset="0"/>
                      </a:rPr>
                      <m:t> .</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338719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General Information on Quadratic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lang="en-US" sz="2800" dirty="0"/>
                  <a:t>For the </a:t>
                </a:r>
                <a:r>
                  <a:rPr lang="en-US" sz="2800" b="1" dirty="0"/>
                  <a:t>quadratic function</a:t>
                </a:r>
                <a:r>
                  <a:rPr lang="en-US" sz="2800" dirty="0"/>
                  <a:t> </a:t>
                </a:r>
                <a14:m>
                  <m:oMath xmlns:m="http://schemas.openxmlformats.org/officeDocument/2006/math">
                    <m:r>
                      <a:rPr lang="en-US" b="0" i="1">
                        <a:latin typeface="Cambria Math" panose="02040503050406030204" pitchFamily="18" charset="0"/>
                      </a:rPr>
                      <m:t>𝑦</m:t>
                    </m:r>
                    <m:r>
                      <a:rPr lang="en-US" b="0">
                        <a:latin typeface="Cambria Math" panose="02040503050406030204" pitchFamily="18" charset="0"/>
                      </a:rPr>
                      <m:t>=</m:t>
                    </m:r>
                    <m:r>
                      <a:rPr lang="en-US" b="0" i="1">
                        <a:latin typeface="Cambria Math" panose="02040503050406030204" pitchFamily="18" charset="0"/>
                      </a:rPr>
                      <m:t>𝑎</m:t>
                    </m:r>
                    <m:sSup>
                      <m:sSupPr>
                        <m:ctrlPr>
                          <a:rPr lang="ar-AE" i="1">
                            <a:latin typeface="Cambria Math" panose="02040503050406030204" pitchFamily="18" charset="0"/>
                          </a:rPr>
                        </m:ctrlPr>
                      </m:sSupPr>
                      <m:e>
                        <m:r>
                          <a:rPr lang="ar-AE" b="0" i="1">
                            <a:latin typeface="Cambria Math" panose="02040503050406030204" pitchFamily="18" charset="0"/>
                          </a:rPr>
                          <m:t>𝑥</m:t>
                        </m:r>
                      </m:e>
                      <m:sup>
                        <m:r>
                          <a:rPr lang="ar-AE" b="0" i="1">
                            <a:latin typeface="Cambria Math" panose="02040503050406030204" pitchFamily="18" charset="0"/>
                          </a:rPr>
                          <m:t>2</m:t>
                        </m:r>
                      </m:sup>
                    </m:sSup>
                    <m:r>
                      <a:rPr lang="ar-AE" b="0">
                        <a:latin typeface="Cambria Math" panose="02040503050406030204" pitchFamily="18" charset="0"/>
                      </a:rPr>
                      <m:t>+</m:t>
                    </m:r>
                    <m:r>
                      <a:rPr lang="ar-AE" b="0" i="1">
                        <a:latin typeface="Cambria Math" panose="02040503050406030204" pitchFamily="18" charset="0"/>
                      </a:rPr>
                      <m:t>𝑏𝑥</m:t>
                    </m:r>
                    <m:r>
                      <a:rPr lang="ar-AE" b="0">
                        <a:latin typeface="Cambria Math" panose="02040503050406030204" pitchFamily="18" charset="0"/>
                      </a:rPr>
                      <m:t>+</m:t>
                    </m:r>
                    <m:r>
                      <a:rPr lang="ar-AE" b="0" i="1">
                        <a:latin typeface="Cambria Math" panose="02040503050406030204" pitchFamily="18" charset="0"/>
                      </a:rPr>
                      <m:t>𝑐</m:t>
                    </m:r>
                  </m:oMath>
                </a14:m>
                <a:r>
                  <a:rPr lang="ar-AE" sz="2800" dirty="0"/>
                  <a:t>:</a:t>
                </a:r>
              </a:p>
              <a:p>
                <a:pPr marL="514350" indent="-514350">
                  <a:buFont typeface="+mj-lt"/>
                  <a:buAutoNum type="arabicPeriod"/>
                  <a:defRPr sz="2800"/>
                </a:pPr>
                <a:r>
                  <a:rPr lang="ar-AE" dirty="0"/>
                  <a:t>​</a:t>
                </a:r>
                <a:r>
                  <a:rPr lang="en-US" sz="2800" dirty="0"/>
                  <a:t>If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&gt;</m:t>
                    </m:r>
                    <m:r>
                      <a:rPr lang="en-US">
                        <a:latin typeface="Cambria Math" panose="02040503050406030204" pitchFamily="18" charset="0"/>
                      </a:rPr>
                      <m:t>0</m:t>
                    </m:r>
                  </m:oMath>
                </a14:m>
                <a:r>
                  <a:rPr lang="en-US" sz="2800" dirty="0"/>
                  <a:t>, the parabola opens upward.</a:t>
                </a:r>
              </a:p>
              <a:p>
                <a:pPr marL="514350" indent="-514350">
                  <a:buFont typeface="+mj-lt"/>
                  <a:buAutoNum type="arabicPeriod" startAt="2"/>
                  <a:defRPr sz="2800"/>
                </a:pPr>
                <a:r>
                  <a:rPr lang="en-US" dirty="0"/>
                  <a:t>​</a:t>
                </a:r>
                <a:r>
                  <a:rPr lang="en-US" sz="2800" dirty="0"/>
                  <a:t>If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&lt;</m:t>
                    </m:r>
                    <m:r>
                      <a:rPr lang="en-US">
                        <a:latin typeface="Cambria Math" panose="02040503050406030204" pitchFamily="18" charset="0"/>
                      </a:rPr>
                      <m:t>0</m:t>
                    </m:r>
                  </m:oMath>
                </a14:m>
                <a:r>
                  <a:rPr lang="en-US" sz="2800" dirty="0"/>
                  <a:t>, the parabola opens downward.</a:t>
                </a:r>
              </a:p>
              <a:p>
                <a:pPr marL="514350" indent="-514350">
                  <a:buFont typeface="+mj-lt"/>
                  <a:buAutoNum type="arabicPeriod" startAt="3"/>
                  <a:defRPr sz="2800"/>
                </a:pPr>
                <a:r>
                  <a:rPr lang="en-US" dirty="0"/>
                  <a:t>​</a:t>
                </a:r>
                <a14:m>
                  <m:oMath xmlns:m="http://schemas.openxmlformats.org/officeDocument/2006/math">
                    <m:r>
                      <a:rPr lang="en-US" b="0" i="1">
                        <a:latin typeface="Cambria Math" panose="02040503050406030204" pitchFamily="18" charset="0"/>
                      </a:rPr>
                      <m:t>𝑥</m:t>
                    </m:r>
                    <m:r>
                      <a:rPr lang="en-US" b="0">
                        <a:latin typeface="Cambria Math" panose="02040503050406030204" pitchFamily="18" charset="0"/>
                      </a:rPr>
                      <m:t>=−</m:t>
                    </m:r>
                    <m:f>
                      <m:fPr>
                        <m:ctrlPr>
                          <a:rPr lang="ar-AE" i="1">
                            <a:latin typeface="Cambria Math" panose="02040503050406030204" pitchFamily="18" charset="0"/>
                          </a:rPr>
                        </m:ctrlPr>
                      </m:fPr>
                      <m:num>
                        <m:r>
                          <a:rPr lang="ar-AE" b="0" i="1">
                            <a:latin typeface="Cambria Math" panose="02040503050406030204" pitchFamily="18" charset="0"/>
                          </a:rPr>
                          <m:t>𝑏</m:t>
                        </m:r>
                      </m:num>
                      <m:den>
                        <m:r>
                          <a:rPr lang="ar-AE" b="0" i="1">
                            <a:latin typeface="Cambria Math" panose="02040503050406030204" pitchFamily="18" charset="0"/>
                          </a:rPr>
                          <m:t>2</m:t>
                        </m:r>
                        <m:r>
                          <a:rPr lang="ar-AE" b="0" i="1">
                            <a:latin typeface="Cambria Math" panose="02040503050406030204" pitchFamily="18" charset="0"/>
                          </a:rPr>
                          <m:t>𝑎</m:t>
                        </m:r>
                      </m:den>
                    </m:f>
                  </m:oMath>
                </a14:m>
                <a:r>
                  <a:rPr lang="ar-AE" sz="2800" dirty="0"/>
                  <a:t> </a:t>
                </a:r>
                <a:r>
                  <a:rPr lang="en-US" sz="2800" dirty="0"/>
                  <a:t>is the </a:t>
                </a:r>
                <a:r>
                  <a:rPr lang="en-US" sz="2800" b="1" dirty="0"/>
                  <a:t>line of symmetry</a:t>
                </a:r>
                <a:r>
                  <a:rPr lang="en-US" sz="2800" dirty="0"/>
                  <a:t>.</a:t>
                </a:r>
              </a:p>
              <a:p>
                <a:pPr marL="514350" indent="-514350">
                  <a:buFont typeface="+mj-lt"/>
                  <a:buAutoNum type="arabicPeriod" startAt="4"/>
                  <a:defRPr sz="2800"/>
                </a:pPr>
                <a:r>
                  <a:rPr lang="en-US" dirty="0"/>
                  <a:t>​</a:t>
                </a:r>
                <a:r>
                  <a:rPr lang="en-US" sz="2800" dirty="0"/>
                  <a:t>The </a:t>
                </a:r>
                <a:r>
                  <a:rPr lang="en-US" sz="2800" b="1" dirty="0"/>
                  <a:t>vertex</a:t>
                </a:r>
                <a:r>
                  <a:rPr lang="en-US" sz="2800" dirty="0"/>
                  <a:t> (turning point) occurs where </a:t>
                </a:r>
                <a14:m>
                  <m:oMath xmlns:m="http://schemas.openxmlformats.org/officeDocument/2006/math">
                    <m:r>
                      <a:rPr lang="en-US">
                        <a:latin typeface="Cambria Math" panose="02040503050406030204" pitchFamily="18" charset="0"/>
                      </a:rPr>
                      <m:t>𝒙</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𝒃</m:t>
                        </m:r>
                      </m:num>
                      <m:den>
                        <m:r>
                          <a:rPr lang="ar-AE">
                            <a:latin typeface="Cambria Math" panose="02040503050406030204" pitchFamily="18" charset="0"/>
                          </a:rPr>
                          <m:t>𝟐</m:t>
                        </m:r>
                        <m:r>
                          <a:rPr lang="ar-AE">
                            <a:latin typeface="Cambria Math" panose="02040503050406030204" pitchFamily="18" charset="0"/>
                          </a:rPr>
                          <m:t>𝒂</m:t>
                        </m:r>
                      </m:den>
                    </m:f>
                  </m:oMath>
                </a14:m>
                <a:r>
                  <a:rPr lang="ar-AE" sz="2800" dirty="0"/>
                  <a:t>. </a:t>
                </a:r>
                <a:r>
                  <a:rPr lang="en-US" sz="2800" dirty="0"/>
                  <a:t>Substitute this value for </a:t>
                </a:r>
                <a14:m>
                  <m:oMath xmlns:m="http://schemas.openxmlformats.org/officeDocument/2006/math">
                    <m:r>
                      <a:rPr lang="en-US" sz="2800" b="0" i="1" smtClean="0">
                        <a:latin typeface="Cambria Math" panose="02040503050406030204" pitchFamily="18" charset="0"/>
                      </a:rPr>
                      <m:t>𝑥</m:t>
                    </m:r>
                  </m:oMath>
                </a14:m>
                <a:r>
                  <a:rPr lang="en-US" sz="2800" dirty="0"/>
                  <a:t> in the function and find the </a:t>
                </a:r>
                <a:br>
                  <a:rPr lang="en-US" sz="2800" dirty="0"/>
                </a:br>
                <a14:m>
                  <m:oMath xmlns:m="http://schemas.openxmlformats.org/officeDocument/2006/math">
                    <m:r>
                      <a:rPr lang="en-US" sz="2800" b="0" i="1" smtClean="0">
                        <a:latin typeface="Cambria Math" panose="02040503050406030204" pitchFamily="18" charset="0"/>
                      </a:rPr>
                      <m:t>𝑦</m:t>
                    </m:r>
                  </m:oMath>
                </a14:m>
                <a:r>
                  <a:rPr lang="en-US" sz="2800" dirty="0"/>
                  <a:t>-value of the vertex. The vertex is the lowest point on the curve if the parabola opens upward, or it is the highest point on the curve if the parabola opens downward.</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1098"/>
                </a:stretch>
              </a:blipFill>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Application: Minimum and Maximum Values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The maximum area occurs at the point where </a:t>
                </a: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𝑎</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240</m:t>
                          </m:r>
                        </m:num>
                        <m:den>
                          <m:r>
                            <a:rPr lang="en-US" b="0" i="1" smtClean="0">
                              <a:latin typeface="Cambria Math" panose="02040503050406030204" pitchFamily="18" charset="0"/>
                            </a:rPr>
                            <m:t>−</m:t>
                          </m:r>
                          <m:r>
                            <a:rPr lang="en-US" b="0" i="1" smtClean="0">
                              <a:latin typeface="Cambria Math" panose="02040503050406030204" pitchFamily="18" charset="0"/>
                            </a:rPr>
                            <m:t>4</m:t>
                          </m:r>
                        </m:den>
                      </m:f>
                      <m:r>
                        <a:rPr lang="en-US" b="0" i="1" smtClean="0">
                          <a:latin typeface="Cambria Math" panose="02040503050406030204" pitchFamily="18" charset="0"/>
                        </a:rPr>
                        <m:t>=</m:t>
                      </m:r>
                      <m:r>
                        <a:rPr lang="en-US" b="0" i="1" smtClean="0">
                          <a:latin typeface="Cambria Math" panose="02040503050406030204" pitchFamily="18" charset="0"/>
                        </a:rPr>
                        <m:t>60</m:t>
                      </m:r>
                      <m:r>
                        <a:rPr lang="en-US" b="0" i="1" smtClean="0">
                          <a:latin typeface="Cambria Math" panose="02040503050406030204" pitchFamily="18" charset="0"/>
                        </a:rPr>
                        <m:t>.</m:t>
                      </m:r>
                    </m:oMath>
                  </m:oMathPara>
                </a14:m>
                <a:endParaRPr lang="en-US" dirty="0"/>
              </a:p>
              <a:p>
                <a:r>
                  <a:rPr lang="en-US" dirty="0"/>
                  <a:t>Two sides of the rectangle are </a:t>
                </a:r>
                <a14:m>
                  <m:oMath xmlns:m="http://schemas.openxmlformats.org/officeDocument/2006/math">
                    <m:r>
                      <a:rPr lang="en-US" i="1" dirty="0" smtClean="0">
                        <a:latin typeface="Cambria Math" panose="02040503050406030204" pitchFamily="18" charset="0"/>
                      </a:rPr>
                      <m:t>60</m:t>
                    </m:r>
                  </m:oMath>
                </a14:m>
                <a:r>
                  <a:rPr lang="en-US" dirty="0"/>
                  <a:t> feet and the third side is </a:t>
                </a:r>
                <a14:m>
                  <m:oMath xmlns:m="http://schemas.openxmlformats.org/officeDocument/2006/math">
                    <m:r>
                      <a:rPr lang="en-US" i="1" dirty="0" smtClean="0">
                        <a:latin typeface="Cambria Math" panose="02040503050406030204" pitchFamily="18" charset="0"/>
                      </a:rPr>
                      <m:t>240</m:t>
                    </m:r>
                    <m:r>
                      <a:rPr lang="en-US" i="1" dirty="0" smtClean="0">
                        <a:latin typeface="Cambria Math" panose="02040503050406030204" pitchFamily="18" charset="0"/>
                      </a:rPr>
                      <m:t>−</m:t>
                    </m:r>
                    <m:r>
                      <a:rPr lang="en-US" i="1" dirty="0" smtClean="0">
                        <a:latin typeface="Cambria Math" panose="02040503050406030204" pitchFamily="18" charset="0"/>
                      </a:rPr>
                      <m:t>2</m:t>
                    </m:r>
                    <m:r>
                      <a:rPr lang="en-US" i="1" dirty="0" smtClean="0">
                        <a:latin typeface="Cambria Math" panose="02040503050406030204" pitchFamily="18" charset="0"/>
                      </a:rPr>
                      <m:t>(</m:t>
                    </m:r>
                    <m:r>
                      <a:rPr lang="en-US" i="1" dirty="0" smtClean="0">
                        <a:latin typeface="Cambria Math" panose="02040503050406030204" pitchFamily="18" charset="0"/>
                      </a:rPr>
                      <m:t>60</m:t>
                    </m:r>
                    <m:r>
                      <a:rPr lang="en-US" i="1" dirty="0" smtClean="0">
                        <a:latin typeface="Cambria Math" panose="02040503050406030204" pitchFamily="18" charset="0"/>
                      </a:rPr>
                      <m:t>)=</m:t>
                    </m:r>
                    <m:r>
                      <a:rPr lang="en-US" i="1" dirty="0" smtClean="0">
                        <a:latin typeface="Cambria Math" panose="02040503050406030204" pitchFamily="18" charset="0"/>
                      </a:rPr>
                      <m:t>120</m:t>
                    </m:r>
                    <m:r>
                      <a:rPr lang="en-US" i="1" dirty="0" smtClean="0">
                        <a:latin typeface="Cambria Math" panose="02040503050406030204" pitchFamily="18" charset="0"/>
                      </a:rPr>
                      <m:t> </m:t>
                    </m:r>
                  </m:oMath>
                </a14:m>
                <a:r>
                  <a:rPr lang="en-US" dirty="0"/>
                  <a:t>feet.</a:t>
                </a:r>
              </a:p>
              <a:p>
                <a:r>
                  <a:rPr lang="en-US" dirty="0"/>
                  <a:t>The maximum area possible is </a:t>
                </a:r>
                <a14:m>
                  <m:oMath xmlns:m="http://schemas.openxmlformats.org/officeDocument/2006/math">
                    <m:r>
                      <a:rPr lang="en-US" i="1" dirty="0" smtClean="0">
                        <a:latin typeface="Cambria Math" panose="02040503050406030204" pitchFamily="18" charset="0"/>
                      </a:rPr>
                      <m:t>60</m:t>
                    </m:r>
                    <m:r>
                      <a:rPr lang="en-US" i="1" dirty="0" smtClean="0">
                        <a:latin typeface="Cambria Math" panose="02040503050406030204" pitchFamily="18" charset="0"/>
                      </a:rPr>
                      <m:t>(</m:t>
                    </m:r>
                    <m:r>
                      <a:rPr lang="en-US" i="1" dirty="0" smtClean="0">
                        <a:latin typeface="Cambria Math" panose="02040503050406030204" pitchFamily="18" charset="0"/>
                      </a:rPr>
                      <m:t>120</m:t>
                    </m:r>
                    <m:r>
                      <a:rPr lang="en-US" i="1" dirty="0" smtClean="0">
                        <a:latin typeface="Cambria Math" panose="02040503050406030204" pitchFamily="18" charset="0"/>
                      </a:rPr>
                      <m:t>)=</m:t>
                    </m:r>
                    <m:r>
                      <a:rPr lang="en-US" i="1" dirty="0" smtClean="0">
                        <a:latin typeface="Cambria Math" panose="02040503050406030204" pitchFamily="18" charset="0"/>
                      </a:rPr>
                      <m:t>7200</m:t>
                    </m:r>
                    <m:r>
                      <a:rPr lang="en-US" i="1" dirty="0" smtClean="0">
                        <a:latin typeface="Cambria Math" panose="02040503050406030204" pitchFamily="18" charset="0"/>
                      </a:rPr>
                      <m:t> </m:t>
                    </m:r>
                  </m:oMath>
                </a14:m>
                <a:r>
                  <a:rPr lang="en-US" dirty="0"/>
                  <a:t>square feet.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spTree>
    <p:extLst>
      <p:ext uri="{BB962C8B-B14F-4D97-AF65-F5344CB8AC3E}">
        <p14:creationId xmlns:p14="http://schemas.microsoft.com/office/powerpoint/2010/main" val="249804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3FAA88-4946-F7F3-B243-EA905668F37B}"/>
              </a:ext>
            </a:extLst>
          </p:cNvPr>
          <p:cNvSpPr/>
          <p:nvPr/>
        </p:nvSpPr>
        <p:spPr>
          <a:xfrm>
            <a:off x="4724400" y="4267200"/>
            <a:ext cx="435429" cy="3421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2" name="Title 1"/>
          <p:cNvSpPr>
            <a:spLocks noGrp="1"/>
          </p:cNvSpPr>
          <p:nvPr>
            <p:ph type="title"/>
          </p:nvPr>
        </p:nvSpPr>
        <p:spPr/>
        <p:txBody>
          <a:bodyPr/>
          <a:lstStyle/>
          <a:p>
            <a:r>
              <a:rPr dirty="0"/>
              <a:t>Example 8: Graphing with a Calculator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Use your graphing calculator to graph the quadratic function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−15</m:t>
                    </m:r>
                  </m:oMath>
                </a14:m>
                <a:r>
                  <a:rPr lang="en-US" dirty="0"/>
                  <a:t>. Then use the trace key to estimate the location of three points on the graph. (As shown in the following diagrams, set the </a:t>
                </a:r>
                <a:r>
                  <a:rPr lang="en-US" b="1" dirty="0"/>
                  <a:t>WINDOW</a:t>
                </a:r>
                <a:r>
                  <a:rPr lang="en-US" dirty="0"/>
                  <a:t> so that </a:t>
                </a:r>
                <a:r>
                  <a:rPr lang="en-US" b="1" dirty="0"/>
                  <a:t>xmin</a:t>
                </a:r>
                <a:r>
                  <a:rPr lang="en-US" dirty="0"/>
                  <a:t> </a:t>
                </a:r>
                <a14:m>
                  <m:oMath xmlns:m="http://schemas.openxmlformats.org/officeDocument/2006/math">
                    <m:r>
                      <a:rPr lang="en-US" i="1" dirty="0" smtClean="0">
                        <a:latin typeface="Cambria Math" panose="02040503050406030204" pitchFamily="18" charset="0"/>
                      </a:rPr>
                      <m:t>=−10</m:t>
                    </m:r>
                  </m:oMath>
                </a14:m>
                <a:r>
                  <a:rPr lang="en-US" dirty="0"/>
                  <a:t>, </a:t>
                </a:r>
                <a:r>
                  <a:rPr lang="en-US" b="1" dirty="0"/>
                  <a:t>xmax</a:t>
                </a:r>
                <a:r>
                  <a:rPr lang="en-US" dirty="0"/>
                  <a:t> </a:t>
                </a:r>
                <a14:m>
                  <m:oMath xmlns:m="http://schemas.openxmlformats.org/officeDocument/2006/math">
                    <m:r>
                      <a:rPr lang="en-US" i="1" dirty="0" smtClean="0">
                        <a:latin typeface="Cambria Math" panose="02040503050406030204" pitchFamily="18" charset="0"/>
                      </a:rPr>
                      <m:t>=10</m:t>
                    </m:r>
                  </m:oMath>
                </a14:m>
                <a:r>
                  <a:rPr lang="en-US" dirty="0"/>
                  <a:t>, </a:t>
                </a:r>
                <a:r>
                  <a:rPr lang="en-US" b="1" dirty="0"/>
                  <a:t>ymin</a:t>
                </a:r>
                <a:r>
                  <a:rPr lang="en-US" dirty="0"/>
                  <a:t> </a:t>
                </a:r>
                <a14:m>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20 </m:t>
                    </m:r>
                  </m:oMath>
                </a14:m>
                <a:r>
                  <a:rPr lang="en-US" dirty="0"/>
                  <a:t>and </a:t>
                </a:r>
                <a:r>
                  <a:rPr lang="en-US" b="1" dirty="0"/>
                  <a:t>ymax</a:t>
                </a:r>
                <a:r>
                  <a:rPr lang="en-US" dirty="0"/>
                  <a:t> </a:t>
                </a:r>
                <a14:m>
                  <m:oMath xmlns:m="http://schemas.openxmlformats.org/officeDocument/2006/math">
                    <m:r>
                      <a:rPr lang="en-US" i="1" dirty="0" smtClean="0">
                        <a:latin typeface="Cambria Math" panose="02040503050406030204" pitchFamily="18" charset="0"/>
                      </a:rPr>
                      <m:t>=10</m:t>
                    </m:r>
                  </m:oMath>
                </a14:m>
                <a:r>
                  <a:rPr lang="en-US" dirty="0"/>
                  <a:t>.)</a:t>
                </a:r>
              </a:p>
              <a:p>
                <a:pPr>
                  <a:defRPr sz="2800"/>
                </a:pPr>
                <a:r>
                  <a:rPr lang="en-US" sz="2800" b="1" dirty="0"/>
                  <a:t>Solution</a:t>
                </a:r>
              </a:p>
              <a:p>
                <a:pPr>
                  <a:defRPr sz="2800"/>
                </a:pPr>
                <a:r>
                  <a:rPr lang="en-US" b="1" dirty="0"/>
                  <a:t>Step 1</a:t>
                </a:r>
                <a:r>
                  <a:rPr lang="en-US" dirty="0"/>
                  <a:t>: Press the key marked Y= .</a:t>
                </a:r>
              </a:p>
              <a:p>
                <a:pPr>
                  <a:defRPr sz="2800"/>
                </a:pPr>
                <a:r>
                  <a:rPr lang="en-US" sz="2800" b="1" dirty="0"/>
                  <a:t>Step 2</a:t>
                </a:r>
                <a:r>
                  <a:rPr lang="en-US" sz="2800" dirty="0"/>
                  <a:t>: Enter the function to be graphed:  </a:t>
                </a:r>
              </a:p>
              <a:p>
                <a:pPr>
                  <a:defRPr sz="2800"/>
                </a:pPr>
                <a:r>
                  <a:rPr lang="en-US" dirty="0"/>
                  <a:t>	</a:t>
                </a:r>
                <a14:m>
                  <m:oMath xmlns:m="http://schemas.openxmlformats.org/officeDocument/2006/math">
                    <m:r>
                      <a:rPr lang="en-US" b="0" i="1" smtClean="0">
                        <a:latin typeface="Cambria Math" panose="02040503050406030204" pitchFamily="18" charset="0"/>
                      </a:rPr>
                      <m:t>   \</m:t>
                    </m:r>
                    <m:r>
                      <m:rPr>
                        <m:sty m:val="p"/>
                      </m:rPr>
                      <a:rPr lang="en-US" b="0" i="1" smtClean="0">
                        <a:latin typeface="Cambria Math" panose="02040503050406030204" pitchFamily="18" charset="0"/>
                      </a:rPr>
                      <m:t>Y</m:t>
                    </m:r>
                    <m:r>
                      <a:rPr lang="en-US" b="0" i="1" baseline="-25000" smtClean="0">
                        <a:latin typeface="Cambria Math" panose="02040503050406030204" pitchFamily="18" charset="0"/>
                      </a:rPr>
                      <m:t>1</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−15.</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3FAA88-4946-F7F3-B243-EA905668F37B}"/>
              </a:ext>
            </a:extLst>
          </p:cNvPr>
          <p:cNvSpPr/>
          <p:nvPr/>
        </p:nvSpPr>
        <p:spPr>
          <a:xfrm>
            <a:off x="2447730" y="1132114"/>
            <a:ext cx="1051250" cy="3234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3" name="Text Placeholder 2"/>
          <p:cNvSpPr>
            <a:spLocks noGrp="1"/>
          </p:cNvSpPr>
          <p:nvPr>
            <p:ph type="body" sz="quarter" idx="10"/>
          </p:nvPr>
        </p:nvSpPr>
        <p:spPr/>
        <p:txBody>
          <a:bodyPr>
            <a:normAutofit/>
          </a:bodyPr>
          <a:lstStyle/>
          <a:p>
            <a:pPr>
              <a:defRPr sz="2800"/>
            </a:pPr>
            <a:r>
              <a:rPr lang="en-US" b="1" dirty="0"/>
              <a:t>Step 3</a:t>
            </a:r>
            <a:r>
              <a:rPr lang="en-US" dirty="0"/>
              <a:t>: Press GRAPH in the upper right hand corner of  </a:t>
            </a:r>
          </a:p>
          <a:p>
            <a:pPr>
              <a:defRPr sz="2800"/>
            </a:pPr>
            <a:r>
              <a:rPr lang="en-US" dirty="0"/>
              <a:t>             the keyboard.</a:t>
            </a:r>
          </a:p>
          <a:p>
            <a:pPr marL="457200" lvl="1" indent="0">
              <a:buNone/>
              <a:defRPr sz="2800"/>
            </a:pPr>
            <a:r>
              <a:rPr lang="en-US" dirty="0"/>
              <a:t>      The graph of the parabola should appear on the  </a:t>
            </a:r>
          </a:p>
          <a:p>
            <a:pPr marL="457200" lvl="1" indent="0">
              <a:buNone/>
              <a:defRPr sz="2800"/>
            </a:pPr>
            <a:r>
              <a:rPr lang="en-US" dirty="0"/>
              <a:t>      display as shown here.</a:t>
            </a:r>
            <a:endParaRPr dirty="0"/>
          </a:p>
        </p:txBody>
      </p:sp>
      <p:sp>
        <p:nvSpPr>
          <p:cNvPr id="2" name="Title 1"/>
          <p:cNvSpPr>
            <a:spLocks noGrp="1"/>
          </p:cNvSpPr>
          <p:nvPr>
            <p:ph type="title"/>
          </p:nvPr>
        </p:nvSpPr>
        <p:spPr/>
        <p:txBody>
          <a:bodyPr/>
          <a:lstStyle/>
          <a:p>
            <a:r>
              <a:rPr dirty="0"/>
              <a:t>Example 8: Graphing with a Calculator</a:t>
            </a:r>
            <a:r>
              <a:rPr lang="en-US" dirty="0"/>
              <a:t> (cont.)</a:t>
            </a:r>
            <a:endParaRPr dirty="0"/>
          </a:p>
        </p:txBody>
      </p:sp>
      <p:pic>
        <p:nvPicPr>
          <p:cNvPr id="6" name="Picture 5">
            <a:extLst>
              <a:ext uri="{FF2B5EF4-FFF2-40B4-BE49-F238E27FC236}">
                <a16:creationId xmlns:a16="http://schemas.microsoft.com/office/drawing/2014/main" id="{EBDD08EF-47BF-1665-C1CE-29280B11CA2C}"/>
              </a:ext>
            </a:extLst>
          </p:cNvPr>
          <p:cNvPicPr>
            <a:picLocks noChangeAspect="1"/>
          </p:cNvPicPr>
          <p:nvPr/>
        </p:nvPicPr>
        <p:blipFill>
          <a:blip r:embed="rId2"/>
          <a:stretch>
            <a:fillRect/>
          </a:stretch>
        </p:blipFill>
        <p:spPr>
          <a:xfrm>
            <a:off x="2574824" y="3105537"/>
            <a:ext cx="3048425" cy="2162477"/>
          </a:xfrm>
          <a:prstGeom prst="rect">
            <a:avLst/>
          </a:prstGeom>
        </p:spPr>
      </p:pic>
    </p:spTree>
    <p:extLst>
      <p:ext uri="{BB962C8B-B14F-4D97-AF65-F5344CB8AC3E}">
        <p14:creationId xmlns:p14="http://schemas.microsoft.com/office/powerpoint/2010/main" val="3587963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3FAA88-4946-F7F3-B243-EA905668F37B}"/>
              </a:ext>
            </a:extLst>
          </p:cNvPr>
          <p:cNvSpPr/>
          <p:nvPr/>
        </p:nvSpPr>
        <p:spPr>
          <a:xfrm>
            <a:off x="2764970" y="1122782"/>
            <a:ext cx="948613" cy="3327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3" name="Text Placeholder 2"/>
          <p:cNvSpPr>
            <a:spLocks noGrp="1"/>
          </p:cNvSpPr>
          <p:nvPr>
            <p:ph type="body" sz="quarter" idx="10"/>
          </p:nvPr>
        </p:nvSpPr>
        <p:spPr/>
        <p:txBody>
          <a:bodyPr>
            <a:normAutofit/>
          </a:bodyPr>
          <a:lstStyle/>
          <a:p>
            <a:pPr>
              <a:defRPr sz="2800"/>
            </a:pPr>
            <a:r>
              <a:rPr lang="en-US" dirty="0"/>
              <a:t>Now, press the TRACE key and move the cursor around to estimate the location of points. Three such locations are shown here.</a:t>
            </a:r>
            <a:endParaRPr dirty="0"/>
          </a:p>
        </p:txBody>
      </p:sp>
      <p:sp>
        <p:nvSpPr>
          <p:cNvPr id="2" name="Title 1"/>
          <p:cNvSpPr>
            <a:spLocks noGrp="1"/>
          </p:cNvSpPr>
          <p:nvPr>
            <p:ph type="title"/>
          </p:nvPr>
        </p:nvSpPr>
        <p:spPr/>
        <p:txBody>
          <a:bodyPr/>
          <a:lstStyle/>
          <a:p>
            <a:r>
              <a:rPr dirty="0"/>
              <a:t>Example 8: Graphing with a Calculator</a:t>
            </a:r>
            <a:r>
              <a:rPr lang="en-US" dirty="0"/>
              <a:t> (cont.)</a:t>
            </a:r>
            <a:endParaRPr dirty="0"/>
          </a:p>
        </p:txBody>
      </p:sp>
      <p:pic>
        <p:nvPicPr>
          <p:cNvPr id="7" name="Picture 6">
            <a:extLst>
              <a:ext uri="{FF2B5EF4-FFF2-40B4-BE49-F238E27FC236}">
                <a16:creationId xmlns:a16="http://schemas.microsoft.com/office/drawing/2014/main" id="{0FB4552B-7142-58AA-4C0E-1C9F4F2893B4}"/>
              </a:ext>
            </a:extLst>
          </p:cNvPr>
          <p:cNvPicPr>
            <a:picLocks noChangeAspect="1"/>
          </p:cNvPicPr>
          <p:nvPr/>
        </p:nvPicPr>
        <p:blipFill>
          <a:blip r:embed="rId2"/>
          <a:stretch>
            <a:fillRect/>
          </a:stretch>
        </p:blipFill>
        <p:spPr>
          <a:xfrm>
            <a:off x="990601" y="2340429"/>
            <a:ext cx="2362200" cy="1656511"/>
          </a:xfrm>
          <a:prstGeom prst="rect">
            <a:avLst/>
          </a:prstGeom>
        </p:spPr>
      </p:pic>
      <p:pic>
        <p:nvPicPr>
          <p:cNvPr id="9" name="Picture 8">
            <a:extLst>
              <a:ext uri="{FF2B5EF4-FFF2-40B4-BE49-F238E27FC236}">
                <a16:creationId xmlns:a16="http://schemas.microsoft.com/office/drawing/2014/main" id="{B857C581-1DA4-58F5-2FFB-C640A6CF4731}"/>
              </a:ext>
            </a:extLst>
          </p:cNvPr>
          <p:cNvPicPr>
            <a:picLocks noChangeAspect="1"/>
          </p:cNvPicPr>
          <p:nvPr/>
        </p:nvPicPr>
        <p:blipFill>
          <a:blip r:embed="rId3"/>
          <a:stretch>
            <a:fillRect/>
          </a:stretch>
        </p:blipFill>
        <p:spPr>
          <a:xfrm>
            <a:off x="5301332" y="2340429"/>
            <a:ext cx="2286425" cy="1600498"/>
          </a:xfrm>
          <a:prstGeom prst="rect">
            <a:avLst/>
          </a:prstGeom>
        </p:spPr>
      </p:pic>
      <p:pic>
        <p:nvPicPr>
          <p:cNvPr id="11" name="Picture 10">
            <a:extLst>
              <a:ext uri="{FF2B5EF4-FFF2-40B4-BE49-F238E27FC236}">
                <a16:creationId xmlns:a16="http://schemas.microsoft.com/office/drawing/2014/main" id="{DF2A9F62-892F-BFC0-A145-2348AFC61C41}"/>
              </a:ext>
            </a:extLst>
          </p:cNvPr>
          <p:cNvPicPr>
            <a:picLocks noChangeAspect="1"/>
          </p:cNvPicPr>
          <p:nvPr/>
        </p:nvPicPr>
        <p:blipFill>
          <a:blip r:embed="rId4"/>
          <a:stretch>
            <a:fillRect/>
          </a:stretch>
        </p:blipFill>
        <p:spPr>
          <a:xfrm>
            <a:off x="3200400" y="4076914"/>
            <a:ext cx="2501443" cy="1751799"/>
          </a:xfrm>
          <a:prstGeom prst="rect">
            <a:avLst/>
          </a:prstGeom>
        </p:spPr>
      </p:pic>
    </p:spTree>
    <p:extLst>
      <p:ext uri="{BB962C8B-B14F-4D97-AF65-F5344CB8AC3E}">
        <p14:creationId xmlns:p14="http://schemas.microsoft.com/office/powerpoint/2010/main" val="192617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For the quadratic function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2</m:t>
                        </m:r>
                      </m:sup>
                    </m:sSup>
                    <m:r>
                      <a:rPr lang="en-US" i="1" dirty="0" smtClean="0">
                        <a:latin typeface="Cambria Math" panose="02040503050406030204" pitchFamily="18" charset="0"/>
                      </a:rPr>
                      <m:t>−</m:t>
                    </m:r>
                    <m:r>
                      <a:rPr lang="en-US" i="1" dirty="0" smtClean="0">
                        <a:latin typeface="Cambria Math" panose="02040503050406030204" pitchFamily="18" charset="0"/>
                      </a:rPr>
                      <m:t>1</m:t>
                    </m:r>
                  </m:oMath>
                </a14:m>
                <a:r>
                  <a:rPr lang="en-US" dirty="0"/>
                  <a:t>, find </a:t>
                </a:r>
                <a:r>
                  <a:rPr lang="en-US" b="1" dirty="0"/>
                  <a:t>a</a:t>
                </a:r>
                <a:r>
                  <a:rPr lang="en-US" dirty="0"/>
                  <a:t>. its vertex, </a:t>
                </a:r>
                <a:r>
                  <a:rPr lang="en-US" b="1" dirty="0"/>
                  <a:t>b</a:t>
                </a:r>
                <a:r>
                  <a:rPr lang="en-US" dirty="0"/>
                  <a:t>. its line of symmetry, </a:t>
                </a:r>
                <a:r>
                  <a:rPr lang="en-US" b="1" dirty="0"/>
                  <a:t>c</a:t>
                </a:r>
                <a:r>
                  <a:rPr lang="en-US" dirty="0"/>
                  <a:t>. its </a:t>
                </a:r>
                <a14:m>
                  <m:oMath xmlns:m="http://schemas.openxmlformats.org/officeDocument/2006/math">
                    <m:r>
                      <a:rPr lang="en-US" i="1" dirty="0" smtClean="0">
                        <a:latin typeface="Cambria Math" panose="02040503050406030204" pitchFamily="18" charset="0"/>
                      </a:rPr>
                      <m:t>𝑥</m:t>
                    </m:r>
                  </m:oMath>
                </a14:m>
                <a:r>
                  <a:rPr lang="en-US" dirty="0"/>
                  <a:t>-intercepts, and </a:t>
                </a:r>
                <a:r>
                  <a:rPr lang="en-US" b="1" dirty="0"/>
                  <a:t>d</a:t>
                </a:r>
                <a:r>
                  <a:rPr lang="en-US" dirty="0"/>
                  <a:t>. its </a:t>
                </a:r>
                <a14:m>
                  <m:oMath xmlns:m="http://schemas.openxmlformats.org/officeDocument/2006/math">
                    <m:r>
                      <a:rPr lang="en-US" i="1" dirty="0" smtClean="0">
                        <a:latin typeface="Cambria Math" panose="02040503050406030204" pitchFamily="18" charset="0"/>
                      </a:rPr>
                      <m:t>𝑦</m:t>
                    </m:r>
                  </m:oMath>
                </a14:m>
                <a:r>
                  <a:rPr lang="en-US" dirty="0"/>
                  <a:t>-intercept. Plot a few specific points and graph the parabola.</a:t>
                </a:r>
              </a:p>
              <a:p>
                <a:pPr>
                  <a:defRPr sz="2800"/>
                </a:pPr>
                <a:r>
                  <a:rPr lang="en-US" sz="2800" b="1" dirty="0"/>
                  <a:t>Solution</a:t>
                </a:r>
              </a:p>
              <a:p>
                <a:pPr>
                  <a:defRPr sz="2800"/>
                </a:pPr>
                <a:r>
                  <a:rPr lang="en-US" dirty="0"/>
                  <a:t>For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a14:m>
                <a:r>
                  <a:rPr lang="en-US" sz="2800" dirty="0"/>
                  <a:t> we have </a:t>
                </a:r>
                <a14:m>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m:t>
                    </m:r>
                  </m:oMath>
                </a14:m>
                <a:r>
                  <a:rPr lang="en-US" sz="2800" dirty="0"/>
                  <a:t> and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oMath>
                </a14:m>
                <a:endParaRPr lang="en-US" sz="2800" dirty="0"/>
              </a:p>
              <a:p>
                <a:pPr>
                  <a:defRPr sz="2800"/>
                </a:pPr>
                <a:r>
                  <a:rPr lang="en-US" dirty="0"/>
                  <a:t>a. The vertex is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den>
                    </m:f>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oMath>
                </a14:m>
                <a:r>
                  <a:rPr lang="en-US" sz="2800" dirty="0"/>
                  <a:t> Substitute </a:t>
                </a:r>
                <a14:m>
                  <m:oMath xmlns:m="http://schemas.openxmlformats.org/officeDocument/2006/math">
                    <m:r>
                      <a:rPr lang="en-US" sz="2800" b="0" i="1" smtClean="0">
                        <a:latin typeface="Cambria Math" panose="02040503050406030204" pitchFamily="18" charset="0"/>
                      </a:rPr>
                      <m:t>0</m:t>
                    </m:r>
                  </m:oMath>
                </a14:m>
                <a:r>
                  <a:rPr lang="en-US" sz="2800" dirty="0"/>
                  <a:t> for </a:t>
                </a:r>
                <a14:m>
                  <m:oMath xmlns:m="http://schemas.openxmlformats.org/officeDocument/2006/math">
                    <m:r>
                      <a:rPr lang="en-US" sz="2800" i="1" dirty="0" smtClean="0">
                        <a:latin typeface="Cambria Math" panose="02040503050406030204" pitchFamily="18" charset="0"/>
                      </a:rPr>
                      <m:t>𝑥</m:t>
                    </m:r>
                  </m:oMath>
                </a14:m>
                <a:r>
                  <a:rPr lang="en-US" sz="2800" dirty="0"/>
                  <a:t> and simplify.</a:t>
                </a:r>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0</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1</m:t>
                      </m:r>
                    </m:oMath>
                  </m:oMathPara>
                </a14:m>
                <a:endParaRPr lang="en-US" sz="2800" dirty="0"/>
              </a:p>
              <a:p>
                <a:pPr>
                  <a:defRPr sz="2800"/>
                </a:pPr>
                <a:r>
                  <a:rPr lang="en-IN" dirty="0"/>
                  <a:t>The vertex is the point </a:t>
                </a:r>
                <a14:m>
                  <m:oMath xmlns:m="http://schemas.openxmlformats.org/officeDocument/2006/math">
                    <m:d>
                      <m:dPr>
                        <m:ctrlPr>
                          <a:rPr lang="en-IN"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b="-2454"/>
                </a:stretch>
              </a:blipFill>
            </p:spPr>
            <p:txBody>
              <a:bodyPr/>
              <a:lstStyle/>
              <a:p>
                <a:r>
                  <a:rPr lang="en-IN">
                    <a:noFill/>
                  </a:rPr>
                  <a:t> </a:t>
                </a:r>
              </a:p>
            </p:txBody>
          </p:sp>
        </mc:Fallback>
      </mc:AlternateContent>
      <p:sp>
        <p:nvSpPr>
          <p:cNvPr id="5" name="Title 4">
            <a:extLst>
              <a:ext uri="{FF2B5EF4-FFF2-40B4-BE49-F238E27FC236}">
                <a16:creationId xmlns:a16="http://schemas.microsoft.com/office/drawing/2014/main" id="{1D79422B-772E-FB91-B498-592170065A28}"/>
              </a:ext>
            </a:extLst>
          </p:cNvPr>
          <p:cNvSpPr>
            <a:spLocks noGrp="1"/>
          </p:cNvSpPr>
          <p:nvPr>
            <p:ph type="title"/>
          </p:nvPr>
        </p:nvSpPr>
        <p:spPr/>
        <p:txBody>
          <a:bodyPr/>
          <a:lstStyle/>
          <a:p>
            <a:r>
              <a:rPr lang="en-US" dirty="0"/>
              <a:t>Example 1: Graphing a Quadratic Function         (𝑏 = 0)</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The line of symmetry is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∙1</m:t>
                        </m:r>
                      </m:den>
                    </m:f>
                    <m:r>
                      <a:rPr lang="en-US" b="0" i="1" smtClean="0">
                        <a:latin typeface="Cambria Math" panose="02040503050406030204" pitchFamily="18" charset="0"/>
                      </a:rPr>
                      <m:t>=0</m:t>
                    </m:r>
                  </m:oMath>
                </a14:m>
                <a:r>
                  <a:rPr lang="en-US" sz="2800" dirty="0"/>
                  <a:t>.</a:t>
                </a:r>
                <a:endParaRPr lang="en-US" dirty="0"/>
              </a:p>
              <a:p>
                <a:pPr marL="514350" indent="-514350">
                  <a:buFont typeface="+mj-lt"/>
                  <a:buAutoNum type="alphaLcPeriod" startAt="2"/>
                  <a:defRPr sz="2800"/>
                </a:pPr>
                <a:r>
                  <a:rPr lang="en-US" sz="2800" dirty="0"/>
                  <a:t>The </a:t>
                </a:r>
                <a14:m>
                  <m:oMath xmlns:m="http://schemas.openxmlformats.org/officeDocument/2006/math">
                    <m:r>
                      <a:rPr lang="en-US" sz="2800" i="1" dirty="0" smtClean="0">
                        <a:latin typeface="Cambria Math" panose="02040503050406030204" pitchFamily="18" charset="0"/>
                      </a:rPr>
                      <m:t>𝑥</m:t>
                    </m:r>
                  </m:oMath>
                </a14:m>
                <a:r>
                  <a:rPr lang="en-US" sz="2800" dirty="0"/>
                  <a:t>-intercepts can be found by setting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=0</m:t>
                    </m:r>
                  </m:oMath>
                </a14:m>
                <a:r>
                  <a:rPr lang="en-US" sz="2800" dirty="0"/>
                  <a:t> and solving the resulting quadratic equation.</a:t>
                </a:r>
              </a:p>
              <a:p>
                <a:pPr>
                  <a:defRPr sz="2800"/>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−1=0</m:t>
                      </m:r>
                    </m:oMath>
                  </m:oMathPara>
                </a14:m>
                <a:endParaRPr lang="en-US" sz="2800" b="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m:t>
                      </m:r>
                    </m:oMath>
                  </m:oMathPara>
                </a14:m>
                <a:endParaRPr lang="en-US" sz="280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1</m:t>
                          </m:r>
                        </m:e>
                      </m:rad>
                    </m:oMath>
                  </m:oMathPara>
                </a14:m>
                <a:endParaRPr lang="en-US" sz="2800" dirty="0"/>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=±1</m:t>
                      </m:r>
                    </m:oMath>
                  </m:oMathPara>
                </a14:m>
                <a:endParaRPr lang="en-US" sz="2800" dirty="0"/>
              </a:p>
              <a:p>
                <a:pPr marL="457200" lvl="1" indent="0">
                  <a:buNone/>
                  <a:defRPr sz="2800"/>
                </a:pPr>
                <a:r>
                  <a:rPr lang="en-US" dirty="0"/>
                  <a:t>Thus, the graph crosses the </a:t>
                </a:r>
                <a14:m>
                  <m:oMath xmlns:m="http://schemas.openxmlformats.org/officeDocument/2006/math">
                    <m:r>
                      <a:rPr lang="en-US" i="1" dirty="0" smtClean="0">
                        <a:latin typeface="Cambria Math" panose="02040503050406030204" pitchFamily="18" charset="0"/>
                      </a:rPr>
                      <m:t>𝑥</m:t>
                    </m:r>
                  </m:oMath>
                </a14:m>
                <a:r>
                  <a:rPr lang="en-US" dirty="0"/>
                  <a:t>-axis at the points (</a:t>
                </a:r>
                <a14:m>
                  <m:oMath xmlns:m="http://schemas.openxmlformats.org/officeDocument/2006/math">
                    <m:r>
                      <a:rPr lang="en-US" i="1" dirty="0" smtClean="0">
                        <a:latin typeface="Cambria Math" panose="02040503050406030204" pitchFamily="18" charset="0"/>
                      </a:rPr>
                      <m:t>1,0</m:t>
                    </m:r>
                  </m:oMath>
                </a14:m>
                <a:r>
                  <a:rPr lang="en-US" dirty="0"/>
                  <a:t>) and (</a:t>
                </a:r>
                <a14:m>
                  <m:oMath xmlns:m="http://schemas.openxmlformats.org/officeDocument/2006/math">
                    <m:r>
                      <a:rPr lang="en-US" i="1" dirty="0" smtClean="0">
                        <a:latin typeface="Cambria Math" panose="02040503050406030204" pitchFamily="18" charset="0"/>
                      </a:rPr>
                      <m:t>−1,0</m:t>
                    </m:r>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2000"/>
                </a:stretch>
              </a:blipFill>
            </p:spPr>
            <p:txBody>
              <a:bodyPr/>
              <a:lstStyle/>
              <a:p>
                <a:r>
                  <a:rPr lang="en-IN">
                    <a:noFill/>
                  </a:rPr>
                  <a:t> </a:t>
                </a:r>
              </a:p>
            </p:txBody>
          </p:sp>
        </mc:Fallback>
      </mc:AlternateContent>
      <p:sp>
        <p:nvSpPr>
          <p:cNvPr id="5" name="Title 4">
            <a:extLst>
              <a:ext uri="{FF2B5EF4-FFF2-40B4-BE49-F238E27FC236}">
                <a16:creationId xmlns:a16="http://schemas.microsoft.com/office/drawing/2014/main" id="{0A31272E-9074-4F34-E9C9-1A212D5AA775}"/>
              </a:ext>
            </a:extLst>
          </p:cNvPr>
          <p:cNvSpPr>
            <a:spLocks noGrp="1"/>
          </p:cNvSpPr>
          <p:nvPr>
            <p:ph type="title"/>
          </p:nvPr>
        </p:nvSpPr>
        <p:spPr/>
        <p:txBody>
          <a:bodyPr/>
          <a:lstStyle/>
          <a:p>
            <a:r>
              <a:rPr lang="en-US" dirty="0"/>
              <a:t>Example 1: Graphing a Quadratic Function         (𝑏 = 0) (cont.)</a:t>
            </a:r>
            <a:endParaRPr lang="en-IN" dirty="0"/>
          </a:p>
        </p:txBody>
      </p:sp>
    </p:spTree>
    <p:extLst>
      <p:ext uri="{BB962C8B-B14F-4D97-AF65-F5344CB8AC3E}">
        <p14:creationId xmlns:p14="http://schemas.microsoft.com/office/powerpoint/2010/main" val="310206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lang="en-US" dirty="0"/>
                  <a:t>The </a:t>
                </a:r>
                <a14:m>
                  <m:oMath xmlns:m="http://schemas.openxmlformats.org/officeDocument/2006/math">
                    <m:r>
                      <a:rPr lang="en-US" i="1" dirty="0" smtClean="0">
                        <a:latin typeface="Cambria Math" panose="02040503050406030204" pitchFamily="18" charset="0"/>
                      </a:rPr>
                      <m:t>𝑦</m:t>
                    </m:r>
                  </m:oMath>
                </a14:m>
                <a:r>
                  <a:rPr lang="en-US" dirty="0"/>
                  <a:t>-intercept can be found by evaluating the function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0</m:t>
                    </m:r>
                  </m:oMath>
                </a14:m>
                <a:r>
                  <a:rPr lang="en-US" dirty="0"/>
                  <a:t>.</a:t>
                </a:r>
              </a:p>
              <a:p>
                <a:pPr>
                  <a:defRPr sz="2800"/>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b="0" dirty="0"/>
              </a:p>
              <a:p>
                <a:pPr>
                  <a:defRPr sz="2800"/>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b="0" dirty="0"/>
              </a:p>
              <a:p>
                <a:pPr>
                  <a:defRPr sz="2800"/>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US" dirty="0"/>
              </a:p>
              <a:p>
                <a:pPr marL="457200" lvl="1" indent="0">
                  <a:buNone/>
                  <a:defRPr sz="2800"/>
                </a:pPr>
                <a:r>
                  <a:rPr lang="en-US" dirty="0"/>
                  <a:t>The graph crosses the </a:t>
                </a:r>
                <a14:m>
                  <m:oMath xmlns:m="http://schemas.openxmlformats.org/officeDocument/2006/math">
                    <m:r>
                      <a:rPr lang="en-US" i="1" dirty="0" smtClean="0">
                        <a:latin typeface="Cambria Math" panose="02040503050406030204" pitchFamily="18" charset="0"/>
                      </a:rPr>
                      <m:t>𝑦</m:t>
                    </m:r>
                  </m:oMath>
                </a14:m>
                <a:r>
                  <a:rPr lang="en-US" dirty="0"/>
                  <a:t>-axis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1</m:t>
                    </m:r>
                    <m:r>
                      <a:rPr lang="en-US" i="1" dirty="0" smtClean="0">
                        <a:latin typeface="Cambria Math" panose="02040503050406030204" pitchFamily="18" charset="0"/>
                      </a:rPr>
                      <m:t>)</m:t>
                    </m:r>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IN">
                    <a:noFill/>
                  </a:rPr>
                  <a:t> </a:t>
                </a:r>
              </a:p>
            </p:txBody>
          </p:sp>
        </mc:Fallback>
      </mc:AlternateContent>
      <p:sp>
        <p:nvSpPr>
          <p:cNvPr id="5" name="Title 4">
            <a:extLst>
              <a:ext uri="{FF2B5EF4-FFF2-40B4-BE49-F238E27FC236}">
                <a16:creationId xmlns:a16="http://schemas.microsoft.com/office/drawing/2014/main" id="{F1E227BF-728D-1C74-3CB1-12760F91FD2A}"/>
              </a:ext>
            </a:extLst>
          </p:cNvPr>
          <p:cNvSpPr>
            <a:spLocks noGrp="1"/>
          </p:cNvSpPr>
          <p:nvPr>
            <p:ph type="title"/>
          </p:nvPr>
        </p:nvSpPr>
        <p:spPr/>
        <p:txBody>
          <a:bodyPr/>
          <a:lstStyle/>
          <a:p>
            <a:r>
              <a:rPr lang="en-US" dirty="0"/>
              <a:t>Example 1: Graphing a Quadratic Function         (𝑏 = 0) (cont.)</a:t>
            </a:r>
            <a:endParaRPr lang="en-IN" dirty="0"/>
          </a:p>
        </p:txBody>
      </p:sp>
    </p:spTree>
    <p:extLst>
      <p:ext uri="{BB962C8B-B14F-4D97-AF65-F5344CB8AC3E}">
        <p14:creationId xmlns:p14="http://schemas.microsoft.com/office/powerpoint/2010/main" val="405296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These points and others can be found as shown in the table.</a:t>
                </a:r>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1</m:t>
                    </m:r>
                  </m:oMath>
                </a14:m>
                <a:r>
                  <a:rPr lang="en-US" dirty="0"/>
                  <a:t> is called the minimum value of the quadratic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66790F7-A1D1-42E0-5776-64A805E662EA}"/>
                  </a:ext>
                </a:extLst>
              </p:cNvPr>
              <p:cNvGraphicFramePr>
                <a:graphicFrameLocks noGrp="1"/>
              </p:cNvGraphicFramePr>
              <p:nvPr>
                <p:extLst>
                  <p:ext uri="{D42A27DB-BD31-4B8C-83A1-F6EECF244321}">
                    <p14:modId xmlns:p14="http://schemas.microsoft.com/office/powerpoint/2010/main" val="2457703291"/>
                  </p:ext>
                </p:extLst>
              </p:nvPr>
            </p:nvGraphicFramePr>
            <p:xfrm>
              <a:off x="4329404" y="2006081"/>
              <a:ext cx="3657600" cy="22261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463305022"/>
                        </a:ext>
                      </a:extLst>
                    </a:gridCol>
                    <a:gridCol w="2438400">
                      <a:extLst>
                        <a:ext uri="{9D8B030D-6E8A-4147-A177-3AD203B41FA5}">
                          <a16:colId xmlns:a16="http://schemas.microsoft.com/office/drawing/2014/main" val="3494082574"/>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𝒙</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𝒚</m:t>
                                </m:r>
                              </m:oMath>
                            </m:oMathPara>
                          </a14:m>
                          <a:endParaRPr lang="en-IN" dirty="0"/>
                        </a:p>
                      </a:txBody>
                      <a:tcPr/>
                    </a:tc>
                    <a:extLst>
                      <a:ext uri="{0D108BD9-81ED-4DB2-BD59-A6C34878D82A}">
                        <a16:rowId xmlns:a16="http://schemas.microsoft.com/office/drawing/2014/main" val="1974984547"/>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2</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2</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oMath>
                            </m:oMathPara>
                          </a14:m>
                          <a:endParaRPr lang="en-IN" dirty="0"/>
                        </a:p>
                      </a:txBody>
                      <a:tcPr/>
                    </a:tc>
                    <a:extLst>
                      <a:ext uri="{0D108BD9-81ED-4DB2-BD59-A6C34878D82A}">
                        <a16:rowId xmlns:a16="http://schemas.microsoft.com/office/drawing/2014/main" val="1292416067"/>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1</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IN" dirty="0"/>
                        </a:p>
                      </a:txBody>
                      <a:tcPr/>
                    </a:tc>
                    <a:extLst>
                      <a:ext uri="{0D108BD9-81ED-4DB2-BD59-A6C34878D82A}">
                        <a16:rowId xmlns:a16="http://schemas.microsoft.com/office/drawing/2014/main" val="1241329995"/>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0</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m:t>
                                </m:r>
                              </m:oMath>
                            </m:oMathPara>
                          </a14:m>
                          <a:endParaRPr lang="en-IN" dirty="0"/>
                        </a:p>
                      </a:txBody>
                      <a:tcPr/>
                    </a:tc>
                    <a:extLst>
                      <a:ext uri="{0D108BD9-81ED-4DB2-BD59-A6C34878D82A}">
                        <a16:rowId xmlns:a16="http://schemas.microsoft.com/office/drawing/2014/main" val="81604020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IN" dirty="0"/>
                        </a:p>
                      </a:txBody>
                      <a:tcPr/>
                    </a:tc>
                    <a:extLst>
                      <a:ext uri="{0D108BD9-81ED-4DB2-BD59-A6C34878D82A}">
                        <a16:rowId xmlns:a16="http://schemas.microsoft.com/office/drawing/2014/main" val="944914902"/>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en-IN" i="1" smtClean="0">
                                            <a:latin typeface="Cambria Math" panose="02040503050406030204" pitchFamily="18" charset="0"/>
                                          </a:rPr>
                                        </m:ctrlPr>
                                      </m:dPr>
                                      <m:e>
                                        <m:r>
                                          <a:rPr lang="en-US" b="0" i="1" smtClean="0">
                                            <a:latin typeface="Cambria Math" panose="02040503050406030204" pitchFamily="18" charset="0"/>
                                          </a:rPr>
                                          <m:t>2</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oMath>
                            </m:oMathPara>
                          </a14:m>
                          <a:endParaRPr lang="en-IN" dirty="0"/>
                        </a:p>
                      </a:txBody>
                      <a:tcPr/>
                    </a:tc>
                    <a:extLst>
                      <a:ext uri="{0D108BD9-81ED-4DB2-BD59-A6C34878D82A}">
                        <a16:rowId xmlns:a16="http://schemas.microsoft.com/office/drawing/2014/main" val="3917946288"/>
                      </a:ext>
                    </a:extLst>
                  </a:tr>
                </a:tbl>
              </a:graphicData>
            </a:graphic>
          </p:graphicFrame>
        </mc:Choice>
        <mc:Fallback xmlns="">
          <p:graphicFrame>
            <p:nvGraphicFramePr>
              <p:cNvPr id="6" name="Table 5">
                <a:extLst>
                  <a:ext uri="{FF2B5EF4-FFF2-40B4-BE49-F238E27FC236}">
                    <a16:creationId xmlns:a16="http://schemas.microsoft.com/office/drawing/2014/main" id="{A66790F7-A1D1-42E0-5776-64A805E662EA}"/>
                  </a:ext>
                </a:extLst>
              </p:cNvPr>
              <p:cNvGraphicFramePr>
                <a:graphicFrameLocks noGrp="1"/>
              </p:cNvGraphicFramePr>
              <p:nvPr>
                <p:extLst>
                  <p:ext uri="{D42A27DB-BD31-4B8C-83A1-F6EECF244321}">
                    <p14:modId xmlns:p14="http://schemas.microsoft.com/office/powerpoint/2010/main" val="2457703291"/>
                  </p:ext>
                </p:extLst>
              </p:nvPr>
            </p:nvGraphicFramePr>
            <p:xfrm>
              <a:off x="4329404" y="2006081"/>
              <a:ext cx="3657600" cy="22261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463305022"/>
                        </a:ext>
                      </a:extLst>
                    </a:gridCol>
                    <a:gridCol w="2438400">
                      <a:extLst>
                        <a:ext uri="{9D8B030D-6E8A-4147-A177-3AD203B41FA5}">
                          <a16:colId xmlns:a16="http://schemas.microsoft.com/office/drawing/2014/main" val="3494082574"/>
                        </a:ext>
                      </a:extLst>
                    </a:gridCol>
                  </a:tblGrid>
                  <a:tr h="371920">
                    <a:tc>
                      <a:txBody>
                        <a:bodyPr/>
                        <a:lstStyle/>
                        <a:p>
                          <a:endParaRPr lang="en-US"/>
                        </a:p>
                      </a:txBody>
                      <a:tcPr>
                        <a:blipFill>
                          <a:blip r:embed="rId4"/>
                          <a:stretch>
                            <a:fillRect l="-500" t="-1639" r="-202500" b="-503279"/>
                          </a:stretch>
                        </a:blipFill>
                      </a:tcPr>
                    </a:tc>
                    <a:tc>
                      <a:txBody>
                        <a:bodyPr/>
                        <a:lstStyle/>
                        <a:p>
                          <a:endParaRPr lang="en-US"/>
                        </a:p>
                      </a:txBody>
                      <a:tcPr>
                        <a:blipFill>
                          <a:blip r:embed="rId4"/>
                          <a:stretch>
                            <a:fillRect l="-50125" t="-1639" r="-998" b="-503279"/>
                          </a:stretch>
                        </a:blipFill>
                      </a:tcPr>
                    </a:tc>
                    <a:extLst>
                      <a:ext uri="{0D108BD9-81ED-4DB2-BD59-A6C34878D82A}">
                        <a16:rowId xmlns:a16="http://schemas.microsoft.com/office/drawing/2014/main" val="1974984547"/>
                      </a:ext>
                    </a:extLst>
                  </a:tr>
                  <a:tr h="370840">
                    <a:tc>
                      <a:txBody>
                        <a:bodyPr/>
                        <a:lstStyle/>
                        <a:p>
                          <a:endParaRPr lang="en-US"/>
                        </a:p>
                      </a:txBody>
                      <a:tcPr>
                        <a:blipFill>
                          <a:blip r:embed="rId4"/>
                          <a:stretch>
                            <a:fillRect l="-500" t="-101639" r="-202500" b="-403279"/>
                          </a:stretch>
                        </a:blipFill>
                      </a:tcPr>
                    </a:tc>
                    <a:tc>
                      <a:txBody>
                        <a:bodyPr/>
                        <a:lstStyle/>
                        <a:p>
                          <a:endParaRPr lang="en-US"/>
                        </a:p>
                      </a:txBody>
                      <a:tcPr>
                        <a:blipFill>
                          <a:blip r:embed="rId4"/>
                          <a:stretch>
                            <a:fillRect l="-50125" t="-101639" r="-998" b="-403279"/>
                          </a:stretch>
                        </a:blipFill>
                      </a:tcPr>
                    </a:tc>
                    <a:extLst>
                      <a:ext uri="{0D108BD9-81ED-4DB2-BD59-A6C34878D82A}">
                        <a16:rowId xmlns:a16="http://schemas.microsoft.com/office/drawing/2014/main" val="1292416067"/>
                      </a:ext>
                    </a:extLst>
                  </a:tr>
                  <a:tr h="370840">
                    <a:tc>
                      <a:txBody>
                        <a:bodyPr/>
                        <a:lstStyle/>
                        <a:p>
                          <a:endParaRPr lang="en-US"/>
                        </a:p>
                      </a:txBody>
                      <a:tcPr>
                        <a:blipFill>
                          <a:blip r:embed="rId4"/>
                          <a:stretch>
                            <a:fillRect l="-500" t="-201639" r="-202500" b="-303279"/>
                          </a:stretch>
                        </a:blipFill>
                      </a:tcPr>
                    </a:tc>
                    <a:tc>
                      <a:txBody>
                        <a:bodyPr/>
                        <a:lstStyle/>
                        <a:p>
                          <a:endParaRPr lang="en-US"/>
                        </a:p>
                      </a:txBody>
                      <a:tcPr>
                        <a:blipFill>
                          <a:blip r:embed="rId4"/>
                          <a:stretch>
                            <a:fillRect l="-50125" t="-201639" r="-998" b="-303279"/>
                          </a:stretch>
                        </a:blipFill>
                      </a:tcPr>
                    </a:tc>
                    <a:extLst>
                      <a:ext uri="{0D108BD9-81ED-4DB2-BD59-A6C34878D82A}">
                        <a16:rowId xmlns:a16="http://schemas.microsoft.com/office/drawing/2014/main" val="1241329995"/>
                      </a:ext>
                    </a:extLst>
                  </a:tr>
                  <a:tr h="370840">
                    <a:tc>
                      <a:txBody>
                        <a:bodyPr/>
                        <a:lstStyle/>
                        <a:p>
                          <a:endParaRPr lang="en-US"/>
                        </a:p>
                      </a:txBody>
                      <a:tcPr>
                        <a:blipFill>
                          <a:blip r:embed="rId4"/>
                          <a:stretch>
                            <a:fillRect l="-500" t="-301639" r="-202500" b="-203279"/>
                          </a:stretch>
                        </a:blipFill>
                      </a:tcPr>
                    </a:tc>
                    <a:tc>
                      <a:txBody>
                        <a:bodyPr/>
                        <a:lstStyle/>
                        <a:p>
                          <a:endParaRPr lang="en-US"/>
                        </a:p>
                      </a:txBody>
                      <a:tcPr>
                        <a:blipFill>
                          <a:blip r:embed="rId4"/>
                          <a:stretch>
                            <a:fillRect l="-50125" t="-301639" r="-998" b="-203279"/>
                          </a:stretch>
                        </a:blipFill>
                      </a:tcPr>
                    </a:tc>
                    <a:extLst>
                      <a:ext uri="{0D108BD9-81ED-4DB2-BD59-A6C34878D82A}">
                        <a16:rowId xmlns:a16="http://schemas.microsoft.com/office/drawing/2014/main" val="816040209"/>
                      </a:ext>
                    </a:extLst>
                  </a:tr>
                  <a:tr h="370840">
                    <a:tc>
                      <a:txBody>
                        <a:bodyPr/>
                        <a:lstStyle/>
                        <a:p>
                          <a:endParaRPr lang="en-US"/>
                        </a:p>
                      </a:txBody>
                      <a:tcPr>
                        <a:blipFill>
                          <a:blip r:embed="rId4"/>
                          <a:stretch>
                            <a:fillRect l="-500" t="-401639" r="-202500" b="-103279"/>
                          </a:stretch>
                        </a:blipFill>
                      </a:tcPr>
                    </a:tc>
                    <a:tc>
                      <a:txBody>
                        <a:bodyPr/>
                        <a:lstStyle/>
                        <a:p>
                          <a:endParaRPr lang="en-US"/>
                        </a:p>
                      </a:txBody>
                      <a:tcPr>
                        <a:blipFill>
                          <a:blip r:embed="rId4"/>
                          <a:stretch>
                            <a:fillRect l="-50125" t="-401639" r="-998" b="-103279"/>
                          </a:stretch>
                        </a:blipFill>
                      </a:tcPr>
                    </a:tc>
                    <a:extLst>
                      <a:ext uri="{0D108BD9-81ED-4DB2-BD59-A6C34878D82A}">
                        <a16:rowId xmlns:a16="http://schemas.microsoft.com/office/drawing/2014/main" val="944914902"/>
                      </a:ext>
                    </a:extLst>
                  </a:tr>
                  <a:tr h="370840">
                    <a:tc>
                      <a:txBody>
                        <a:bodyPr/>
                        <a:lstStyle/>
                        <a:p>
                          <a:endParaRPr lang="en-US"/>
                        </a:p>
                      </a:txBody>
                      <a:tcPr>
                        <a:blipFill>
                          <a:blip r:embed="rId4"/>
                          <a:stretch>
                            <a:fillRect l="-500" t="-501639" r="-202500" b="-3279"/>
                          </a:stretch>
                        </a:blipFill>
                      </a:tcPr>
                    </a:tc>
                    <a:tc>
                      <a:txBody>
                        <a:bodyPr/>
                        <a:lstStyle/>
                        <a:p>
                          <a:endParaRPr lang="en-US"/>
                        </a:p>
                      </a:txBody>
                      <a:tcPr>
                        <a:blipFill>
                          <a:blip r:embed="rId4"/>
                          <a:stretch>
                            <a:fillRect l="-50125" t="-501639" r="-998" b="-3279"/>
                          </a:stretch>
                        </a:blipFill>
                      </a:tcPr>
                    </a:tc>
                    <a:extLst>
                      <a:ext uri="{0D108BD9-81ED-4DB2-BD59-A6C34878D82A}">
                        <a16:rowId xmlns:a16="http://schemas.microsoft.com/office/drawing/2014/main" val="3917946288"/>
                      </a:ext>
                    </a:extLst>
                  </a:tr>
                </a:tbl>
              </a:graphicData>
            </a:graphic>
          </p:graphicFrame>
        </mc:Fallback>
      </mc:AlternateContent>
      <p:sp>
        <p:nvSpPr>
          <p:cNvPr id="8" name="Title 7">
            <a:extLst>
              <a:ext uri="{FF2B5EF4-FFF2-40B4-BE49-F238E27FC236}">
                <a16:creationId xmlns:a16="http://schemas.microsoft.com/office/drawing/2014/main" id="{3E0970F5-947F-B455-044C-A81C24E0E0E3}"/>
              </a:ext>
            </a:extLst>
          </p:cNvPr>
          <p:cNvSpPr>
            <a:spLocks noGrp="1"/>
          </p:cNvSpPr>
          <p:nvPr>
            <p:ph type="title"/>
          </p:nvPr>
        </p:nvSpPr>
        <p:spPr/>
        <p:txBody>
          <a:bodyPr/>
          <a:lstStyle/>
          <a:p>
            <a:r>
              <a:rPr lang="en-US" dirty="0"/>
              <a:t>Example 1: Graphing a Quadratic Function         (𝑏 = 0) (cont.)</a:t>
            </a:r>
            <a:endParaRPr lang="en-IN" dirty="0"/>
          </a:p>
        </p:txBody>
      </p:sp>
      <p:pic>
        <p:nvPicPr>
          <p:cNvPr id="9" name="Picture 8">
            <a:extLst>
              <a:ext uri="{FF2B5EF4-FFF2-40B4-BE49-F238E27FC236}">
                <a16:creationId xmlns:a16="http://schemas.microsoft.com/office/drawing/2014/main" id="{6B2237F7-C3F7-7866-26E9-2F31771EFF66}"/>
              </a:ext>
            </a:extLst>
          </p:cNvPr>
          <p:cNvPicPr>
            <a:picLocks noChangeAspect="1"/>
          </p:cNvPicPr>
          <p:nvPr/>
        </p:nvPicPr>
        <p:blipFill>
          <a:blip r:embed="rId5"/>
          <a:stretch>
            <a:fillRect/>
          </a:stretch>
        </p:blipFill>
        <p:spPr>
          <a:xfrm>
            <a:off x="1371600" y="1676400"/>
            <a:ext cx="2743200" cy="2743200"/>
          </a:xfrm>
          <a:prstGeom prst="rect">
            <a:avLst/>
          </a:prstGeom>
        </p:spPr>
      </p:pic>
    </p:spTree>
    <p:extLst>
      <p:ext uri="{BB962C8B-B14F-4D97-AF65-F5344CB8AC3E}">
        <p14:creationId xmlns:p14="http://schemas.microsoft.com/office/powerpoint/2010/main" val="297560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Graphing a Quadratic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For the quadratic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oMath>
                </a14:m>
                <a:r>
                  <a:rPr lang="en-US" sz="2800" dirty="0"/>
                  <a:t>, find</a:t>
                </a:r>
                <a:r>
                  <a:rPr lang="en-US" dirty="0"/>
                  <a:t>    </a:t>
                </a:r>
                <a:r>
                  <a:rPr lang="en-US" b="1" dirty="0"/>
                  <a:t>a</a:t>
                </a:r>
                <a:r>
                  <a:rPr lang="en-US" dirty="0"/>
                  <a:t>. its vertex, </a:t>
                </a:r>
                <a:r>
                  <a:rPr lang="en-US" b="1" dirty="0"/>
                  <a:t>b</a:t>
                </a:r>
                <a:r>
                  <a:rPr lang="en-US" dirty="0"/>
                  <a:t>. its line of symmetry, </a:t>
                </a:r>
                <a:r>
                  <a:rPr lang="en-US" b="1" dirty="0"/>
                  <a:t>c</a:t>
                </a:r>
                <a:r>
                  <a:rPr lang="en-US" dirty="0"/>
                  <a:t>. its </a:t>
                </a:r>
                <a14:m>
                  <m:oMath xmlns:m="http://schemas.openxmlformats.org/officeDocument/2006/math">
                    <m:r>
                      <a:rPr lang="en-US" i="1" dirty="0" smtClean="0">
                        <a:latin typeface="Cambria Math" panose="02040503050406030204" pitchFamily="18" charset="0"/>
                      </a:rPr>
                      <m:t>𝑥</m:t>
                    </m:r>
                  </m:oMath>
                </a14:m>
                <a:r>
                  <a:rPr lang="en-US" dirty="0"/>
                  <a:t>-intercepts, and </a:t>
                </a:r>
                <a:r>
                  <a:rPr lang="en-US" b="1" dirty="0"/>
                  <a:t>d</a:t>
                </a:r>
                <a:r>
                  <a:rPr lang="en-US" dirty="0"/>
                  <a:t>. its </a:t>
                </a:r>
                <a14:m>
                  <m:oMath xmlns:m="http://schemas.openxmlformats.org/officeDocument/2006/math">
                    <m:r>
                      <a:rPr lang="en-US" i="1" dirty="0" smtClean="0">
                        <a:latin typeface="Cambria Math" panose="02040503050406030204" pitchFamily="18" charset="0"/>
                      </a:rPr>
                      <m:t>𝑦</m:t>
                    </m:r>
                  </m:oMath>
                </a14:m>
                <a:r>
                  <a:rPr lang="en-US" dirty="0"/>
                  <a:t>-intercepts. Plot a few specific points and graph the parabola.</a:t>
                </a:r>
              </a:p>
              <a:p>
                <a:pPr>
                  <a:defRPr sz="2800"/>
                </a:pPr>
                <a:r>
                  <a:rPr lang="en-US" sz="2800" b="1" dirty="0"/>
                  <a:t>Solution</a:t>
                </a:r>
              </a:p>
              <a:p>
                <a:pPr>
                  <a:defRPr sz="2800"/>
                </a:pPr>
                <a:r>
                  <a:rPr lang="en-US" dirty="0"/>
                  <a:t>For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 </m:t>
                    </m:r>
                  </m:oMath>
                </a14:m>
                <a:r>
                  <a:rPr lang="en-US" b="0" i="0" dirty="0">
                    <a:latin typeface="+mj-lt"/>
                  </a:rPr>
                  <a:t>and</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oMath>
                </a14:m>
                <a:endParaRPr lang="en-US" sz="2800" dirty="0"/>
              </a:p>
              <a:p>
                <a:pPr marL="514350" indent="-514350">
                  <a:buAutoNum type="alphaLcPeriod"/>
                  <a:defRPr sz="2800"/>
                </a:pPr>
                <a:r>
                  <a:rPr lang="en-US" dirty="0"/>
                  <a:t>The vertex is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6</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den>
                    </m:f>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oMath>
                </a14:m>
                <a:r>
                  <a:rPr lang="en-US" sz="2800" dirty="0"/>
                  <a:t> Substitute </a:t>
                </a:r>
                <a14:m>
                  <m:oMath xmlns:m="http://schemas.openxmlformats.org/officeDocument/2006/math">
                    <m:r>
                      <a:rPr lang="en-US" sz="2800" i="1" dirty="0" smtClean="0">
                        <a:latin typeface="Cambria Math" panose="02040503050406030204" pitchFamily="18" charset="0"/>
                      </a:rPr>
                      <m:t>3</m:t>
                    </m:r>
                  </m:oMath>
                </a14:m>
                <a:r>
                  <a:rPr lang="en-US" sz="2800" dirty="0"/>
                  <a:t> for </a:t>
                </a:r>
                <a14:m>
                  <m:oMath xmlns:m="http://schemas.openxmlformats.org/officeDocument/2006/math">
                    <m:r>
                      <a:rPr lang="en-US" sz="2800" i="1" dirty="0" smtClean="0">
                        <a:latin typeface="Cambria Math" panose="02040503050406030204" pitchFamily="18" charset="0"/>
                      </a:rPr>
                      <m:t>𝑥</m:t>
                    </m:r>
                  </m:oMath>
                </a14:m>
                <a:r>
                  <a:rPr lang="en-US" sz="2800" dirty="0"/>
                  <a:t> and simplify.</a:t>
                </a:r>
              </a:p>
              <a:p>
                <a:pP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6</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8</m:t>
                      </m:r>
                    </m:oMath>
                  </m:oMathPara>
                </a14:m>
                <a:endParaRPr lang="en-US" sz="2800" dirty="0"/>
              </a:p>
              <a:p>
                <a:pPr marL="457200" lvl="1" indent="0">
                  <a:buNone/>
                  <a:defRPr sz="2800"/>
                </a:pPr>
                <a:r>
                  <a:rPr lang="en-US" dirty="0"/>
                  <a:t>The vertex is the point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8</m:t>
                        </m:r>
                      </m:e>
                    </m:d>
                    <m:r>
                      <a:rPr lang="en-US" b="0" i="1" smtClean="0">
                        <a:latin typeface="Cambria Math" panose="02040503050406030204" pitchFamily="18" charset="0"/>
                      </a:rPr>
                      <m:t>.</m:t>
                    </m:r>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b="-2454"/>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Graphing a Quadratic Function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spcBef>
                    <a:spcPts val="0"/>
                  </a:spcBef>
                  <a:buFont typeface="+mj-lt"/>
                  <a:buAutoNum type="alphaLcPeriod" startAt="2"/>
                  <a:defRPr sz="2800"/>
                </a:pPr>
                <a:r>
                  <a:rPr lang="en-US" dirty="0"/>
                  <a:t>The line of symmetry is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6</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den>
                    </m:f>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oMath>
                </a14:m>
                <a:r>
                  <a:rPr lang="en-US" sz="2800" dirty="0"/>
                  <a:t> </a:t>
                </a:r>
              </a:p>
              <a:p>
                <a:pPr marL="514350" indent="-514350">
                  <a:spcBef>
                    <a:spcPts val="0"/>
                  </a:spcBef>
                  <a:buFont typeface="+mj-lt"/>
                  <a:buAutoNum type="alphaLcPeriod" startAt="2"/>
                  <a:defRPr sz="2800"/>
                </a:pPr>
                <a:r>
                  <a:rPr lang="en-US" dirty="0"/>
                  <a:t>The </a:t>
                </a:r>
                <a14:m>
                  <m:oMath xmlns:m="http://schemas.openxmlformats.org/officeDocument/2006/math">
                    <m:r>
                      <a:rPr lang="en-US" b="0" i="1" smtClean="0">
                        <a:latin typeface="Cambria Math" panose="02040503050406030204" pitchFamily="18" charset="0"/>
                      </a:rPr>
                      <m:t>𝑥</m:t>
                    </m:r>
                  </m:oMath>
                </a14:m>
                <a:r>
                  <a:rPr lang="en-US" dirty="0"/>
                  <a:t>-intercepts can be found by setting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a:t> and solving the resulting quadratic equation using the quadratic formula.</a:t>
                </a:r>
              </a:p>
              <a:p>
                <a:pPr>
                  <a:spcBef>
                    <a:spcPts val="0"/>
                  </a:spcBef>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oMath>
                  </m:oMathPara>
                </a14:m>
                <a:endParaRPr lang="en-US" dirty="0"/>
              </a:p>
              <a:p>
                <a:pPr>
                  <a:spcBef>
                    <a:spcPts val="0"/>
                  </a:spcBef>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6</m:t>
                              </m:r>
                            </m:e>
                          </m: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e>
                          </m:rad>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32</m:t>
                              </m:r>
                            </m:e>
                          </m:rad>
                        </m:num>
                        <m:den>
                          <m:r>
                            <a:rPr lang="en-US" b="0" i="1" smtClean="0">
                              <a:latin typeface="Cambria Math" panose="02040503050406030204" pitchFamily="18" charset="0"/>
                            </a:rPr>
                            <m:t>2</m:t>
                          </m:r>
                        </m:den>
                      </m:f>
                    </m:oMath>
                  </m:oMathPara>
                </a14:m>
                <a:endParaRPr lang="en-US" dirty="0"/>
              </a:p>
              <a:p>
                <a:pPr>
                  <a:spcBef>
                    <a:spcPts val="0"/>
                  </a:spcBef>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oMath>
                  </m:oMathPara>
                </a14:m>
                <a:endParaRPr lang="en-US" dirty="0"/>
              </a:p>
              <a:p>
                <a:pPr marL="457200" lvl="1" indent="0">
                  <a:spcBef>
                    <a:spcPts val="0"/>
                  </a:spcBef>
                  <a:buNone/>
                  <a:defRPr sz="2800"/>
                </a:pPr>
                <a:r>
                  <a:rPr lang="en-US" dirty="0"/>
                  <a:t>The </a:t>
                </a:r>
                <a14:m>
                  <m:oMath xmlns:m="http://schemas.openxmlformats.org/officeDocument/2006/math">
                    <m:r>
                      <a:rPr lang="en-US" i="1" dirty="0" smtClean="0">
                        <a:latin typeface="Cambria Math" panose="02040503050406030204" pitchFamily="18" charset="0"/>
                      </a:rPr>
                      <m:t>𝑥</m:t>
                    </m:r>
                  </m:oMath>
                </a14:m>
                <a:r>
                  <a:rPr lang="en-US" dirty="0"/>
                  <a:t>-intercepts are at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3</m:t>
                    </m:r>
                    <m:r>
                      <a:rPr lang="en-US" i="1" dirty="0" smtClean="0">
                        <a:latin typeface="Cambria Math" panose="02040503050406030204" pitchFamily="18" charset="0"/>
                      </a:rPr>
                      <m:t>+</m:t>
                    </m:r>
                    <m:r>
                      <a:rPr lang="en-US" i="1" dirty="0" smtClean="0">
                        <a:latin typeface="Cambria Math" panose="02040503050406030204" pitchFamily="18" charset="0"/>
                      </a:rPr>
                      <m:t>2</m:t>
                    </m:r>
                    <m:rad>
                      <m:radPr>
                        <m:degHide m:val="on"/>
                        <m:ctrlPr>
                          <a:rPr lang="en-US" i="1" dirty="0" smtClean="0">
                            <a:latin typeface="Cambria Math" panose="02040503050406030204" pitchFamily="18" charset="0"/>
                          </a:rPr>
                        </m:ctrlPr>
                      </m:radPr>
                      <m:deg/>
                      <m:e>
                        <m:r>
                          <a:rPr lang="en-US" b="0" i="1" dirty="0" smtClean="0">
                            <a:latin typeface="Cambria Math" panose="02040503050406030204" pitchFamily="18" charset="0"/>
                          </a:rPr>
                          <m:t>2</m:t>
                        </m:r>
                      </m:e>
                    </m:rad>
                    <m:r>
                      <a:rPr lang="en-US" b="0" i="1" dirty="0" smtClean="0">
                        <a:latin typeface="Cambria Math" panose="02040503050406030204" pitchFamily="18" charset="0"/>
                      </a:rPr>
                      <m:t>,</m:t>
                    </m:r>
                    <m:r>
                      <a:rPr lang="en-US" b="0" i="1" dirty="0" smtClean="0">
                        <a:latin typeface="Cambria Math" panose="02040503050406030204" pitchFamily="18" charset="0"/>
                      </a:rPr>
                      <m:t>0</m:t>
                    </m:r>
                    <m:r>
                      <a:rPr lang="en-US" i="1" dirty="0" smtClean="0">
                        <a:latin typeface="Cambria Math" panose="02040503050406030204" pitchFamily="18" charset="0"/>
                      </a:rPr>
                      <m:t>) </m:t>
                    </m:r>
                  </m:oMath>
                </a14:m>
                <a:r>
                  <a:rPr lang="en-US" dirty="0"/>
                  <a:t>and</a:t>
                </a:r>
              </a:p>
              <a:p>
                <a:pPr marL="457200" lvl="1" indent="0">
                  <a:spcBef>
                    <a:spcPts val="0"/>
                  </a:spcBef>
                  <a:buNone/>
                  <a:defRPr sz="2800"/>
                </a:pPr>
                <a:r>
                  <a:rPr lang="en-US" dirty="0"/>
                  <a:t>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rPr>
                          <m:t>,</m:t>
                        </m:r>
                        <m:r>
                          <a:rPr lang="en-US" b="0" i="1" smtClean="0">
                            <a:latin typeface="Cambria Math" panose="02040503050406030204" pitchFamily="18" charset="0"/>
                          </a:rPr>
                          <m:t>0</m:t>
                        </m:r>
                      </m:e>
                    </m:d>
                    <m:r>
                      <a:rPr lang="en-US" b="0" i="1" smtClean="0">
                        <a:latin typeface="Cambria Math" panose="02040503050406030204" pitchFamily="18" charset="0"/>
                      </a:rPr>
                      <m:t>.</m:t>
                    </m:r>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491"/>
                </a:stretch>
              </a:blipFill>
            </p:spPr>
            <p:txBody>
              <a:bodyPr/>
              <a:lstStyle/>
              <a:p>
                <a:r>
                  <a:rPr lang="en-US">
                    <a:noFill/>
                  </a:rPr>
                  <a:t> </a:t>
                </a:r>
              </a:p>
            </p:txBody>
          </p:sp>
        </mc:Fallback>
      </mc:AlternateContent>
    </p:spTree>
    <p:extLst>
      <p:ext uri="{BB962C8B-B14F-4D97-AF65-F5344CB8AC3E}">
        <p14:creationId xmlns:p14="http://schemas.microsoft.com/office/powerpoint/2010/main" val="420721707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2520</Words>
  <Application>Microsoft Office PowerPoint</Application>
  <PresentationFormat>On-screen Show (4:3)</PresentationFormat>
  <Paragraphs>242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Cambria Math</vt:lpstr>
      <vt:lpstr>Courier New</vt:lpstr>
      <vt:lpstr>Arial</vt:lpstr>
      <vt:lpstr>Calibri</vt:lpstr>
      <vt:lpstr>Office Theme</vt:lpstr>
      <vt:lpstr>Section 5.8</vt:lpstr>
      <vt:lpstr>Definition: Quadratic Function</vt:lpstr>
      <vt:lpstr>Definition: General Information on Quadratic Functions</vt:lpstr>
      <vt:lpstr>Example 1: Graphing a Quadratic Function         (𝑏 = 0)</vt:lpstr>
      <vt:lpstr>Example 1: Graphing a Quadratic Function         (𝑏 = 0) (cont.)</vt:lpstr>
      <vt:lpstr>Example 1: Graphing a Quadratic Function         (𝑏 = 0) (cont.)</vt:lpstr>
      <vt:lpstr>Example 1: Graphing a Quadratic Function         (𝑏 = 0) (cont.)</vt:lpstr>
      <vt:lpstr>Example 2: Graphing a Quadratic Function</vt:lpstr>
      <vt:lpstr>Example 2: Graphing a Quadratic Function (cont.)</vt:lpstr>
      <vt:lpstr>Example 2: Graphing a Quadratic Function (cont.)</vt:lpstr>
      <vt:lpstr>Example 2: Graphing a Quadratic Function (cont.)</vt:lpstr>
      <vt:lpstr>Example 3: Graphing a Quadratic Function          (𝑐 = 0)</vt:lpstr>
      <vt:lpstr>Example 3: Graphing a Quadratic Function          (𝑐 = 0) (cont.)</vt:lpstr>
      <vt:lpstr>Example 3: Graphing a Quadratic Function          (𝑐 = 0) (cont.)</vt:lpstr>
      <vt:lpstr>Example 3: Graphing a Quadratic Function          (𝑐 = 0) (cont.)</vt:lpstr>
      <vt:lpstr>Example 4: Application: Modeling the Path of a Projectile</vt:lpstr>
      <vt:lpstr>Example 4: Application: Modeling the Path of a Projectile (cont.)</vt:lpstr>
      <vt:lpstr>Example 4: Application: Modeling the Path of a Projectile (cont.)</vt:lpstr>
      <vt:lpstr>Example 4: Application: Modeling the Path of a Projectile (cont.)</vt:lpstr>
      <vt:lpstr>Example 4: Application: Modeling the Path of a Projectile (cont.)</vt:lpstr>
      <vt:lpstr>Example 4: Application: Modeling the Path of a Projectile (cont.)</vt:lpstr>
      <vt:lpstr>Definition: Minimum and Maximum Values</vt:lpstr>
      <vt:lpstr>Example 5: Minimum and Maximum Values</vt:lpstr>
      <vt:lpstr>Example 5: Minimum and Maximum Values (cont.)</vt:lpstr>
      <vt:lpstr>Example 5: Minimum and Maximum Values (cont.)</vt:lpstr>
      <vt:lpstr>Example 6:  Application: Minimum and Maximum Values</vt:lpstr>
      <vt:lpstr>Example 6:  Application: Minimum and Maximum Values (cont.)</vt:lpstr>
      <vt:lpstr>Example 7: Application: Minimum and Maximum Values</vt:lpstr>
      <vt:lpstr>Example 7: Application: Minimum and Maximum Values (cont.)</vt:lpstr>
      <vt:lpstr>Example 7: Application: Minimum and Maximum Values (cont.)</vt:lpstr>
      <vt:lpstr>Example 8: Graphing with a Calculator</vt:lpstr>
      <vt:lpstr>Example 8: Graphing with a Calculator (cont.)</vt:lpstr>
      <vt:lpstr>Example 8: Graphing with a Calculator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College Mathematics</dc:title>
  <dc:creator>Hawkes Learning</dc:creator>
  <cp:lastModifiedBy>Jolie Even</cp:lastModifiedBy>
  <cp:revision>136</cp:revision>
  <dcterms:created xsi:type="dcterms:W3CDTF">2013-04-26T14:43:13Z</dcterms:created>
  <dcterms:modified xsi:type="dcterms:W3CDTF">2024-08-28T15:46:18Z</dcterms:modified>
</cp:coreProperties>
</file>