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7" r:id="rId3"/>
    <p:sldId id="259" r:id="rId4"/>
    <p:sldId id="260" r:id="rId5"/>
    <p:sldId id="271" r:id="rId6"/>
    <p:sldId id="272" r:id="rId7"/>
    <p:sldId id="262" r:id="rId8"/>
    <p:sldId id="264" r:id="rId9"/>
    <p:sldId id="265" r:id="rId10"/>
    <p:sldId id="274" r:id="rId11"/>
    <p:sldId id="275" r:id="rId12"/>
    <p:sldId id="276" r:id="rId13"/>
    <p:sldId id="267" r:id="rId14"/>
    <p:sldId id="269" r:id="rId15"/>
  </p:sldIdLst>
  <p:sldSz cx="9144000" cy="6858000" type="screen4x3"/>
  <p:notesSz cx="6858000" cy="9144000"/>
  <p:embeddedFontLst>
    <p:embeddedFont>
      <p:font typeface="Cambria Math" panose="02040503050406030204" pitchFamily="18" charset="0"/>
      <p:regular r:id="rId1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  <p:cmAuthor id="1" name="appaji" initials="a" lastIdx="2" clrIdx="1">
    <p:extLst>
      <p:ext uri="{19B8F6BF-5375-455C-9EA6-DF929625EA0E}">
        <p15:presenceInfo xmlns:p15="http://schemas.microsoft.com/office/powerpoint/2012/main" userId="S-1-5-21-1666015839-3846122634-945917319-222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853" autoAdjust="0"/>
    <p:restoredTop sz="94660"/>
  </p:normalViewPr>
  <p:slideViewPr>
    <p:cSldViewPr>
      <p:cViewPr varScale="1">
        <p:scale>
          <a:sx n="111" d="100"/>
          <a:sy n="111" d="100"/>
        </p:scale>
        <p:origin x="1776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9/3/2024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4835CC4C-7826-4276-8F07-9AB9B81FAB5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F1AB0BDE-8359-4E8B-B7C6-A2E3F2B86EB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7908FCB-C7EB-4A2E-AB4D-5C5FE1B1718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484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51F7AD25-EDF6-4D31-8211-FFD3700ADA4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dirty="0"/>
              <a:t>US Measurements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Section 6.1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800"/>
            </a:pPr>
            <a:r>
              <a:rPr sz="2800" dirty="0"/>
              <a:t>Example 4: Using Unit Fractions to Convert US Units of Measure</a:t>
            </a:r>
            <a:r>
              <a:rPr lang="en-US" sz="2800" dirty="0"/>
              <a:t> (cont.)</a:t>
            </a:r>
            <a:endParaRPr sz="2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 lnSpcReduction="10000"/>
              </a:bodyPr>
              <a:lstStyle/>
              <a:p>
                <a:pPr marL="457200" lvl="1" indent="0">
                  <a:spcBef>
                    <a:spcPts val="0"/>
                  </a:spcBef>
                  <a:buNone/>
                  <a:defRPr sz="2800"/>
                </a:pPr>
                <a:r>
                  <a:rPr lang="en-US" dirty="0"/>
                  <a:t>Now multiply by this fraction as follows.</a:t>
                </a:r>
              </a:p>
              <a:p>
                <a:pPr>
                  <a:spcBef>
                    <a:spcPts val="0"/>
                  </a:spcBef>
                  <a:defRPr sz="28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21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ft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21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ft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yd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ft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yd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7</m:t>
                      </m:r>
                      <m:r>
                        <a:rPr lang="en-US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yd</m:t>
                      </m:r>
                    </m:oMath>
                  </m:oMathPara>
                </a14:m>
                <a:endParaRPr lang="en-US" dirty="0"/>
              </a:p>
              <a:p>
                <a:pPr marL="457200" lvl="1" indent="0">
                  <a:spcBef>
                    <a:spcPts val="0"/>
                  </a:spcBef>
                  <a:buNone/>
                  <a:defRPr sz="2800"/>
                </a:pPr>
                <a:r>
                  <a:rPr lang="en-US" dirty="0"/>
                  <a:t>Note that the measure label of feet (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0" dirty="0" smtClean="0">
                        <a:latin typeface="Cambria Math" panose="02040503050406030204" pitchFamily="18" charset="0"/>
                      </a:rPr>
                      <m:t>ft</m:t>
                    </m:r>
                  </m:oMath>
                </a14:m>
                <a:r>
                  <a:rPr lang="en-US" dirty="0"/>
                  <a:t>) divides out and the result is in yards (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0" dirty="0" smtClean="0">
                        <a:latin typeface="Cambria Math" panose="02040503050406030204" pitchFamily="18" charset="0"/>
                      </a:rPr>
                      <m:t>yd</m:t>
                    </m:r>
                  </m:oMath>
                </a14:m>
                <a:r>
                  <a:rPr lang="en-US" dirty="0"/>
                  <a:t>).</a:t>
                </a:r>
              </a:p>
              <a:p>
                <a:pPr marL="514350" indent="-514350">
                  <a:spcBef>
                    <a:spcPts val="0"/>
                  </a:spcBef>
                  <a:buFont typeface="+mj-lt"/>
                  <a:buAutoNum type="alphaLcPeriod" startAt="2"/>
                  <a:defRPr sz="2800"/>
                </a:pPr>
                <a:r>
                  <a:rPr lang="en-US" dirty="0"/>
                  <a:t>Choose the unit fraction with minutes in the numerator and hours in the denominator. </a:t>
                </a:r>
              </a:p>
              <a:p>
                <a:pPr>
                  <a:spcBef>
                    <a:spcPts val="0"/>
                  </a:spcBef>
                  <a:defRPr sz="28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60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min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hr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dirty="0"/>
              </a:p>
              <a:p>
                <a:pPr marL="457200" lvl="1" indent="0">
                  <a:spcBef>
                    <a:spcPts val="0"/>
                  </a:spcBef>
                  <a:buNone/>
                  <a:defRPr sz="2800"/>
                </a:pPr>
                <a:r>
                  <a:rPr lang="en-US" dirty="0"/>
                  <a:t>Now multiply by this fraction as follows. </a:t>
                </a:r>
              </a:p>
              <a:p>
                <a:pPr marL="457200" lvl="1" indent="0">
                  <a:spcBef>
                    <a:spcPts val="0"/>
                  </a:spcBef>
                  <a:buNone/>
                  <a:defRPr sz="28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15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hr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15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hr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60</m:t>
                          </m:r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min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hr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15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60</m:t>
                      </m:r>
                      <m:func>
                        <m:func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min</m:t>
                          </m:r>
                        </m:fName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900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min</m:t>
                          </m:r>
                        </m:e>
                      </m:func>
                    </m:oMath>
                  </m:oMathPara>
                </a14:m>
                <a:endParaRPr lang="en-US" dirty="0"/>
              </a:p>
              <a:p>
                <a:pPr>
                  <a:defRPr sz="2800"/>
                </a:pPr>
                <a:endParaRPr lang="en-US" dirty="0"/>
              </a:p>
              <a:p>
                <a:pPr>
                  <a:defRPr sz="2800"/>
                </a:pPr>
                <a:endParaRPr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20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60557C9A-5ADB-F6FA-A9DB-7F93EC9B44B4}"/>
              </a:ext>
            </a:extLst>
          </p:cNvPr>
          <p:cNvCxnSpPr>
            <a:cxnSpLocks/>
          </p:cNvCxnSpPr>
          <p:nvPr/>
        </p:nvCxnSpPr>
        <p:spPr>
          <a:xfrm flipH="1">
            <a:off x="3657600" y="1752600"/>
            <a:ext cx="3048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DE5745A-5509-0647-BE5A-74A69717494E}"/>
              </a:ext>
            </a:extLst>
          </p:cNvPr>
          <p:cNvCxnSpPr>
            <a:cxnSpLocks/>
          </p:cNvCxnSpPr>
          <p:nvPr/>
        </p:nvCxnSpPr>
        <p:spPr>
          <a:xfrm flipH="1">
            <a:off x="4460032" y="1985865"/>
            <a:ext cx="3048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B77FBC9-878B-60A3-D257-C05F92BEA86C}"/>
              </a:ext>
            </a:extLst>
          </p:cNvPr>
          <p:cNvCxnSpPr>
            <a:cxnSpLocks/>
          </p:cNvCxnSpPr>
          <p:nvPr/>
        </p:nvCxnSpPr>
        <p:spPr>
          <a:xfrm flipH="1">
            <a:off x="2789853" y="5307564"/>
            <a:ext cx="3048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F109E6E-67BD-2A11-410A-0E9C769852D2}"/>
              </a:ext>
            </a:extLst>
          </p:cNvPr>
          <p:cNvCxnSpPr>
            <a:cxnSpLocks/>
          </p:cNvCxnSpPr>
          <p:nvPr/>
        </p:nvCxnSpPr>
        <p:spPr>
          <a:xfrm flipH="1">
            <a:off x="3825551" y="5540829"/>
            <a:ext cx="3048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16222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800"/>
            </a:pPr>
            <a:r>
              <a:rPr sz="2800" dirty="0"/>
              <a:t>Example 4: Using Unit Fractions to Convert US Units of Measure</a:t>
            </a:r>
            <a:r>
              <a:rPr lang="en-US" sz="2800" dirty="0"/>
              <a:t> (cont.)</a:t>
            </a:r>
            <a:endParaRPr sz="2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 marL="457200" lvl="1" indent="0">
                  <a:buNone/>
                  <a:defRPr sz="2800"/>
                </a:pPr>
                <a:r>
                  <a:rPr lang="en-US" dirty="0"/>
                  <a:t>Note that, as with the multiplication/division method, the number became larger because minutes are a smaller unit than hours.</a:t>
                </a:r>
              </a:p>
              <a:p>
                <a:pPr marL="514350" indent="-514350">
                  <a:buFont typeface="+mj-lt"/>
                  <a:buAutoNum type="alphaLcPeriod" startAt="3"/>
                  <a:defRPr sz="2800"/>
                </a:pPr>
                <a:r>
                  <a:rPr lang="en-US" dirty="0"/>
                  <a:t>Choose the unit fraction with pints in the numerator and quarts in the denominator. 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pt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qt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dirty="0"/>
              </a:p>
              <a:p>
                <a:pPr marL="457200" lvl="1" indent="0">
                  <a:buNone/>
                  <a:defRPr sz="2800"/>
                </a:pPr>
                <a:r>
                  <a:rPr lang="en-US" dirty="0"/>
                  <a:t>Now multiply by this fraction as follows.</a:t>
                </a:r>
              </a:p>
              <a:p>
                <a:pPr marL="457200" lvl="1" indent="0">
                  <a:buNone/>
                  <a:defRPr sz="28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6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qt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6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qt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pt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qt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13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</m:t>
                      </m:r>
                      <m:r>
                        <a:rPr lang="en-US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pt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13</m:t>
                      </m:r>
                      <m:r>
                        <a:rPr lang="en-US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pt</m:t>
                      </m:r>
                    </m:oMath>
                  </m:oMathPara>
                </a14:m>
                <a:endParaRPr lang="en-US" dirty="0"/>
              </a:p>
              <a:p>
                <a:pPr>
                  <a:defRPr sz="2800"/>
                </a:pPr>
                <a:endParaRPr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5A1BA01-3CFF-053D-2CCB-BA00410A6278}"/>
              </a:ext>
            </a:extLst>
          </p:cNvPr>
          <p:cNvCxnSpPr>
            <a:cxnSpLocks/>
          </p:cNvCxnSpPr>
          <p:nvPr/>
        </p:nvCxnSpPr>
        <p:spPr>
          <a:xfrm flipH="1">
            <a:off x="3200400" y="4953000"/>
            <a:ext cx="3810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0400E3C-3146-0FBB-87A2-61F63AA3C05E}"/>
              </a:ext>
            </a:extLst>
          </p:cNvPr>
          <p:cNvCxnSpPr>
            <a:cxnSpLocks/>
          </p:cNvCxnSpPr>
          <p:nvPr/>
        </p:nvCxnSpPr>
        <p:spPr>
          <a:xfrm flipH="1">
            <a:off x="4068147" y="5242248"/>
            <a:ext cx="3810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EED5ABF-EDC0-0AE8-7B13-79B2B4326162}"/>
              </a:ext>
            </a:extLst>
          </p:cNvPr>
          <p:cNvCxnSpPr>
            <a:cxnSpLocks/>
          </p:cNvCxnSpPr>
          <p:nvPr/>
        </p:nvCxnSpPr>
        <p:spPr>
          <a:xfrm flipH="1">
            <a:off x="4800600" y="5186264"/>
            <a:ext cx="3810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8FE3A48-81B5-033C-D6B5-14D07F3ABF0D}"/>
              </a:ext>
            </a:extLst>
          </p:cNvPr>
          <p:cNvCxnSpPr>
            <a:cxnSpLocks/>
          </p:cNvCxnSpPr>
          <p:nvPr/>
        </p:nvCxnSpPr>
        <p:spPr>
          <a:xfrm flipH="1">
            <a:off x="5334000" y="4934337"/>
            <a:ext cx="3810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59807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800"/>
            </a:pPr>
            <a:r>
              <a:rPr sz="2800" dirty="0"/>
              <a:t>Example 4: Using Unit Fractions to Convert US Units of Measure</a:t>
            </a:r>
            <a:r>
              <a:rPr lang="en-US" sz="2800" dirty="0"/>
              <a:t> (cont.)</a:t>
            </a:r>
            <a:endParaRPr sz="2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 marL="514350" indent="-514350">
                  <a:buFont typeface="+mj-lt"/>
                  <a:buAutoNum type="alphaLcPeriod" startAt="4"/>
                  <a:defRPr sz="2800"/>
                </a:pPr>
                <a:r>
                  <a:rPr lang="en-US" dirty="0"/>
                  <a:t>Choose the unit fraction with pounds in the numerator and ounces in the denominator.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lb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16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oz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dirty="0"/>
              </a:p>
              <a:p>
                <a:pPr marL="457200" lvl="1" indent="0">
                  <a:buNone/>
                  <a:defRPr sz="2800"/>
                </a:pPr>
                <a:r>
                  <a:rPr lang="en-US" dirty="0"/>
                  <a:t>Now multiply by this fraction as follows.</a:t>
                </a:r>
              </a:p>
              <a:p>
                <a:pPr marL="0" lvl="1" indent="0">
                  <a:buNone/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40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oz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40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oz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lb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16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oz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40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16</m:t>
                          </m:r>
                        </m:den>
                      </m:f>
                      <m:r>
                        <a:rPr lang="en-US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lb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lb</m:t>
                      </m:r>
                    </m:oMath>
                  </m:oMathPara>
                </a14:m>
                <a:endParaRPr lang="en-US" dirty="0"/>
              </a:p>
              <a:p>
                <a:pPr marL="0" lvl="1" indent="0">
                  <a:buNone/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              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i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lb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i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or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5</m:t>
                      </m:r>
                      <m:r>
                        <a:rPr lang="en-US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i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lb</m:t>
                      </m:r>
                    </m:oMath>
                  </m:oMathPara>
                </a14:m>
                <a:endParaRPr lang="en-US" dirty="0"/>
              </a:p>
              <a:p>
                <a:pPr marL="0" lvl="1" indent="0">
                  <a:buNone/>
                  <a:defRPr sz="2800"/>
                </a:pPr>
                <a:endParaRPr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3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5A1BA01-3CFF-053D-2CCB-BA00410A6278}"/>
              </a:ext>
            </a:extLst>
          </p:cNvPr>
          <p:cNvCxnSpPr>
            <a:cxnSpLocks/>
          </p:cNvCxnSpPr>
          <p:nvPr/>
        </p:nvCxnSpPr>
        <p:spPr>
          <a:xfrm flipH="1">
            <a:off x="2915816" y="3606126"/>
            <a:ext cx="304800" cy="3034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0400E3C-3146-0FBB-87A2-61F63AA3C05E}"/>
              </a:ext>
            </a:extLst>
          </p:cNvPr>
          <p:cNvCxnSpPr>
            <a:cxnSpLocks/>
          </p:cNvCxnSpPr>
          <p:nvPr/>
        </p:nvCxnSpPr>
        <p:spPr>
          <a:xfrm flipH="1">
            <a:off x="4010608" y="3844213"/>
            <a:ext cx="281473" cy="2814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3657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800"/>
            </a:pPr>
            <a:r>
              <a:rPr sz="2800" dirty="0"/>
              <a:t>Example 5: Application: Converting US Units of Measure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dirty="0"/>
                  <a:t>A fully grown African elephant can weigh as much as </a:t>
                </a:r>
                <a:r>
                  <a:rPr lang="en-US" sz="2800" dirty="0">
                    <a:latin typeface="Cambria Math"/>
                  </a:rPr>
                  <a:t>7.5</a:t>
                </a:r>
                <a:r>
                  <a:rPr lang="en-US" sz="2800" dirty="0"/>
                  <a:t> tons. How many pounds is this?</a:t>
                </a:r>
              </a:p>
              <a:p>
                <a:r>
                  <a:rPr lang="en-US" b="1" dirty="0"/>
                  <a:t>Solution</a:t>
                </a:r>
              </a:p>
              <a:p>
                <a:r>
                  <a:rPr lang="en-US" sz="2800" dirty="0"/>
                  <a:t>There are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2000</m:t>
                    </m:r>
                  </m:oMath>
                </a14:m>
                <a:r>
                  <a:rPr lang="en-US" sz="2800" dirty="0"/>
                  <a:t> pounds in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sz="2800" dirty="0"/>
                  <a:t> ton. Using a unit fraction to convert from tons to pounds gives the following.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7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 panose="02040503050406030204" pitchFamily="18" charset="0"/>
                        </a:rPr>
                        <m:t>T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7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 panose="02040503050406030204" pitchFamily="18" charset="0"/>
                        </a:rPr>
                        <m:t>T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2000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lb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T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7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5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2000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lb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15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000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lb</m:t>
                      </m:r>
                    </m:oMath>
                  </m:oMathPara>
                </a14:m>
                <a:endParaRPr lang="en-US" sz="2800" dirty="0"/>
              </a:p>
              <a:p>
                <a:r>
                  <a:rPr lang="en-US" sz="2800" dirty="0"/>
                  <a:t>Thus, a fully grown African elephant can weigh as much as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15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000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/>
                  <a:t>pounds.</a:t>
                </a:r>
                <a:endParaRPr sz="2800"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 r="-18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5EBD78C-9765-7CC8-4076-341E21AB13C2}"/>
              </a:ext>
            </a:extLst>
          </p:cNvPr>
          <p:cNvCxnSpPr/>
          <p:nvPr/>
        </p:nvCxnSpPr>
        <p:spPr>
          <a:xfrm flipH="1">
            <a:off x="2514600" y="3657600"/>
            <a:ext cx="2286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3D414A23-B6D0-06EF-1406-CFF10B603613}"/>
              </a:ext>
            </a:extLst>
          </p:cNvPr>
          <p:cNvCxnSpPr/>
          <p:nvPr/>
        </p:nvCxnSpPr>
        <p:spPr>
          <a:xfrm flipH="1">
            <a:off x="3624943" y="3890865"/>
            <a:ext cx="2286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800"/>
            </a:pPr>
            <a:r>
              <a:rPr sz="2800" dirty="0"/>
              <a:t>Example 6: Application: Converting US Units of Measure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dirty="0"/>
                  <a:t>Determine how many seconds are in a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sz="2800" dirty="0"/>
                  <a:t>-day work week assuming an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8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hr</m:t>
                    </m:r>
                  </m:oMath>
                </a14:m>
                <a:r>
                  <a:rPr lang="en-US" sz="2800" dirty="0"/>
                  <a:t> work day.</a:t>
                </a:r>
              </a:p>
              <a:p>
                <a:pPr>
                  <a:defRPr sz="2800"/>
                </a:pPr>
                <a:r>
                  <a:rPr lang="en-US" b="1" dirty="0"/>
                  <a:t>Solution</a:t>
                </a:r>
              </a:p>
              <a:p>
                <a:pPr>
                  <a:defRPr sz="2800"/>
                </a:pPr>
                <a:r>
                  <a:rPr lang="en-US" sz="2800" dirty="0"/>
                  <a:t>This number can be found as follows.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5 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 panose="02040503050406030204" pitchFamily="18" charset="0"/>
                        </a:rPr>
                        <m:t>days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=5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 panose="02040503050406030204" pitchFamily="18" charset="0"/>
                        </a:rPr>
                        <m:t>days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hr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day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60 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min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hr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60 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sec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min</m:t>
                          </m:r>
                        </m:den>
                      </m:f>
                    </m:oMath>
                  </m:oMathPara>
                </a14:m>
                <a:endParaRPr lang="en-US" sz="2800" b="0" dirty="0">
                  <a:ea typeface="Cambria Math" panose="02040503050406030204" pitchFamily="18" charset="0"/>
                </a:endParaRP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           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=5∙8∙60∙60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i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sec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=144,000 </m:t>
                      </m:r>
                      <m:r>
                        <m:rPr>
                          <m:sty m:val="p"/>
                        </m:rPr>
                        <a:rPr lang="en-US" i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sec</m:t>
                      </m:r>
                    </m:oMath>
                  </m:oMathPara>
                </a14:m>
                <a:endParaRPr lang="en-US" dirty="0"/>
              </a:p>
              <a:p>
                <a:pPr>
                  <a:defRPr sz="2800"/>
                </a:pPr>
                <a:r>
                  <a:rPr lang="en-US" dirty="0"/>
                  <a:t>Thus, there are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144,000</m:t>
                    </m:r>
                  </m:oMath>
                </a14:m>
                <a:r>
                  <a:rPr lang="en-US" dirty="0"/>
                  <a:t> seconds in a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dirty="0"/>
                  <a:t>-day work week.</a:t>
                </a:r>
              </a:p>
              <a:p>
                <a:pPr>
                  <a:defRPr sz="2800"/>
                </a:pP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 r="-815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D4E5031-71C0-3334-952E-A5918C75B966}"/>
              </a:ext>
            </a:extLst>
          </p:cNvPr>
          <p:cNvCxnSpPr>
            <a:cxnSpLocks/>
          </p:cNvCxnSpPr>
          <p:nvPr/>
        </p:nvCxnSpPr>
        <p:spPr>
          <a:xfrm flipH="1">
            <a:off x="3276600" y="3276600"/>
            <a:ext cx="6858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B147512-92B1-8AF4-6FF6-ADFFDB6B56B0}"/>
              </a:ext>
            </a:extLst>
          </p:cNvPr>
          <p:cNvCxnSpPr>
            <a:cxnSpLocks/>
          </p:cNvCxnSpPr>
          <p:nvPr/>
        </p:nvCxnSpPr>
        <p:spPr>
          <a:xfrm flipH="1">
            <a:off x="4419600" y="3023118"/>
            <a:ext cx="6858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7198737-1698-EEA2-E65B-AE95385A8294}"/>
              </a:ext>
            </a:extLst>
          </p:cNvPr>
          <p:cNvCxnSpPr>
            <a:cxnSpLocks/>
          </p:cNvCxnSpPr>
          <p:nvPr/>
        </p:nvCxnSpPr>
        <p:spPr>
          <a:xfrm flipH="1">
            <a:off x="4471698" y="3561185"/>
            <a:ext cx="6858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0F49C60-79D9-9419-1900-B6BBA105D48C}"/>
              </a:ext>
            </a:extLst>
          </p:cNvPr>
          <p:cNvCxnSpPr>
            <a:cxnSpLocks/>
          </p:cNvCxnSpPr>
          <p:nvPr/>
        </p:nvCxnSpPr>
        <p:spPr>
          <a:xfrm flipH="1">
            <a:off x="5791200" y="2971800"/>
            <a:ext cx="6858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4D9783D-E546-8452-0889-D1D37DD18649}"/>
              </a:ext>
            </a:extLst>
          </p:cNvPr>
          <p:cNvCxnSpPr>
            <a:cxnSpLocks/>
          </p:cNvCxnSpPr>
          <p:nvPr/>
        </p:nvCxnSpPr>
        <p:spPr>
          <a:xfrm flipH="1">
            <a:off x="5666796" y="3539257"/>
            <a:ext cx="6858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9B9C6B5-3960-E95C-F70D-335E19DA6DFC}"/>
              </a:ext>
            </a:extLst>
          </p:cNvPr>
          <p:cNvCxnSpPr>
            <a:cxnSpLocks/>
          </p:cNvCxnSpPr>
          <p:nvPr/>
        </p:nvCxnSpPr>
        <p:spPr>
          <a:xfrm flipH="1">
            <a:off x="7010400" y="3512820"/>
            <a:ext cx="6858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dirty="0"/>
                  <a:t>Use Table 1 to convert each measurement.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US" dirty="0"/>
                  <a:t>​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gal</m:t>
                    </m:r>
                    <m:r>
                      <a:rPr lang="en-US">
                        <a:latin typeface="Cambria Math" panose="02040503050406030204" pitchFamily="18" charset="0"/>
                      </a:rPr>
                      <m:t>=</m:t>
                    </m:r>
                    <m:borderBox>
                      <m:borderBoxPr>
                        <m:hideTop m:val="on"/>
                        <m:hideLeft m:val="on"/>
                        <m:hideRight m:val="on"/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borderBoxPr>
                      <m:e>
                        <m:phant>
                          <m:phantPr>
                            <m:show m:val="off"/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phantPr>
                          <m:e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000000</m:t>
                            </m:r>
                          </m:e>
                        </m:phant>
                      </m:e>
                    </m:borderBox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qt</m:t>
                    </m:r>
                  </m:oMath>
                </a14:m>
                <a:endParaRPr lang="en-US" dirty="0"/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rPr lang="en-US" dirty="0"/>
                  <a:t>​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ft</m:t>
                    </m:r>
                    <m:r>
                      <a:rPr lang="en-US">
                        <a:latin typeface="Cambria Math" panose="02040503050406030204" pitchFamily="18" charset="0"/>
                      </a:rPr>
                      <m:t>=</m:t>
                    </m:r>
                    <m:borderBox>
                      <m:borderBoxPr>
                        <m:hideTop m:val="on"/>
                        <m:hideLeft m:val="on"/>
                        <m:hideRight m:val="on"/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borderBoxPr>
                      <m:e>
                        <m:phant>
                          <m:phantPr>
                            <m:show m:val="off"/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phantPr>
                          <m:e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000000</m:t>
                            </m:r>
                          </m:e>
                        </m:phant>
                      </m:e>
                    </m:borderBox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yd</m:t>
                    </m:r>
                  </m:oMath>
                </a14:m>
                <a:endParaRPr lang="en-US" dirty="0"/>
              </a:p>
              <a:p>
                <a:pPr marL="514350" indent="-514350">
                  <a:buFont typeface="+mj-lt"/>
                  <a:buAutoNum type="alphaLcPeriod" startAt="3"/>
                  <a:defRPr sz="2800"/>
                </a:pPr>
                <a:r>
                  <a:rPr lang="en-US" dirty="0"/>
                  <a:t>​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60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min</m:t>
                    </m:r>
                    <m:r>
                      <a:rPr lang="en-US">
                        <a:latin typeface="Cambria Math" panose="02040503050406030204" pitchFamily="18" charset="0"/>
                      </a:rPr>
                      <m:t>=</m:t>
                    </m:r>
                    <m:borderBox>
                      <m:borderBoxPr>
                        <m:hideTop m:val="on"/>
                        <m:hideLeft m:val="on"/>
                        <m:hideRight m:val="on"/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borderBoxPr>
                      <m:e>
                        <m:phant>
                          <m:phantPr>
                            <m:show m:val="off"/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phantPr>
                          <m:e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000000</m:t>
                            </m:r>
                          </m:e>
                        </m:phant>
                      </m:e>
                    </m:borderBox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hr</m:t>
                    </m:r>
                  </m:oMath>
                </a14:m>
                <a:endParaRPr lang="en-US" dirty="0"/>
              </a:p>
              <a:p>
                <a:pPr marL="514350" indent="-514350">
                  <a:buFont typeface="+mj-lt"/>
                  <a:buAutoNum type="alphaLcPeriod" startAt="4"/>
                  <a:defRPr sz="2800"/>
                </a:pPr>
                <a:r>
                  <a:rPr lang="en-US" dirty="0"/>
                  <a:t>​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T</m:t>
                    </m:r>
                    <m:r>
                      <a:rPr lang="en-US">
                        <a:latin typeface="Cambria Math" panose="02040503050406030204" pitchFamily="18" charset="0"/>
                      </a:rPr>
                      <m:t>=</m:t>
                    </m:r>
                    <m:borderBox>
                      <m:borderBoxPr>
                        <m:hideTop m:val="on"/>
                        <m:hideLeft m:val="on"/>
                        <m:hideRight m:val="on"/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borderBoxPr>
                      <m:e>
                        <m:phant>
                          <m:phantPr>
                            <m:show m:val="off"/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phantPr>
                          <m:e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000000</m:t>
                            </m:r>
                          </m:e>
                        </m:phant>
                      </m:e>
                    </m:borderBox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lb</m:t>
                    </m:r>
                  </m:oMath>
                </a14:m>
                <a:endParaRPr lang="en-US" dirty="0"/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>
                  <a:defRPr sz="2800"/>
                </a:pPr>
                <a:r>
                  <a:rPr lang="en-IN" dirty="0"/>
                  <a:t>a.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gal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qt</m:t>
                    </m:r>
                  </m:oMath>
                </a14:m>
                <a:r>
                  <a:rPr lang="en-US" dirty="0"/>
                  <a:t>		c.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60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min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hr</m:t>
                    </m:r>
                  </m:oMath>
                </a14:m>
                <a:endParaRPr lang="en-US" dirty="0"/>
              </a:p>
              <a:p>
                <a:pPr>
                  <a:defRPr sz="2800"/>
                </a:pPr>
                <a:r>
                  <a:rPr lang="en-US" dirty="0"/>
                  <a:t>b.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ft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yd</m:t>
                    </m:r>
                  </m:oMath>
                </a14:m>
                <a:r>
                  <a:rPr lang="en-US" dirty="0"/>
                  <a:t>		d.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T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2000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lb</m:t>
                    </m:r>
                  </m:oMath>
                </a14:m>
                <a:endParaRPr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itle 4">
            <a:extLst>
              <a:ext uri="{FF2B5EF4-FFF2-40B4-BE49-F238E27FC236}">
                <a16:creationId xmlns:a16="http://schemas.microsoft.com/office/drawing/2014/main" id="{293EF386-9D85-AE98-D019-5F0A89392E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Basic Conversions in the US Customary System</a:t>
            </a:r>
            <a:endParaRPr lang="en-IN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Procedure: Using Multiplication and Division to Convert Measurements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1902059"/>
          </a:xfrm>
        </p:spPr>
        <p:txBody>
          <a:bodyPr>
            <a:spAutoFit/>
          </a:bodyPr>
          <a:lstStyle/>
          <a:p>
            <a:pPr marL="514350" indent="-514350">
              <a:buFont typeface="+mj-lt"/>
              <a:buAutoNum type="arabicPeriod"/>
              <a:defRPr sz="2800"/>
            </a:pPr>
            <a:r>
              <a:rPr dirty="0"/>
              <a:t>​</a:t>
            </a:r>
            <a:r>
              <a:rPr sz="2800" b="1" dirty="0"/>
              <a:t>Multiply</a:t>
            </a:r>
            <a:r>
              <a:rPr sz="2800" dirty="0"/>
              <a:t> to convert to smaller units. (There will be more smaller units.)</a:t>
            </a:r>
          </a:p>
          <a:p>
            <a:pPr marL="514350" indent="-514350">
              <a:buFont typeface="+mj-lt"/>
              <a:buAutoNum type="arabicPeriod" startAt="2"/>
              <a:defRPr sz="2800"/>
            </a:pPr>
            <a:r>
              <a:rPr dirty="0"/>
              <a:t>​</a:t>
            </a:r>
            <a:r>
              <a:rPr sz="2800" b="1" dirty="0"/>
              <a:t>Divide</a:t>
            </a:r>
            <a:r>
              <a:rPr sz="2800" dirty="0"/>
              <a:t> to convert to larger units. (There will be fewer larger units.)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800"/>
            </a:pPr>
            <a:r>
              <a:rPr sz="2800" dirty="0"/>
              <a:t>Example 2: Converting US Units of Measure Using Multiplication/Division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 lnSpcReduction="10000"/>
              </a:bodyPr>
              <a:lstStyle/>
              <a:p>
                <a:pPr>
                  <a:spcBef>
                    <a:spcPts val="0"/>
                  </a:spcBef>
                </a:pPr>
                <a:r>
                  <a:rPr lang="en-US" sz="2800" dirty="0"/>
                  <a:t>Use multiplication or division to convert each measurement.</a:t>
                </a:r>
              </a:p>
              <a:p>
                <a:pPr marL="514350" indent="-514350">
                  <a:spcBef>
                    <a:spcPts val="0"/>
                  </a:spcBef>
                  <a:buFont typeface="+mj-lt"/>
                  <a:buAutoNum type="alphaLcPeriod"/>
                  <a:defRPr sz="2800"/>
                </a:pPr>
                <a:r>
                  <a:rPr lang="en-US" dirty="0"/>
                  <a:t>​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c</m:t>
                    </m:r>
                    <m:r>
                      <a:rPr lang="en-US">
                        <a:latin typeface="Cambria Math" panose="02040503050406030204" pitchFamily="18" charset="0"/>
                      </a:rPr>
                      <m:t>=</m:t>
                    </m:r>
                    <m:borderBox>
                      <m:borderBoxPr>
                        <m:hideTop m:val="on"/>
                        <m:hideLeft m:val="on"/>
                        <m:hideRight m:val="on"/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borderBoxPr>
                      <m:e>
                        <m:phant>
                          <m:phantPr>
                            <m:show m:val="off"/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phantPr>
                          <m:e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000000</m:t>
                            </m:r>
                          </m:e>
                        </m:phant>
                      </m:e>
                    </m:borderBox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fl</m:t>
                    </m:r>
                    <m:r>
                      <a:rPr lang="en-US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oz</m:t>
                    </m:r>
                  </m:oMath>
                </a14:m>
                <a:endParaRPr lang="en-US" dirty="0"/>
              </a:p>
              <a:p>
                <a:pPr marL="514350" indent="-514350">
                  <a:spcBef>
                    <a:spcPts val="0"/>
                  </a:spcBef>
                  <a:buFont typeface="+mj-lt"/>
                  <a:buAutoNum type="alphaLcPeriod" startAt="2"/>
                  <a:defRPr sz="2800"/>
                </a:pPr>
                <a:r>
                  <a:rPr lang="en-US" dirty="0"/>
                  <a:t>​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gal</m:t>
                    </m:r>
                    <m:r>
                      <a:rPr lang="en-US">
                        <a:latin typeface="Cambria Math" panose="02040503050406030204" pitchFamily="18" charset="0"/>
                      </a:rPr>
                      <m:t>=</m:t>
                    </m:r>
                    <m:borderBox>
                      <m:borderBoxPr>
                        <m:hideTop m:val="on"/>
                        <m:hideLeft m:val="on"/>
                        <m:hideRight m:val="on"/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borderBoxPr>
                      <m:e>
                        <m:phant>
                          <m:phantPr>
                            <m:show m:val="off"/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phantPr>
                          <m:e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000000</m:t>
                            </m:r>
                          </m:e>
                        </m:phant>
                      </m:e>
                    </m:borderBox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qt</m:t>
                    </m:r>
                  </m:oMath>
                </a14:m>
                <a:endParaRPr lang="en-US" dirty="0"/>
              </a:p>
              <a:p>
                <a:pPr marL="514350" indent="-514350">
                  <a:spcBef>
                    <a:spcPts val="0"/>
                  </a:spcBef>
                  <a:buFont typeface="+mj-lt"/>
                  <a:buAutoNum type="alphaLcPeriod" startAt="3"/>
                  <a:defRPr sz="2800"/>
                </a:pPr>
                <a:r>
                  <a:rPr lang="en-US" dirty="0"/>
                  <a:t>​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150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min</m:t>
                    </m:r>
                    <m:r>
                      <a:rPr lang="en-US">
                        <a:latin typeface="Cambria Math" panose="02040503050406030204" pitchFamily="18" charset="0"/>
                      </a:rPr>
                      <m:t>=</m:t>
                    </m:r>
                    <m:borderBox>
                      <m:borderBoxPr>
                        <m:hideTop m:val="on"/>
                        <m:hideLeft m:val="on"/>
                        <m:hideRight m:val="on"/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borderBoxPr>
                      <m:e>
                        <m:phant>
                          <m:phantPr>
                            <m:show m:val="off"/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phantPr>
                          <m:e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000000</m:t>
                            </m:r>
                          </m:e>
                        </m:phant>
                      </m:e>
                    </m:borderBox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hr</m:t>
                    </m:r>
                  </m:oMath>
                </a14:m>
                <a:endParaRPr lang="en-US" dirty="0"/>
              </a:p>
              <a:p>
                <a:pPr marL="514350" indent="-514350">
                  <a:spcBef>
                    <a:spcPts val="0"/>
                  </a:spcBef>
                  <a:buFont typeface="+mj-lt"/>
                  <a:buAutoNum type="alphaLcPeriod" startAt="4"/>
                  <a:defRPr sz="2800"/>
                </a:pPr>
                <a:r>
                  <a:rPr lang="en-US" dirty="0"/>
                  <a:t>​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39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in</m:t>
                    </m:r>
                    <m:r>
                      <a:rPr lang="en-US">
                        <a:latin typeface="Cambria Math" panose="02040503050406030204" pitchFamily="18" charset="0"/>
                      </a:rPr>
                      <m:t>.=</m:t>
                    </m:r>
                    <m:borderBox>
                      <m:borderBoxPr>
                        <m:hideTop m:val="on"/>
                        <m:hideLeft m:val="on"/>
                        <m:hideRight m:val="on"/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borderBoxPr>
                      <m:e>
                        <m:phant>
                          <m:phantPr>
                            <m:show m:val="off"/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phantPr>
                          <m:e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000000</m:t>
                            </m:r>
                          </m:e>
                        </m:phant>
                      </m:e>
                    </m:borderBox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ft</m:t>
                    </m:r>
                  </m:oMath>
                </a14:m>
                <a:endParaRPr lang="en-US" dirty="0"/>
              </a:p>
              <a:p>
                <a:pPr>
                  <a:spcBef>
                    <a:spcPts val="0"/>
                  </a:spcBef>
                  <a:defRPr sz="2800"/>
                </a:pPr>
                <a:r>
                  <a:rPr lang="en-IN" b="1" dirty="0"/>
                  <a:t>Solution</a:t>
                </a:r>
              </a:p>
              <a:p>
                <a:pPr marL="514350" indent="-514350">
                  <a:spcBef>
                    <a:spcPts val="0"/>
                  </a:spcBef>
                  <a:buAutoNum type="alphaLcPeriod"/>
                  <a:defRPr sz="2800"/>
                </a:pPr>
                <a:r>
                  <a:rPr lang="en-US" dirty="0"/>
                  <a:t>You are converting from a </a:t>
                </a:r>
                <a:r>
                  <a:rPr lang="en-US" i="1" dirty="0"/>
                  <a:t>larger</a:t>
                </a:r>
                <a:r>
                  <a:rPr lang="en-US" dirty="0"/>
                  <a:t> unit to a </a:t>
                </a:r>
                <a:r>
                  <a:rPr lang="en-US" i="1" dirty="0"/>
                  <a:t>smaller</a:t>
                </a:r>
                <a:r>
                  <a:rPr lang="en-US" dirty="0"/>
                  <a:t> unit (a </a:t>
                </a:r>
                <a:r>
                  <a:rPr lang="en-US" i="1" dirty="0"/>
                  <a:t>cup</a:t>
                </a:r>
                <a:r>
                  <a:rPr lang="en-US" dirty="0"/>
                  <a:t> is larger than a </a:t>
                </a:r>
                <a:r>
                  <a:rPr lang="en-US" i="1" dirty="0"/>
                  <a:t>fluid ounce</a:t>
                </a:r>
                <a:r>
                  <a:rPr lang="en-US" dirty="0"/>
                  <a:t>), so multiply. Because there are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8</m:t>
                    </m:r>
                  </m:oMath>
                </a14:m>
                <a:r>
                  <a:rPr lang="en-US" dirty="0"/>
                  <a:t> fluid ounces in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 cup, multiply by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8</m:t>
                    </m:r>
                  </m:oMath>
                </a14:m>
                <a:r>
                  <a:rPr lang="en-US" dirty="0"/>
                  <a:t>.</a:t>
                </a:r>
              </a:p>
              <a:p>
                <a:pPr>
                  <a:spcBef>
                    <a:spcPts val="0"/>
                  </a:spcBef>
                  <a:defRPr sz="28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c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8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fl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oz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24</m:t>
                      </m:r>
                      <m:r>
                        <a:rPr lang="en-US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fl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oz</m:t>
                      </m:r>
                    </m:oMath>
                  </m:oMathPara>
                </a14:m>
                <a:endParaRPr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20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800"/>
            </a:pPr>
            <a:r>
              <a:rPr sz="2800" dirty="0"/>
              <a:t>Example 2: Converting US Units of Measure Using Multiplication/Division</a:t>
            </a:r>
            <a:r>
              <a:rPr lang="en-US" sz="2800" dirty="0"/>
              <a:t> (cont.)</a:t>
            </a:r>
            <a:endParaRPr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 marL="514350" indent="-514350">
                  <a:spcBef>
                    <a:spcPts val="0"/>
                  </a:spcBef>
                  <a:buFont typeface="+mj-lt"/>
                  <a:buAutoNum type="alphaLcPeriod" startAt="2"/>
                  <a:defRPr sz="2800"/>
                </a:pPr>
                <a:r>
                  <a:rPr lang="en-US" dirty="0"/>
                  <a:t>You are converting from a </a:t>
                </a:r>
                <a:r>
                  <a:rPr lang="en-US" i="1" dirty="0"/>
                  <a:t>larger</a:t>
                </a:r>
                <a:r>
                  <a:rPr lang="en-US" dirty="0"/>
                  <a:t> unit to a </a:t>
                </a:r>
                <a:r>
                  <a:rPr lang="en-US" i="1" dirty="0"/>
                  <a:t>smaller</a:t>
                </a:r>
                <a:r>
                  <a:rPr lang="en-US" dirty="0"/>
                  <a:t> unit (a </a:t>
                </a:r>
                <a:r>
                  <a:rPr lang="en-US" i="1" dirty="0"/>
                  <a:t>gallon</a:t>
                </a:r>
                <a:r>
                  <a:rPr lang="en-US" dirty="0"/>
                  <a:t> is larger than a </a:t>
                </a:r>
                <a:r>
                  <a:rPr lang="en-US" i="1" dirty="0"/>
                  <a:t>quart</a:t>
                </a:r>
                <a:r>
                  <a:rPr lang="en-US" dirty="0"/>
                  <a:t>), so multiply. Because there are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US" dirty="0"/>
                  <a:t> quarts in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 gallon, multiply by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US" dirty="0"/>
                  <a:t>.</a:t>
                </a:r>
              </a:p>
              <a:p>
                <a:pPr>
                  <a:spcBef>
                    <a:spcPts val="0"/>
                  </a:spcBef>
                  <a:defRPr sz="28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5 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gal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=5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∙4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qt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=20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qt</m:t>
                      </m:r>
                    </m:oMath>
                  </m:oMathPara>
                </a14:m>
                <a:endParaRPr lang="en-US" dirty="0"/>
              </a:p>
              <a:p>
                <a:pPr marL="514350" indent="-514350">
                  <a:spcBef>
                    <a:spcPts val="0"/>
                  </a:spcBef>
                  <a:buFont typeface="+mj-lt"/>
                  <a:buAutoNum type="alphaLcPeriod" startAt="3"/>
                  <a:defRPr sz="2800"/>
                </a:pPr>
                <a:r>
                  <a:rPr lang="en-US" dirty="0"/>
                  <a:t>You are converting from a </a:t>
                </a:r>
                <a:r>
                  <a:rPr lang="en-US" i="1" dirty="0"/>
                  <a:t>smaller</a:t>
                </a:r>
                <a:r>
                  <a:rPr lang="en-US" dirty="0"/>
                  <a:t> unit to a </a:t>
                </a:r>
                <a:r>
                  <a:rPr lang="en-US" i="1" dirty="0"/>
                  <a:t>larger</a:t>
                </a:r>
                <a:r>
                  <a:rPr lang="en-US" dirty="0"/>
                  <a:t> unit (a </a:t>
                </a:r>
                <a:r>
                  <a:rPr lang="en-US" i="1" dirty="0"/>
                  <a:t>minute</a:t>
                </a:r>
                <a:r>
                  <a:rPr lang="en-US" dirty="0"/>
                  <a:t> is smaller than an </a:t>
                </a:r>
                <a:r>
                  <a:rPr lang="en-US" i="1" dirty="0"/>
                  <a:t>hour</a:t>
                </a:r>
                <a:r>
                  <a:rPr lang="en-US" dirty="0"/>
                  <a:t>), so divide. Because there are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60</m:t>
                    </m:r>
                  </m:oMath>
                </a14:m>
                <a:r>
                  <a:rPr lang="en-US" dirty="0"/>
                  <a:t> minutes in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 hour, divide by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60</m:t>
                    </m:r>
                  </m:oMath>
                </a14:m>
                <a:r>
                  <a:rPr lang="en-US" dirty="0"/>
                  <a:t>.</a:t>
                </a:r>
              </a:p>
              <a:p>
                <a:pPr>
                  <a:spcBef>
                    <a:spcPts val="0"/>
                  </a:spcBef>
                  <a:defRPr sz="28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150 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min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150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60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hr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hr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=2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hr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or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2.5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hr</m:t>
                      </m:r>
                    </m:oMath>
                  </m:oMathPara>
                </a14:m>
                <a:endParaRPr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35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747561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800"/>
            </a:pPr>
            <a:r>
              <a:rPr sz="2800" dirty="0"/>
              <a:t>Example 2: Converting US Units of Measure Using Multiplication/Division</a:t>
            </a:r>
            <a:r>
              <a:rPr lang="en-US" sz="2800" dirty="0"/>
              <a:t> (cont.)</a:t>
            </a:r>
            <a:endParaRPr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 marL="514350" indent="-514350">
                  <a:spcBef>
                    <a:spcPts val="0"/>
                  </a:spcBef>
                  <a:buFont typeface="+mj-lt"/>
                  <a:buAutoNum type="alphaLcPeriod" startAt="4"/>
                  <a:defRPr sz="2800"/>
                </a:pPr>
                <a:r>
                  <a:rPr lang="en-US" dirty="0"/>
                  <a:t>You are converting from a </a:t>
                </a:r>
                <a:r>
                  <a:rPr lang="en-US" i="1" dirty="0"/>
                  <a:t>smaller</a:t>
                </a:r>
                <a:r>
                  <a:rPr lang="en-US" dirty="0"/>
                  <a:t> unit to a </a:t>
                </a:r>
                <a:r>
                  <a:rPr lang="en-US" i="1" dirty="0"/>
                  <a:t>larger</a:t>
                </a:r>
                <a:r>
                  <a:rPr lang="en-US" dirty="0"/>
                  <a:t> unit (an </a:t>
                </a:r>
                <a:r>
                  <a:rPr lang="en-US" i="1" dirty="0"/>
                  <a:t>inch</a:t>
                </a:r>
                <a:r>
                  <a:rPr lang="en-US" dirty="0"/>
                  <a:t> is smaller than a </a:t>
                </a:r>
                <a:r>
                  <a:rPr lang="en-US" i="1" dirty="0"/>
                  <a:t>foot</a:t>
                </a:r>
                <a:r>
                  <a:rPr lang="en-US" dirty="0"/>
                  <a:t>), so divide. Because there are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12</m:t>
                    </m:r>
                  </m:oMath>
                </a14:m>
                <a:r>
                  <a:rPr lang="en-US" dirty="0"/>
                  <a:t> inches in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 foot, divide by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12</m:t>
                    </m:r>
                  </m:oMath>
                </a14:m>
                <a:r>
                  <a:rPr lang="en-US" dirty="0"/>
                  <a:t>.</a:t>
                </a:r>
              </a:p>
              <a:p>
                <a:pPr>
                  <a:spcBef>
                    <a:spcPts val="0"/>
                  </a:spcBef>
                  <a:defRPr sz="28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39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in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.=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39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ft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13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ft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3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ft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or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25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ft</m:t>
                      </m:r>
                    </m:oMath>
                  </m:oMathPara>
                </a14:m>
                <a:endParaRPr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35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611791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800"/>
            </a:pPr>
            <a:r>
              <a:rPr sz="2800" dirty="0"/>
              <a:t>Example 3: Application: Converting US Units of Measure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dirty="0"/>
                  <a:t>A bottle of water contains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16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8</m:t>
                    </m:r>
                  </m:oMath>
                </a14:m>
                <a:r>
                  <a:rPr lang="en-US" sz="2800" dirty="0"/>
                  <a:t> fluid ounces. How many cups of water are in the bottle?</a:t>
                </a:r>
              </a:p>
              <a:p>
                <a:r>
                  <a:rPr lang="en-US" b="1" dirty="0"/>
                  <a:t>Solution</a:t>
                </a:r>
              </a:p>
              <a:p>
                <a:r>
                  <a:rPr lang="en-US" sz="2800" dirty="0"/>
                  <a:t>There are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8</m:t>
                    </m:r>
                  </m:oMath>
                </a14:m>
                <a:r>
                  <a:rPr lang="en-US" sz="2800" dirty="0"/>
                  <a:t> fluid ounces in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sz="2800" dirty="0"/>
                  <a:t> cup and we want to change from fluid ounces to cups. To change from a smaller unit to a larger unit, divide.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16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8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 panose="02040503050406030204" pitchFamily="18" charset="0"/>
                        </a:rPr>
                        <m:t>fl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 panose="02040503050406030204" pitchFamily="18" charset="0"/>
                        </a:rPr>
                        <m:t>oz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16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 panose="02040503050406030204" pitchFamily="18" charset="0"/>
                        </a:rPr>
                        <m:t>c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 panose="02040503050406030204" pitchFamily="18" charset="0"/>
                        </a:rPr>
                        <m:t>c</m:t>
                      </m:r>
                    </m:oMath>
                  </m:oMathPara>
                </a14:m>
                <a:endParaRPr lang="en-US" sz="2800" dirty="0"/>
              </a:p>
              <a:p>
                <a:r>
                  <a:rPr lang="en-IN" dirty="0"/>
                  <a:t>Thus, the bottle contains </a:t>
                </a:r>
                <a14:m>
                  <m:oMath xmlns:m="http://schemas.openxmlformats.org/officeDocument/2006/math">
                    <m:r>
                      <a:rPr lang="en-IN" i="1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IN" i="1" dirty="0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IN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IN" dirty="0"/>
                  <a:t> cups of water.</a:t>
                </a:r>
                <a:endParaRPr sz="2800"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 r="-22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Procedure: Using Unit Fractions to Convert Measurements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1902059"/>
          </a:xfrm>
        </p:spPr>
        <p:txBody>
          <a:bodyPr>
            <a:spAutoFit/>
          </a:bodyPr>
          <a:lstStyle/>
          <a:p>
            <a:pPr marL="514350" indent="-514350">
              <a:buFont typeface="+mj-lt"/>
              <a:buAutoNum type="arabicPeriod"/>
              <a:defRPr sz="2800"/>
            </a:pPr>
            <a:r>
              <a:rPr dirty="0"/>
              <a:t>​</a:t>
            </a:r>
            <a:r>
              <a:rPr sz="2800" dirty="0"/>
              <a:t>The numerator should be in the units of measure of the desired result.</a:t>
            </a:r>
          </a:p>
          <a:p>
            <a:pPr marL="514350" indent="-514350">
              <a:buFont typeface="+mj-lt"/>
              <a:buAutoNum type="arabicPeriod" startAt="2"/>
              <a:defRPr sz="2800"/>
            </a:pPr>
            <a:r>
              <a:rPr dirty="0"/>
              <a:t>​</a:t>
            </a:r>
            <a:r>
              <a:rPr sz="2800" dirty="0"/>
              <a:t>The denominator should be in the original units of measure.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800"/>
            </a:pPr>
            <a:r>
              <a:rPr sz="2800" dirty="0"/>
              <a:t>Example 4: Using Unit Fractions to Convert US Units of Measure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spcBef>
                    <a:spcPts val="0"/>
                  </a:spcBef>
                  <a:defRPr sz="2800"/>
                </a:pPr>
                <a:r>
                  <a:rPr lang="en-US" dirty="0"/>
                  <a:t>Use unit fractions to convert each measurement.</a:t>
                </a:r>
              </a:p>
              <a:p>
                <a:pPr marL="514350" indent="-514350">
                  <a:spcBef>
                    <a:spcPts val="0"/>
                  </a:spcBef>
                  <a:buFont typeface="+mj-lt"/>
                  <a:buAutoNum type="alphaLcPeriod"/>
                  <a:defRPr sz="2800"/>
                </a:pPr>
                <a:r>
                  <a:rPr lang="en-US" dirty="0"/>
                  <a:t>​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21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ft</m:t>
                    </m:r>
                    <m:r>
                      <a:rPr lang="en-US">
                        <a:latin typeface="Cambria Math" panose="02040503050406030204" pitchFamily="18" charset="0"/>
                      </a:rPr>
                      <m:t>=</m:t>
                    </m:r>
                    <m:borderBox>
                      <m:borderBoxPr>
                        <m:hideTop m:val="on"/>
                        <m:hideLeft m:val="on"/>
                        <m:hideRight m:val="on"/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borderBoxPr>
                      <m:e>
                        <m:phant>
                          <m:phantPr>
                            <m:show m:val="off"/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phantPr>
                          <m:e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000000</m:t>
                            </m:r>
                          </m:e>
                        </m:phant>
                      </m:e>
                    </m:borderBox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yd</m:t>
                    </m:r>
                  </m:oMath>
                </a14:m>
                <a:r>
                  <a:rPr lang="en-US" dirty="0"/>
                  <a:t>		</a:t>
                </a:r>
              </a:p>
              <a:p>
                <a:pPr marL="514350" indent="-514350">
                  <a:spcBef>
                    <a:spcPts val="0"/>
                  </a:spcBef>
                  <a:buFont typeface="+mj-lt"/>
                  <a:buAutoNum type="alphaLcPeriod" startAt="2"/>
                  <a:defRPr sz="2800"/>
                </a:pPr>
                <a:r>
                  <a:rPr lang="en-US" dirty="0"/>
                  <a:t>​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15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hr</m:t>
                    </m:r>
                    <m:r>
                      <a:rPr lang="en-US">
                        <a:latin typeface="Cambria Math" panose="02040503050406030204" pitchFamily="18" charset="0"/>
                      </a:rPr>
                      <m:t>=</m:t>
                    </m:r>
                    <m:borderBox>
                      <m:borderBoxPr>
                        <m:hideTop m:val="on"/>
                        <m:hideLeft m:val="on"/>
                        <m:hideRight m:val="on"/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borderBoxPr>
                      <m:e>
                        <m:phant>
                          <m:phantPr>
                            <m:show m:val="off"/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phantPr>
                          <m:e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000000</m:t>
                            </m:r>
                          </m:e>
                        </m:phant>
                      </m:e>
                    </m:borderBox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min</m:t>
                    </m:r>
                  </m:oMath>
                </a14:m>
                <a:r>
                  <a:rPr lang="en-US" dirty="0"/>
                  <a:t>	</a:t>
                </a:r>
              </a:p>
              <a:p>
                <a:pPr marL="514350" indent="-514350">
                  <a:spcBef>
                    <a:spcPts val="0"/>
                  </a:spcBef>
                  <a:buFont typeface="+mj-lt"/>
                  <a:buAutoNum type="alphaLcPeriod" startAt="2"/>
                  <a:defRPr sz="2800"/>
                </a:pP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6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qt</m:t>
                    </m:r>
                    <m:r>
                      <a:rPr lang="en-US">
                        <a:latin typeface="Cambria Math" panose="02040503050406030204" pitchFamily="18" charset="0"/>
                      </a:rPr>
                      <m:t>=</m:t>
                    </m:r>
                    <m:borderBox>
                      <m:borderBoxPr>
                        <m:hideTop m:val="on"/>
                        <m:hideLeft m:val="on"/>
                        <m:hideRight m:val="on"/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borderBoxPr>
                      <m:e>
                        <m:phant>
                          <m:phantPr>
                            <m:show m:val="off"/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phantPr>
                          <m:e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000000</m:t>
                            </m:r>
                          </m:e>
                        </m:phant>
                      </m:e>
                    </m:borderBox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pt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dirty="0"/>
              </a:p>
              <a:p>
                <a:pPr marL="514350" indent="-514350">
                  <a:spcBef>
                    <a:spcPts val="0"/>
                  </a:spcBef>
                  <a:buFont typeface="+mj-lt"/>
                  <a:buAutoNum type="alphaLcPeriod" startAt="2"/>
                  <a:defRPr sz="2800"/>
                </a:pPr>
                <a:r>
                  <a:rPr lang="en-US" dirty="0"/>
                  <a:t>​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40</m:t>
                    </m:r>
                    <m:r>
                      <a:rPr lang="en-US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oz</m:t>
                    </m:r>
                    <m:r>
                      <a:rPr lang="en-US">
                        <a:latin typeface="Cambria Math" panose="02040503050406030204" pitchFamily="18" charset="0"/>
                      </a:rPr>
                      <m:t>=</m:t>
                    </m:r>
                    <m:borderBox>
                      <m:borderBoxPr>
                        <m:hideTop m:val="on"/>
                        <m:hideLeft m:val="on"/>
                        <m:hideRight m:val="on"/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borderBoxPr>
                      <m:e>
                        <m:phant>
                          <m:phantPr>
                            <m:show m:val="off"/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phantPr>
                          <m:e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000000</m:t>
                            </m:r>
                          </m:e>
                        </m:phant>
                      </m:e>
                    </m:borderBox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lb</m:t>
                    </m:r>
                  </m:oMath>
                </a14:m>
                <a:endParaRPr lang="en-US" dirty="0"/>
              </a:p>
              <a:p>
                <a:pPr>
                  <a:spcBef>
                    <a:spcPts val="0"/>
                  </a:spcBef>
                  <a:defRPr sz="2800"/>
                </a:pPr>
                <a:r>
                  <a:rPr lang="en-US" b="1" dirty="0"/>
                  <a:t>Solution</a:t>
                </a:r>
              </a:p>
              <a:p>
                <a:pPr marL="514350" indent="-514350">
                  <a:spcBef>
                    <a:spcPts val="0"/>
                  </a:spcBef>
                  <a:buAutoNum type="alphaLcPeriod"/>
                  <a:defRPr sz="2800"/>
                </a:pPr>
                <a:r>
                  <a:rPr lang="en-US" dirty="0"/>
                  <a:t>Choose the unit fraction with yards in the numerator and feet in the denominator.</a:t>
                </a:r>
              </a:p>
              <a:p>
                <a:pPr>
                  <a:spcBef>
                    <a:spcPts val="0"/>
                  </a:spcBef>
                  <a:defRPr sz="28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yd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ft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dirty="0"/>
              </a:p>
              <a:p>
                <a:pPr>
                  <a:defRPr sz="2800"/>
                </a:pPr>
                <a:endParaRPr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751</TotalTime>
  <Words>971</Words>
  <Application>Microsoft Office PowerPoint</Application>
  <PresentationFormat>On-screen Show (4:3)</PresentationFormat>
  <Paragraphs>82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Courier New</vt:lpstr>
      <vt:lpstr>Arial</vt:lpstr>
      <vt:lpstr>Calibri</vt:lpstr>
      <vt:lpstr>Cambria Math</vt:lpstr>
      <vt:lpstr>Office Theme</vt:lpstr>
      <vt:lpstr>Section 6.1</vt:lpstr>
      <vt:lpstr>Example 1: Basic Conversions in the US Customary System</vt:lpstr>
      <vt:lpstr>Procedure: Using Multiplication and Division to Convert Measurements</vt:lpstr>
      <vt:lpstr>Example 2: Converting US Units of Measure Using Multiplication/Division</vt:lpstr>
      <vt:lpstr>Example 2: Converting US Units of Measure Using Multiplication/Division (cont.)</vt:lpstr>
      <vt:lpstr>Example 2: Converting US Units of Measure Using Multiplication/Division (cont.)</vt:lpstr>
      <vt:lpstr>Example 3: Application: Converting US Units of Measure</vt:lpstr>
      <vt:lpstr>Procedure: Using Unit Fractions to Convert Measurements</vt:lpstr>
      <vt:lpstr>Example 4: Using Unit Fractions to Convert US Units of Measure</vt:lpstr>
      <vt:lpstr>Example 4: Using Unit Fractions to Convert US Units of Measure (cont.)</vt:lpstr>
      <vt:lpstr>Example 4: Using Unit Fractions to Convert US Units of Measure (cont.)</vt:lpstr>
      <vt:lpstr>Example 4: Using Unit Fractions to Convert US Units of Measure (cont.)</vt:lpstr>
      <vt:lpstr>Example 5: Application: Converting US Units of Measure</vt:lpstr>
      <vt:lpstr>Example 6: Application: Converting US Units of Measure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Pathways to College Mathematics</dc:title>
  <dc:creator>Hawkes Learning</dc:creator>
  <cp:lastModifiedBy>Jolie Even</cp:lastModifiedBy>
  <cp:revision>127</cp:revision>
  <dcterms:created xsi:type="dcterms:W3CDTF">2013-04-26T14:43:13Z</dcterms:created>
  <dcterms:modified xsi:type="dcterms:W3CDTF">2024-09-03T19:35:54Z</dcterms:modified>
</cp:coreProperties>
</file>