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1" r:id="rId6"/>
    <p:sldId id="263" r:id="rId7"/>
    <p:sldId id="266" r:id="rId8"/>
    <p:sldId id="269" r:id="rId9"/>
    <p:sldId id="286" r:id="rId10"/>
    <p:sldId id="271" r:id="rId11"/>
    <p:sldId id="273" r:id="rId12"/>
    <p:sldId id="276" r:id="rId13"/>
    <p:sldId id="279" r:id="rId14"/>
    <p:sldId id="287" r:id="rId15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4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The Metric System: Length and Area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6.2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</a:t>
            </a:r>
            <a:r>
              <a:rPr lang="en-US" dirty="0"/>
              <a:t> </a:t>
            </a:r>
            <a:r>
              <a:rPr dirty="0"/>
              <a:t>Converting Metric Units of Area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Convert each measurement using unit fractions.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>
                        <a:latin typeface="Cambria Math" panose="02040503050406030204" pitchFamily="18" charset="0"/>
                      </a:rPr>
                      <m:t>=_____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mm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en-US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600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>
                        <a:latin typeface="Cambria Math" panose="02040503050406030204" pitchFamily="18" charset="0"/>
                      </a:rPr>
                      <m:t>=_____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</m:e>
                          <m:sup>
                            <m: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</m:e>
                          <m:sup>
                            <m: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500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4600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4600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</m:e>
                          <m:sup>
                            <m: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000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000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</m:e>
                          <m:sup>
                            <m: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0046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>
                  <a:defRPr sz="2800"/>
                </a:pPr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C2EA34E8-FEFC-804A-370F-EC340AABD96B}"/>
              </a:ext>
            </a:extLst>
          </p:cNvPr>
          <p:cNvSpPr txBox="1"/>
          <p:nvPr/>
        </p:nvSpPr>
        <p:spPr>
          <a:xfrm>
            <a:off x="2438400" y="3973286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 that the decimal point is moved 2 places to the right.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CEE02C-42E9-87F6-1AD3-FA9FE090684B}"/>
              </a:ext>
            </a:extLst>
          </p:cNvPr>
          <p:cNvSpPr txBox="1"/>
          <p:nvPr/>
        </p:nvSpPr>
        <p:spPr>
          <a:xfrm>
            <a:off x="2438400" y="53340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 that the decimal point is moved 6 places to the left.</a:t>
            </a:r>
            <a:endParaRPr lang="en-IN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566BF4E-DD14-0059-969C-672693B0FB6F}"/>
              </a:ext>
            </a:extLst>
          </p:cNvPr>
          <p:cNvCxnSpPr>
            <a:cxnSpLocks/>
          </p:cNvCxnSpPr>
          <p:nvPr/>
        </p:nvCxnSpPr>
        <p:spPr>
          <a:xfrm flipV="1">
            <a:off x="2438400" y="3276600"/>
            <a:ext cx="533400" cy="4513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66A4E78-B9EC-EB23-C904-9F9A5E8FA3A0}"/>
              </a:ext>
            </a:extLst>
          </p:cNvPr>
          <p:cNvCxnSpPr>
            <a:cxnSpLocks/>
          </p:cNvCxnSpPr>
          <p:nvPr/>
        </p:nvCxnSpPr>
        <p:spPr>
          <a:xfrm flipV="1">
            <a:off x="3581400" y="3548352"/>
            <a:ext cx="609600" cy="3971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6CF4B9C-6235-FFAB-F5BF-1AE7A7B1605B}"/>
              </a:ext>
            </a:extLst>
          </p:cNvPr>
          <p:cNvCxnSpPr>
            <a:cxnSpLocks/>
          </p:cNvCxnSpPr>
          <p:nvPr/>
        </p:nvCxnSpPr>
        <p:spPr>
          <a:xfrm flipV="1">
            <a:off x="3810000" y="4594177"/>
            <a:ext cx="533400" cy="4513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34797A5-B805-E054-559C-EEC0DE680BC7}"/>
              </a:ext>
            </a:extLst>
          </p:cNvPr>
          <p:cNvCxnSpPr>
            <a:cxnSpLocks/>
          </p:cNvCxnSpPr>
          <p:nvPr/>
        </p:nvCxnSpPr>
        <p:spPr>
          <a:xfrm flipV="1">
            <a:off x="5905500" y="4859885"/>
            <a:ext cx="609600" cy="3971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Converting Metric Units of Area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Convert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253</m:t>
                        </m:r>
                        <m:r>
                          <a:rPr lang="ar-AE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mm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to square centimeters using a metric conversion line.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Note that the decimal point is aligned over the original unit of metric area and that two digits are used in each space on the line.</a:t>
                </a:r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Thus,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253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53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 r="-2000" b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BFFDE5F-ED81-E3C9-66C6-71434A50DB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7771" y="4065036"/>
            <a:ext cx="4925112" cy="10955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DF14B40-716D-776B-9C76-F76DFE452B4A}"/>
              </a:ext>
            </a:extLst>
          </p:cNvPr>
          <p:cNvSpPr txBox="1"/>
          <p:nvPr/>
        </p:nvSpPr>
        <p:spPr>
          <a:xfrm>
            <a:off x="5299787" y="3755571"/>
            <a:ext cx="1850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unit to the left</a:t>
            </a: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Converting Metric Units of Area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Convert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ar-AE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to square centimeters using a metric conversion line.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sz="2800" dirty="0"/>
                  <a:t>Thus,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61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c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sz="28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11AB9F6A-AEF6-F7DD-2730-99E638DBCE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3021529"/>
            <a:ext cx="4382112" cy="104789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0833400-82C9-A0CC-5C76-98E8DC266E17}"/>
              </a:ext>
            </a:extLst>
          </p:cNvPr>
          <p:cNvSpPr txBox="1"/>
          <p:nvPr/>
        </p:nvSpPr>
        <p:spPr>
          <a:xfrm>
            <a:off x="3452326" y="267322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 units to the right</a:t>
            </a:r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Converting Metric Units of Land Area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Convert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ar-AE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km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to ares.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To make this conversion, we need to know how many ares are in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k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/>
                  <a:t>. Because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km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1000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m</m:t>
                    </m:r>
                  </m:oMath>
                </a14:m>
                <a:r>
                  <a:rPr lang="en-US" sz="2800" dirty="0"/>
                  <a:t> we have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k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km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km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a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BEE03B-6DCD-EA56-2B47-A6D873C19B25}"/>
                  </a:ext>
                </a:extLst>
              </p:cNvPr>
              <p:cNvSpPr txBox="1"/>
              <p:nvPr/>
            </p:nvSpPr>
            <p:spPr>
              <a:xfrm>
                <a:off x="5943600" y="4343400"/>
                <a:ext cx="3124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Divide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N" dirty="0"/>
                  <a:t>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IN" dirty="0"/>
                  <a:t> to get ares.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BEE03B-6DCD-EA56-2B47-A6D873C19B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4343400"/>
                <a:ext cx="3124200" cy="369332"/>
              </a:xfrm>
              <a:prstGeom prst="rect">
                <a:avLst/>
              </a:prstGeom>
              <a:blipFill>
                <a:blip r:embed="rId3"/>
                <a:stretch>
                  <a:fillRect l="-1559" t="-10000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Converting Metric Units of Land Area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Using a unit fraction, we have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k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km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k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m</m:t>
                              </m:r>
                            </m:e>
                            <m:sup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Thus,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AE6BBE-1F05-15F6-BFC5-FB23E222D9B1}"/>
              </a:ext>
            </a:extLst>
          </p:cNvPr>
          <p:cNvCxnSpPr/>
          <p:nvPr/>
        </p:nvCxnSpPr>
        <p:spPr>
          <a:xfrm flipV="1">
            <a:off x="2286000" y="1752600"/>
            <a:ext cx="533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8840C9-439D-8FF3-B31F-AEA0F3030B97}"/>
              </a:ext>
            </a:extLst>
          </p:cNvPr>
          <p:cNvCxnSpPr/>
          <p:nvPr/>
        </p:nvCxnSpPr>
        <p:spPr>
          <a:xfrm flipV="1">
            <a:off x="3666931" y="2010747"/>
            <a:ext cx="533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8088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Writing Metric Units of Measure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41440"/>
                <a:ext cx="8229600" cy="3711785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In the metric system,</a:t>
                </a:r>
              </a:p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A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is written to the left of the decimal point if there is no whole number part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287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m</m:t>
                        </m:r>
                      </m:e>
                    </m:d>
                  </m:oMath>
                </a14:m>
                <a:r>
                  <a:rPr lang="en-US"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No commas are used in writing numbers. If a number has more than four digits (to the left or right of the decimal point), the digits are grouped in threes from the decimal point with a space between the groups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25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000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or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000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34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m</m:t>
                        </m:r>
                      </m:e>
                    </m:d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41440"/>
                <a:ext cx="8229600" cy="3711785"/>
              </a:xfrm>
              <a:blipFill>
                <a:blip r:embed="rId2"/>
                <a:stretch>
                  <a:fillRect l="-1402" t="-1140" r="-1402" b="-325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Using Unit Fractions to Convert Measures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45941"/>
            <a:ext cx="8229600" cy="1902059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The numerator should be in the units of measure of the desired result.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The denominator should be in the original units of measure.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Converting Metric Units of Length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US" sz="2800" dirty="0"/>
                  <a:t>Convert each measurement using unit fractions.</a:t>
                </a:r>
              </a:p>
              <a:p>
                <a:pPr marL="514350" indent="-514350">
                  <a:spcBef>
                    <a:spcPts val="0"/>
                  </a:spcBef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=_____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US" dirty="0"/>
                  <a:t>	   c.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375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mm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=_____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m</m:t>
                    </m:r>
                  </m:oMath>
                </a14:m>
                <a:endParaRPr lang="en-US" dirty="0"/>
              </a:p>
              <a:p>
                <a:pPr marL="514350" indent="-514350">
                  <a:spcBef>
                    <a:spcPts val="0"/>
                  </a:spcBef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23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cm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=_____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mm</m:t>
                    </m:r>
                  </m:oMath>
                </a14:m>
                <a:r>
                  <a:rPr lang="en-US" dirty="0"/>
                  <a:t>	   d.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1055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=_____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km</m:t>
                    </m:r>
                  </m:oMath>
                </a14:m>
                <a:r>
                  <a:rPr lang="en-US" dirty="0"/>
                  <a:t>​​</a:t>
                </a:r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US" dirty="0"/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cm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cm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560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cm</m:t>
                    </m:r>
                  </m:oMath>
                </a14:m>
                <a:endParaRPr lang="en-US" dirty="0"/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cm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cm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mm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cm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mm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                   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235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mm</m:t>
                      </m:r>
                    </m:oMath>
                  </m:oMathPara>
                </a14:m>
                <a:endParaRPr lang="en-US" dirty="0"/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IN" dirty="0"/>
                  <a:t>c.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375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mm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375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mm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1000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mm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375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1000</m:t>
                        </m:r>
                      </m:den>
                    </m:f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375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</m:oMath>
                </a14:m>
                <a:endParaRPr lang="en-US" dirty="0"/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IN" dirty="0"/>
                  <a:t>d.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1055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1055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km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1055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1000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km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055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km</m:t>
                    </m:r>
                  </m:oMath>
                </a14:m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3F8169F-D492-E7FF-8594-822E72748A36}"/>
              </a:ext>
            </a:extLst>
          </p:cNvPr>
          <p:cNvCxnSpPr/>
          <p:nvPr/>
        </p:nvCxnSpPr>
        <p:spPr>
          <a:xfrm flipH="1">
            <a:off x="3399454" y="3581400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F39B738-1FF4-BB3F-84BA-4CF274C38EF5}"/>
              </a:ext>
            </a:extLst>
          </p:cNvPr>
          <p:cNvCxnSpPr/>
          <p:nvPr/>
        </p:nvCxnSpPr>
        <p:spPr>
          <a:xfrm flipH="1">
            <a:off x="4419600" y="3733800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C44D58-1945-CFA1-B814-E6CA031FB5BA}"/>
              </a:ext>
            </a:extLst>
          </p:cNvPr>
          <p:cNvCxnSpPr/>
          <p:nvPr/>
        </p:nvCxnSpPr>
        <p:spPr>
          <a:xfrm flipH="1">
            <a:off x="3352800" y="5229808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956CA01-E882-DE0D-AA64-0F7491ED7CF4}"/>
              </a:ext>
            </a:extLst>
          </p:cNvPr>
          <p:cNvCxnSpPr/>
          <p:nvPr/>
        </p:nvCxnSpPr>
        <p:spPr>
          <a:xfrm flipH="1">
            <a:off x="4572000" y="5425751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DE825F6-64D9-7A56-138B-A29A9FD5ADA3}"/>
              </a:ext>
            </a:extLst>
          </p:cNvPr>
          <p:cNvCxnSpPr>
            <a:cxnSpLocks/>
          </p:cNvCxnSpPr>
          <p:nvPr/>
        </p:nvCxnSpPr>
        <p:spPr>
          <a:xfrm flipH="1">
            <a:off x="3334140" y="4578938"/>
            <a:ext cx="410546" cy="360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9B3D38C-4920-0816-05E9-9AEDF3BB88D9}"/>
              </a:ext>
            </a:extLst>
          </p:cNvPr>
          <p:cNvCxnSpPr>
            <a:cxnSpLocks/>
          </p:cNvCxnSpPr>
          <p:nvPr/>
        </p:nvCxnSpPr>
        <p:spPr>
          <a:xfrm flipH="1">
            <a:off x="4761723" y="4756219"/>
            <a:ext cx="410546" cy="360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5B5C467-CC63-B177-D73D-8BA73D6E7698}"/>
              </a:ext>
            </a:extLst>
          </p:cNvPr>
          <p:cNvCxnSpPr/>
          <p:nvPr/>
        </p:nvCxnSpPr>
        <p:spPr>
          <a:xfrm flipH="1">
            <a:off x="2743200" y="2977147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18F1A19-0982-C2A6-E058-3CE0C041955A}"/>
              </a:ext>
            </a:extLst>
          </p:cNvPr>
          <p:cNvCxnSpPr/>
          <p:nvPr/>
        </p:nvCxnSpPr>
        <p:spPr>
          <a:xfrm flipH="1">
            <a:off x="3744686" y="3129547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Application: Converting Metric Units of Length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The highest peak of Mount Everest has a height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8848</m:t>
                    </m:r>
                  </m:oMath>
                </a14:m>
                <a:r>
                  <a:rPr lang="en-US" sz="2800" dirty="0"/>
                  <a:t> meters. What is this height in kilometers?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1000</m:t>
                    </m:r>
                  </m:oMath>
                </a14:m>
                <a:r>
                  <a:rPr lang="en-US" sz="2800" dirty="0"/>
                  <a:t> meters in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kilometer. Converting from meters to kilometers, we have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8848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8848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ar-A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ar-A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km</m:t>
                          </m:r>
                        </m:num>
                        <m:den>
                          <m:r>
                            <a:rPr lang="ar-A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1000</m:t>
                          </m:r>
                          <m:r>
                            <a:rPr lang="ar-AE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</m:t>
                          </m:r>
                        </m:den>
                      </m:f>
                      <m:r>
                        <a:rPr lang="ar-A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8848</m:t>
                          </m:r>
                        </m:num>
                        <m:den>
                          <m:r>
                            <a:rPr lang="ar-A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1000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km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848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km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Thus, Mt. Everest has a height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848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km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endParaRPr lang="en-US"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7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B4D28BB-CC29-E1C9-81A8-0396137A2755}"/>
              </a:ext>
            </a:extLst>
          </p:cNvPr>
          <p:cNvCxnSpPr>
            <a:cxnSpLocks/>
          </p:cNvCxnSpPr>
          <p:nvPr/>
        </p:nvCxnSpPr>
        <p:spPr>
          <a:xfrm flipH="1">
            <a:off x="3048000" y="3657600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C25D879-F4EA-D09A-B48A-4DE176618D37}"/>
              </a:ext>
            </a:extLst>
          </p:cNvPr>
          <p:cNvCxnSpPr>
            <a:cxnSpLocks/>
          </p:cNvCxnSpPr>
          <p:nvPr/>
        </p:nvCxnSpPr>
        <p:spPr>
          <a:xfrm flipH="1">
            <a:off x="4410270" y="3928188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Converting Metric Units of Length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Convert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56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US" sz="2800" dirty="0"/>
                  <a:t> to meters using a metric conversion line.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Note that the decimal point is aligned over the original unit of metric length.</a:t>
                </a:r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sz="2800" dirty="0"/>
                  <a:t>Thus,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56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cm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56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m</m:t>
                    </m:r>
                  </m:oMath>
                </a14:m>
                <a:r>
                  <a:rPr lang="en-US"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37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BBF742C-97A8-0838-CE3D-3B606FB532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3733800"/>
            <a:ext cx="4382112" cy="112410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58C7D4A-49B0-8085-3BF5-4B497B4F809D}"/>
              </a:ext>
            </a:extLst>
          </p:cNvPr>
          <p:cNvSpPr txBox="1"/>
          <p:nvPr/>
        </p:nvSpPr>
        <p:spPr>
          <a:xfrm>
            <a:off x="4058816" y="3363686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 units to the left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Converting Metric Units of Length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Convert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13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</m:t>
                    </m:r>
                  </m:oMath>
                </a14:m>
                <a:r>
                  <a:rPr lang="en-US" sz="2800" dirty="0"/>
                  <a:t> to millimeters using a metric conversion line.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r>
                  <a:rPr lang="en-US" dirty="0"/>
                  <a:t>Thus,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500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mm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D9DD06FB-0720-C380-5227-EC54BC06A7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3552" y="2690056"/>
            <a:ext cx="4467849" cy="108600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E4F26E2-D948-1D5E-38BE-88890695D62F}"/>
              </a:ext>
            </a:extLst>
          </p:cNvPr>
          <p:cNvSpPr txBox="1"/>
          <p:nvPr/>
        </p:nvSpPr>
        <p:spPr>
          <a:xfrm>
            <a:off x="3984171" y="2327988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units to the right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The Prefixes Mega-, Giga-, and Tera-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How many pixels are in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sz="2800" dirty="0"/>
                  <a:t> megapixels?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How many terabytes are in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17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458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bytes?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Using unit fractions:</a:t>
                </a:r>
                <a:endParaRPr lang="en-US" dirty="0">
                  <a:latin typeface="+mj-lt"/>
                </a:endParaRPr>
              </a:p>
              <a:p>
                <a:pPr>
                  <a:defRPr sz="2800"/>
                </a:pPr>
                <a:r>
                  <a:rPr lang="en-US" dirty="0"/>
                  <a:t>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megapixels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megapixels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000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000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pixels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megapixel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pixels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pixels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Thus, 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pixels in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sz="2800" dirty="0"/>
                  <a:t> megapixels</a:t>
                </a:r>
                <a:r>
                  <a:rPr lang="en-IN" dirty="0"/>
                  <a:t>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DD7FA5D-63F2-E9D9-6C10-74CFF9C91509}"/>
              </a:ext>
            </a:extLst>
          </p:cNvPr>
          <p:cNvCxnSpPr/>
          <p:nvPr/>
        </p:nvCxnSpPr>
        <p:spPr>
          <a:xfrm flipV="1">
            <a:off x="4419600" y="3276600"/>
            <a:ext cx="1371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E363797-6880-22B5-63D4-A2CE8DFB2FCB}"/>
              </a:ext>
            </a:extLst>
          </p:cNvPr>
          <p:cNvCxnSpPr>
            <a:cxnSpLocks/>
          </p:cNvCxnSpPr>
          <p:nvPr/>
        </p:nvCxnSpPr>
        <p:spPr>
          <a:xfrm flipV="1">
            <a:off x="6705600" y="3512820"/>
            <a:ext cx="1371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The Prefixes Mega-, Giga-, and Tera-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b.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17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458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bytes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458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bytes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terabyte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bytes</m:t>
                          </m:r>
                        </m:den>
                      </m:f>
                    </m:oMath>
                  </m:oMathPara>
                </a14:m>
                <a:endParaRPr lang="en-US" sz="2800" b="0" i="0" dirty="0">
                  <a:latin typeface="+mj-lt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17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458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000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000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terabyte</m:t>
                      </m:r>
                    </m:oMath>
                  </m:oMathPara>
                </a14:m>
                <a:endParaRPr lang="en-US" sz="2800" b="0" i="0" dirty="0">
                  <a:latin typeface="+mj-lt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017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458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terabytes</m:t>
                      </m:r>
                    </m:oMath>
                  </m:oMathPara>
                </a14:m>
                <a:endParaRPr lang="en-US" sz="2800" b="0" dirty="0">
                  <a:latin typeface="+mj-lt"/>
                </a:endParaRPr>
              </a:p>
              <a:p>
                <a:pPr>
                  <a:defRPr sz="2800"/>
                </a:pPr>
                <a:r>
                  <a:rPr lang="en-US" sz="2800" dirty="0"/>
                  <a:t>Thus, 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017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458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terabytes in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17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458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bytes.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1B4CAD4-9763-7FF0-532B-BCB2FC36EF31}"/>
              </a:ext>
            </a:extLst>
          </p:cNvPr>
          <p:cNvCxnSpPr/>
          <p:nvPr/>
        </p:nvCxnSpPr>
        <p:spPr>
          <a:xfrm flipV="1">
            <a:off x="3352800" y="1753187"/>
            <a:ext cx="8382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4F70202-178E-6D66-1763-782C33B76085}"/>
              </a:ext>
            </a:extLst>
          </p:cNvPr>
          <p:cNvCxnSpPr/>
          <p:nvPr/>
        </p:nvCxnSpPr>
        <p:spPr>
          <a:xfrm flipV="1">
            <a:off x="7315200" y="1968129"/>
            <a:ext cx="8382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4135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808</Words>
  <Application>Microsoft Office PowerPoint</Application>
  <PresentationFormat>On-screen Show (4:3)</PresentationFormat>
  <Paragraphs>98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Courier New</vt:lpstr>
      <vt:lpstr>Arial</vt:lpstr>
      <vt:lpstr>Calibri</vt:lpstr>
      <vt:lpstr>Cambria Math</vt:lpstr>
      <vt:lpstr>Office Theme</vt:lpstr>
      <vt:lpstr>Section 6.2</vt:lpstr>
      <vt:lpstr>Procedure: Writing Metric Units of Measure</vt:lpstr>
      <vt:lpstr>Procedure: Using Unit Fractions to Convert Measures</vt:lpstr>
      <vt:lpstr>Example 1: Converting Metric Units of Length</vt:lpstr>
      <vt:lpstr>Example 2: Application: Converting Metric Units of Length</vt:lpstr>
      <vt:lpstr>Example 3: Converting Metric Units of Length</vt:lpstr>
      <vt:lpstr>Example 4: Converting Metric Units of Length</vt:lpstr>
      <vt:lpstr>Example 5: The Prefixes Mega-, Giga-, and Tera-</vt:lpstr>
      <vt:lpstr>Example 5: The Prefixes Mega-, Giga-, and Tera- (cont.)</vt:lpstr>
      <vt:lpstr>Example 6: Converting Metric Units of Area</vt:lpstr>
      <vt:lpstr>Example 7: Converting Metric Units of Area</vt:lpstr>
      <vt:lpstr>Example 8: Converting Metric Units of Area</vt:lpstr>
      <vt:lpstr>Example 9: Converting Metric Units of Land Area</vt:lpstr>
      <vt:lpstr>Example 9: Converting Metric Units of Land Area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139</cp:revision>
  <dcterms:created xsi:type="dcterms:W3CDTF">2013-04-26T14:43:13Z</dcterms:created>
  <dcterms:modified xsi:type="dcterms:W3CDTF">2024-09-03T19:56:43Z</dcterms:modified>
</cp:coreProperties>
</file>