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9" r:id="rId4"/>
    <p:sldId id="261" r:id="rId5"/>
    <p:sldId id="264" r:id="rId6"/>
    <p:sldId id="277" r:id="rId7"/>
    <p:sldId id="266" r:id="rId8"/>
    <p:sldId id="278" r:id="rId9"/>
    <p:sldId id="268" r:id="rId10"/>
    <p:sldId id="270" r:id="rId11"/>
    <p:sldId id="279" r:id="rId12"/>
    <p:sldId id="272" r:id="rId13"/>
    <p:sldId id="280" r:id="rId14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The Metric System: Capacity and Weight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6.3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Converting Metric Units of Weight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Convert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34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sz="2800" dirty="0"/>
                  <a:t> to milligrams </a:t>
                </a:r>
                <a:r>
                  <a:rPr lang="en-US" sz="2800" b="1" dirty="0"/>
                  <a:t>a</a:t>
                </a:r>
                <a:r>
                  <a:rPr lang="en-US" sz="2800" dirty="0"/>
                  <a:t>. using a unit fraction and </a:t>
                </a:r>
                <a:r>
                  <a:rPr lang="en-US" sz="2800" b="1" dirty="0"/>
                  <a:t>b</a:t>
                </a:r>
                <a:r>
                  <a:rPr lang="en-US" sz="2800" dirty="0"/>
                  <a:t>. using a metric conversion line.</a:t>
                </a:r>
              </a:p>
              <a:p>
                <a:r>
                  <a:rPr lang="en-US" sz="2800" b="1" dirty="0"/>
                  <a:t>Solution</a:t>
                </a:r>
              </a:p>
              <a:p>
                <a:r>
                  <a:rPr lang="en-US" sz="2800" dirty="0"/>
                  <a:t>There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1000</m:t>
                    </m:r>
                  </m:oMath>
                </a14:m>
                <a:r>
                  <a:rPr lang="en-US" sz="2800" dirty="0"/>
                  <a:t> milligrams in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gram. So, conversion of </a:t>
                </a:r>
                <a14:m>
                  <m:oMath xmlns:m="http://schemas.openxmlformats.org/officeDocument/2006/math"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34</m:t>
                    </m:r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sz="2800" dirty="0"/>
                  <a:t> to milligrams can be accomplished as follows.</a:t>
                </a:r>
              </a:p>
              <a:p>
                <a:pPr marL="514350" indent="-514350">
                  <a:buAutoNum type="alphaLcPeriod"/>
                </a:pPr>
                <a:r>
                  <a:rPr lang="en-US" dirty="0"/>
                  <a:t>Using a unit fraction: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1000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mg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g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mg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34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000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mg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44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47AABC7-FA6D-3411-8BFF-F5BCD61A022B}"/>
              </a:ext>
            </a:extLst>
          </p:cNvPr>
          <p:cNvCxnSpPr>
            <a:cxnSpLocks/>
          </p:cNvCxnSpPr>
          <p:nvPr/>
        </p:nvCxnSpPr>
        <p:spPr>
          <a:xfrm flipV="1">
            <a:off x="2133600" y="4267200"/>
            <a:ext cx="356896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515984-65BE-B838-2045-150D281B41F3}"/>
              </a:ext>
            </a:extLst>
          </p:cNvPr>
          <p:cNvCxnSpPr>
            <a:cxnSpLocks/>
          </p:cNvCxnSpPr>
          <p:nvPr/>
        </p:nvCxnSpPr>
        <p:spPr>
          <a:xfrm flipV="1">
            <a:off x="3276600" y="4449147"/>
            <a:ext cx="381000" cy="3514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Converting Metric Units of Weight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2"/>
                </a:pPr>
                <a:r>
                  <a:rPr lang="en-US" dirty="0"/>
                  <a:t>Using a metric conversion line:</a:t>
                </a:r>
              </a:p>
              <a:p>
                <a:pPr marL="514350" indent="-514350">
                  <a:buFont typeface="+mj-lt"/>
                  <a:buAutoNum type="alphaLcPeriod" startAt="2"/>
                </a:pPr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Thus, with either method, we have			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34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34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mg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D3FF348E-E959-6A61-A24E-DD84207A60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6189" y="1943686"/>
            <a:ext cx="4816050" cy="125671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AE20791-0D94-332C-2C9B-B6AC91987A5E}"/>
              </a:ext>
            </a:extLst>
          </p:cNvPr>
          <p:cNvSpPr txBox="1"/>
          <p:nvPr/>
        </p:nvSpPr>
        <p:spPr>
          <a:xfrm>
            <a:off x="4267200" y="1574355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i="0" u="none" strike="noStrike" baseline="0" dirty="0">
                <a:solidFill>
                  <a:srgbClr val="1A40FF"/>
                </a:solidFill>
                <a:latin typeface="Calibri" panose="020F0502020204030204" pitchFamily="34" charset="0"/>
              </a:rPr>
              <a:t>3 units to the right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99880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Application: Converting Metric Units of Weight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A box of detergent weighs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475</m:t>
                    </m:r>
                  </m:oMath>
                </a14:m>
                <a:r>
                  <a:rPr lang="en-US" dirty="0"/>
                  <a:t> grams. Convert this mass to kilograms </a:t>
                </a:r>
                <a:r>
                  <a:rPr lang="en-US" b="1" dirty="0"/>
                  <a:t>a</a:t>
                </a:r>
                <a:r>
                  <a:rPr lang="en-US" dirty="0"/>
                  <a:t>. using a unit fraction and </a:t>
                </a:r>
                <a:r>
                  <a:rPr lang="en-US" b="1" dirty="0"/>
                  <a:t>b</a:t>
                </a:r>
                <a:r>
                  <a:rPr lang="en-US" dirty="0"/>
                  <a:t>. using a metric conversion line</a:t>
                </a:r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There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1000</m:t>
                    </m:r>
                  </m:oMath>
                </a14:m>
                <a:r>
                  <a:rPr lang="en-US" sz="2800" dirty="0"/>
                  <a:t> grams in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kilogram. We can convert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475</m:t>
                    </m:r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sz="2800" dirty="0"/>
                  <a:t> to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kg</m:t>
                    </m:r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as follows.</a:t>
                </a:r>
              </a:p>
              <a:p>
                <a:pPr>
                  <a:defRPr sz="2800"/>
                </a:pPr>
                <a:r>
                  <a:rPr lang="en-US" sz="2800" dirty="0"/>
                  <a:t>a. Using a unit fraction: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475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475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kg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1000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g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475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1000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kg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475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kg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B0A163C-0DD0-6552-2785-738CACA36609}"/>
              </a:ext>
            </a:extLst>
          </p:cNvPr>
          <p:cNvCxnSpPr>
            <a:cxnSpLocks/>
          </p:cNvCxnSpPr>
          <p:nvPr/>
        </p:nvCxnSpPr>
        <p:spPr>
          <a:xfrm flipV="1">
            <a:off x="2971800" y="4608736"/>
            <a:ext cx="381000" cy="3514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1C5C8C3-E6AE-772E-F314-6011887E7865}"/>
              </a:ext>
            </a:extLst>
          </p:cNvPr>
          <p:cNvCxnSpPr>
            <a:cxnSpLocks/>
          </p:cNvCxnSpPr>
          <p:nvPr/>
        </p:nvCxnSpPr>
        <p:spPr>
          <a:xfrm flipV="1">
            <a:off x="4267200" y="4843086"/>
            <a:ext cx="381000" cy="3514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Application: Converting Metric Units of Weight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b. Using a metric conversion line:</a:t>
                </a:r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Each method shows that </a:t>
                </a:r>
                <a14:m>
                  <m:oMath xmlns:m="http://schemas.openxmlformats.org/officeDocument/2006/math"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475</m:t>
                    </m:r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sz="2800" dirty="0"/>
                  <a:t> of detergent is equivalent to </a:t>
                </a:r>
                <a14:m>
                  <m:oMath xmlns:m="http://schemas.openxmlformats.org/officeDocument/2006/math"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475</m:t>
                    </m:r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kg</m:t>
                    </m:r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of detergent. 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8FF3C969-575A-6965-7FF2-8DCED09049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1981008"/>
            <a:ext cx="5429969" cy="144799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DFA75A8-0B4A-6CFF-8783-FB3E7E597DD1}"/>
              </a:ext>
            </a:extLst>
          </p:cNvPr>
          <p:cNvSpPr txBox="1"/>
          <p:nvPr/>
        </p:nvSpPr>
        <p:spPr>
          <a:xfrm>
            <a:off x="2756965" y="1638113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i="0" u="none" strike="noStrike" baseline="0" dirty="0">
                <a:solidFill>
                  <a:srgbClr val="1A40FF"/>
                </a:solidFill>
                <a:latin typeface="Calibri" panose="020F0502020204030204" pitchFamily="34" charset="0"/>
              </a:rPr>
              <a:t>3 units to the left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99783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Common Metric Units of Capacity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Choose the best metric unit of capacity to complete each statement.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A jug of orange juice might hold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bar>
                      <m:bar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ar>
                  </m:oMath>
                </a14:m>
                <a:r>
                  <a:rPr lang="ar-AE" sz="2800" dirty="0"/>
                  <a:t>.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dirty="0"/>
                  <a:t>​</a:t>
                </a:r>
                <a:r>
                  <a:rPr lang="en-US" sz="2800" dirty="0"/>
                  <a:t>Flushing a dog's eyes with saline solution requires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bar>
                      <m:bar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ar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of solution.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sz="2800" dirty="0"/>
                  <a:t>A jug of orange juice might hold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u="sng" dirty="0"/>
                  <a:t>liters</a:t>
                </a:r>
                <a:r>
                  <a:rPr lang="en-US" sz="2800" dirty="0"/>
                  <a:t> (or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L</m:t>
                    </m:r>
                  </m:oMath>
                </a14:m>
                <a:r>
                  <a:rPr lang="en-US" sz="2800" dirty="0"/>
                  <a:t>).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sz="2800" dirty="0"/>
                  <a:t>Flushing a dog’s eyes with saline solution requires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u="sng" dirty="0"/>
                  <a:t>milliliters</a:t>
                </a:r>
                <a:r>
                  <a:rPr lang="en-US" sz="2800" dirty="0"/>
                  <a:t> of solution (or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mL</m:t>
                    </m:r>
                  </m:oMath>
                </a14:m>
                <a:r>
                  <a:rPr lang="en-US" sz="2800" dirty="0"/>
                  <a:t>).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Converting Metric Units of Capacity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Convert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L</m:t>
                    </m:r>
                  </m:oMath>
                </a14:m>
                <a:r>
                  <a:rPr lang="en-US" sz="2800" dirty="0"/>
                  <a:t> to milliliters using a unit fraction.</a:t>
                </a:r>
              </a:p>
              <a:p>
                <a:r>
                  <a:rPr lang="en-US" b="1" dirty="0"/>
                  <a:t>Solution</a:t>
                </a:r>
              </a:p>
              <a:p>
                <a:endParaRPr lang="en-US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L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L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1000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mL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mL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1400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mL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7440EB0-0CDD-800B-1BF4-FF1CDCEC8809}"/>
              </a:ext>
            </a:extLst>
          </p:cNvPr>
          <p:cNvCxnSpPr>
            <a:cxnSpLocks/>
          </p:cNvCxnSpPr>
          <p:nvPr/>
        </p:nvCxnSpPr>
        <p:spPr>
          <a:xfrm flipH="1">
            <a:off x="2286000" y="2808514"/>
            <a:ext cx="307910" cy="391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60EBDD-F5F0-EC7D-4D7C-82601A6E5DB9}"/>
              </a:ext>
            </a:extLst>
          </p:cNvPr>
          <p:cNvCxnSpPr>
            <a:cxnSpLocks/>
          </p:cNvCxnSpPr>
          <p:nvPr/>
        </p:nvCxnSpPr>
        <p:spPr>
          <a:xfrm flipH="1">
            <a:off x="3505200" y="3004457"/>
            <a:ext cx="283029" cy="430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Converting Metric Units of Capacity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Convert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mL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to liters using a metric conversion line.</a:t>
                </a:r>
              </a:p>
              <a:p>
                <a:r>
                  <a:rPr lang="en-US" sz="2800" b="1" dirty="0"/>
                  <a:t>Solution</a:t>
                </a:r>
              </a:p>
              <a:p>
                <a:endParaRPr lang="en-US" sz="2800" dirty="0"/>
              </a:p>
              <a:p>
                <a:endParaRPr lang="en-IN" dirty="0"/>
              </a:p>
              <a:p>
                <a:endParaRPr lang="en-IN" sz="2800" dirty="0"/>
              </a:p>
              <a:p>
                <a:endParaRPr lang="en-IN" dirty="0"/>
              </a:p>
              <a:p>
                <a:r>
                  <a:rPr lang="en-IN" sz="2800" dirty="0"/>
                  <a:t>Thus,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mL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0025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L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135A0253-257F-2893-036F-73F2F3BCD4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9016" y="2380606"/>
            <a:ext cx="5438166" cy="134386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B91F6D-76F6-63C4-D9B9-5D032988C33F}"/>
              </a:ext>
            </a:extLst>
          </p:cNvPr>
          <p:cNvSpPr txBox="1"/>
          <p:nvPr/>
        </p:nvSpPr>
        <p:spPr>
          <a:xfrm>
            <a:off x="4573556" y="2007618"/>
            <a:ext cx="1979644" cy="382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i="0" u="none" strike="noStrike" baseline="0" dirty="0">
                <a:solidFill>
                  <a:srgbClr val="1A40FF"/>
                </a:solidFill>
                <a:latin typeface="Calibri" panose="020F0502020204030204" pitchFamily="34" charset="0"/>
              </a:rPr>
              <a:t>3 units to the left</a:t>
            </a: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Converting Metric Units of Capacity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Convert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L</m:t>
                    </m:r>
                  </m:oMath>
                </a14:m>
                <a:r>
                  <a:rPr lang="en-US" sz="2800" dirty="0"/>
                  <a:t> to milliliters </a:t>
                </a:r>
                <a:r>
                  <a:rPr lang="en-US" sz="2800" b="1" dirty="0"/>
                  <a:t>a</a:t>
                </a:r>
                <a:r>
                  <a:rPr lang="en-US" sz="2800" dirty="0"/>
                  <a:t>. using a unit fraction and </a:t>
                </a:r>
                <a:r>
                  <a:rPr lang="en-US" sz="2800" b="1" dirty="0"/>
                  <a:t>b</a:t>
                </a:r>
                <a:r>
                  <a:rPr lang="en-US" sz="2800" dirty="0"/>
                  <a:t>. using a metric conversion line.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sz="2800" dirty="0"/>
                  <a:t>There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1000</m:t>
                    </m:r>
                  </m:oMath>
                </a14:m>
                <a:r>
                  <a:rPr lang="en-US" sz="2800" dirty="0"/>
                  <a:t> milliliters in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liter. We can convert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65</m:t>
                    </m:r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L</m:t>
                    </m:r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as follows.</a:t>
                </a:r>
              </a:p>
              <a:p>
                <a:r>
                  <a:rPr lang="en-US" dirty="0"/>
                  <a:t>a. Using a unit fraction:</a:t>
                </a:r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L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L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1000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mL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mL</m:t>
                      </m:r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       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3650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mL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2FA1C0F-79DE-33C8-F35D-2000EA3DE2A4}"/>
              </a:ext>
            </a:extLst>
          </p:cNvPr>
          <p:cNvCxnSpPr>
            <a:cxnSpLocks/>
          </p:cNvCxnSpPr>
          <p:nvPr/>
        </p:nvCxnSpPr>
        <p:spPr>
          <a:xfrm flipH="1">
            <a:off x="3295261" y="4192555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922CF3A-DE5D-77A4-3A46-714D99CF0260}"/>
              </a:ext>
            </a:extLst>
          </p:cNvPr>
          <p:cNvCxnSpPr>
            <a:cxnSpLocks/>
          </p:cNvCxnSpPr>
          <p:nvPr/>
        </p:nvCxnSpPr>
        <p:spPr>
          <a:xfrm flipH="1">
            <a:off x="4480249" y="4407159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Converting Metric Units of Capacity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2"/>
                </a:pPr>
                <a:r>
                  <a:rPr lang="en-US" dirty="0"/>
                  <a:t>Using a metric conversion line:</a:t>
                </a:r>
              </a:p>
              <a:p>
                <a:pPr marL="514350" indent="-514350">
                  <a:buFont typeface="+mj-lt"/>
                  <a:buAutoNum type="alphaLcPeriod" startAt="2"/>
                </a:pPr>
                <a:endParaRPr lang="en-US" sz="2800" dirty="0"/>
              </a:p>
              <a:p>
                <a:pPr marL="514350" indent="-514350">
                  <a:buFont typeface="+mj-lt"/>
                  <a:buAutoNum type="alphaLcPeriod" startAt="2"/>
                </a:pPr>
                <a:endParaRPr lang="en-US" dirty="0"/>
              </a:p>
              <a:p>
                <a:endParaRPr lang="en-US" sz="2800" dirty="0"/>
              </a:p>
              <a:p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  <a:p>
                <a:pPr marL="457200" lvl="1" indent="0">
                  <a:buNone/>
                </a:pPr>
                <a:r>
                  <a:rPr lang="en-US" dirty="0"/>
                  <a:t>Thus, with either method, we have 	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65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L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3650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mL</m:t>
                    </m:r>
                  </m:oMath>
                </a14:m>
                <a:r>
                  <a:rPr lang="en-US" dirty="0"/>
                  <a:t>.</a:t>
                </a:r>
              </a:p>
              <a:p>
                <a:endParaRPr lang="en-US" sz="2800" dirty="0"/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904F8649-C0F9-0D5D-730E-F829FC85D3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2209800"/>
            <a:ext cx="5328903" cy="135941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8F05BE5-B3ED-41EB-0C57-87FB476DC430}"/>
              </a:ext>
            </a:extLst>
          </p:cNvPr>
          <p:cNvSpPr txBox="1"/>
          <p:nvPr/>
        </p:nvSpPr>
        <p:spPr>
          <a:xfrm>
            <a:off x="5002764" y="1855164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i="0" u="none" strike="noStrike" baseline="0" dirty="0">
                <a:solidFill>
                  <a:srgbClr val="1A40FF"/>
                </a:solidFill>
                <a:latin typeface="Calibri" panose="020F0502020204030204" pitchFamily="34" charset="0"/>
              </a:rPr>
              <a:t>3 units to the right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61102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Application: Converting Metric Units of Capacity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defRPr sz="2800"/>
                </a:pPr>
                <a:r>
                  <a:rPr lang="en-US" dirty="0"/>
                  <a:t>To measure the volume of an object, we can measure the amount of water it displaces. During an experiment, a ball bearing displaces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mL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of water. Convert this amount to liters </a:t>
                </a:r>
                <a:r>
                  <a:rPr lang="en-US" b="1" dirty="0"/>
                  <a:t>a. </a:t>
                </a:r>
                <a:r>
                  <a:rPr lang="en-US" dirty="0"/>
                  <a:t>using a unit fraction and </a:t>
                </a:r>
                <a:r>
                  <a:rPr lang="en-US" b="1" dirty="0"/>
                  <a:t>b.</a:t>
                </a:r>
                <a:r>
                  <a:rPr lang="en-US" dirty="0"/>
                  <a:t> using a metric conversion line.</a:t>
                </a:r>
              </a:p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There are </a:t>
                </a:r>
                <a14:m>
                  <m:oMath xmlns:m="http://schemas.openxmlformats.org/officeDocument/2006/math"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1000</m:t>
                    </m:r>
                  </m:oMath>
                </a14:m>
                <a:r>
                  <a:rPr lang="en-US" sz="2800" dirty="0"/>
                  <a:t> milliliters in </a:t>
                </a:r>
                <a14:m>
                  <m:oMath xmlns:m="http://schemas.openxmlformats.org/officeDocument/2006/math"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liter. So conversion of     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mL</m:t>
                    </m:r>
                  </m:oMath>
                </a14:m>
                <a:r>
                  <a:rPr lang="en-US" sz="2800" dirty="0"/>
                  <a:t> to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L</m:t>
                    </m:r>
                  </m:oMath>
                </a14:m>
                <a:r>
                  <a:rPr lang="en-US" sz="2800" dirty="0"/>
                  <a:t> can be accomplished as follows.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dirty="0"/>
                  <a:t>Using a unit fraction: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mL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mL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1000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mL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1000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L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006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L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20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1385D21-340F-F3D3-E84C-8BA2F8BEECD0}"/>
              </a:ext>
            </a:extLst>
          </p:cNvPr>
          <p:cNvCxnSpPr/>
          <p:nvPr/>
        </p:nvCxnSpPr>
        <p:spPr>
          <a:xfrm flipH="1">
            <a:off x="2667000" y="5029200"/>
            <a:ext cx="4572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529C092-DC74-FED3-5DD5-6433F4C49AA3}"/>
              </a:ext>
            </a:extLst>
          </p:cNvPr>
          <p:cNvCxnSpPr/>
          <p:nvPr/>
        </p:nvCxnSpPr>
        <p:spPr>
          <a:xfrm flipH="1">
            <a:off x="4290527" y="5318449"/>
            <a:ext cx="4572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Application: Converting Metric Units of Capacity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sz="2800" dirty="0"/>
                  <a:t>Using a metric conversion line:</a:t>
                </a:r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sz="2800" dirty="0"/>
                  <a:t>With either method, we see that </a:t>
                </a:r>
                <a14:m>
                  <m:oMath xmlns:m="http://schemas.openxmlformats.org/officeDocument/2006/math"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mL</m:t>
                    </m:r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of water is equivalent to </a:t>
                </a:r>
                <a14:m>
                  <m:oMath xmlns:m="http://schemas.openxmlformats.org/officeDocument/2006/math"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006</m:t>
                    </m:r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L</m:t>
                    </m:r>
                  </m:oMath>
                </a14:m>
                <a:r>
                  <a:rPr lang="en-US" sz="2800" dirty="0"/>
                  <a:t> of water.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030B4C9E-2E79-2EED-38F1-A9B926BD67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1498" y="2168190"/>
            <a:ext cx="5181600" cy="131649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BEB575F-9F5A-96B7-6D4E-9293B95D9C92}"/>
              </a:ext>
            </a:extLst>
          </p:cNvPr>
          <p:cNvSpPr txBox="1"/>
          <p:nvPr/>
        </p:nvSpPr>
        <p:spPr>
          <a:xfrm>
            <a:off x="4312298" y="1743197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i="0" u="none" strike="noStrike" baseline="0" dirty="0">
                <a:solidFill>
                  <a:srgbClr val="1A40FF"/>
                </a:solidFill>
                <a:latin typeface="Calibri" panose="020F0502020204030204" pitchFamily="34" charset="0"/>
              </a:rPr>
              <a:t>3 units to the left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86622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Common Metric Units of Weight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Choose the best metric unit of weight to complete each statement.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A piece of paper might weigh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bar>
                      <m:bar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ar>
                  </m:oMath>
                </a14:m>
                <a:r>
                  <a:rPr lang="ar-AE" sz="2800" dirty="0"/>
                  <a:t>.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dirty="0"/>
                  <a:t>​</a:t>
                </a:r>
                <a:r>
                  <a:rPr lang="en-US" sz="2800" dirty="0"/>
                  <a:t>A container of cheese might weigh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bar>
                      <m:bar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ar>
                  </m:oMath>
                </a14:m>
                <a:r>
                  <a:rPr lang="ar-AE" sz="2800" dirty="0"/>
                  <a:t>.</a:t>
                </a:r>
                <a:endParaRPr lang="en-US" sz="2800" dirty="0"/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sz="2800" dirty="0"/>
                  <a:t>A piece of paper might weigh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u="sng" dirty="0"/>
                  <a:t>grams</a:t>
                </a:r>
                <a:r>
                  <a:rPr lang="en-US" sz="2800" dirty="0"/>
                  <a:t>.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sz="2800" dirty="0"/>
                  <a:t>A container of cheese might weigh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u="sng" dirty="0"/>
                  <a:t>kilograms</a:t>
                </a:r>
                <a:r>
                  <a:rPr lang="en-US" sz="2800" dirty="0"/>
                  <a:t> (or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kg).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214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698</Words>
  <Application>Microsoft Office PowerPoint</Application>
  <PresentationFormat>On-screen Show (4:3)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Courier New</vt:lpstr>
      <vt:lpstr>Arial</vt:lpstr>
      <vt:lpstr>Calibri</vt:lpstr>
      <vt:lpstr>Cambria Math</vt:lpstr>
      <vt:lpstr>Office Theme</vt:lpstr>
      <vt:lpstr>Section 6.3</vt:lpstr>
      <vt:lpstr>Example 1: Common Metric Units of Capacity</vt:lpstr>
      <vt:lpstr>Example 2: Converting Metric Units of Capacity</vt:lpstr>
      <vt:lpstr>Example 3: Converting Metric Units of Capacity</vt:lpstr>
      <vt:lpstr>Example 4: Converting Metric Units of Capacity</vt:lpstr>
      <vt:lpstr>Example 4: Converting Metric Units of Capacity (cont.)</vt:lpstr>
      <vt:lpstr>Example 5: Application: Converting Metric Units of Capacity</vt:lpstr>
      <vt:lpstr>Example 5: Application: Converting Metric Units of Capacity (cont.)</vt:lpstr>
      <vt:lpstr>Example 6: Common Metric Units of Weight</vt:lpstr>
      <vt:lpstr>Example 7: Converting Metric Units of Weight</vt:lpstr>
      <vt:lpstr>Example 7: Converting Metric Units of Weight (cont.)</vt:lpstr>
      <vt:lpstr>Example 8: Application: Converting Metric Units of Weight</vt:lpstr>
      <vt:lpstr>Example 8: Application: Converting Metric Units of Weight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126</cp:revision>
  <dcterms:created xsi:type="dcterms:W3CDTF">2013-04-26T14:43:13Z</dcterms:created>
  <dcterms:modified xsi:type="dcterms:W3CDTF">2024-09-03T20:26:58Z</dcterms:modified>
</cp:coreProperties>
</file>