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82" r:id="rId5"/>
    <p:sldId id="273" r:id="rId6"/>
    <p:sldId id="261" r:id="rId7"/>
    <p:sldId id="263" r:id="rId8"/>
    <p:sldId id="278" r:id="rId9"/>
    <p:sldId id="265" r:id="rId10"/>
    <p:sldId id="279" r:id="rId11"/>
    <p:sldId id="280" r:id="rId12"/>
    <p:sldId id="267" r:id="rId13"/>
    <p:sldId id="281" r:id="rId14"/>
    <p:sldId id="269" r:id="rId15"/>
    <p:sldId id="271" r:id="rId1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6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US and Metric Equivalents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6.4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Converting Units of Length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cm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in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cm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mi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mi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km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mi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</m:oMath>
                </a14:m>
                <a:endParaRPr lang="en-US" dirty="0"/>
              </a:p>
              <a:p>
                <a:r>
                  <a:rPr lang="en-IN" dirty="0"/>
                  <a:t>	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                       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</m:oMath>
                </a14:m>
                <a:endParaRPr lang="en-US" dirty="0"/>
              </a:p>
              <a:p>
                <a:r>
                  <a:rPr lang="en-IN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mi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km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mi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mi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ft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305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ft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ft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r>
                  <a:rPr lang="en-US" dirty="0"/>
                  <a:t>e.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yd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914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100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914</m:t>
                        </m:r>
                      </m:den>
                    </m:f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yd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109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yd</m:t>
                    </m:r>
                  </m:oMath>
                </a14:m>
                <a:endParaRPr lang="en-US" dirty="0"/>
              </a:p>
              <a:p>
                <a:endParaRPr lang="en-IN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D84053-3E08-5D4B-B07A-1BF75FA63178}"/>
              </a:ext>
            </a:extLst>
          </p:cNvPr>
          <p:cNvCxnSpPr/>
          <p:nvPr/>
        </p:nvCxnSpPr>
        <p:spPr>
          <a:xfrm flipH="1">
            <a:off x="2286000" y="17526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7BF0783-92C6-51CF-F30F-34AAF0EE4165}"/>
              </a:ext>
            </a:extLst>
          </p:cNvPr>
          <p:cNvCxnSpPr>
            <a:cxnSpLocks/>
          </p:cNvCxnSpPr>
          <p:nvPr/>
        </p:nvCxnSpPr>
        <p:spPr>
          <a:xfrm flipH="1">
            <a:off x="3429000" y="2004527"/>
            <a:ext cx="197498" cy="357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AA4DB94-71BD-630E-8D1E-ADFA428A21C8}"/>
              </a:ext>
            </a:extLst>
          </p:cNvPr>
          <p:cNvCxnSpPr/>
          <p:nvPr/>
        </p:nvCxnSpPr>
        <p:spPr>
          <a:xfrm flipH="1">
            <a:off x="2743200" y="2514600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00718A-3875-03DB-9338-1E557C43B652}"/>
              </a:ext>
            </a:extLst>
          </p:cNvPr>
          <p:cNvCxnSpPr>
            <a:cxnSpLocks/>
          </p:cNvCxnSpPr>
          <p:nvPr/>
        </p:nvCxnSpPr>
        <p:spPr>
          <a:xfrm flipH="1">
            <a:off x="3828661" y="2755641"/>
            <a:ext cx="3810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6B36671-53FF-7B94-F824-FE13BA1D989F}"/>
              </a:ext>
            </a:extLst>
          </p:cNvPr>
          <p:cNvCxnSpPr/>
          <p:nvPr/>
        </p:nvCxnSpPr>
        <p:spPr>
          <a:xfrm flipH="1">
            <a:off x="2761861" y="3764902"/>
            <a:ext cx="533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B28EECA-93FC-E801-15D0-6F4F3FDD8841}"/>
              </a:ext>
            </a:extLst>
          </p:cNvPr>
          <p:cNvCxnSpPr>
            <a:cxnSpLocks/>
          </p:cNvCxnSpPr>
          <p:nvPr/>
        </p:nvCxnSpPr>
        <p:spPr>
          <a:xfrm flipH="1">
            <a:off x="3847322" y="4005943"/>
            <a:ext cx="381000" cy="26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0C21ADF-5932-B39C-8DFB-933B501C41E0}"/>
              </a:ext>
            </a:extLst>
          </p:cNvPr>
          <p:cNvCxnSpPr>
            <a:cxnSpLocks/>
          </p:cNvCxnSpPr>
          <p:nvPr/>
        </p:nvCxnSpPr>
        <p:spPr>
          <a:xfrm flipH="1">
            <a:off x="2544147" y="45720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F419FF0-E706-CEDD-9991-69FDD0EF7836}"/>
              </a:ext>
            </a:extLst>
          </p:cNvPr>
          <p:cNvCxnSpPr>
            <a:cxnSpLocks/>
          </p:cNvCxnSpPr>
          <p:nvPr/>
        </p:nvCxnSpPr>
        <p:spPr>
          <a:xfrm flipH="1">
            <a:off x="3847322" y="4805265"/>
            <a:ext cx="290805" cy="240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F2F2BB1-33FF-036A-9372-36F5E6F01FB8}"/>
              </a:ext>
            </a:extLst>
          </p:cNvPr>
          <p:cNvCxnSpPr>
            <a:cxnSpLocks/>
          </p:cNvCxnSpPr>
          <p:nvPr/>
        </p:nvCxnSpPr>
        <p:spPr>
          <a:xfrm flipH="1">
            <a:off x="2936032" y="5327779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179F269-4392-F161-595F-CEBF4F329275}"/>
              </a:ext>
            </a:extLst>
          </p:cNvPr>
          <p:cNvCxnSpPr>
            <a:cxnSpLocks/>
          </p:cNvCxnSpPr>
          <p:nvPr/>
        </p:nvCxnSpPr>
        <p:spPr>
          <a:xfrm flipH="1">
            <a:off x="4239207" y="5561044"/>
            <a:ext cx="290805" cy="240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100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Converting Units of Length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With this information, do you think that a </a:t>
                </a:r>
                <a14:m>
                  <m:oMath xmlns:m="http://schemas.openxmlformats.org/officeDocument/2006/math">
                    <m:r>
                      <a:rPr lang="en-US" i="0" dirty="0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m</m:t>
                    </m:r>
                  </m:oMath>
                </a14:m>
                <a:r>
                  <a:rPr lang="en-US" dirty="0"/>
                  <a:t> dash is longer (or shorter) than a </a:t>
                </a:r>
                <a14:m>
                  <m:oMath xmlns:m="http://schemas.openxmlformats.org/officeDocument/2006/math">
                    <m:r>
                      <a:rPr lang="en-US" i="0" dirty="0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yd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dash?</a:t>
                </a:r>
              </a:p>
              <a:p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883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Converting Units of Area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each measurement, rounding to the nearest hundredth.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40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yd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100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cm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ar-AE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in</m:t>
                        </m:r>
                        <m:r>
                          <a:rPr lang="en-US">
                            <a:latin typeface="Cambria Math" panose="02040503050406030204" pitchFamily="18" charset="0"/>
                          </a:rPr>
                          <m:t>.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ar-AE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ar-AE" dirty="0"/>
                  <a:t>​</a:t>
                </a:r>
                <a14:m>
                  <m:oMath xmlns:m="http://schemas.openxmlformats.org/officeDocument/2006/math">
                    <m:r>
                      <a:rPr lang="ar-AE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acres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ha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ha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acres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y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d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y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836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y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d</m:t>
                            </m:r>
                          </m:e>
                          <m:sup>
                            <m: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836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33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44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m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5216A00-511F-D523-39C5-697D2F952D8D}"/>
              </a:ext>
            </a:extLst>
          </p:cNvPr>
          <p:cNvCxnSpPr/>
          <p:nvPr/>
        </p:nvCxnSpPr>
        <p:spPr>
          <a:xfrm flipH="1">
            <a:off x="2819400" y="4876800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20D3297-C3DE-48C4-1889-1B940E2979B2}"/>
              </a:ext>
            </a:extLst>
          </p:cNvPr>
          <p:cNvCxnSpPr/>
          <p:nvPr/>
        </p:nvCxnSpPr>
        <p:spPr>
          <a:xfrm flipH="1">
            <a:off x="3962400" y="5128726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Converting Units of Area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dirty="0"/>
                  <a:t>b.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i="0">
                            <a:latin typeface="Cambria Math" panose="02040503050406030204" pitchFamily="18" charset="0"/>
                          </a:rPr>
                          <m:t>m</m:t>
                        </m:r>
                      </m:e>
                      <m:sup>
                        <m:r>
                          <a:rPr lang="en-US" i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in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cm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                                          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in</m:t>
                      </m:r>
                      <m:sSup>
                        <m:sSupPr>
                          <m:ctrlPr>
                            <a:rPr lang="en-US" b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  <m:sup>
                          <m:r>
                            <a:rPr lang="en-US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pPr>
                  <a:defRPr sz="2800"/>
                </a:pPr>
                <a:r>
                  <a:rPr lang="en-IN" dirty="0"/>
                  <a:t>c. </a:t>
                </a:r>
                <a14:m>
                  <m:oMath xmlns:m="http://schemas.openxmlformats.org/officeDocument/2006/math">
                    <m:r>
                      <a:rPr lang="en-IN" i="1" dirty="0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IN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IN" i="0" dirty="0" smtClean="0">
                        <a:latin typeface="Cambria Math" panose="02040503050406030204" pitchFamily="18" charset="0"/>
                      </a:rPr>
                      <m:t>acres</m:t>
                    </m:r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acres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405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ha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acre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405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ha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ha</m:t>
                    </m:r>
                  </m:oMath>
                </a14:m>
                <a:r>
                  <a:rPr lang="en-US" dirty="0"/>
                  <a:t> </a:t>
                </a:r>
              </a:p>
              <a:p>
                <a:pPr>
                  <a:defRPr sz="2800"/>
                </a:pPr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ha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ha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47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acres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ha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47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acres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          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12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35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acres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5216A00-511F-D523-39C5-697D2F952D8D}"/>
              </a:ext>
            </a:extLst>
          </p:cNvPr>
          <p:cNvCxnSpPr/>
          <p:nvPr/>
        </p:nvCxnSpPr>
        <p:spPr>
          <a:xfrm flipH="1">
            <a:off x="3304592" y="1191209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20D3297-C3DE-48C4-1889-1B940E2979B2}"/>
              </a:ext>
            </a:extLst>
          </p:cNvPr>
          <p:cNvCxnSpPr/>
          <p:nvPr/>
        </p:nvCxnSpPr>
        <p:spPr>
          <a:xfrm flipH="1">
            <a:off x="4582886" y="1443135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0A1AD1F-126F-D0A8-4843-405324143D3A}"/>
              </a:ext>
            </a:extLst>
          </p:cNvPr>
          <p:cNvCxnSpPr/>
          <p:nvPr/>
        </p:nvCxnSpPr>
        <p:spPr>
          <a:xfrm flipH="1">
            <a:off x="2590800" y="2399523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72EA12C-88FF-5473-C668-8CF7F5262B18}"/>
              </a:ext>
            </a:extLst>
          </p:cNvPr>
          <p:cNvCxnSpPr/>
          <p:nvPr/>
        </p:nvCxnSpPr>
        <p:spPr>
          <a:xfrm flipH="1">
            <a:off x="3771123" y="2628123"/>
            <a:ext cx="609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25F388D-A221-D30E-037C-0B8DD6AA4822}"/>
              </a:ext>
            </a:extLst>
          </p:cNvPr>
          <p:cNvCxnSpPr>
            <a:cxnSpLocks/>
          </p:cNvCxnSpPr>
          <p:nvPr/>
        </p:nvCxnSpPr>
        <p:spPr>
          <a:xfrm flipH="1">
            <a:off x="2296886" y="3668485"/>
            <a:ext cx="436984" cy="368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F73DEE5-1BF8-4263-4BEB-D3E3AFAF5496}"/>
              </a:ext>
            </a:extLst>
          </p:cNvPr>
          <p:cNvCxnSpPr>
            <a:cxnSpLocks/>
          </p:cNvCxnSpPr>
          <p:nvPr/>
        </p:nvCxnSpPr>
        <p:spPr>
          <a:xfrm flipH="1">
            <a:off x="3516086" y="3897085"/>
            <a:ext cx="398107" cy="367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126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Converting Units of Capacity (Liquid Volume)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each measurement, rounding to the nearest hundredth.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gal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r>
                  <a:rPr lang="en-US" dirty="0"/>
                  <a:t>		c.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qt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42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gal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​</a:t>
                </a: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:r>
                  <a:rPr lang="en-IN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gal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gal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785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gal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785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42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264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gal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264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gal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09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gal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IN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qt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qt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946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qt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946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047EAAA-EDC5-7C00-9F48-15EAB4E47E61}"/>
              </a:ext>
            </a:extLst>
          </p:cNvPr>
          <p:cNvCxnSpPr/>
          <p:nvPr/>
        </p:nvCxnSpPr>
        <p:spPr>
          <a:xfrm flipH="1">
            <a:off x="2743200" y="3810000"/>
            <a:ext cx="609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0AAF175-28D4-7348-868C-0C952667C2B4}"/>
              </a:ext>
            </a:extLst>
          </p:cNvPr>
          <p:cNvCxnSpPr>
            <a:cxnSpLocks/>
          </p:cNvCxnSpPr>
          <p:nvPr/>
        </p:nvCxnSpPr>
        <p:spPr>
          <a:xfrm flipH="1">
            <a:off x="3810000" y="4052596"/>
            <a:ext cx="513184" cy="214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3990098-0FB1-3636-B5C0-36DF61D8EBB6}"/>
              </a:ext>
            </a:extLst>
          </p:cNvPr>
          <p:cNvCxnSpPr>
            <a:cxnSpLocks/>
          </p:cNvCxnSpPr>
          <p:nvPr/>
        </p:nvCxnSpPr>
        <p:spPr>
          <a:xfrm flipH="1">
            <a:off x="2438400" y="4572000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116F9F0-A80B-4B74-14D5-E4E213F59578}"/>
              </a:ext>
            </a:extLst>
          </p:cNvPr>
          <p:cNvCxnSpPr>
            <a:cxnSpLocks/>
          </p:cNvCxnSpPr>
          <p:nvPr/>
        </p:nvCxnSpPr>
        <p:spPr>
          <a:xfrm flipH="1">
            <a:off x="3508310" y="4814596"/>
            <a:ext cx="270588" cy="289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6EFFB0E-ADAF-5187-DF36-E22D89FC5B39}"/>
              </a:ext>
            </a:extLst>
          </p:cNvPr>
          <p:cNvCxnSpPr>
            <a:cxnSpLocks/>
          </p:cNvCxnSpPr>
          <p:nvPr/>
        </p:nvCxnSpPr>
        <p:spPr>
          <a:xfrm flipH="1">
            <a:off x="2195804" y="5374432"/>
            <a:ext cx="304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C591F23-FDE4-4260-91C5-0CA1472EA211}"/>
              </a:ext>
            </a:extLst>
          </p:cNvPr>
          <p:cNvCxnSpPr>
            <a:cxnSpLocks/>
          </p:cNvCxnSpPr>
          <p:nvPr/>
        </p:nvCxnSpPr>
        <p:spPr>
          <a:xfrm flipH="1">
            <a:off x="3163078" y="5607698"/>
            <a:ext cx="335902" cy="279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Converting Units of Weight (Mass)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each measurement, rounding to the nearest hundredth.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lb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kg</m:t>
                    </m:r>
                  </m:oMath>
                </a14:m>
                <a:r>
                  <a:rPr lang="en-US" dirty="0"/>
                  <a:t>		c. 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35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oz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ar-AE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g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kg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lb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>
                  <a:defRPr sz="2800"/>
                </a:pPr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lb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lb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454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kg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lb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454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kg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27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kg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kg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kg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lb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kg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205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lb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33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lb</m:t>
                    </m:r>
                  </m:oMath>
                </a14:m>
                <a:endParaRPr lang="en-US" dirty="0"/>
              </a:p>
              <a:p>
                <a:pPr>
                  <a:defRPr sz="2800"/>
                </a:pPr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oz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oz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28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g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oz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28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lb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992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F398C57-A415-737E-0A78-CB6A628C3F8E}"/>
              </a:ext>
            </a:extLst>
          </p:cNvPr>
          <p:cNvCxnSpPr>
            <a:cxnSpLocks/>
          </p:cNvCxnSpPr>
          <p:nvPr/>
        </p:nvCxnSpPr>
        <p:spPr>
          <a:xfrm flipH="1">
            <a:off x="2133600" y="38100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E695626-6C5B-28ED-25A9-537C82416332}"/>
              </a:ext>
            </a:extLst>
          </p:cNvPr>
          <p:cNvCxnSpPr>
            <a:cxnSpLocks/>
          </p:cNvCxnSpPr>
          <p:nvPr/>
        </p:nvCxnSpPr>
        <p:spPr>
          <a:xfrm flipH="1">
            <a:off x="3178629" y="4068147"/>
            <a:ext cx="320351" cy="214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A4E0906-E282-8FE3-C839-C64EAC684362}"/>
              </a:ext>
            </a:extLst>
          </p:cNvPr>
          <p:cNvCxnSpPr>
            <a:cxnSpLocks/>
          </p:cNvCxnSpPr>
          <p:nvPr/>
        </p:nvCxnSpPr>
        <p:spPr>
          <a:xfrm flipH="1">
            <a:off x="2665445" y="4593771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C6AD28C-2F3B-EFA9-3F33-7856CCEED186}"/>
              </a:ext>
            </a:extLst>
          </p:cNvPr>
          <p:cNvCxnSpPr>
            <a:cxnSpLocks/>
          </p:cNvCxnSpPr>
          <p:nvPr/>
        </p:nvCxnSpPr>
        <p:spPr>
          <a:xfrm flipH="1">
            <a:off x="3710474" y="4851918"/>
            <a:ext cx="320351" cy="214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4742E16-383E-1EC7-8EC5-848757519313}"/>
              </a:ext>
            </a:extLst>
          </p:cNvPr>
          <p:cNvCxnSpPr>
            <a:cxnSpLocks/>
          </p:cNvCxnSpPr>
          <p:nvPr/>
        </p:nvCxnSpPr>
        <p:spPr>
          <a:xfrm flipH="1">
            <a:off x="2609461" y="5377542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D22EC6-AFE8-4F6F-2B70-72A0C98F7F86}"/>
              </a:ext>
            </a:extLst>
          </p:cNvPr>
          <p:cNvCxnSpPr>
            <a:cxnSpLocks/>
          </p:cNvCxnSpPr>
          <p:nvPr/>
        </p:nvCxnSpPr>
        <p:spPr>
          <a:xfrm flipH="1">
            <a:off x="3654490" y="5635689"/>
            <a:ext cx="320351" cy="2146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Temperature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5851"/>
            <a:ext cx="8229600" cy="1040285"/>
          </a:xfrm>
        </p:spPr>
        <p:txBody>
          <a:bodyPr>
            <a:spAutoFit/>
          </a:bodyPr>
          <a:lstStyle/>
          <a:p>
            <a:r>
              <a:rPr lang="en-US" sz="2800" dirty="0"/>
              <a:t>US customary measure is in </a:t>
            </a:r>
            <a:r>
              <a:rPr lang="en-US" sz="2800" b="1" dirty="0"/>
              <a:t>degrees Fahrenheit </a:t>
            </a:r>
            <a:r>
              <a:rPr sz="2800" dirty="0"/>
              <a:t>(℉).</a:t>
            </a:r>
          </a:p>
          <a:p>
            <a:r>
              <a:rPr sz="2800" dirty="0"/>
              <a:t>Metric measure is in </a:t>
            </a:r>
            <a:r>
              <a:rPr sz="2800" b="1" dirty="0"/>
              <a:t>degrees Celsius</a:t>
            </a:r>
            <a:r>
              <a:rPr sz="2800" dirty="0"/>
              <a:t> (℃).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Hold a straight edge horizontally across the thermometers in Figure </a:t>
            </a:r>
            <a:r>
              <a:rPr lang="en-US" i="0" dirty="0">
                <a:latin typeface="+mj-lt"/>
              </a:rPr>
              <a:t>1 </a:t>
            </a:r>
            <a:r>
              <a:rPr lang="en-US" dirty="0"/>
              <a:t>and compare equivalent measures of Fahrenheit and Celsius</a:t>
            </a:r>
            <a:r>
              <a:rPr lang="en-US" sz="2800" dirty="0"/>
              <a:t>.</a:t>
            </a:r>
          </a:p>
          <a:p>
            <a:endParaRPr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Equivalent Measures of Temperature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8F4324-A3B6-3AD5-B635-3B97F5C94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081" y="2590800"/>
            <a:ext cx="2323838" cy="315830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pPr/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℃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212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℉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℃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104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℉</m:t>
                      </m:r>
                    </m:oMath>
                  </m:oMathPara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20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℃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68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℉</m:t>
                      </m:r>
                    </m:oMath>
                  </m:oMathPara>
                </a14:m>
                <a:endParaRPr lang="en-US" sz="2800" dirty="0"/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Equivalent Measures of Temperature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C000CD-0117-B43C-DB48-19620F654A46}"/>
              </a:ext>
            </a:extLst>
          </p:cNvPr>
          <p:cNvSpPr txBox="1"/>
          <p:nvPr/>
        </p:nvSpPr>
        <p:spPr>
          <a:xfrm>
            <a:off x="3357466" y="46584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Water boils at sea level.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BFC6D5-1DE7-AF18-4C99-6245746F0FE8}"/>
              </a:ext>
            </a:extLst>
          </p:cNvPr>
          <p:cNvSpPr txBox="1"/>
          <p:nvPr/>
        </p:nvSpPr>
        <p:spPr>
          <a:xfrm>
            <a:off x="3357466" y="506901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Hot day in the desert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61C227-C0FA-7EF6-2AFB-C73F056B352D}"/>
              </a:ext>
            </a:extLst>
          </p:cNvPr>
          <p:cNvSpPr txBox="1"/>
          <p:nvPr/>
        </p:nvSpPr>
        <p:spPr>
          <a:xfrm>
            <a:off x="3357466" y="5498068"/>
            <a:ext cx="3463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Comfortable room temperature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D28A13-1AB1-24A4-CFC9-E0DA1BD072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0947" y="1293179"/>
            <a:ext cx="2323838" cy="315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14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457CF-F909-472C-9650-DCF3C407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Temperature Formulas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8442CD53-DCB8-422B-99B8-B22AE6205FAA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82237"/>
                <a:ext cx="8229600" cy="3101298"/>
              </a:xfrm>
            </p:spPr>
            <p:txBody>
              <a:bodyPr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Fahrenheit temperature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32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Celsius temperature</a:t>
                </a:r>
                <a:br>
                  <a:rPr lang="en-US" b="0" dirty="0"/>
                </a:br>
                <a:endParaRPr lang="en-US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8442CD53-DCB8-422B-99B8-B22AE6205F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82237"/>
                <a:ext cx="8229600" cy="3101298"/>
              </a:xfrm>
              <a:blipFill>
                <a:blip r:embed="rId2"/>
                <a:stretch>
                  <a:fillRect l="-1328" t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713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Converting Units of Temperature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Convert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86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to its equivalent measurement in degrees Celsius.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𝐹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32</m:t>
                              </m:r>
                            </m:e>
                          </m: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86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32</m:t>
                              </m:r>
                            </m:e>
                          </m: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54</m:t>
                              </m:r>
                            </m:e>
                          </m:d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30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86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30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Converting Units of Temperature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lang="en-IN" sz="2800" dirty="0"/>
                  <a:t>Convert </a:t>
                </a:r>
                <a14:m>
                  <m:oMath xmlns:m="http://schemas.openxmlformats.org/officeDocument/2006/math">
                    <m:r>
                      <a:rPr lang="en-IN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ar-AE">
                            <a:latin typeface="Cambria Math" panose="02040503050406030204" pitchFamily="18" charset="0"/>
                          </a:rPr>
                          <m:t>35</m:t>
                        </m:r>
                      </m:e>
                      <m:sup>
                        <m:r>
                          <a:rPr lang="ar-AE">
                            <a:latin typeface="Cambria Math" panose="02040503050406030204" pitchFamily="18" charset="0"/>
                          </a:rPr>
                          <m:t>°</m:t>
                        </m:r>
                      </m:sup>
                    </m:sSup>
                  </m:oMath>
                </a14:m>
                <a:r>
                  <a:rPr lang="ar-AE" sz="2800" dirty="0"/>
                  <a:t> </a:t>
                </a:r>
                <a:r>
                  <a:rPr lang="en-IN" sz="2800" dirty="0"/>
                  <a:t>to its equivalent measurement in degrees Fahrenheit.</a:t>
                </a:r>
              </a:p>
              <a:p>
                <a:pPr>
                  <a:defRPr sz="2800"/>
                </a:pPr>
                <a:r>
                  <a:rPr lang="en-IN" b="1" dirty="0"/>
                  <a:t>Solution</a:t>
                </a:r>
              </a:p>
              <a:p>
                <a:pPr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35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63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32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95</m:t>
                      </m:r>
                    </m:oMath>
                  </m:oMathPara>
                </a14:m>
                <a:endParaRPr lang="en-US" sz="2800" dirty="0"/>
              </a:p>
              <a:p>
                <a:pPr>
                  <a:defRPr sz="2800"/>
                </a:pPr>
                <a:r>
                  <a:rPr lang="en-IN" dirty="0"/>
                  <a:t>Thus,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35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95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℉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457CF-F909-472C-9650-DCF3C407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2CD53-DCB8-422B-99B8-B22AE6205F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82237"/>
            <a:ext cx="8229600" cy="1815882"/>
          </a:xfrm>
        </p:spPr>
        <p:txBody>
          <a:bodyPr>
            <a:spAutoFit/>
          </a:bodyPr>
          <a:lstStyle/>
          <a:p>
            <a:r>
              <a:rPr lang="en-US" dirty="0"/>
              <a:t>Most of the conversion units are not exact and slightly different answers are possible, depending on the conversion units used. Generally, we will round conversions to the nearest hundredth.</a:t>
            </a:r>
          </a:p>
        </p:txBody>
      </p:sp>
    </p:spTree>
    <p:extLst>
      <p:ext uri="{BB962C8B-B14F-4D97-AF65-F5344CB8AC3E}">
        <p14:creationId xmlns:p14="http://schemas.microsoft.com/office/powerpoint/2010/main" val="209804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Converting Units of Length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Convert each measurement, rounding to the nearest hundredth.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25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mi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km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km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mi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30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ft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5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m</m:t>
                    </m:r>
                    <m:r>
                      <a:rPr lang="en-US">
                        <a:latin typeface="Cambria Math" panose="02040503050406030204" pitchFamily="18" charset="0"/>
                      </a:rPr>
                      <m:t>=</m:t>
                    </m:r>
                    <m:borderBox>
                      <m:borderBoxPr>
                        <m:hideTop m:val="on"/>
                        <m:hideLeft m:val="on"/>
                        <m:hideRight m:val="on"/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borderBoxPr>
                      <m:e>
                        <m:phant>
                          <m:phantPr>
                            <m:show m:val="off"/>
                            <m:ctrlPr>
                              <a:rPr lang="ar-AE" i="1">
                                <a:latin typeface="Cambria Math" panose="02040503050406030204" pitchFamily="18" charset="0"/>
                              </a:rPr>
                            </m:ctrlPr>
                          </m:phantPr>
                          <m:e>
                            <m:r>
                              <a:rPr lang="ar-AE">
                                <a:latin typeface="Cambria Math" panose="02040503050406030204" pitchFamily="18" charset="0"/>
                              </a:rPr>
                              <m:t>000000</m:t>
                            </m:r>
                          </m:e>
                        </m:phant>
                      </m:e>
                    </m:borderBox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yd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719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Courier New</vt:lpstr>
      <vt:lpstr>Arial</vt:lpstr>
      <vt:lpstr>Calibri</vt:lpstr>
      <vt:lpstr>Cambria Math</vt:lpstr>
      <vt:lpstr>Office Theme</vt:lpstr>
      <vt:lpstr>Section 6.4</vt:lpstr>
      <vt:lpstr>Definition: Temperature</vt:lpstr>
      <vt:lpstr>Example 1: Equivalent Measures of Temperature</vt:lpstr>
      <vt:lpstr>Example 1: Equivalent Measures of Temperature (cont.)</vt:lpstr>
      <vt:lpstr>Formula: Temperature Formulas</vt:lpstr>
      <vt:lpstr>Example 2: Converting Units of Temperature</vt:lpstr>
      <vt:lpstr>Example 3: Converting Units of Temperature</vt:lpstr>
      <vt:lpstr>Note</vt:lpstr>
      <vt:lpstr>Example 4: Converting Units of Length</vt:lpstr>
      <vt:lpstr>Example 4: Converting Units of Length (cont.)</vt:lpstr>
      <vt:lpstr>Example 4: Converting Units of Length (cont.)</vt:lpstr>
      <vt:lpstr>Example 5: Converting Units of Area</vt:lpstr>
      <vt:lpstr>Example 5: Converting Units of Area (cont.)</vt:lpstr>
      <vt:lpstr>Example 6: Converting Units of Capacity (Liquid Volume)</vt:lpstr>
      <vt:lpstr>Example 7: Converting Units of Weight (Mass)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136</cp:revision>
  <dcterms:created xsi:type="dcterms:W3CDTF">2013-04-26T14:43:13Z</dcterms:created>
  <dcterms:modified xsi:type="dcterms:W3CDTF">2024-09-03T20:49:46Z</dcterms:modified>
</cp:coreProperties>
</file>