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96" r:id="rId3"/>
    <p:sldId id="297" r:id="rId4"/>
    <p:sldId id="298" r:id="rId5"/>
    <p:sldId id="299" r:id="rId6"/>
    <p:sldId id="300" r:id="rId7"/>
    <p:sldId id="265" r:id="rId8"/>
    <p:sldId id="267" r:id="rId9"/>
    <p:sldId id="269" r:id="rId10"/>
    <p:sldId id="270" r:id="rId11"/>
    <p:sldId id="301" r:id="rId12"/>
    <p:sldId id="273" r:id="rId13"/>
    <p:sldId id="302" r:id="rId14"/>
    <p:sldId id="276" r:id="rId15"/>
    <p:sldId id="279" r:id="rId16"/>
    <p:sldId id="280" r:id="rId17"/>
    <p:sldId id="303" r:id="rId18"/>
    <p:sldId id="283" r:id="rId19"/>
    <p:sldId id="284" r:id="rId20"/>
    <p:sldId id="304" r:id="rId21"/>
    <p:sldId id="289" r:id="rId22"/>
    <p:sldId id="290" r:id="rId23"/>
    <p:sldId id="305" r:id="rId24"/>
    <p:sldId id="306" r:id="rId2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6696"/>
    <a:srgbClr val="E7E9EC"/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1.png"/><Relationship Id="rId4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oleObject" Target="../embeddings/oleObject2.bin"/><Relationship Id="rId4" Type="http://schemas.openxmlformats.org/officeDocument/2006/relationships/image" Target="../media/image13.png"/><Relationship Id="rId9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Angles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6.5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Identifying Complementary and Supplementary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In the figure shown, </a:t>
                </a:r>
                <a14:m>
                  <m:oMath xmlns:m="http://schemas.openxmlformats.org/officeDocument/2006/math">
                    <m:groupChr>
                      <m:groupChrPr>
                        <m:chr m:val="↔"/>
                        <m:pos m:val="top"/>
                        <m:vertJc m:val="bot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𝐴𝐷</m:t>
                        </m:r>
                      </m:e>
                    </m:groupCh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a straight line. Identify all pairs of complementary, supplementary, and straight angles.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AB92D2A6-19CC-4569-85B5-18E838731B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295" y="2534898"/>
            <a:ext cx="4505709" cy="247112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8CE25E0-75C6-1F5E-F273-84CD894FBC4C}"/>
                  </a:ext>
                </a:extLst>
              </p:cNvPr>
              <p:cNvSpPr txBox="1"/>
              <p:nvPr/>
            </p:nvSpPr>
            <p:spPr>
              <a:xfrm>
                <a:off x="6324600" y="2882208"/>
                <a:ext cx="1524000" cy="1338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70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IN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20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IN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90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8CE25E0-75C6-1F5E-F273-84CD894FBC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2882208"/>
                <a:ext cx="1524000" cy="13388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Identifying Complementary and Supplementary Angles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are complementary since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∠1+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∠2=90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𝐶𝑂𝐷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𝐶𝑂𝐴</m:t>
                    </m:r>
                  </m:oMath>
                </a14:m>
                <a:r>
                  <a:rPr lang="en-US" dirty="0"/>
                  <a:t> are supplementary. 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𝐶𝑂𝐴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∠3+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∠2=90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+20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=110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𝐶𝑂𝐷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𝐶𝑂𝐴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=70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+110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=180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22860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𝐴𝑂𝐷</m:t>
                    </m:r>
                  </m:oMath>
                </a14:m>
                <a:r>
                  <a:rPr lang="en-US" dirty="0"/>
                  <a:t> is a straight angle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𝐴𝑂𝐷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=180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𝐵𝑂𝐴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𝑂𝐷</m:t>
                    </m:r>
                  </m:oMath>
                </a14:m>
                <a:r>
                  <a:rPr lang="en-US" dirty="0"/>
                  <a:t> are supplementary; and in this  case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𝐵𝑂𝐷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  <a:defRPr sz="2800"/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361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Calculating Measures of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In the figure below, </a:t>
                </a:r>
                <a14:m>
                  <m:oMath xmlns:m="http://schemas.openxmlformats.org/officeDocument/2006/math">
                    <m:groupChr>
                      <m:groupChrPr>
                        <m:chr m:val="↔"/>
                        <m:pos m:val="top"/>
                        <m:vertJc m:val="bot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𝑃𝑆</m:t>
                        </m:r>
                      </m:e>
                    </m:groupCh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a straight line and </a:t>
                </a:r>
                <a:br>
                  <a:rPr lang="en-US" dirty="0"/>
                </a:b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𝑄𝑂𝑃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800" dirty="0"/>
                  <a:t>. 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Find the measure of 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𝑄𝑂𝑆</m:t>
                    </m:r>
                  </m:oMath>
                </a14:m>
                <a:r>
                  <a:rPr lang="en-US" sz="2800" dirty="0"/>
                  <a:t>. 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​Find the measure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𝑆𝑂𝑃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Are any pairs angles supplementary?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90C6A93B-2A53-5661-A3D4-892BF02F3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9286" y="3677815"/>
            <a:ext cx="3505200" cy="200767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Calculating Measures of Angles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𝑄𝑂𝑆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=180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−30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=150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800" dirty="0"/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𝑆𝑂𝑃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=180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800" dirty="0"/>
              </a:p>
              <a:p>
                <a:pPr marL="514350" indent="-514350">
                  <a:buAutoNum type="alphaLcPeriod"/>
                  <a:defRPr sz="2800"/>
                </a:pPr>
                <a:r>
                  <a:rPr lang="en-IN" dirty="0"/>
                  <a:t> Yes,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𝑄𝑂𝑃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𝑄𝑂𝑆</m:t>
                    </m:r>
                  </m:oMath>
                </a14:m>
                <a:r>
                  <a:rPr lang="en-US" sz="2800" dirty="0"/>
                  <a:t> are supplementary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𝑅𝑂𝑃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𝑅𝑂𝑆</m:t>
                    </m:r>
                  </m:oMath>
                </a14:m>
                <a:r>
                  <a:rPr lang="en-US" sz="2800" dirty="0"/>
                  <a:t> are supplementary. 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1235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Identifying Congruent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Identify the congruent angles in the figure.</a:t>
                </a:r>
              </a:p>
              <a:p>
                <a:endParaRPr lang="en-US" dirty="0"/>
              </a:p>
              <a:p>
                <a:endParaRPr lang="en-US" sz="2800" dirty="0"/>
              </a:p>
              <a:p>
                <a:endParaRPr lang="en-US" dirty="0"/>
              </a:p>
              <a:p>
                <a:endParaRPr lang="en-US" sz="2800" dirty="0"/>
              </a:p>
              <a:p>
                <a:endParaRPr lang="en-US" sz="2800" dirty="0"/>
              </a:p>
              <a:p>
                <a:endParaRPr lang="en-US" dirty="0"/>
              </a:p>
              <a:p>
                <a:r>
                  <a:rPr lang="en-US" sz="2800" b="1" dirty="0"/>
                  <a:t>Solution</a:t>
                </a:r>
              </a:p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𝐴𝑂𝐵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𝐶𝑂𝐷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𝐶𝑂𝐴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𝐷𝑂𝐵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685EE1D1-9DF4-9403-00C8-E762A7FC12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676400"/>
            <a:ext cx="3276600" cy="284130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Vertical 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Vertical angles</a:t>
                </a:r>
                <a:r>
                  <a:rPr lang="en-US" sz="2800" dirty="0"/>
                  <a:t> </a:t>
                </a:r>
                <a:r>
                  <a:rPr lang="en-US" b="1" dirty="0"/>
                  <a:t>are congruent. </a:t>
                </a:r>
                <a:r>
                  <a:rPr lang="en-US" dirty="0"/>
                  <a:t>That is,</a:t>
                </a:r>
                <a:r>
                  <a:rPr lang="en-US" sz="2800" dirty="0"/>
                  <a:t> </a:t>
                </a:r>
                <a:r>
                  <a:rPr lang="en-US" sz="2800" b="1" dirty="0"/>
                  <a:t>vertical angles</a:t>
                </a:r>
                <a:r>
                  <a:rPr lang="en-US" sz="2800" dirty="0"/>
                  <a:t> </a:t>
                </a:r>
                <a:r>
                  <a:rPr lang="en-US" sz="2800" b="1" dirty="0"/>
                  <a:t>have the same measure</a:t>
                </a:r>
                <a:r>
                  <a:rPr lang="en-US" sz="2800" dirty="0"/>
                  <a:t>. (</a:t>
                </a:r>
                <a:r>
                  <a:rPr lang="en-US" sz="2800" b="1" dirty="0"/>
                  <a:t>Note:</a:t>
                </a:r>
                <a:r>
                  <a:rPr lang="en-US" sz="2800" dirty="0"/>
                  <a:t> In F</a:t>
                </a:r>
                <a:r>
                  <a:rPr lang="en-US" dirty="0"/>
                  <a:t>igure </a:t>
                </a:r>
                <a:r>
                  <a:rPr lang="en-US" b="0" i="0" dirty="0">
                    <a:latin typeface="+mj-lt"/>
                  </a:rPr>
                  <a:t>5,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≅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≅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.)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Measures of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In the given figure, three lines intersect at the point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r>
                  <a:rPr sz="2800" dirty="0"/>
                  <a:t>. Find the measures of each angle.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∠</m:t>
                    </m:r>
                    <m:r>
                      <a:rPr>
                        <a:latin typeface="Cambria Math" panose="02040503050406030204" pitchFamily="18" charset="0"/>
                      </a:rPr>
                      <m:t>𝑇𝑂𝑈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∠</m:t>
                    </m:r>
                    <m:r>
                      <a:rPr>
                        <a:latin typeface="Cambria Math" panose="02040503050406030204" pitchFamily="18" charset="0"/>
                      </a:rPr>
                      <m:t>𝑅𝑂𝑆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∠</m:t>
                    </m:r>
                    <m:r>
                      <a:rPr>
                        <a:latin typeface="Cambria Math" panose="02040503050406030204" pitchFamily="18" charset="0"/>
                      </a:rPr>
                      <m:t>𝑃𝑂𝑄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∠</m:t>
                    </m:r>
                    <m:r>
                      <a:rPr>
                        <a:latin typeface="Cambria Math" panose="02040503050406030204" pitchFamily="18" charset="0"/>
                      </a:rPr>
                      <m:t>𝑆𝑂𝑇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43E130D8-8AF5-B7CB-ABD7-1D5078D88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2057400"/>
            <a:ext cx="3352800" cy="308095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Measures of Angles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</a:pP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𝑄𝑂𝑅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𝑇𝑂𝑈</m:t>
                    </m:r>
                  </m:oMath>
                </a14:m>
                <a:r>
                  <a:rPr lang="en-US" dirty="0"/>
                  <a:t> are vertical angles and have the same measure. This means,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𝑇𝑂𝑈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𝑃𝑂𝑈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𝑅𝑂𝑆</m:t>
                    </m:r>
                  </m:oMath>
                </a14:m>
                <a:r>
                  <a:rPr lang="en-US" dirty="0"/>
                  <a:t> are vertical angles and have the same measure. This means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𝑅𝑂𝑆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 Because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𝑅𝑈</m:t>
                    </m:r>
                  </m:oMath>
                </a14:m>
                <a:r>
                  <a:rPr lang="en-US" dirty="0"/>
                  <a:t> is a straight line, we have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𝑃𝑂𝑄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180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90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°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°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180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115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65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Font typeface="+mj-lt"/>
                  <a:buAutoNum type="alphaLcPeriod" startAt="4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𝑃𝑂𝑄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𝑆𝑂𝑇</m:t>
                    </m:r>
                  </m:oMath>
                </a14:m>
                <a:r>
                  <a:rPr lang="en-US" dirty="0"/>
                  <a:t> are vertical angles and have the same measure. This means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𝑆𝑂𝑇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40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71C90B-1365-AB64-EC3D-CB3631DE327C}"/>
              </a:ext>
            </a:extLst>
          </p:cNvPr>
          <p:cNvCxnSpPr/>
          <p:nvPr/>
        </p:nvCxnSpPr>
        <p:spPr>
          <a:xfrm>
            <a:off x="2429069" y="3475653"/>
            <a:ext cx="457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3815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Definition: </a:t>
            </a:r>
            <a:r>
              <a:rPr sz="3200" dirty="0"/>
              <a:t>Adjacent Angles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Two angles are adjacent if they have a common side. </a:t>
            </a:r>
            <a:endParaRPr sz="28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Finding Adjacent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In the figure below, </a:t>
                </a:r>
                <a14:m>
                  <m:oMath xmlns:m="http://schemas.openxmlformats.org/officeDocument/2006/math">
                    <m:groupChr>
                      <m:groupChrPr>
                        <m:chr m:val="↔"/>
                        <m:pos m:val="top"/>
                        <m:vertJc m:val="bot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𝐴𝐶</m:t>
                        </m:r>
                      </m:e>
                    </m:groupCh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and </a:t>
                </a:r>
                <a14:m>
                  <m:oMath xmlns:m="http://schemas.openxmlformats.org/officeDocument/2006/math">
                    <m:groupChr>
                      <m:groupChrPr>
                        <m:chr m:val="↔"/>
                        <m:pos m:val="top"/>
                        <m:vertJc m:val="bot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𝐵𝐷</m:t>
                        </m:r>
                      </m:e>
                    </m:groupCh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are straight lines. Name an angle adjacent to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𝐸𝑂𝐷</m:t>
                    </m:r>
                  </m:oMath>
                </a14:m>
                <a:r>
                  <a:rPr lang="en-IN" sz="2800" dirty="0"/>
                  <a:t>.</a:t>
                </a:r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One angle adjacent to </a:t>
                </a:r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I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𝑂𝐷</m:t>
                    </m:r>
                  </m:oMath>
                </a14:m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𝐴𝑂𝐸</m:t>
                    </m:r>
                  </m:oMath>
                </a14:m>
                <a:r>
                  <a:rPr lang="en-US" dirty="0"/>
                  <a:t>. Two other angles adjacent to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I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𝐸𝑂𝐷</m:t>
                    </m:r>
                  </m:oMath>
                </a14:m>
                <a:r>
                  <a:rPr lang="en-US" dirty="0"/>
                  <a:t> are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𝐵𝑂𝐸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𝑂𝐷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83E3A37-E0D5-BB6D-32E5-B279825953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133600"/>
            <a:ext cx="2588616" cy="23424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lang="en-IN" dirty="0"/>
              <a:t>Point, Line, Plane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659737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sz="2800" dirty="0"/>
              <a:t> 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9039388"/>
                  </p:ext>
                </p:extLst>
              </p:nvPr>
            </p:nvGraphicFramePr>
            <p:xfrm>
              <a:off x="762000" y="1387670"/>
              <a:ext cx="7772400" cy="40335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526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25908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Undefined Term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Representation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Discussion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Point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  <a:p>
                          <a:r>
                            <a:rPr lang="en-IN" dirty="0"/>
                            <a:t>Point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point is represented by a dot.</a:t>
                          </a:r>
                        </a:p>
                        <a:p>
                          <a:r>
                            <a:rPr lang="en-US" dirty="0"/>
                            <a:t>Points are labeled with capital</a:t>
                          </a:r>
                        </a:p>
                        <a:p>
                          <a:r>
                            <a:rPr lang="en-US" dirty="0"/>
                            <a:t>letters.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Line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b="0" dirty="0"/>
                        </a:p>
                        <a:p>
                          <a:endParaRPr lang="en-US" b="0" dirty="0"/>
                        </a:p>
                        <a:p>
                          <a:endParaRPr lang="en-US" b="0" dirty="0"/>
                        </a:p>
                        <a:p>
                          <a:r>
                            <a:rPr lang="en-US" b="0" dirty="0"/>
                            <a:t>Line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oMath>
                          </a14:m>
                          <a:r>
                            <a:rPr lang="en-IN" dirty="0"/>
                            <a:t> or line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𝐴𝐵</m:t>
                              </m:r>
                            </m:oMath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line has no beginning or end.</a:t>
                          </a:r>
                        </a:p>
                        <a:p>
                          <a:r>
                            <a:rPr lang="en-US" dirty="0"/>
                            <a:t>Lines are labeled with lowercase</a:t>
                          </a:r>
                        </a:p>
                        <a:p>
                          <a:r>
                            <a:rPr lang="en-US" dirty="0"/>
                            <a:t>letters or by two points on the line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Plane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Flat surfaces, such as a table top or wall, represent portions of planes. Planes are labeled with capital letters.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864718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Plane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oMath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344426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9039388"/>
                  </p:ext>
                </p:extLst>
              </p:nvPr>
            </p:nvGraphicFramePr>
            <p:xfrm>
              <a:off x="762000" y="1387670"/>
              <a:ext cx="7772400" cy="40335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526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25908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Undefined Term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Representation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Discussion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Point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67765" t="-44000" r="-132706" b="-3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point is represented by a dot.</a:t>
                          </a:r>
                        </a:p>
                        <a:p>
                          <a:r>
                            <a:rPr lang="en-US" dirty="0"/>
                            <a:t>Points are labeled with capital</a:t>
                          </a:r>
                        </a:p>
                        <a:p>
                          <a:r>
                            <a:rPr lang="en-US" dirty="0"/>
                            <a:t>letters.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Line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7765" t="-110204" r="-132706" b="-1377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line has no beginning or end.</a:t>
                          </a:r>
                        </a:p>
                        <a:p>
                          <a:r>
                            <a:rPr lang="en-US" dirty="0"/>
                            <a:t>Lines are labeled with lowercase</a:t>
                          </a:r>
                        </a:p>
                        <a:p>
                          <a:r>
                            <a:rPr lang="en-US" dirty="0"/>
                            <a:t>letters or by two points on the line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Plane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Flat surfaces, such as a table top or wall, represent portions of planes. Planes are labeled with capital letters.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864718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IN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7765" t="-995082" r="-132706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3444260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EC639F0-E86A-5C60-CC73-9D084FCFA911}"/>
              </a:ext>
            </a:extLst>
          </p:cNvPr>
          <p:cNvCxnSpPr/>
          <p:nvPr/>
        </p:nvCxnSpPr>
        <p:spPr>
          <a:xfrm>
            <a:off x="3820886" y="3494314"/>
            <a:ext cx="3048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26B2194-4FF2-290F-22BC-80C10D8EBCDC}"/>
              </a:ext>
            </a:extLst>
          </p:cNvPr>
          <p:cNvCxnSpPr>
            <a:cxnSpLocks/>
          </p:cNvCxnSpPr>
          <p:nvPr/>
        </p:nvCxnSpPr>
        <p:spPr>
          <a:xfrm>
            <a:off x="2676330" y="2735424"/>
            <a:ext cx="1524000" cy="3048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FE9C2B3B-4DD3-6D18-1E20-3862DF15A8D6}"/>
              </a:ext>
            </a:extLst>
          </p:cNvPr>
          <p:cNvSpPr/>
          <p:nvPr/>
        </p:nvSpPr>
        <p:spPr>
          <a:xfrm flipV="1">
            <a:off x="2828730" y="2750616"/>
            <a:ext cx="45719" cy="6230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11167ED5-3887-05CF-AECB-8562C857B0EA}"/>
              </a:ext>
            </a:extLst>
          </p:cNvPr>
          <p:cNvSpPr/>
          <p:nvPr/>
        </p:nvSpPr>
        <p:spPr>
          <a:xfrm flipV="1">
            <a:off x="3929742" y="2965220"/>
            <a:ext cx="45719" cy="6230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12EEF13-A956-72EB-C8C3-B64932ABFFE5}"/>
                  </a:ext>
                </a:extLst>
              </p:cNvPr>
              <p:cNvSpPr txBox="1"/>
              <p:nvPr/>
            </p:nvSpPr>
            <p:spPr>
              <a:xfrm>
                <a:off x="2477278" y="2516418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12EEF13-A956-72EB-C8C3-B64932ABFF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7278" y="2516418"/>
                <a:ext cx="152400" cy="369332"/>
              </a:xfrm>
              <a:prstGeom prst="rect">
                <a:avLst/>
              </a:prstGeom>
              <a:blipFill>
                <a:blip r:embed="rId3"/>
                <a:stretch>
                  <a:fillRect l="-4000" r="-5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57C934FD-CC9C-3B79-79F6-CBF760566E52}"/>
              </a:ext>
            </a:extLst>
          </p:cNvPr>
          <p:cNvSpPr txBox="1"/>
          <p:nvPr/>
        </p:nvSpPr>
        <p:spPr>
          <a:xfrm>
            <a:off x="2701213" y="2777675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/>
              <a:t>A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1608A4-C6EE-9370-CB35-5CDDD8C6DDEC}"/>
                  </a:ext>
                </a:extLst>
              </p:cNvPr>
              <p:cNvSpPr txBox="1"/>
              <p:nvPr/>
            </p:nvSpPr>
            <p:spPr>
              <a:xfrm>
                <a:off x="3811555" y="3010940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1608A4-C6EE-9370-CB35-5CDDD8C6DD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1555" y="3010940"/>
                <a:ext cx="152400" cy="369332"/>
              </a:xfrm>
              <a:prstGeom prst="rect">
                <a:avLst/>
              </a:prstGeom>
              <a:blipFill>
                <a:blip r:embed="rId4"/>
                <a:stretch>
                  <a:fillRect l="-4000" r="-104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DE3D2AB-A8DE-AFEC-83A2-E52AF3F4AFAE}"/>
              </a:ext>
            </a:extLst>
          </p:cNvPr>
          <p:cNvCxnSpPr/>
          <p:nvPr/>
        </p:nvCxnSpPr>
        <p:spPr>
          <a:xfrm flipV="1">
            <a:off x="2777413" y="4055187"/>
            <a:ext cx="270587" cy="9144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7676A52-A5D0-38C0-EAB8-BE2AABC870A0}"/>
              </a:ext>
            </a:extLst>
          </p:cNvPr>
          <p:cNvCxnSpPr/>
          <p:nvPr/>
        </p:nvCxnSpPr>
        <p:spPr>
          <a:xfrm flipV="1">
            <a:off x="3757127" y="4092509"/>
            <a:ext cx="270587" cy="9144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D09FDCD-9C63-86C3-473D-9A3935F548F6}"/>
              </a:ext>
            </a:extLst>
          </p:cNvPr>
          <p:cNvCxnSpPr>
            <a:cxnSpLocks/>
          </p:cNvCxnSpPr>
          <p:nvPr/>
        </p:nvCxnSpPr>
        <p:spPr>
          <a:xfrm>
            <a:off x="2808514" y="4208106"/>
            <a:ext cx="1362270" cy="186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7C49EF4-BB83-E683-6AF8-122ABE8C9815}"/>
              </a:ext>
            </a:extLst>
          </p:cNvPr>
          <p:cNvCxnSpPr>
            <a:cxnSpLocks/>
          </p:cNvCxnSpPr>
          <p:nvPr/>
        </p:nvCxnSpPr>
        <p:spPr>
          <a:xfrm>
            <a:off x="2612571" y="4851919"/>
            <a:ext cx="1362270" cy="186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283B968-5E3D-7577-E1F4-25724C76CBCF}"/>
                  </a:ext>
                </a:extLst>
              </p:cNvPr>
              <p:cNvSpPr txBox="1"/>
              <p:nvPr/>
            </p:nvSpPr>
            <p:spPr>
              <a:xfrm>
                <a:off x="3673151" y="4194111"/>
                <a:ext cx="715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283B968-5E3D-7577-E1F4-25724C76CB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3151" y="4194111"/>
                <a:ext cx="71534" cy="369332"/>
              </a:xfrm>
              <a:prstGeom prst="rect">
                <a:avLst/>
              </a:prstGeom>
              <a:blipFill>
                <a:blip r:embed="rId5"/>
                <a:stretch>
                  <a:fillRect l="-72727" r="-29090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320584D6-E6CA-A6FF-17E3-477432C00AB4}"/>
              </a:ext>
            </a:extLst>
          </p:cNvPr>
          <p:cNvSpPr/>
          <p:nvPr/>
        </p:nvSpPr>
        <p:spPr>
          <a:xfrm flipV="1">
            <a:off x="3892419" y="1929522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6910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Parallel Lines and Perpendicular Lines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659737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sz="2800" dirty="0"/>
              <a:t> 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5472850"/>
                  </p:ext>
                </p:extLst>
              </p:nvPr>
            </p:nvGraphicFramePr>
            <p:xfrm>
              <a:off x="762000" y="1387670"/>
              <a:ext cx="7772400" cy="4119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Term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Definition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Illustrations with Notation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Parallel Lines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Two lines are </a:t>
                          </a:r>
                          <a:r>
                            <a:rPr lang="en-US" b="1" dirty="0"/>
                            <a:t>parallel</a:t>
                          </a:r>
                        </a:p>
                        <a:p>
                          <a:r>
                            <a:rPr lang="en-US" dirty="0"/>
                            <a:t>(symbolized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∥</m:t>
                              </m:r>
                            </m:oMath>
                          </a14:m>
                          <a:r>
                            <a:rPr lang="en-US" dirty="0"/>
                            <a:t>) if they</a:t>
                          </a:r>
                        </a:p>
                        <a:p>
                          <a:r>
                            <a:rPr lang="en-US" dirty="0"/>
                            <a:t>are in the same plane</a:t>
                          </a:r>
                        </a:p>
                        <a:p>
                          <a:r>
                            <a:rPr lang="en-US" dirty="0"/>
                            <a:t>and do not intersect.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r>
                            <a:rPr lang="en-IN" dirty="0"/>
                            <a:t>     </a:t>
                          </a:r>
                        </a:p>
                        <a:p>
                          <a:r>
                            <a:rPr lang="en-IN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𝑃𝑄</m:t>
                              </m:r>
                            </m:oMath>
                          </a14:m>
                          <a:r>
                            <a:rPr lang="en-IN" dirty="0"/>
                            <a:t> is parallel to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baseline="0" smtClean="0">
                                  <a:latin typeface="Cambria Math" panose="02040503050406030204" pitchFamily="18" charset="0"/>
                                </a:rPr>
                                <m:t>𝑅𝑆</m:t>
                              </m:r>
                              <m:d>
                                <m:dPr>
                                  <m:ctrlPr>
                                    <a:rPr lang="en-US" b="0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baseline="0" smtClean="0">
                                      <a:latin typeface="Cambria Math" panose="02040503050406030204" pitchFamily="18" charset="0"/>
                                    </a:rPr>
                                    <m:t>𝑃𝑄</m:t>
                                  </m:r>
                                  <m:r>
                                    <a:rPr lang="en-US" b="0" i="1" baseline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r>
                                    <a:rPr lang="en-US" b="0" i="1" baseline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𝑅𝑆</m:t>
                                  </m:r>
                                </m:e>
                              </m:d>
                            </m:oMath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Perpendicular</a:t>
                          </a:r>
                        </a:p>
                        <a:p>
                          <a:r>
                            <a:rPr lang="en-US" b="1" dirty="0"/>
                            <a:t>Lines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Two lines are</a:t>
                          </a:r>
                        </a:p>
                        <a:p>
                          <a:r>
                            <a:rPr lang="en-US" b="1" dirty="0"/>
                            <a:t>perpendicular</a:t>
                          </a:r>
                        </a:p>
                        <a:p>
                          <a:r>
                            <a:rPr lang="en-US" dirty="0"/>
                            <a:t>(symbolized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⊥</m:t>
                              </m:r>
                            </m:oMath>
                          </a14:m>
                          <a:r>
                            <a:rPr lang="en-US" dirty="0"/>
                            <a:t>) if they</a:t>
                          </a:r>
                        </a:p>
                        <a:p>
                          <a:r>
                            <a:rPr lang="en-US" dirty="0"/>
                            <a:t>intersect to form right</a:t>
                          </a:r>
                        </a:p>
                        <a:p>
                          <a:r>
                            <a:rPr lang="en-US" dirty="0"/>
                            <a:t>angles.</a:t>
                          </a:r>
                        </a:p>
                        <a:p>
                          <a:endParaRPr lang="en-US" dirty="0"/>
                        </a:p>
                        <a:p>
                          <a:endParaRPr lang="en-US" dirty="0"/>
                        </a:p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US" b="0" i="1" dirty="0">
                            <a:latin typeface="Cambria Math" panose="02040503050406030204" pitchFamily="18" charset="0"/>
                          </a:endParaRPr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𝑃𝑄</m:t>
                              </m:r>
                            </m:oMath>
                          </a14:m>
                          <a:r>
                            <a:rPr lang="en-IN" dirty="0"/>
                            <a:t> is perpendicular to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𝑅𝑆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𝑃𝑄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𝑅𝑆</m:t>
                                  </m:r>
                                </m:e>
                              </m:d>
                            </m:oMath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5472850"/>
                  </p:ext>
                </p:extLst>
              </p:nvPr>
            </p:nvGraphicFramePr>
            <p:xfrm>
              <a:off x="762000" y="1387670"/>
              <a:ext cx="7772400" cy="4119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Term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Definition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Illustrations with Notation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14630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Parallel Lines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73333" t="-27500" r="-167200" b="-1629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04000" t="-27500" r="-320" b="-1629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Perpendicular</a:t>
                          </a:r>
                        </a:p>
                        <a:p>
                          <a:r>
                            <a:rPr lang="en-US" b="1" dirty="0"/>
                            <a:t>Lines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3333" t="-81383" r="-167200" b="-39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4000" t="-81383" r="-320" b="-39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FE9C2B3B-4DD3-6D18-1E20-3862DF15A8D6}"/>
              </a:ext>
            </a:extLst>
          </p:cNvPr>
          <p:cNvSpPr/>
          <p:nvPr/>
        </p:nvSpPr>
        <p:spPr>
          <a:xfrm flipV="1">
            <a:off x="6086670" y="2251429"/>
            <a:ext cx="76200" cy="45719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11167ED5-3887-05CF-AECB-8562C857B0EA}"/>
              </a:ext>
            </a:extLst>
          </p:cNvPr>
          <p:cNvSpPr/>
          <p:nvPr/>
        </p:nvSpPr>
        <p:spPr>
          <a:xfrm flipV="1">
            <a:off x="7178351" y="2036825"/>
            <a:ext cx="76200" cy="45719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C934FD-CC9C-3B79-79F6-CBF760566E52}"/>
              </a:ext>
            </a:extLst>
          </p:cNvPr>
          <p:cNvSpPr txBox="1"/>
          <p:nvPr/>
        </p:nvSpPr>
        <p:spPr>
          <a:xfrm>
            <a:off x="5931162" y="1914593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/>
              <a:t>P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1608A4-C6EE-9370-CB35-5CDDD8C6DDEC}"/>
                  </a:ext>
                </a:extLst>
              </p:cNvPr>
              <p:cNvSpPr txBox="1"/>
              <p:nvPr/>
            </p:nvSpPr>
            <p:spPr>
              <a:xfrm>
                <a:off x="7032173" y="1718650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1608A4-C6EE-9370-CB35-5CDDD8C6DD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173" y="1718650"/>
                <a:ext cx="152400" cy="369332"/>
              </a:xfrm>
              <a:prstGeom prst="rect">
                <a:avLst/>
              </a:prstGeom>
              <a:blipFill>
                <a:blip r:embed="rId3"/>
                <a:stretch>
                  <a:fillRect l="-20000" r="-120000" b="-81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3C6DE068-44AD-004D-FD26-22B091D23666}"/>
              </a:ext>
            </a:extLst>
          </p:cNvPr>
          <p:cNvSpPr/>
          <p:nvPr/>
        </p:nvSpPr>
        <p:spPr>
          <a:xfrm flipH="1" flipV="1">
            <a:off x="6102219" y="4125748"/>
            <a:ext cx="68424" cy="67646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2E339DCA-DD85-47FB-B8B9-331D66D21BFB}"/>
              </a:ext>
            </a:extLst>
          </p:cNvPr>
          <p:cNvSpPr/>
          <p:nvPr/>
        </p:nvSpPr>
        <p:spPr>
          <a:xfrm flipH="1" flipV="1">
            <a:off x="6707155" y="3559628"/>
            <a:ext cx="68424" cy="67646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53DFD8B7-13BC-60A6-CD60-37D8170D3773}"/>
              </a:ext>
            </a:extLst>
          </p:cNvPr>
          <p:cNvSpPr/>
          <p:nvPr/>
        </p:nvSpPr>
        <p:spPr>
          <a:xfrm flipH="1" flipV="1">
            <a:off x="7321421" y="4089142"/>
            <a:ext cx="68424" cy="67646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67F85C-67BE-FD04-7EFF-E72C3B1BB96C}"/>
                  </a:ext>
                </a:extLst>
              </p:cNvPr>
              <p:cNvSpPr txBox="1"/>
              <p:nvPr/>
            </p:nvSpPr>
            <p:spPr>
              <a:xfrm>
                <a:off x="6426460" y="3364210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67F85C-67BE-FD04-7EFF-E72C3B1BB9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460" y="3364210"/>
                <a:ext cx="152400" cy="369332"/>
              </a:xfrm>
              <a:prstGeom prst="rect">
                <a:avLst/>
              </a:prstGeom>
              <a:blipFill>
                <a:blip r:embed="rId4"/>
                <a:stretch>
                  <a:fillRect l="-4000" r="-100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DD3473-4F5F-2653-594C-DA28B6C12DA2}"/>
                  </a:ext>
                </a:extLst>
              </p:cNvPr>
              <p:cNvSpPr txBox="1"/>
              <p:nvPr/>
            </p:nvSpPr>
            <p:spPr>
              <a:xfrm>
                <a:off x="7197792" y="4122965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DD3473-4F5F-2653-594C-DA28B6C12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7792" y="4122965"/>
                <a:ext cx="152400" cy="369332"/>
              </a:xfrm>
              <a:prstGeom prst="rect">
                <a:avLst/>
              </a:prstGeom>
              <a:blipFill>
                <a:blip r:embed="rId5"/>
                <a:stretch>
                  <a:fillRect l="-20000" r="-120000" b="-98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4F5291C-B5AD-C32B-8861-2159A68A3140}"/>
                  </a:ext>
                </a:extLst>
              </p:cNvPr>
              <p:cNvSpPr txBox="1"/>
              <p:nvPr/>
            </p:nvSpPr>
            <p:spPr>
              <a:xfrm>
                <a:off x="5985587" y="4172343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4F5291C-B5AD-C32B-8861-2159A68A31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587" y="4172343"/>
                <a:ext cx="152400" cy="369332"/>
              </a:xfrm>
              <a:prstGeom prst="rect">
                <a:avLst/>
              </a:prstGeom>
              <a:blipFill>
                <a:blip r:embed="rId6"/>
                <a:stretch>
                  <a:fillRect l="-4000" r="-100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F23C56A-6E05-AA3D-6C72-AADDE7078B70}"/>
              </a:ext>
            </a:extLst>
          </p:cNvPr>
          <p:cNvCxnSpPr>
            <a:cxnSpLocks/>
          </p:cNvCxnSpPr>
          <p:nvPr/>
        </p:nvCxnSpPr>
        <p:spPr>
          <a:xfrm flipV="1">
            <a:off x="5971592" y="2026851"/>
            <a:ext cx="1424474" cy="26848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9016C2D-E3A3-3A69-D719-D6CDF30ABE36}"/>
              </a:ext>
            </a:extLst>
          </p:cNvPr>
          <p:cNvCxnSpPr>
            <a:cxnSpLocks/>
          </p:cNvCxnSpPr>
          <p:nvPr/>
        </p:nvCxnSpPr>
        <p:spPr>
          <a:xfrm flipV="1">
            <a:off x="6083562" y="2267339"/>
            <a:ext cx="1436911" cy="26371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A84B842E-FCB5-C637-DB06-7A7BA46A00D2}"/>
              </a:ext>
            </a:extLst>
          </p:cNvPr>
          <p:cNvSpPr/>
          <p:nvPr/>
        </p:nvSpPr>
        <p:spPr>
          <a:xfrm flipV="1">
            <a:off x="6207968" y="2503356"/>
            <a:ext cx="76200" cy="45719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A17A8170-7204-D923-2C03-D6FB3480A46C}"/>
              </a:ext>
            </a:extLst>
          </p:cNvPr>
          <p:cNvSpPr/>
          <p:nvPr/>
        </p:nvSpPr>
        <p:spPr>
          <a:xfrm flipV="1">
            <a:off x="7299649" y="2288752"/>
            <a:ext cx="76200" cy="45719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FBD61F-7616-D196-DBFC-01591BC18E48}"/>
              </a:ext>
            </a:extLst>
          </p:cNvPr>
          <p:cNvSpPr txBox="1"/>
          <p:nvPr/>
        </p:nvSpPr>
        <p:spPr>
          <a:xfrm>
            <a:off x="6142654" y="2557504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/>
              <a:t>R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94624B-64BE-BB1C-4099-DA4C4B760F5E}"/>
                  </a:ext>
                </a:extLst>
              </p:cNvPr>
              <p:cNvSpPr txBox="1"/>
              <p:nvPr/>
            </p:nvSpPr>
            <p:spPr>
              <a:xfrm>
                <a:off x="7243665" y="2361561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94624B-64BE-BB1C-4099-DA4C4B760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3665" y="2361561"/>
                <a:ext cx="152400" cy="369332"/>
              </a:xfrm>
              <a:prstGeom prst="rect">
                <a:avLst/>
              </a:prstGeom>
              <a:blipFill>
                <a:blip r:embed="rId7"/>
                <a:stretch>
                  <a:fillRect l="-4000" r="-84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115417C-F95B-D5B4-8035-159136F0A479}"/>
              </a:ext>
            </a:extLst>
          </p:cNvPr>
          <p:cNvCxnSpPr>
            <a:cxnSpLocks/>
          </p:cNvCxnSpPr>
          <p:nvPr/>
        </p:nvCxnSpPr>
        <p:spPr>
          <a:xfrm>
            <a:off x="4870579" y="2892489"/>
            <a:ext cx="37322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BB92B59-1CE5-643D-EE88-D9F9B3F674F0}"/>
              </a:ext>
            </a:extLst>
          </p:cNvPr>
          <p:cNvCxnSpPr>
            <a:cxnSpLocks/>
          </p:cNvCxnSpPr>
          <p:nvPr/>
        </p:nvCxnSpPr>
        <p:spPr>
          <a:xfrm>
            <a:off x="6372808" y="2901819"/>
            <a:ext cx="37322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547089A-014B-8C38-D51E-D8CD4086F025}"/>
              </a:ext>
            </a:extLst>
          </p:cNvPr>
          <p:cNvCxnSpPr>
            <a:cxnSpLocks/>
          </p:cNvCxnSpPr>
          <p:nvPr/>
        </p:nvCxnSpPr>
        <p:spPr>
          <a:xfrm>
            <a:off x="6774025" y="2892487"/>
            <a:ext cx="37322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57AA79C-E67B-2E60-09BC-B7BDC6F1043B}"/>
              </a:ext>
            </a:extLst>
          </p:cNvPr>
          <p:cNvCxnSpPr>
            <a:cxnSpLocks/>
          </p:cNvCxnSpPr>
          <p:nvPr/>
        </p:nvCxnSpPr>
        <p:spPr>
          <a:xfrm>
            <a:off x="7333861" y="2901820"/>
            <a:ext cx="317241" cy="932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910AC41-D627-8E49-426A-3AC697AD9D6B}"/>
              </a:ext>
            </a:extLst>
          </p:cNvPr>
          <p:cNvCxnSpPr/>
          <p:nvPr/>
        </p:nvCxnSpPr>
        <p:spPr>
          <a:xfrm>
            <a:off x="4775718" y="5190931"/>
            <a:ext cx="381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29CBBD8-2AD7-9945-6B1B-0446370AA07F}"/>
              </a:ext>
            </a:extLst>
          </p:cNvPr>
          <p:cNvCxnSpPr/>
          <p:nvPr/>
        </p:nvCxnSpPr>
        <p:spPr>
          <a:xfrm>
            <a:off x="6896100" y="5153608"/>
            <a:ext cx="381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D224A60-4F81-BE8B-8B78-187E5150B0AD}"/>
              </a:ext>
            </a:extLst>
          </p:cNvPr>
          <p:cNvCxnSpPr/>
          <p:nvPr/>
        </p:nvCxnSpPr>
        <p:spPr>
          <a:xfrm>
            <a:off x="7324530" y="5153608"/>
            <a:ext cx="381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78C48ED-34F1-1E37-9B42-294BE003FE36}"/>
              </a:ext>
            </a:extLst>
          </p:cNvPr>
          <p:cNvCxnSpPr/>
          <p:nvPr/>
        </p:nvCxnSpPr>
        <p:spPr>
          <a:xfrm>
            <a:off x="7856376" y="5153608"/>
            <a:ext cx="381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Connector 48">
            <a:extLst>
              <a:ext uri="{FF2B5EF4-FFF2-40B4-BE49-F238E27FC236}">
                <a16:creationId xmlns:a16="http://schemas.microsoft.com/office/drawing/2014/main" id="{237B06C1-A4E1-119D-D35A-EB2537616D9D}"/>
              </a:ext>
            </a:extLst>
          </p:cNvPr>
          <p:cNvSpPr/>
          <p:nvPr/>
        </p:nvSpPr>
        <p:spPr>
          <a:xfrm flipH="1" flipV="1">
            <a:off x="6709488" y="4705739"/>
            <a:ext cx="68424" cy="67646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E43B12C2-975C-5F85-883E-A56951D9F3DB}"/>
                  </a:ext>
                </a:extLst>
              </p:cNvPr>
              <p:cNvSpPr txBox="1"/>
              <p:nvPr/>
            </p:nvSpPr>
            <p:spPr>
              <a:xfrm>
                <a:off x="6472725" y="4712411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E43B12C2-975C-5F85-883E-A56951D9F3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2725" y="4712411"/>
                <a:ext cx="152400" cy="369332"/>
              </a:xfrm>
              <a:prstGeom prst="rect">
                <a:avLst/>
              </a:prstGeom>
              <a:blipFill>
                <a:blip r:embed="rId8"/>
                <a:stretch>
                  <a:fillRect l="-4000" r="-84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8">
            <a:extLst>
              <a:ext uri="{FF2B5EF4-FFF2-40B4-BE49-F238E27FC236}">
                <a16:creationId xmlns:a16="http://schemas.microsoft.com/office/drawing/2014/main" id="{D7BEB2DD-16C9-39B8-C92A-E74A1B031BEC}"/>
              </a:ext>
            </a:extLst>
          </p:cNvPr>
          <p:cNvGrpSpPr/>
          <p:nvPr/>
        </p:nvGrpSpPr>
        <p:grpSpPr>
          <a:xfrm>
            <a:off x="5980145" y="3447610"/>
            <a:ext cx="1531774" cy="1449467"/>
            <a:chOff x="5980145" y="3447610"/>
            <a:chExt cx="1531774" cy="1449467"/>
          </a:xfrm>
        </p:grpSpPr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B8B91E92-83A5-D033-98A0-7BBD5992B0AF}"/>
                </a:ext>
              </a:extLst>
            </p:cNvPr>
            <p:cNvCxnSpPr>
              <a:cxnSpLocks/>
            </p:cNvCxnSpPr>
            <p:nvPr/>
          </p:nvCxnSpPr>
          <p:spPr>
            <a:xfrm>
              <a:off x="6737479" y="3447610"/>
              <a:ext cx="0" cy="144946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4EB1A770-0BCA-3F7E-B468-CBFA2D0859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0145" y="4115841"/>
              <a:ext cx="1531774" cy="4794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A94EF28-BC60-36B8-13E8-A2A9A95F9920}"/>
                </a:ext>
              </a:extLst>
            </p:cNvPr>
            <p:cNvCxnSpPr>
              <a:cxnSpLocks/>
            </p:cNvCxnSpPr>
            <p:nvPr/>
          </p:nvCxnSpPr>
          <p:spPr>
            <a:xfrm>
              <a:off x="6737479" y="3953846"/>
              <a:ext cx="15862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C974147-E374-8C6A-6455-C74FA33247DE}"/>
                </a:ext>
              </a:extLst>
            </p:cNvPr>
            <p:cNvCxnSpPr/>
            <p:nvPr/>
          </p:nvCxnSpPr>
          <p:spPr>
            <a:xfrm>
              <a:off x="6896100" y="3953846"/>
              <a:ext cx="0" cy="1619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39587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Parallel Lines and a Transversal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1988237"/>
          </a:xfrm>
        </p:spPr>
        <p:txBody>
          <a:bodyPr>
            <a:spAutoFit/>
          </a:bodyPr>
          <a:lstStyle/>
          <a:p>
            <a:r>
              <a:rPr sz="2800" dirty="0"/>
              <a:t>If two parallel lines are cut by a transversal, then the following two statements are true.</a:t>
            </a:r>
          </a:p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b="1" dirty="0"/>
              <a:t>Corresponding angles are congruent.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b="1" dirty="0"/>
              <a:t>Alternate interior angles are congruent.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Calculating Measures of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In the figure below, lines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sz="2800" dirty="0"/>
                  <a:t> are parallel,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800" dirty="0"/>
                  <a:t> is a transversal,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50</m:t>
                    </m:r>
                    <m:r>
                      <a:rPr lang="ar-AE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800" dirty="0"/>
                  <a:t>.</a:t>
                </a:r>
                <a:r>
                  <a:rPr lang="ar-AE" sz="2800" dirty="0"/>
                  <a:t> </a:t>
                </a:r>
                <a:r>
                  <a:rPr lang="en-US" sz="2800" dirty="0"/>
                  <a:t>Find the measures of the other </a:t>
                </a:r>
                <a:r>
                  <a:rPr lang="en-US" sz="2800" dirty="0">
                    <a:latin typeface="Cambria Math"/>
                  </a:rPr>
                  <a:t>7</a:t>
                </a:r>
                <a:r>
                  <a:rPr lang="en-US" sz="2800" dirty="0"/>
                  <a:t> angles.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01B8A77A-AED3-6324-10A0-BA5F24CCAE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2667000"/>
            <a:ext cx="3312444" cy="26815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7920D6-A03C-D977-FE55-54DB02D755AB}"/>
                  </a:ext>
                </a:extLst>
              </p:cNvPr>
              <p:cNvSpPr txBox="1"/>
              <p:nvPr/>
            </p:nvSpPr>
            <p:spPr>
              <a:xfrm>
                <a:off x="5638800" y="3546415"/>
                <a:ext cx="2362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7920D6-A03C-D977-FE55-54DB02D755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546415"/>
                <a:ext cx="23622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Calculating Measures of Angles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One way of reasoning (among several) is as follows.</a:t>
                </a:r>
                <a:endParaRPr lang="en-US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are vertical angles so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are </a:t>
                </a:r>
                <a:r>
                  <a:rPr lang="en-IN" dirty="0"/>
                  <a:t>supplementary</a:t>
                </a:r>
                <a:r>
                  <a:rPr lang="en-US" sz="2800" dirty="0"/>
                  <a:t> angles so</a:t>
                </a:r>
              </a:p>
              <a:p>
                <a:pPr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180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130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are vertical angles so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130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sz="2800" dirty="0"/>
                  <a:t>Now, because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are corresponding angles, they have the same measures which means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°.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8219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Calculating Measures of Angles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Because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are alternate interior angles, they have the same measures which means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130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°.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Again, using vertical angles,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° </m:t>
                    </m:r>
                  </m:oMath>
                </a14:m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130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°.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031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lang="en-IN" dirty="0"/>
              <a:t>Ray and Angle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659737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sz="2800" dirty="0"/>
              <a:t> 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04175065"/>
                  </p:ext>
                </p:extLst>
              </p:nvPr>
            </p:nvGraphicFramePr>
            <p:xfrm>
              <a:off x="762000" y="1387670"/>
              <a:ext cx="7772400" cy="3571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31242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Term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Definition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Illustrations with Notation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Ray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</a:t>
                          </a:r>
                          <a:r>
                            <a:rPr lang="en-US" b="1" dirty="0"/>
                            <a:t>ray</a:t>
                          </a:r>
                          <a:r>
                            <a:rPr lang="en-US" dirty="0"/>
                            <a:t> consists of a point (called the </a:t>
                          </a:r>
                          <a:r>
                            <a:rPr lang="en-US" b="1" dirty="0"/>
                            <a:t>endpoint</a:t>
                          </a:r>
                          <a:r>
                            <a:rPr lang="en-US" dirty="0"/>
                            <a:t>) and all the points on a line on one side of that point.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r>
                            <a:rPr lang="en-IN" dirty="0"/>
                            <a:t>     </a:t>
                          </a:r>
                        </a:p>
                        <a:p>
                          <a:r>
                            <a:rPr lang="en-IN" dirty="0"/>
                            <a:t> Ray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𝑃𝑄</m:t>
                              </m:r>
                            </m:oMath>
                          </a14:m>
                          <a:r>
                            <a:rPr lang="en-IN" dirty="0"/>
                            <a:t> with endpoint</a:t>
                          </a:r>
                          <a:r>
                            <a:rPr lang="en-IN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baseline="0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oMath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Angle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An </a:t>
                          </a:r>
                          <a:r>
                            <a:rPr lang="en-US" b="1" dirty="0"/>
                            <a:t>angle</a:t>
                          </a:r>
                          <a:r>
                            <a:rPr lang="en-US" dirty="0"/>
                            <a:t> consists of two rays with a common endpoint. (The two rays are called the </a:t>
                          </a:r>
                          <a:r>
                            <a:rPr lang="en-US" b="1" dirty="0"/>
                            <a:t>sides</a:t>
                          </a:r>
                          <a:r>
                            <a:rPr lang="en-US" dirty="0"/>
                            <a:t> of</a:t>
                          </a:r>
                        </a:p>
                        <a:p>
                          <a:r>
                            <a:rPr lang="en-US" dirty="0"/>
                            <a:t>the angle and the endpoint is called the </a:t>
                          </a:r>
                          <a:r>
                            <a:rPr lang="en-US" b="1" dirty="0"/>
                            <a:t>vertex</a:t>
                          </a:r>
                          <a:r>
                            <a:rPr lang="en-US" dirty="0"/>
                            <a:t>.)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I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𝐴𝑂𝐵</m:t>
                              </m:r>
                            </m:oMath>
                          </a14:m>
                          <a:r>
                            <a:rPr lang="en-IN" dirty="0"/>
                            <a:t> with vertex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oMath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04175065"/>
                  </p:ext>
                </p:extLst>
              </p:nvPr>
            </p:nvGraphicFramePr>
            <p:xfrm>
              <a:off x="762000" y="1387670"/>
              <a:ext cx="7772400" cy="3571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31242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Term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Definition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N" b="1" dirty="0"/>
                            <a:t>Illustrations with Notation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14630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Ray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 </a:t>
                          </a:r>
                          <a:r>
                            <a:rPr lang="en-US" b="1" dirty="0"/>
                            <a:t>ray</a:t>
                          </a:r>
                          <a:r>
                            <a:rPr lang="en-US" dirty="0"/>
                            <a:t> consists of a point (called the </a:t>
                          </a:r>
                          <a:r>
                            <a:rPr lang="en-US" b="1" dirty="0"/>
                            <a:t>endpoint</a:t>
                          </a:r>
                          <a:r>
                            <a:rPr lang="en-US" dirty="0"/>
                            <a:t>) and all the points on a line on one side of that point.</a:t>
                          </a:r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26868" t="-27500" r="-356" b="-1254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173736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Angle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An </a:t>
                          </a:r>
                          <a:r>
                            <a:rPr lang="en-US" b="1" dirty="0"/>
                            <a:t>angle</a:t>
                          </a:r>
                          <a:r>
                            <a:rPr lang="en-US" dirty="0"/>
                            <a:t> consists of two rays with a common endpoint. (The two rays are called the </a:t>
                          </a:r>
                          <a:r>
                            <a:rPr lang="en-US" b="1" dirty="0"/>
                            <a:t>sides</a:t>
                          </a:r>
                          <a:r>
                            <a:rPr lang="en-US" dirty="0"/>
                            <a:t> of</a:t>
                          </a:r>
                        </a:p>
                        <a:p>
                          <a:r>
                            <a:rPr lang="en-US" dirty="0"/>
                            <a:t>the angle and the endpoint is called the </a:t>
                          </a:r>
                          <a:r>
                            <a:rPr lang="en-US" b="1" dirty="0"/>
                            <a:t>vertex</a:t>
                          </a:r>
                          <a:r>
                            <a:rPr lang="en-US" dirty="0"/>
                            <a:t>.)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26868" t="-106993" r="-356" b="-5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FE9C2B3B-4DD3-6D18-1E20-3862DF15A8D6}"/>
              </a:ext>
            </a:extLst>
          </p:cNvPr>
          <p:cNvSpPr/>
          <p:nvPr/>
        </p:nvSpPr>
        <p:spPr>
          <a:xfrm flipV="1">
            <a:off x="6086670" y="2251428"/>
            <a:ext cx="62204" cy="53232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11167ED5-3887-05CF-AECB-8562C857B0EA}"/>
              </a:ext>
            </a:extLst>
          </p:cNvPr>
          <p:cNvSpPr/>
          <p:nvPr/>
        </p:nvSpPr>
        <p:spPr>
          <a:xfrm flipV="1">
            <a:off x="7178351" y="2036824"/>
            <a:ext cx="62204" cy="53232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C934FD-CC9C-3B79-79F6-CBF760566E52}"/>
              </a:ext>
            </a:extLst>
          </p:cNvPr>
          <p:cNvSpPr txBox="1"/>
          <p:nvPr/>
        </p:nvSpPr>
        <p:spPr>
          <a:xfrm>
            <a:off x="5959153" y="2278487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/>
              <a:t>P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1608A4-C6EE-9370-CB35-5CDDD8C6DDEC}"/>
                  </a:ext>
                </a:extLst>
              </p:cNvPr>
              <p:cNvSpPr txBox="1"/>
              <p:nvPr/>
            </p:nvSpPr>
            <p:spPr>
              <a:xfrm>
                <a:off x="7060164" y="2082544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1608A4-C6EE-9370-CB35-5CDDD8C6DD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0164" y="2082544"/>
                <a:ext cx="152400" cy="369332"/>
              </a:xfrm>
              <a:prstGeom prst="rect">
                <a:avLst/>
              </a:prstGeom>
              <a:blipFill>
                <a:blip r:embed="rId3"/>
                <a:stretch>
                  <a:fillRect l="-16000" r="-124000" b="-10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37B53D8-89BC-02E7-A122-D4C9C4E262AC}"/>
              </a:ext>
            </a:extLst>
          </p:cNvPr>
          <p:cNvCxnSpPr/>
          <p:nvPr/>
        </p:nvCxnSpPr>
        <p:spPr>
          <a:xfrm>
            <a:off x="5627915" y="2898972"/>
            <a:ext cx="362339" cy="12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211FAB5-ED89-29E9-8C9A-8A7D24159840}"/>
              </a:ext>
            </a:extLst>
          </p:cNvPr>
          <p:cNvCxnSpPr>
            <a:cxnSpLocks/>
          </p:cNvCxnSpPr>
          <p:nvPr/>
        </p:nvCxnSpPr>
        <p:spPr>
          <a:xfrm flipV="1">
            <a:off x="6130212" y="2024743"/>
            <a:ext cx="1268964" cy="2425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9BA9DC6-A36F-E268-8004-5478B409D82C}"/>
              </a:ext>
            </a:extLst>
          </p:cNvPr>
          <p:cNvCxnSpPr>
            <a:cxnSpLocks/>
          </p:cNvCxnSpPr>
          <p:nvPr/>
        </p:nvCxnSpPr>
        <p:spPr>
          <a:xfrm flipV="1">
            <a:off x="5959153" y="3429000"/>
            <a:ext cx="1295398" cy="730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562E5C6-6A07-DCD5-229F-1A238131114E}"/>
              </a:ext>
            </a:extLst>
          </p:cNvPr>
          <p:cNvCxnSpPr/>
          <p:nvPr/>
        </p:nvCxnSpPr>
        <p:spPr>
          <a:xfrm>
            <a:off x="5990254" y="4159121"/>
            <a:ext cx="16297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3C6DE068-44AD-004D-FD26-22B091D23666}"/>
              </a:ext>
            </a:extLst>
          </p:cNvPr>
          <p:cNvSpPr/>
          <p:nvPr/>
        </p:nvSpPr>
        <p:spPr>
          <a:xfrm flipH="1" flipV="1">
            <a:off x="5959153" y="4112467"/>
            <a:ext cx="68424" cy="67646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2E339DCA-DD85-47FB-B8B9-331D66D21BFB}"/>
              </a:ext>
            </a:extLst>
          </p:cNvPr>
          <p:cNvSpPr/>
          <p:nvPr/>
        </p:nvSpPr>
        <p:spPr>
          <a:xfrm flipH="1" flipV="1">
            <a:off x="7050834" y="3505977"/>
            <a:ext cx="68424" cy="67646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53DFD8B7-13BC-60A6-CD60-37D8170D3773}"/>
              </a:ext>
            </a:extLst>
          </p:cNvPr>
          <p:cNvSpPr/>
          <p:nvPr/>
        </p:nvSpPr>
        <p:spPr>
          <a:xfrm flipH="1" flipV="1">
            <a:off x="7396066" y="4121797"/>
            <a:ext cx="68424" cy="67646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67F85C-67BE-FD04-7EFF-E72C3B1BB96C}"/>
                  </a:ext>
                </a:extLst>
              </p:cNvPr>
              <p:cNvSpPr txBox="1"/>
              <p:nvPr/>
            </p:nvSpPr>
            <p:spPr>
              <a:xfrm>
                <a:off x="6752255" y="3239540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67F85C-67BE-FD04-7EFF-E72C3B1BB9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2255" y="3239540"/>
                <a:ext cx="152400" cy="369332"/>
              </a:xfrm>
              <a:prstGeom prst="rect">
                <a:avLst/>
              </a:prstGeom>
              <a:blipFill>
                <a:blip r:embed="rId4"/>
                <a:stretch>
                  <a:fillRect l="-4000" r="-100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DD3473-4F5F-2653-594C-DA28B6C12DA2}"/>
                  </a:ext>
                </a:extLst>
              </p:cNvPr>
              <p:cNvSpPr txBox="1"/>
              <p:nvPr/>
            </p:nvSpPr>
            <p:spPr>
              <a:xfrm>
                <a:off x="7274769" y="4219255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DD3473-4F5F-2653-594C-DA28B6C12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4769" y="4219255"/>
                <a:ext cx="152400" cy="369332"/>
              </a:xfrm>
              <a:prstGeom prst="rect">
                <a:avLst/>
              </a:prstGeom>
              <a:blipFill>
                <a:blip r:embed="rId5"/>
                <a:stretch>
                  <a:fillRect l="-4000" r="-104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4F5291C-B5AD-C32B-8861-2159A68A3140}"/>
                  </a:ext>
                </a:extLst>
              </p:cNvPr>
              <p:cNvSpPr txBox="1"/>
              <p:nvPr/>
            </p:nvSpPr>
            <p:spPr>
              <a:xfrm>
                <a:off x="5732884" y="4219255"/>
                <a:ext cx="152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4F5291C-B5AD-C32B-8861-2159A68A31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884" y="4219255"/>
                <a:ext cx="152400" cy="369332"/>
              </a:xfrm>
              <a:prstGeom prst="rect">
                <a:avLst/>
              </a:prstGeom>
              <a:blipFill>
                <a:blip r:embed="rId6"/>
                <a:stretch>
                  <a:fillRect l="-4000" r="-108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2378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659737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sz="2800" dirty="0"/>
              <a:t>There are three common ways of labeling angles</a:t>
            </a:r>
            <a:r>
              <a:rPr lang="en-US" dirty="0"/>
              <a:t>: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lang="en-IN" dirty="0"/>
              <a:t>Labeling Angles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0EA1FCA6-4E93-F24C-F5AE-CFD502C4318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00197570"/>
                  </p:ext>
                </p:extLst>
              </p:nvPr>
            </p:nvGraphicFramePr>
            <p:xfrm>
              <a:off x="688132" y="1775736"/>
              <a:ext cx="7924800" cy="39319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641600">
                      <a:extLst>
                        <a:ext uri="{9D8B030D-6E8A-4147-A177-3AD203B41FA5}">
                          <a16:colId xmlns:a16="http://schemas.microsoft.com/office/drawing/2014/main" val="2881935588"/>
                        </a:ext>
                      </a:extLst>
                    </a:gridCol>
                    <a:gridCol w="2641600">
                      <a:extLst>
                        <a:ext uri="{9D8B030D-6E8A-4147-A177-3AD203B41FA5}">
                          <a16:colId xmlns:a16="http://schemas.microsoft.com/office/drawing/2014/main" val="2555391677"/>
                        </a:ext>
                      </a:extLst>
                    </a:gridCol>
                    <a:gridCol w="2641600">
                      <a:extLst>
                        <a:ext uri="{9D8B030D-6E8A-4147-A177-3AD203B41FA5}">
                          <a16:colId xmlns:a16="http://schemas.microsoft.com/office/drawing/2014/main" val="3120016445"/>
                        </a:ext>
                      </a:extLst>
                    </a:gridCol>
                  </a:tblGrid>
                  <a:tr h="3394863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pPr algn="l"/>
                          <a:r>
                            <a:rPr lang="en-IN" b="1" dirty="0"/>
                            <a:t>        A. </a:t>
                          </a:r>
                          <a14:m>
                            <m:oMath xmlns:m="http://schemas.openxmlformats.org/officeDocument/2006/math">
                              <m:r>
                                <a:rPr lang="en-I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𝐴𝑂𝐵</m:t>
                              </m:r>
                            </m:oMath>
                          </a14:m>
                          <a:endParaRPr lang="en-IN" dirty="0"/>
                        </a:p>
                        <a:p>
                          <a:r>
                            <a:rPr lang="en-US" dirty="0"/>
                            <a:t>Using three capital</a:t>
                          </a:r>
                        </a:p>
                        <a:p>
                          <a:r>
                            <a:rPr lang="en-US" dirty="0"/>
                            <a:t>letters with the vertex</a:t>
                          </a:r>
                        </a:p>
                        <a:p>
                          <a:r>
                            <a:rPr lang="en-US" dirty="0"/>
                            <a:t>as the middle letter.</a:t>
                          </a:r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pPr algn="l"/>
                          <a:r>
                            <a:rPr lang="en-IN" b="1" dirty="0"/>
                            <a:t>      B. </a:t>
                          </a:r>
                          <a14:m>
                            <m:oMath xmlns:m="http://schemas.openxmlformats.org/officeDocument/2006/math">
                              <m:r>
                                <a:rPr lang="en-I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endParaRPr lang="en-IN" dirty="0"/>
                        </a:p>
                        <a:p>
                          <a:r>
                            <a:rPr lang="en-US" dirty="0"/>
                            <a:t>Using single</a:t>
                          </a:r>
                        </a:p>
                        <a:p>
                          <a:r>
                            <a:rPr lang="en-US" dirty="0"/>
                            <a:t>numbers such as</a:t>
                          </a:r>
                        </a:p>
                        <a:p>
                          <a:r>
                            <a:rPr lang="en-US" dirty="0"/>
                            <a:t>1, 2, 3.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pPr algn="l"/>
                          <a:r>
                            <a:rPr lang="en-IN" b="1" dirty="0"/>
                            <a:t>         C. </a:t>
                          </a:r>
                          <a14:m>
                            <m:oMath xmlns:m="http://schemas.openxmlformats.org/officeDocument/2006/math">
                              <m:r>
                                <a:rPr lang="en-I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endParaRPr lang="en-IN" dirty="0"/>
                        </a:p>
                        <a:p>
                          <a:r>
                            <a:rPr lang="en-US" dirty="0"/>
                            <a:t>Using the single</a:t>
                          </a:r>
                        </a:p>
                        <a:p>
                          <a:r>
                            <a:rPr lang="en-US" dirty="0"/>
                            <a:t>capital letter at the</a:t>
                          </a:r>
                        </a:p>
                        <a:p>
                          <a:r>
                            <a:rPr lang="en-US" dirty="0"/>
                            <a:t>vertex when the</a:t>
                          </a:r>
                        </a:p>
                        <a:p>
                          <a:r>
                            <a:rPr lang="en-US" dirty="0"/>
                            <a:t>meaning is clear.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154916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0EA1FCA6-4E93-F24C-F5AE-CFD502C4318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00197570"/>
                  </p:ext>
                </p:extLst>
              </p:nvPr>
            </p:nvGraphicFramePr>
            <p:xfrm>
              <a:off x="688132" y="1775736"/>
              <a:ext cx="7924800" cy="39319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641600">
                      <a:extLst>
                        <a:ext uri="{9D8B030D-6E8A-4147-A177-3AD203B41FA5}">
                          <a16:colId xmlns:a16="http://schemas.microsoft.com/office/drawing/2014/main" val="2881935588"/>
                        </a:ext>
                      </a:extLst>
                    </a:gridCol>
                    <a:gridCol w="2641600">
                      <a:extLst>
                        <a:ext uri="{9D8B030D-6E8A-4147-A177-3AD203B41FA5}">
                          <a16:colId xmlns:a16="http://schemas.microsoft.com/office/drawing/2014/main" val="2555391677"/>
                        </a:ext>
                      </a:extLst>
                    </a:gridCol>
                    <a:gridCol w="2641600">
                      <a:extLst>
                        <a:ext uri="{9D8B030D-6E8A-4147-A177-3AD203B41FA5}">
                          <a16:colId xmlns:a16="http://schemas.microsoft.com/office/drawing/2014/main" val="3120016445"/>
                        </a:ext>
                      </a:extLst>
                    </a:gridCol>
                  </a:tblGrid>
                  <a:tr h="39319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1997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31" r="-100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97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5491608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C906CF3-8F6F-2789-1FB4-78EADF67AB84}"/>
              </a:ext>
            </a:extLst>
          </p:cNvPr>
          <p:cNvCxnSpPr>
            <a:cxnSpLocks/>
          </p:cNvCxnSpPr>
          <p:nvPr/>
        </p:nvCxnSpPr>
        <p:spPr>
          <a:xfrm flipV="1">
            <a:off x="914400" y="1810139"/>
            <a:ext cx="102637" cy="1771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9F3130D-3420-CD3B-8540-98B6E112A4D0}"/>
              </a:ext>
            </a:extLst>
          </p:cNvPr>
          <p:cNvCxnSpPr/>
          <p:nvPr/>
        </p:nvCxnSpPr>
        <p:spPr>
          <a:xfrm flipV="1">
            <a:off x="914400" y="3048000"/>
            <a:ext cx="175260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6E53947-C5B8-7BBB-1F3E-131EA38295E9}"/>
                  </a:ext>
                </a:extLst>
              </p:cNvPr>
              <p:cNvSpPr txBox="1"/>
              <p:nvPr/>
            </p:nvSpPr>
            <p:spPr>
              <a:xfrm>
                <a:off x="681136" y="1775736"/>
                <a:ext cx="228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6E53947-C5B8-7BBB-1F3E-131EA38295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136" y="1775736"/>
                <a:ext cx="228600" cy="369332"/>
              </a:xfrm>
              <a:prstGeom prst="rect">
                <a:avLst/>
              </a:prstGeom>
              <a:blipFill>
                <a:blip r:embed="rId3"/>
                <a:stretch>
                  <a:fillRect r="-405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CBBBEAC-5053-AE3A-31D7-D14B6DDEBFF8}"/>
                  </a:ext>
                </a:extLst>
              </p:cNvPr>
              <p:cNvSpPr txBox="1"/>
              <p:nvPr/>
            </p:nvSpPr>
            <p:spPr>
              <a:xfrm>
                <a:off x="2360644" y="3156666"/>
                <a:ext cx="228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CBBBEAC-5053-AE3A-31D7-D14B6DDEBF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0644" y="3156666"/>
                <a:ext cx="228600" cy="369332"/>
              </a:xfrm>
              <a:prstGeom prst="rect">
                <a:avLst/>
              </a:prstGeom>
              <a:blipFill>
                <a:blip r:embed="rId4"/>
                <a:stretch>
                  <a:fillRect r="-4210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8B8C0D1-46F1-E409-FF4D-0022CC66BDAA}"/>
                  </a:ext>
                </a:extLst>
              </p:cNvPr>
              <p:cNvSpPr txBox="1"/>
              <p:nvPr/>
            </p:nvSpPr>
            <p:spPr>
              <a:xfrm>
                <a:off x="643811" y="3604536"/>
                <a:ext cx="228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8B8C0D1-46F1-E409-FF4D-0022CC66BD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811" y="3604536"/>
                <a:ext cx="228600" cy="369332"/>
              </a:xfrm>
              <a:prstGeom prst="rect">
                <a:avLst/>
              </a:prstGeom>
              <a:blipFill>
                <a:blip r:embed="rId5"/>
                <a:stretch>
                  <a:fillRect r="-4594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8BC6D1D3-4E92-146D-BF8F-C2225CB35731}"/>
              </a:ext>
            </a:extLst>
          </p:cNvPr>
          <p:cNvSpPr/>
          <p:nvPr/>
        </p:nvSpPr>
        <p:spPr>
          <a:xfrm>
            <a:off x="975048" y="1999670"/>
            <a:ext cx="62205" cy="53847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9844E595-E9D7-1EAF-6160-A78CC6FD4A17}"/>
              </a:ext>
            </a:extLst>
          </p:cNvPr>
          <p:cNvSpPr/>
          <p:nvPr/>
        </p:nvSpPr>
        <p:spPr>
          <a:xfrm>
            <a:off x="2449285" y="3082021"/>
            <a:ext cx="62205" cy="53847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949FFCC-DFF9-B8AA-38B9-8736663310E0}"/>
              </a:ext>
            </a:extLst>
          </p:cNvPr>
          <p:cNvCxnSpPr>
            <a:cxnSpLocks/>
          </p:cNvCxnSpPr>
          <p:nvPr/>
        </p:nvCxnSpPr>
        <p:spPr>
          <a:xfrm flipH="1" flipV="1">
            <a:off x="3125755" y="1987420"/>
            <a:ext cx="933061" cy="1435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83CDB42-D7DE-6207-B71F-81DFA6C3419F}"/>
              </a:ext>
            </a:extLst>
          </p:cNvPr>
          <p:cNvCxnSpPr>
            <a:cxnSpLocks/>
          </p:cNvCxnSpPr>
          <p:nvPr/>
        </p:nvCxnSpPr>
        <p:spPr>
          <a:xfrm flipV="1">
            <a:off x="4058815" y="1978090"/>
            <a:ext cx="1045030" cy="1454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7ECEF94-43A8-061C-F6A6-FE7516E58C31}"/>
                  </a:ext>
                </a:extLst>
              </p:cNvPr>
              <p:cNvSpPr txBox="1"/>
              <p:nvPr/>
            </p:nvSpPr>
            <p:spPr>
              <a:xfrm>
                <a:off x="3928187" y="2830095"/>
                <a:ext cx="228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7ECEF94-43A8-061C-F6A6-FE7516E58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8187" y="2830095"/>
                <a:ext cx="228600" cy="369332"/>
              </a:xfrm>
              <a:prstGeom prst="rect">
                <a:avLst/>
              </a:prstGeom>
              <a:blipFill>
                <a:blip r:embed="rId6"/>
                <a:stretch>
                  <a:fillRect r="-3157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61735282-5BD3-4944-5D9E-BB317684E71A}"/>
              </a:ext>
            </a:extLst>
          </p:cNvPr>
          <p:cNvCxnSpPr/>
          <p:nvPr/>
        </p:nvCxnSpPr>
        <p:spPr>
          <a:xfrm flipH="1" flipV="1">
            <a:off x="5943600" y="3432692"/>
            <a:ext cx="1905000" cy="171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AA99B66-87B4-70CB-8188-289A14694702}"/>
              </a:ext>
            </a:extLst>
          </p:cNvPr>
          <p:cNvCxnSpPr/>
          <p:nvPr/>
        </p:nvCxnSpPr>
        <p:spPr>
          <a:xfrm flipH="1" flipV="1">
            <a:off x="7486261" y="1838130"/>
            <a:ext cx="352231" cy="1771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266158E-3D24-21D9-77EA-0B648696B837}"/>
                  </a:ext>
                </a:extLst>
              </p:cNvPr>
              <p:cNvSpPr txBox="1"/>
              <p:nvPr/>
            </p:nvSpPr>
            <p:spPr>
              <a:xfrm>
                <a:off x="7847044" y="3539221"/>
                <a:ext cx="228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266158E-3D24-21D9-77EA-0B648696B8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7044" y="3539221"/>
                <a:ext cx="228600" cy="369332"/>
              </a:xfrm>
              <a:prstGeom prst="rect">
                <a:avLst/>
              </a:prstGeom>
              <a:blipFill>
                <a:blip r:embed="rId7"/>
                <a:stretch>
                  <a:fillRect r="-3684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B67A4499-D7BA-789C-6143-B0C7CB74FC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673978"/>
              </p:ext>
            </p:extLst>
          </p:nvPr>
        </p:nvGraphicFramePr>
        <p:xfrm>
          <a:off x="5289550" y="2644775"/>
          <a:ext cx="190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330120" progId="Equation.DSMT4">
                  <p:embed/>
                </p:oleObj>
              </mc:Choice>
              <mc:Fallback>
                <p:oleObj name="Equation" r:id="rId8" imgW="1904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289550" y="2644775"/>
                        <a:ext cx="1905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79F319B4-CBAE-9A92-2957-1B5DBB90F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516047"/>
              </p:ext>
            </p:extLst>
          </p:nvPr>
        </p:nvGraphicFramePr>
        <p:xfrm>
          <a:off x="4927600" y="26416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336960" progId="Equation.DSMT4">
                  <p:embed/>
                </p:oleObj>
              </mc:Choice>
              <mc:Fallback>
                <p:oleObj name="Equation" r:id="rId10" imgW="914400" imgH="336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27600" y="26416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008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lang="en-IN" dirty="0"/>
              <a:t>Angles Classified by Measure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659737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sz="2800" dirty="0"/>
              <a:t> 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67472604"/>
                  </p:ext>
                </p:extLst>
              </p:nvPr>
            </p:nvGraphicFramePr>
            <p:xfrm>
              <a:off x="762000" y="1387670"/>
              <a:ext cx="7772400" cy="3845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31242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Name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Measure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Illustrations with Notation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Acute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r>
                            <a:rPr lang="en-IN" dirty="0"/>
                            <a:t>     </a:t>
                          </a:r>
                        </a:p>
                        <a:p>
                          <a:r>
                            <a:rPr lang="en-IN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IN" dirty="0"/>
                            <a:t> is an acute angle.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Right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=90°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I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IN" dirty="0"/>
                            <a:t> is a right angle.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67472604"/>
                  </p:ext>
                </p:extLst>
              </p:nvPr>
            </p:nvGraphicFramePr>
            <p:xfrm>
              <a:off x="762000" y="1387670"/>
              <a:ext cx="7772400" cy="3845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31242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Name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Measure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Illustrations with Notation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14630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Acute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38986" t="-27500" r="-109942" b="-14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26868" t="-27500" r="-356" b="-14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201168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Right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8986" t="-92447" r="-109942" b="-4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26868" t="-92447" r="-356" b="-45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35" name="Group 34">
            <a:extLst>
              <a:ext uri="{FF2B5EF4-FFF2-40B4-BE49-F238E27FC236}">
                <a16:creationId xmlns:a16="http://schemas.microsoft.com/office/drawing/2014/main" id="{255941F2-A318-73CF-60AB-8CC4746B0FC5}"/>
              </a:ext>
            </a:extLst>
          </p:cNvPr>
          <p:cNvGrpSpPr/>
          <p:nvPr/>
        </p:nvGrpSpPr>
        <p:grpSpPr>
          <a:xfrm>
            <a:off x="5756988" y="1936102"/>
            <a:ext cx="1685731" cy="730121"/>
            <a:chOff x="5756988" y="1936102"/>
            <a:chExt cx="1685731" cy="730121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9BA9DC6-A36F-E268-8004-5478B409D8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56988" y="1936102"/>
              <a:ext cx="1320282" cy="7231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562E5C6-6A07-DCD5-229F-1A238131114E}"/>
                </a:ext>
              </a:extLst>
            </p:cNvPr>
            <p:cNvCxnSpPr>
              <a:cxnSpLocks/>
              <a:stCxn id="32" idx="3"/>
            </p:cNvCxnSpPr>
            <p:nvPr/>
          </p:nvCxnSpPr>
          <p:spPr>
            <a:xfrm>
              <a:off x="5763210" y="2658833"/>
              <a:ext cx="1679509" cy="7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67F85C-67BE-FD04-7EFF-E72C3B1BB96C}"/>
                  </a:ext>
                </a:extLst>
              </p:cNvPr>
              <p:cNvSpPr txBox="1"/>
              <p:nvPr/>
            </p:nvSpPr>
            <p:spPr>
              <a:xfrm>
                <a:off x="5494175" y="2474167"/>
                <a:ext cx="2690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67F85C-67BE-FD04-7EFF-E72C3B1BB9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4175" y="2474167"/>
                <a:ext cx="269035" cy="369332"/>
              </a:xfrm>
              <a:prstGeom prst="rect">
                <a:avLst/>
              </a:prstGeom>
              <a:blipFill>
                <a:blip r:embed="rId3"/>
                <a:stretch>
                  <a:fillRect r="-2045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FE0AC220-14C4-2A7D-436F-BA700A96BB81}"/>
              </a:ext>
            </a:extLst>
          </p:cNvPr>
          <p:cNvGrpSpPr/>
          <p:nvPr/>
        </p:nvGrpSpPr>
        <p:grpSpPr>
          <a:xfrm>
            <a:off x="5943600" y="3276600"/>
            <a:ext cx="1295400" cy="1219200"/>
            <a:chOff x="5943600" y="3276600"/>
            <a:chExt cx="1295400" cy="121920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536E8621-745F-CD97-CD8D-A6A5361B0B7E}"/>
                </a:ext>
              </a:extLst>
            </p:cNvPr>
            <p:cNvCxnSpPr/>
            <p:nvPr/>
          </p:nvCxnSpPr>
          <p:spPr>
            <a:xfrm flipV="1">
              <a:off x="5943600" y="3276600"/>
              <a:ext cx="0" cy="1219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D66DF3C2-1AEA-6033-5EF4-D116742EDEC8}"/>
                </a:ext>
              </a:extLst>
            </p:cNvPr>
            <p:cNvCxnSpPr/>
            <p:nvPr/>
          </p:nvCxnSpPr>
          <p:spPr>
            <a:xfrm>
              <a:off x="5943600" y="4495800"/>
              <a:ext cx="12954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81A9A31-91B2-1658-202D-6A09D8D0DE8B}"/>
                </a:ext>
              </a:extLst>
            </p:cNvPr>
            <p:cNvCxnSpPr/>
            <p:nvPr/>
          </p:nvCxnSpPr>
          <p:spPr>
            <a:xfrm>
              <a:off x="5943600" y="42672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913CF79-3392-0CDF-BB66-BB53718D7CE0}"/>
                </a:ext>
              </a:extLst>
            </p:cNvPr>
            <p:cNvCxnSpPr/>
            <p:nvPr/>
          </p:nvCxnSpPr>
          <p:spPr>
            <a:xfrm>
              <a:off x="6172200" y="4267200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569E314-490D-DBC4-9447-7B4284366C16}"/>
                  </a:ext>
                </a:extLst>
              </p:cNvPr>
              <p:cNvSpPr txBox="1"/>
              <p:nvPr/>
            </p:nvSpPr>
            <p:spPr>
              <a:xfrm>
                <a:off x="5622470" y="4484132"/>
                <a:ext cx="2690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569E314-490D-DBC4-9447-7B4284366C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2470" y="4484132"/>
                <a:ext cx="269035" cy="369332"/>
              </a:xfrm>
              <a:prstGeom prst="rect">
                <a:avLst/>
              </a:prstGeom>
              <a:blipFill>
                <a:blip r:embed="rId4"/>
                <a:stretch>
                  <a:fillRect r="-227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2167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lang="en-IN" dirty="0"/>
              <a:t>Angles Classified by Measure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659737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sz="2800" dirty="0"/>
              <a:t> 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91221265"/>
                  </p:ext>
                </p:extLst>
              </p:nvPr>
            </p:nvGraphicFramePr>
            <p:xfrm>
              <a:off x="762000" y="1387670"/>
              <a:ext cx="7772400" cy="3845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31242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Name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Measure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Illustrations with Notation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Obtuse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r>
                            <a:rPr lang="en-IN" dirty="0"/>
                            <a:t>     </a:t>
                          </a:r>
                        </a:p>
                        <a:p>
                          <a:r>
                            <a:rPr lang="en-IN" dirty="0"/>
                            <a:t> </a:t>
                          </a:r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I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IN" dirty="0"/>
                            <a:t> is an obtuse angle.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 b="1" dirty="0"/>
                        </a:p>
                        <a:p>
                          <a:r>
                            <a:rPr lang="en-US" b="1" dirty="0"/>
                            <a:t>Straight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b="0" i="1" dirty="0"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=180°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:endParaRPr lang="en-IN" dirty="0"/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IN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oMath>
                          </a14:m>
                          <a:r>
                            <a:rPr lang="en-IN" dirty="0"/>
                            <a:t> is a</a:t>
                          </a:r>
                          <a:r>
                            <a:rPr lang="en-IN" baseline="0" dirty="0"/>
                            <a:t> straight angle. (The rays are in opposite directions.)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22AB989-7C8F-B319-68BC-DF31C2DCAB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91221265"/>
                  </p:ext>
                </p:extLst>
              </p:nvPr>
            </p:nvGraphicFramePr>
            <p:xfrm>
              <a:off x="762000" y="1387670"/>
              <a:ext cx="7772400" cy="3845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219200">
                      <a:extLst>
                        <a:ext uri="{9D8B030D-6E8A-4147-A177-3AD203B41FA5}">
                          <a16:colId xmlns:a16="http://schemas.microsoft.com/office/drawing/2014/main" val="1193430854"/>
                        </a:ext>
                      </a:extLst>
                    </a:gridCol>
                    <a:gridCol w="3124200">
                      <a:extLst>
                        <a:ext uri="{9D8B030D-6E8A-4147-A177-3AD203B41FA5}">
                          <a16:colId xmlns:a16="http://schemas.microsoft.com/office/drawing/2014/main" val="1035074402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92967009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Name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Measure</a:t>
                          </a: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IN" b="1" dirty="0"/>
                            <a:t>Illustrations with Notation</a:t>
                          </a:r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117734327"/>
                      </a:ext>
                    </a:extLst>
                  </a:tr>
                  <a:tr h="1737360">
                    <a:tc>
                      <a:txBody>
                        <a:bodyPr/>
                        <a:lstStyle/>
                        <a:p>
                          <a:r>
                            <a:rPr lang="en-US" b="1" dirty="0"/>
                            <a:t>Obtuse</a:t>
                          </a:r>
                          <a:endParaRPr lang="en-IN" b="1" dirty="0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38986" t="-23158" r="-109942" b="-1056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26868" t="-23158" r="-356" b="-1056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74637461"/>
                      </a:ext>
                    </a:extLst>
                  </a:tr>
                  <a:tr h="1737360">
                    <a:tc>
                      <a:txBody>
                        <a:bodyPr/>
                        <a:lstStyle/>
                        <a:p>
                          <a:endParaRPr lang="en-US" b="1" dirty="0"/>
                        </a:p>
                        <a:p>
                          <a:r>
                            <a:rPr lang="en-US" b="1" dirty="0"/>
                            <a:t>Straight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8986" t="-122727" r="-109942" b="-5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26868" t="-122727" r="-356" b="-5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47878085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093BA717-B25F-7643-27E0-98A89CFBEC7A}"/>
              </a:ext>
            </a:extLst>
          </p:cNvPr>
          <p:cNvGrpSpPr/>
          <p:nvPr/>
        </p:nvGrpSpPr>
        <p:grpSpPr>
          <a:xfrm>
            <a:off x="5181600" y="1905000"/>
            <a:ext cx="2503715" cy="959498"/>
            <a:chOff x="5181600" y="1905000"/>
            <a:chExt cx="2503715" cy="959498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9BA9DC6-A36F-E268-8004-5478B409D82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81600" y="1905000"/>
              <a:ext cx="845976" cy="9594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562E5C6-6A07-DCD5-229F-1A238131114E}"/>
                </a:ext>
              </a:extLst>
            </p:cNvPr>
            <p:cNvCxnSpPr>
              <a:cxnSpLocks/>
            </p:cNvCxnSpPr>
            <p:nvPr/>
          </p:nvCxnSpPr>
          <p:spPr>
            <a:xfrm>
              <a:off x="6005806" y="2854776"/>
              <a:ext cx="1679509" cy="7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67F85C-67BE-FD04-7EFF-E72C3B1BB96C}"/>
                  </a:ext>
                </a:extLst>
              </p:cNvPr>
              <p:cNvSpPr txBox="1"/>
              <p:nvPr/>
            </p:nvSpPr>
            <p:spPr>
              <a:xfrm>
                <a:off x="5643464" y="2800738"/>
                <a:ext cx="2690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067F85C-67BE-FD04-7EFF-E72C3B1BB9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3464" y="2800738"/>
                <a:ext cx="269035" cy="369332"/>
              </a:xfrm>
              <a:prstGeom prst="rect">
                <a:avLst/>
              </a:prstGeom>
              <a:blipFill>
                <a:blip r:embed="rId3"/>
                <a:stretch>
                  <a:fillRect r="-1590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569E314-490D-DBC4-9447-7B4284366C16}"/>
                  </a:ext>
                </a:extLst>
              </p:cNvPr>
              <p:cNvSpPr txBox="1"/>
              <p:nvPr/>
            </p:nvSpPr>
            <p:spPr>
              <a:xfrm>
                <a:off x="6396911" y="4250867"/>
                <a:ext cx="2690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5569E314-490D-DBC4-9447-7B4284366C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6911" y="4250867"/>
                <a:ext cx="269035" cy="369332"/>
              </a:xfrm>
              <a:prstGeom prst="rect">
                <a:avLst/>
              </a:prstGeom>
              <a:blipFill>
                <a:blip r:embed="rId4"/>
                <a:stretch>
                  <a:fillRect r="-25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8CE36C4-9D4A-98E0-601F-931B2FFFA3D7}"/>
              </a:ext>
            </a:extLst>
          </p:cNvPr>
          <p:cNvCxnSpPr/>
          <p:nvPr/>
        </p:nvCxnSpPr>
        <p:spPr>
          <a:xfrm>
            <a:off x="5410200" y="4114800"/>
            <a:ext cx="2362200" cy="0"/>
          </a:xfrm>
          <a:prstGeom prst="straightConnector1">
            <a:avLst/>
          </a:prstGeom>
          <a:ln w="95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5726DF1B-09B4-DDF8-98CA-08D25B9FDF3C}"/>
              </a:ext>
            </a:extLst>
          </p:cNvPr>
          <p:cNvSpPr/>
          <p:nvPr/>
        </p:nvSpPr>
        <p:spPr>
          <a:xfrm>
            <a:off x="6543870" y="4105470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353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Measuring 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Check the measures of </a:t>
                </a:r>
                <a:r>
                  <a:rPr lang="en-US" sz="2800" b="1" dirty="0"/>
                  <a:t>a.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∠1</m:t>
                    </m:r>
                  </m:oMath>
                </a14:m>
                <a:r>
                  <a:rPr lang="en-US" sz="2800" dirty="0"/>
                  <a:t>, </a:t>
                </a:r>
                <a:r>
                  <a:rPr lang="en-US" sz="2800" b="1" dirty="0"/>
                  <a:t>b.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∠2</m:t>
                    </m:r>
                  </m:oMath>
                </a14:m>
                <a:r>
                  <a:rPr lang="en-US" sz="2800" dirty="0"/>
                  <a:t>, </a:t>
                </a:r>
                <a:r>
                  <a:rPr lang="en-US" sz="2800" b="1" dirty="0"/>
                  <a:t>c.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∠3</m:t>
                    </m:r>
                  </m:oMath>
                </a14:m>
                <a:r>
                  <a:rPr lang="en-US" sz="2800" dirty="0"/>
                  <a:t>, and </a:t>
                </a:r>
                <a:r>
                  <a:rPr lang="en-US" sz="2800" b="1" dirty="0"/>
                  <a:t>d.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∠4</m:t>
                    </m:r>
                  </m:oMath>
                </a14:m>
                <a:r>
                  <a:rPr lang="en-US" sz="2800" dirty="0"/>
                  <a:t> (from Figure 3) using a protractor. (You may need to extend the rays to be able to read the numbers on your protractor.)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=45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		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∠3=90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∠2=90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		d.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∠4=135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Classifying Angles by Their Measure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Classify each angle (from Figure </a:t>
                </a:r>
                <a:r>
                  <a:rPr lang="en-US" sz="2800" i="0" dirty="0">
                    <a:latin typeface="+mj-lt"/>
                  </a:rPr>
                  <a:t>3</a:t>
                </a:r>
                <a:r>
                  <a:rPr lang="en-US" sz="2800" dirty="0"/>
                  <a:t>) as acute, right, obtuse, or straight.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		b. 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			c. 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𝑃𝑂𝑅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is acute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°&lt;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is a right angle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𝑃𝑂𝑅</m:t>
                    </m:r>
                  </m:oMath>
                </a14:m>
                <a:r>
                  <a:rPr lang="en-US" dirty="0"/>
                  <a:t> is obtuse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𝑃𝑂𝑅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135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135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dirty="0"/>
                  <a:t>.</a:t>
                </a: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Complementary and Supplementary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1902059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Two angles are </a:t>
                </a:r>
                <a:r>
                  <a:rPr sz="2800" b="1" dirty="0"/>
                  <a:t>complementary</a:t>
                </a:r>
                <a:r>
                  <a:rPr sz="2800" dirty="0"/>
                  <a:t> if the sum of their measures is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90°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Two angles are </a:t>
                </a:r>
                <a:r>
                  <a:rPr sz="2800" b="1" dirty="0"/>
                  <a:t>supplementary</a:t>
                </a:r>
                <a:r>
                  <a:rPr sz="2800" dirty="0"/>
                  <a:t> if the sum of their measures is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180°</m:t>
                    </m:r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1902059"/>
              </a:xfrm>
              <a:blipFill>
                <a:blip r:embed="rId2"/>
                <a:stretch>
                  <a:fillRect l="-1402" t="-2839" b="-725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1389</Words>
  <Application>Microsoft Office PowerPoint</Application>
  <PresentationFormat>On-screen Show (4:3)</PresentationFormat>
  <Paragraphs>313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Courier New</vt:lpstr>
      <vt:lpstr>Arial</vt:lpstr>
      <vt:lpstr>Calibri</vt:lpstr>
      <vt:lpstr>Cambria Math</vt:lpstr>
      <vt:lpstr>Office Theme</vt:lpstr>
      <vt:lpstr>Equation</vt:lpstr>
      <vt:lpstr>Section 6.5</vt:lpstr>
      <vt:lpstr>Definition: Point, Line, Plane</vt:lpstr>
      <vt:lpstr>Definition: Ray and Angle</vt:lpstr>
      <vt:lpstr>Procedure: Labeling Angles</vt:lpstr>
      <vt:lpstr>Definition: Angles Classified by Measure</vt:lpstr>
      <vt:lpstr>Definition: Angles Classified by Measure (cont.)</vt:lpstr>
      <vt:lpstr>Example 1: Measuring Angles</vt:lpstr>
      <vt:lpstr>Example 2: Classifying Angles by Their Measure</vt:lpstr>
      <vt:lpstr>Definition: Complementary and Supplementary Angles</vt:lpstr>
      <vt:lpstr>Example 3: Identifying Complementary and Supplementary Angles</vt:lpstr>
      <vt:lpstr>Example 3: Identifying Complementary and Supplementary Angles (cont.)</vt:lpstr>
      <vt:lpstr>Example 4: Calculating Measures of Angles</vt:lpstr>
      <vt:lpstr>Example 4: Calculating Measures of Angles (cont.)</vt:lpstr>
      <vt:lpstr>Example 5: Identifying Congruent Angles</vt:lpstr>
      <vt:lpstr>Definition: Vertical Angles</vt:lpstr>
      <vt:lpstr>Example 6: Calculating Measures of Angles</vt:lpstr>
      <vt:lpstr>Example 6: Calculating Measures of Angles (cont.)</vt:lpstr>
      <vt:lpstr>Definition: Adjacent Angles</vt:lpstr>
      <vt:lpstr>Example 7: Finding Adjacent Angles</vt:lpstr>
      <vt:lpstr>Definition: Parallel Lines and Perpendicular Lines</vt:lpstr>
      <vt:lpstr>Procedure: Parallel Lines and a Transversal</vt:lpstr>
      <vt:lpstr>Example 8: Calculating Measures of Angles</vt:lpstr>
      <vt:lpstr>Example 8: Calculating Measures of Angles (cont.)</vt:lpstr>
      <vt:lpstr>Example 8: Calculating Measures of Angles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150</cp:revision>
  <dcterms:created xsi:type="dcterms:W3CDTF">2013-04-26T14:43:13Z</dcterms:created>
  <dcterms:modified xsi:type="dcterms:W3CDTF">2024-09-04T14:43:40Z</dcterms:modified>
</cp:coreProperties>
</file>