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306" r:id="rId4"/>
    <p:sldId id="308" r:id="rId5"/>
    <p:sldId id="309" r:id="rId6"/>
    <p:sldId id="310" r:id="rId7"/>
    <p:sldId id="261" r:id="rId8"/>
    <p:sldId id="262" r:id="rId9"/>
    <p:sldId id="265" r:id="rId10"/>
    <p:sldId id="268" r:id="rId11"/>
    <p:sldId id="311" r:id="rId12"/>
    <p:sldId id="271" r:id="rId13"/>
    <p:sldId id="312" r:id="rId14"/>
    <p:sldId id="272" r:id="rId15"/>
    <p:sldId id="313" r:id="rId16"/>
    <p:sldId id="275" r:id="rId17"/>
    <p:sldId id="314" r:id="rId18"/>
    <p:sldId id="323" r:id="rId19"/>
    <p:sldId id="278" r:id="rId20"/>
    <p:sldId id="315" r:id="rId21"/>
    <p:sldId id="316" r:id="rId22"/>
    <p:sldId id="280" r:id="rId23"/>
    <p:sldId id="281" r:id="rId24"/>
    <p:sldId id="317" r:id="rId25"/>
    <p:sldId id="318" r:id="rId26"/>
    <p:sldId id="282" r:id="rId27"/>
    <p:sldId id="285" r:id="rId28"/>
    <p:sldId id="287" r:id="rId29"/>
    <p:sldId id="289" r:id="rId30"/>
    <p:sldId id="319" r:id="rId31"/>
    <p:sldId id="292" r:id="rId32"/>
    <p:sldId id="295" r:id="rId33"/>
    <p:sldId id="321" r:id="rId34"/>
    <p:sldId id="298" r:id="rId35"/>
    <p:sldId id="322" r:id="rId36"/>
  </p:sldIdLst>
  <p:sldSz cx="9144000" cy="6858000" type="screen4x3"/>
  <p:notesSz cx="6858000" cy="9144000"/>
  <p:embeddedFontLs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6"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1" d="100"/>
          <a:sy n="111" d="100"/>
        </p:scale>
        <p:origin x="177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86148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Triangles</a:t>
            </a:r>
          </a:p>
        </p:txBody>
      </p:sp>
      <p:sp>
        <p:nvSpPr>
          <p:cNvPr id="3" name="Title 2"/>
          <p:cNvSpPr>
            <a:spLocks noGrp="1"/>
          </p:cNvSpPr>
          <p:nvPr>
            <p:ph type="title"/>
          </p:nvPr>
        </p:nvSpPr>
        <p:spPr/>
        <p:txBody>
          <a:bodyPr/>
          <a:lstStyle/>
          <a:p>
            <a:r>
              <a:rPr dirty="0"/>
              <a:t>Section 6.6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Analyzing Triangles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In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𝐵𝑂𝑅</m:t>
                    </m:r>
                  </m:oMath>
                </a14:m>
                <a:r>
                  <a:rPr lang="en-US" sz="2800" dirty="0"/>
                  <a:t>, </a:t>
                </a:r>
                <a14:m>
                  <m:oMath xmlns:m="http://schemas.openxmlformats.org/officeDocument/2006/math">
                    <m:r>
                      <a:rPr lang="en-US" i="1">
                        <a:latin typeface="Cambria Math" panose="02040503050406030204" pitchFamily="18" charset="0"/>
                      </a:rPr>
                      <m:t>𝑚</m:t>
                    </m:r>
                    <m:r>
                      <a:rPr lang="en-US">
                        <a:latin typeface="Cambria Math" panose="02040503050406030204" pitchFamily="18" charset="0"/>
                      </a:rPr>
                      <m:t>∠</m:t>
                    </m:r>
                    <m:r>
                      <a:rPr lang="en-US" b="0" i="1" smtClean="0">
                        <a:latin typeface="Cambria Math" panose="02040503050406030204" pitchFamily="18" charset="0"/>
                      </a:rPr>
                      <m:t>𝐵</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50</m:t>
                        </m:r>
                      </m:e>
                      <m:sup>
                        <m:r>
                          <a:rPr lang="ar-AE">
                            <a:latin typeface="Cambria Math" panose="02040503050406030204" pitchFamily="18" charset="0"/>
                          </a:rPr>
                          <m:t>°</m:t>
                        </m:r>
                      </m:sup>
                    </m:sSup>
                  </m:oMath>
                </a14:m>
                <a:r>
                  <a:rPr lang="ar-AE" sz="2800" dirty="0"/>
                  <a:t> </a:t>
                </a:r>
                <a:r>
                  <a:rPr lang="en-US" sz="2800" dirty="0"/>
                  <a:t>and </a:t>
                </a:r>
                <a14:m>
                  <m:oMath xmlns:m="http://schemas.openxmlformats.org/officeDocument/2006/math">
                    <m:r>
                      <a:rPr lang="en-US" i="1">
                        <a:latin typeface="Cambria Math" panose="02040503050406030204" pitchFamily="18" charset="0"/>
                      </a:rPr>
                      <m:t>𝑚</m:t>
                    </m:r>
                    <m:r>
                      <a:rPr lang="en-US">
                        <a:latin typeface="Cambria Math" panose="02040503050406030204" pitchFamily="18" charset="0"/>
                      </a:rPr>
                      <m:t>∠</m:t>
                    </m:r>
                    <m:r>
                      <a:rPr lang="en-US" b="0" i="1" smtClean="0">
                        <a:latin typeface="Cambria Math" panose="02040503050406030204" pitchFamily="18" charset="0"/>
                      </a:rPr>
                      <m:t>𝑂</m:t>
                    </m:r>
                  </m:oMath>
                </a14:m>
                <a:r>
                  <a:rPr lang="en-US" i="1" dirty="0"/>
                  <a:t> </a:t>
                </a:r>
                <a14:m>
                  <m:oMath xmlns:m="http://schemas.openxmlformats.org/officeDocument/2006/math">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70</m:t>
                        </m:r>
                      </m:e>
                      <m:sup>
                        <m:r>
                          <a:rPr lang="ar-AE">
                            <a:latin typeface="Cambria Math" panose="02040503050406030204" pitchFamily="18" charset="0"/>
                          </a:rPr>
                          <m:t>°</m:t>
                        </m:r>
                      </m:sup>
                    </m:sSup>
                  </m:oMath>
                </a14:m>
                <a:r>
                  <a:rPr lang="ar-AE" sz="2800" dirty="0"/>
                  <a:t>.</a:t>
                </a:r>
              </a:p>
              <a:p>
                <a:pPr marL="514350" indent="-514350">
                  <a:buFont typeface="+mj-lt"/>
                  <a:buAutoNum type="alphaLcPeriod"/>
                  <a:defRPr sz="2800"/>
                </a:pPr>
                <a:r>
                  <a:rPr lang="ar-AE" dirty="0"/>
                  <a:t>​</a:t>
                </a:r>
                <a:r>
                  <a:rPr lang="en-US" sz="2800" dirty="0"/>
                  <a:t>What is </a:t>
                </a:r>
                <a14:m>
                  <m:oMath xmlns:m="http://schemas.openxmlformats.org/officeDocument/2006/math">
                    <m:r>
                      <a:rPr lang="en-US" i="1">
                        <a:latin typeface="Cambria Math" panose="02040503050406030204" pitchFamily="18" charset="0"/>
                      </a:rPr>
                      <m:t>𝑚</m:t>
                    </m:r>
                    <m:r>
                      <a:rPr lang="en-US">
                        <a:latin typeface="Cambria Math" panose="02040503050406030204" pitchFamily="18" charset="0"/>
                      </a:rPr>
                      <m:t>∠</m:t>
                    </m:r>
                  </m:oMath>
                </a14:m>
                <a:r>
                  <a:rPr lang="en-US" i="1" dirty="0"/>
                  <a:t>R</a:t>
                </a:r>
                <a:r>
                  <a:rPr lang="en-US" sz="2800" dirty="0"/>
                  <a:t>?</a:t>
                </a:r>
                <a:endParaRPr lang="en-US" sz="2800" i="1" dirty="0"/>
              </a:p>
              <a:p>
                <a:pPr marL="514350" indent="-514350">
                  <a:buFont typeface="+mj-lt"/>
                  <a:buAutoNum type="alphaLcPeriod" startAt="2"/>
                  <a:defRPr sz="2800"/>
                </a:pPr>
                <a:r>
                  <a:rPr lang="en-US" dirty="0"/>
                  <a:t>​</a:t>
                </a:r>
                <a:r>
                  <a:rPr lang="en-US" sz="2800" dirty="0"/>
                  <a:t>Which side is opposite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𝑅</m:t>
                    </m:r>
                  </m:oMath>
                </a14:m>
                <a:r>
                  <a:rPr lang="en-US" sz="2800" dirty="0"/>
                  <a:t>?</a:t>
                </a:r>
              </a:p>
              <a:p>
                <a:pPr marL="514350" indent="-514350">
                  <a:buFont typeface="+mj-lt"/>
                  <a:buAutoNum type="alphaLcPeriod" startAt="3"/>
                  <a:defRPr sz="2800"/>
                </a:pPr>
                <a:r>
                  <a:rPr lang="en-US" dirty="0"/>
                  <a:t>​</a:t>
                </a:r>
                <a:r>
                  <a:rPr lang="en-US" sz="2800" dirty="0"/>
                  <a:t>Which sides include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𝑅</m:t>
                    </m:r>
                  </m:oMath>
                </a14:m>
                <a:r>
                  <a:rPr lang="en-US" sz="2800" dirty="0"/>
                  <a:t>?</a:t>
                </a:r>
              </a:p>
              <a:p>
                <a:pPr marL="514350" indent="-514350">
                  <a:buFont typeface="+mj-lt"/>
                  <a:buAutoNum type="alphaLcPeriod" startAt="4"/>
                  <a:defRPr sz="2800"/>
                </a:pPr>
                <a:r>
                  <a:rPr lang="en-US" dirty="0"/>
                  <a:t>​</a:t>
                </a:r>
                <a:r>
                  <a:rPr lang="en-US" sz="2800" dirty="0"/>
                  <a:t>Is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𝐵𝑂𝑅</m:t>
                    </m:r>
                  </m:oMath>
                </a14:m>
                <a:r>
                  <a:rPr lang="en-US" sz="2800" dirty="0"/>
                  <a:t> a right triangle? Why or why not?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7D3B16A-DBF4-392D-0B9B-3510E85E5CB6}"/>
              </a:ext>
            </a:extLst>
          </p:cNvPr>
          <p:cNvPicPr>
            <a:picLocks noChangeAspect="1"/>
          </p:cNvPicPr>
          <p:nvPr/>
        </p:nvPicPr>
        <p:blipFill>
          <a:blip r:embed="rId3"/>
          <a:stretch>
            <a:fillRect/>
          </a:stretch>
        </p:blipFill>
        <p:spPr>
          <a:xfrm>
            <a:off x="2514599" y="3657600"/>
            <a:ext cx="2622373" cy="22830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Analyzing Triangles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b="1" dirty="0"/>
                  <a:t>Solution</a:t>
                </a:r>
              </a:p>
              <a:p>
                <a:pPr marL="514350" indent="-514350">
                  <a:buAutoNum type="alphaLcPeriod"/>
                  <a:defRPr sz="2800"/>
                </a:pPr>
                <a:r>
                  <a:rPr lang="en-US" dirty="0"/>
                  <a:t>The sum of the measures of the angles must be </a:t>
                </a:r>
                <a14:m>
                  <m:oMath xmlns:m="http://schemas.openxmlformats.org/officeDocument/2006/math">
                    <m:r>
                      <a:rPr lang="en-US" i="1" dirty="0" smtClean="0">
                        <a:latin typeface="Cambria Math" panose="02040503050406030204" pitchFamily="18" charset="0"/>
                      </a:rPr>
                      <m:t>180°</m:t>
                    </m:r>
                  </m:oMath>
                </a14:m>
                <a:r>
                  <a:rPr lang="en-US" dirty="0"/>
                  <a:t>. Since </a:t>
                </a:r>
                <a14:m>
                  <m:oMath xmlns:m="http://schemas.openxmlformats.org/officeDocument/2006/math">
                    <m:r>
                      <a:rPr lang="en-US" i="1" dirty="0" smtClean="0">
                        <a:latin typeface="Cambria Math" panose="02040503050406030204" pitchFamily="18" charset="0"/>
                      </a:rPr>
                      <m:t>50°+70°=120°</m:t>
                    </m:r>
                  </m:oMath>
                </a14:m>
                <a:r>
                  <a:rPr lang="en-US" dirty="0"/>
                  <a:t>,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𝑅</m:t>
                    </m:r>
                    <m:r>
                      <a:rPr lang="en-US" i="1" dirty="0" smtClean="0">
                        <a:latin typeface="Cambria Math" panose="02040503050406030204" pitchFamily="18" charset="0"/>
                      </a:rPr>
                      <m:t>=180°−120°=60°.</m:t>
                    </m:r>
                  </m:oMath>
                </a14:m>
                <a:endParaRPr lang="en-US" sz="2800" dirty="0"/>
              </a:p>
              <a:p>
                <a:pPr marL="514350" indent="-514350">
                  <a:buAutoNum type="alphaLcPeriod"/>
                  <a:defRPr sz="2800"/>
                </a:pPr>
                <a:r>
                  <a:rPr lang="en-IN" dirty="0"/>
                  <a:t> </a:t>
                </a:r>
                <a14:m>
                  <m:oMath xmlns:m="http://schemas.openxmlformats.org/officeDocument/2006/math">
                    <m:bar>
                      <m:barPr>
                        <m:pos m:val="top"/>
                        <m:ctrlPr>
                          <a:rPr lang="en-IN" i="1" smtClean="0">
                            <a:latin typeface="Cambria Math" panose="02040503050406030204" pitchFamily="18" charset="0"/>
                          </a:rPr>
                        </m:ctrlPr>
                      </m:barPr>
                      <m:e>
                        <m:r>
                          <a:rPr lang="en-US" b="0" i="1" smtClean="0">
                            <a:latin typeface="Cambria Math" panose="02040503050406030204" pitchFamily="18" charset="0"/>
                          </a:rPr>
                          <m:t>𝐵𝑂</m:t>
                        </m:r>
                      </m:e>
                    </m:bar>
                  </m:oMath>
                </a14:m>
                <a:r>
                  <a:rPr lang="en-US" sz="2800" dirty="0"/>
                  <a:t> is opposite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𝑅</m:t>
                    </m:r>
                    <m:r>
                      <a:rPr lang="en-US" sz="2800" b="0" i="1" smtClean="0">
                        <a:latin typeface="Cambria Math" panose="02040503050406030204" pitchFamily="18" charset="0"/>
                        <a:ea typeface="Cambria Math" panose="02040503050406030204" pitchFamily="18" charset="0"/>
                      </a:rPr>
                      <m:t>.</m:t>
                    </m:r>
                  </m:oMath>
                </a14:m>
                <a:endParaRPr lang="en-US" sz="2800" dirty="0"/>
              </a:p>
              <a:p>
                <a:pPr marL="514350" indent="-514350">
                  <a:buAutoNum type="alphaLcPeriod"/>
                  <a:defRPr sz="2800"/>
                </a:pPr>
                <a:r>
                  <a:rPr lang="en-IN" dirty="0"/>
                  <a:t> </a:t>
                </a:r>
                <a14:m>
                  <m:oMath xmlns:m="http://schemas.openxmlformats.org/officeDocument/2006/math">
                    <m:bar>
                      <m:barPr>
                        <m:pos m:val="top"/>
                        <m:ctrlPr>
                          <a:rPr lang="en-IN" i="1" smtClean="0">
                            <a:latin typeface="Cambria Math" panose="02040503050406030204" pitchFamily="18" charset="0"/>
                          </a:rPr>
                        </m:ctrlPr>
                      </m:barPr>
                      <m:e>
                        <m:r>
                          <a:rPr lang="en-US" b="0" i="1" smtClean="0">
                            <a:latin typeface="Cambria Math" panose="02040503050406030204" pitchFamily="18" charset="0"/>
                          </a:rPr>
                          <m:t>𝑅𝐵</m:t>
                        </m:r>
                      </m:e>
                    </m:bar>
                  </m:oMath>
                </a14:m>
                <a:r>
                  <a:rPr lang="en-US" sz="2800" dirty="0"/>
                  <a:t> and </a:t>
                </a:r>
                <a14:m>
                  <m:oMath xmlns:m="http://schemas.openxmlformats.org/officeDocument/2006/math">
                    <m:bar>
                      <m:barPr>
                        <m:pos m:val="top"/>
                        <m:ctrlPr>
                          <a:rPr lang="en-IN" i="1">
                            <a:latin typeface="Cambria Math" panose="02040503050406030204" pitchFamily="18" charset="0"/>
                          </a:rPr>
                        </m:ctrlPr>
                      </m:barPr>
                      <m:e>
                        <m:r>
                          <a:rPr lang="en-US" b="0" i="1" smtClean="0">
                            <a:latin typeface="Cambria Math" panose="02040503050406030204" pitchFamily="18" charset="0"/>
                          </a:rPr>
                          <m:t>𝑅𝑂</m:t>
                        </m:r>
                      </m:e>
                    </m:bar>
                  </m:oMath>
                </a14:m>
                <a:r>
                  <a:rPr lang="en-US" dirty="0"/>
                  <a:t> include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oMath>
                </a14:m>
                <a:endParaRPr lang="en-US" sz="2800" dirty="0"/>
              </a:p>
              <a:p>
                <a:pPr marL="514350" indent="-514350">
                  <a:buAutoNum type="alphaLcPeriod"/>
                  <a:defRPr sz="2800"/>
                </a:pPr>
                <a:r>
                  <a:rPr lang="en-IN" dirty="0"/>
                  <a:t>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𝐵𝑂𝑅</m:t>
                    </m:r>
                  </m:oMath>
                </a14:m>
                <a:r>
                  <a:rPr lang="en-US" sz="2800" dirty="0"/>
                  <a:t> is not a right triangle because none of the angles is a right angle.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extLst>
      <p:ext uri="{BB962C8B-B14F-4D97-AF65-F5344CB8AC3E}">
        <p14:creationId xmlns:p14="http://schemas.microsoft.com/office/powerpoint/2010/main" val="273520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Similar Triangles</a:t>
            </a:r>
          </a:p>
        </p:txBody>
      </p:sp>
      <p:sp>
        <p:nvSpPr>
          <p:cNvPr id="3" name="Text Placeholder 2"/>
          <p:cNvSpPr>
            <a:spLocks noGrp="1"/>
          </p:cNvSpPr>
          <p:nvPr>
            <p:ph type="body" sz="quarter" idx="10"/>
          </p:nvPr>
        </p:nvSpPr>
        <p:spPr>
          <a:xfrm>
            <a:off x="457200" y="1082078"/>
            <a:ext cx="8229600" cy="2332946"/>
          </a:xfrm>
        </p:spPr>
        <p:txBody>
          <a:bodyPr>
            <a:spAutoFit/>
          </a:bodyPr>
          <a:lstStyle/>
          <a:p>
            <a:pPr marL="514350" indent="-514350">
              <a:buFont typeface="+mj-lt"/>
              <a:buAutoNum type="arabicPeriod"/>
              <a:defRPr sz="2800"/>
            </a:pPr>
            <a:r>
              <a:rPr dirty="0"/>
              <a:t>​</a:t>
            </a:r>
            <a:r>
              <a:rPr sz="2800" dirty="0"/>
              <a:t>In similar triangles, the</a:t>
            </a:r>
            <a:r>
              <a:rPr lang="en-US" sz="2800" dirty="0"/>
              <a:t> </a:t>
            </a:r>
            <a:r>
              <a:rPr lang="en-US" sz="2800" b="1" dirty="0"/>
              <a:t>corresponding angles have the same measure</a:t>
            </a:r>
            <a:r>
              <a:rPr lang="en-US" sz="2800" dirty="0"/>
              <a:t>.</a:t>
            </a:r>
            <a:r>
              <a:rPr lang="en-US" dirty="0"/>
              <a:t> </a:t>
            </a:r>
            <a:r>
              <a:rPr sz="2800" dirty="0"/>
              <a:t>(We say that the corresponding angles are congruent.)</a:t>
            </a:r>
          </a:p>
          <a:p>
            <a:pPr marL="514350" indent="-514350">
              <a:buFont typeface="+mj-lt"/>
              <a:buAutoNum type="arabicPeriod" startAt="2"/>
              <a:defRPr sz="2800"/>
            </a:pPr>
            <a:r>
              <a:rPr dirty="0"/>
              <a:t>​</a:t>
            </a:r>
            <a:r>
              <a:rPr sz="2800" dirty="0"/>
              <a:t>In similar triangles, the </a:t>
            </a:r>
            <a:r>
              <a:rPr sz="2800" b="1" dirty="0"/>
              <a:t>lengths of the corresponding sides are proportional</a:t>
            </a:r>
            <a:r>
              <a:rPr sz="2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677656"/>
              </a:xfrm>
            </p:spPr>
            <p:txBody>
              <a:bodyPr>
                <a:spAutoFit/>
              </a:bodyPr>
              <a:lstStyle/>
              <a:p>
                <a:pPr>
                  <a:defRPr sz="2800"/>
                </a:pPr>
                <a:r>
                  <a:rPr lang="en-US" sz="2800" dirty="0"/>
                  <a:t>The notation for similar triangles indicates the respective correspondences of angles and sides by the order in which the vertices of each triangle are identified. For example, we could have written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𝐵𝐶𝐴</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𝐸𝐹𝐷</m:t>
                    </m:r>
                  </m:oMath>
                </a14:m>
                <a:r>
                  <a:rPr lang="en-US" sz="2800" dirty="0"/>
                  <a:t> or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𝐶𝐴𝐵</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𝐹𝐷𝐸</m:t>
                    </m:r>
                  </m:oMath>
                </a14:m>
                <a:r>
                  <a:rPr lang="en-US" sz="2800" dirty="0"/>
                  <a:t>. Be sure to follow this pattern when indicating similar triangles.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677656"/>
              </a:xfrm>
              <a:blipFill>
                <a:blip r:embed="rId2"/>
                <a:stretch>
                  <a:fillRect l="-1328" t="-1802" b="-4955"/>
                </a:stretch>
              </a:blipFill>
            </p:spPr>
            <p:txBody>
              <a:bodyPr/>
              <a:lstStyle/>
              <a:p>
                <a:r>
                  <a:rPr lang="en-IN">
                    <a:noFill/>
                  </a:rPr>
                  <a:t> </a:t>
                </a:r>
              </a:p>
            </p:txBody>
          </p:sp>
        </mc:Fallback>
      </mc:AlternateContent>
    </p:spTree>
    <p:extLst>
      <p:ext uri="{BB962C8B-B14F-4D97-AF65-F5344CB8AC3E}">
        <p14:creationId xmlns:p14="http://schemas.microsoft.com/office/powerpoint/2010/main" val="209726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Determining Whether Triangles are Similar</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Given the two triangles </a:t>
                </a:r>
                <a14:m>
                  <m:oMath xmlns:m="http://schemas.openxmlformats.org/officeDocument/2006/math">
                    <m:r>
                      <a:rPr lang="en-US" i="1" smtClean="0">
                        <a:latin typeface="Cambria Math" panose="02040503050406030204" pitchFamily="18" charset="0"/>
                      </a:rPr>
                      <m:t>∆</m:t>
                    </m:r>
                    <m:r>
                      <a:rPr lang="en-US">
                        <a:latin typeface="Cambria Math" panose="02040503050406030204" pitchFamily="18" charset="0"/>
                      </a:rPr>
                      <m:t>𝐴𝐵𝐶</m:t>
                    </m:r>
                  </m:oMath>
                </a14:m>
                <a:r>
                  <a:rPr lang="en-US" sz="2800" dirty="0"/>
                  <a:t> and </a:t>
                </a:r>
                <a14:m>
                  <m:oMath xmlns:m="http://schemas.openxmlformats.org/officeDocument/2006/math">
                    <m:r>
                      <a:rPr lang="en-US" i="1" smtClean="0">
                        <a:latin typeface="Cambria Math" panose="02040503050406030204" pitchFamily="18" charset="0"/>
                      </a:rPr>
                      <m:t>∆</m:t>
                    </m:r>
                    <m:r>
                      <a:rPr lang="en-US">
                        <a:latin typeface="Cambria Math" panose="02040503050406030204" pitchFamily="18" charset="0"/>
                      </a:rPr>
                      <m:t>𝐴𝑋𝑌</m:t>
                    </m:r>
                  </m:oMath>
                </a14:m>
                <a:r>
                  <a:rPr lang="en-US" sz="2800" dirty="0"/>
                  <a:t> with </a:t>
                </a:r>
                <a:endParaRPr lang="en-US" i="1" dirty="0">
                  <a:latin typeface="Cambria Math" panose="02040503050406030204" pitchFamily="18" charset="0"/>
                </a:endParaRPr>
              </a:p>
              <a:p>
                <a:pPr>
                  <a:defRPr sz="2800"/>
                </a:pPr>
                <a14:m>
                  <m:oMath xmlns:m="http://schemas.openxmlformats.org/officeDocument/2006/math">
                    <m:r>
                      <a:rPr lang="en-US" i="1">
                        <a:latin typeface="Cambria Math" panose="02040503050406030204" pitchFamily="18" charset="0"/>
                      </a:rPr>
                      <m:t>𝑚</m:t>
                    </m:r>
                    <m:r>
                      <a:rPr lang="en-US">
                        <a:latin typeface="Cambria Math" panose="02040503050406030204" pitchFamily="18" charset="0"/>
                      </a:rPr>
                      <m:t>∠</m:t>
                    </m:r>
                    <m:r>
                      <m:rPr>
                        <m:nor/>
                      </m:rPr>
                      <a:rPr lang="en-US" i="1">
                        <a:latin typeface="Cambria Math" panose="02040503050406030204" pitchFamily="18" charset="0"/>
                      </a:rPr>
                      <m:t>ABC</m:t>
                    </m:r>
                    <m:r>
                      <m:rPr>
                        <m:nor/>
                      </m:rPr>
                      <a:rPr lang="en-US">
                        <a:latin typeface="Cambria Math" panose="02040503050406030204" pitchFamily="18" charset="0"/>
                      </a:rPr>
                      <m:t> = </m:t>
                    </m:r>
                    <m:r>
                      <a:rPr lang="en-US" i="1">
                        <a:latin typeface="Cambria Math" panose="02040503050406030204" pitchFamily="18" charset="0"/>
                      </a:rPr>
                      <m:t>𝑚</m:t>
                    </m:r>
                    <m:r>
                      <a:rPr lang="en-US">
                        <a:latin typeface="Cambria Math" panose="02040503050406030204" pitchFamily="18" charset="0"/>
                      </a:rPr>
                      <m:t>∠</m:t>
                    </m:r>
                    <m:r>
                      <m:rPr>
                        <m:nor/>
                      </m:rPr>
                      <a:rPr lang="en-US" i="1">
                        <a:latin typeface="Cambria Math" panose="02040503050406030204" pitchFamily="18" charset="0"/>
                      </a:rPr>
                      <m:t>AXY</m:t>
                    </m:r>
                    <m:r>
                      <m:rPr>
                        <m:nor/>
                      </m:rPr>
                      <a:rPr lang="en-US">
                        <a:latin typeface="Cambria Math" panose="02040503050406030204" pitchFamily="18" charset="0"/>
                      </a:rPr>
                      <m:t> =</m:t>
                    </m:r>
                    <m:r>
                      <a:rPr lang="en-US" i="1">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90</m:t>
                        </m:r>
                      </m:e>
                      <m:sup>
                        <m:r>
                          <a:rPr lang="ar-AE">
                            <a:latin typeface="Cambria Math" panose="02040503050406030204" pitchFamily="18" charset="0"/>
                          </a:rPr>
                          <m:t>°</m:t>
                        </m:r>
                      </m:sup>
                    </m:sSup>
                  </m:oMath>
                </a14:m>
                <a:r>
                  <a:rPr lang="en-US" sz="2800" dirty="0"/>
                  <a:t> (as shown in the figure)</a:t>
                </a:r>
              </a:p>
              <a:p>
                <a:pPr>
                  <a:defRPr sz="2800"/>
                </a:pPr>
                <a:r>
                  <a:rPr lang="en-US" sz="2800" dirty="0"/>
                  <a:t>determine whether or not </a:t>
                </a:r>
                <a14:m>
                  <m:oMath xmlns:m="http://schemas.openxmlformats.org/officeDocument/2006/math">
                    <m:r>
                      <a:rPr lang="en-US" i="1" smtClean="0">
                        <a:latin typeface="Cambria Math" panose="02040503050406030204" pitchFamily="18" charset="0"/>
                      </a:rPr>
                      <m:t>∆</m:t>
                    </m:r>
                    <m:r>
                      <a:rPr lang="en-US">
                        <a:latin typeface="Cambria Math" panose="02040503050406030204" pitchFamily="18" charset="0"/>
                      </a:rPr>
                      <m:t>𝐴𝐵𝐶</m:t>
                    </m:r>
                    <m:r>
                      <a:rPr lang="en-US">
                        <a:latin typeface="Cambria Math" panose="02040503050406030204" pitchFamily="18" charset="0"/>
                      </a:rPr>
                      <m:t>∼</m:t>
                    </m:r>
                    <m:r>
                      <a:rPr lang="en-US" i="1" smtClean="0">
                        <a:latin typeface="Cambria Math" panose="02040503050406030204" pitchFamily="18" charset="0"/>
                      </a:rPr>
                      <m:t>∆</m:t>
                    </m:r>
                    <m:r>
                      <a:rPr lang="en-US">
                        <a:latin typeface="Cambria Math" panose="02040503050406030204" pitchFamily="18" charset="0"/>
                      </a:rPr>
                      <m:t>𝐴𝑋𝑌</m:t>
                    </m:r>
                  </m:oMath>
                </a14:m>
                <a:r>
                  <a:rPr lang="en-US" sz="2800" dirty="0"/>
                  <a:t>.</a:t>
                </a:r>
                <a:endParaRPr lang="en-US" i="1" dirty="0"/>
              </a:p>
              <a:p>
                <a:pPr>
                  <a:defRPr sz="2800"/>
                </a:pPr>
                <a:endParaRPr lang="en-US" sz="2800" dirty="0"/>
              </a:p>
              <a:p>
                <a:pPr algn="ctr"/>
                <a:r>
                  <a:rPr lang="en-US" dirty="0"/>
                  <a:t> </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2D58E51-D11D-CC8F-2E09-7A08E131F0A4}"/>
              </a:ext>
            </a:extLst>
          </p:cNvPr>
          <p:cNvPicPr>
            <a:picLocks noChangeAspect="1"/>
          </p:cNvPicPr>
          <p:nvPr/>
        </p:nvPicPr>
        <p:blipFill>
          <a:blip r:embed="rId3"/>
          <a:stretch>
            <a:fillRect/>
          </a:stretch>
        </p:blipFill>
        <p:spPr>
          <a:xfrm>
            <a:off x="1447800" y="2743200"/>
            <a:ext cx="5791200" cy="2979241"/>
          </a:xfrm>
          <a:prstGeom prst="rect">
            <a:avLst/>
          </a:prstGeom>
        </p:spPr>
      </p:pic>
      <p:sp>
        <p:nvSpPr>
          <p:cNvPr id="8" name="TextBox 7">
            <a:extLst>
              <a:ext uri="{FF2B5EF4-FFF2-40B4-BE49-F238E27FC236}">
                <a16:creationId xmlns:a16="http://schemas.microsoft.com/office/drawing/2014/main" id="{BEE54589-B443-3D64-D274-2DDCB20335AA}"/>
              </a:ext>
            </a:extLst>
          </p:cNvPr>
          <p:cNvSpPr txBox="1"/>
          <p:nvPr/>
        </p:nvSpPr>
        <p:spPr>
          <a:xfrm>
            <a:off x="5971593" y="2915816"/>
            <a:ext cx="2057400" cy="553998"/>
          </a:xfrm>
          <a:prstGeom prst="rect">
            <a:avLst/>
          </a:prstGeom>
          <a:noFill/>
        </p:spPr>
        <p:txBody>
          <a:bodyPr wrap="square" rtlCol="0">
            <a:spAutoFit/>
          </a:bodyPr>
          <a:lstStyle/>
          <a:p>
            <a:r>
              <a:rPr lang="en-US" sz="1500" dirty="0"/>
              <a:t>Separate the two triangles mentally.</a:t>
            </a:r>
            <a:endParaRPr lang="en-IN"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Determining Whether Triangles are Similar</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b="1" dirty="0"/>
                  <a:t>Solution</a:t>
                </a:r>
              </a:p>
              <a:p>
                <a:pPr>
                  <a:defRPr sz="2800"/>
                </a:pPr>
                <a:r>
                  <a:rPr lang="en-US" dirty="0"/>
                  <a:t>We can show that the corresponding angles are congruent as follows.</a:t>
                </a:r>
              </a:p>
              <a:p>
                <a:pPr>
                  <a:defRPr sz="2800"/>
                </a:pP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𝐶𝐴𝐵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𝑌𝐴𝑋</m:t>
                    </m:r>
                    <m:r>
                      <a:rPr lang="en-US" b="0" i="1" smtClean="0">
                        <a:latin typeface="Cambria Math" panose="02040503050406030204" pitchFamily="18" charset="0"/>
                        <a:ea typeface="Cambria Math" panose="02040503050406030204" pitchFamily="18" charset="0"/>
                      </a:rPr>
                      <m:t>,</m:t>
                    </m:r>
                  </m:oMath>
                </a14:m>
                <a:r>
                  <a:rPr lang="en-US" dirty="0"/>
                  <a:t> because they are the same angle.</a:t>
                </a:r>
              </a:p>
              <a:p>
                <a:pPr>
                  <a:defRPr sz="2800"/>
                </a:pP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𝐶𝐵𝐴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𝑌𝑋𝐴</m:t>
                    </m:r>
                    <m:r>
                      <a:rPr lang="en-US" b="0" i="1" smtClean="0">
                        <a:latin typeface="Cambria Math" panose="02040503050406030204" pitchFamily="18" charset="0"/>
                        <a:ea typeface="Cambria Math" panose="02040503050406030204" pitchFamily="18" charset="0"/>
                      </a:rPr>
                      <m:t>,</m:t>
                    </m:r>
                  </m:oMath>
                </a14:m>
                <a:r>
                  <a:rPr lang="en-US" dirty="0"/>
                  <a:t> because both are right angles 	     		    </a:t>
                </a:r>
                <a14:m>
                  <m:oMath xmlns:m="http://schemas.openxmlformats.org/officeDocument/2006/math">
                    <m:r>
                      <a:rPr lang="en-US" i="1" dirty="0" smtClean="0">
                        <a:latin typeface="Cambria Math" panose="02040503050406030204" pitchFamily="18" charset="0"/>
                      </a:rPr>
                      <m:t>(90°)</m:t>
                    </m:r>
                  </m:oMath>
                </a14:m>
                <a:r>
                  <a:rPr lang="en-US" dirty="0"/>
                  <a:t>.</a:t>
                </a:r>
              </a:p>
              <a:p>
                <a:pPr>
                  <a:defRPr sz="2800"/>
                </a:pP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𝐵𝐶𝐴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𝑋𝑌𝐴</m:t>
                    </m:r>
                    <m:r>
                      <a:rPr lang="en-US" b="0" i="1" smtClean="0">
                        <a:latin typeface="Cambria Math" panose="02040503050406030204" pitchFamily="18" charset="0"/>
                        <a:ea typeface="Cambria Math" panose="02040503050406030204" pitchFamily="18" charset="0"/>
                      </a:rPr>
                      <m:t>,</m:t>
                    </m:r>
                  </m:oMath>
                </a14:m>
                <a:r>
                  <a:rPr lang="en-US" dirty="0"/>
                  <a:t> because the sum of the measures 	          		    of the angles in each triangle must 			    be </a:t>
                </a:r>
                <a14:m>
                  <m:oMath xmlns:m="http://schemas.openxmlformats.org/officeDocument/2006/math">
                    <m:r>
                      <a:rPr lang="en-US" i="1" dirty="0" smtClean="0">
                        <a:latin typeface="Cambria Math" panose="02040503050406030204" pitchFamily="18" charset="0"/>
                      </a:rPr>
                      <m:t>180°</m:t>
                    </m:r>
                  </m:oMath>
                </a14:m>
                <a:r>
                  <a:rPr lang="en-US" dirty="0"/>
                  <a:t>.</a:t>
                </a:r>
              </a:p>
              <a:p>
                <a:pPr>
                  <a:defRPr sz="2800"/>
                </a:pPr>
                <a:r>
                  <a:rPr lang="en-US" dirty="0"/>
                  <a:t>Therefore, the corresponding angles are congruent, and the triangles are similar.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296"/>
                </a:stretch>
              </a:blipFill>
            </p:spPr>
            <p:txBody>
              <a:bodyPr/>
              <a:lstStyle/>
              <a:p>
                <a:r>
                  <a:rPr lang="en-IN">
                    <a:noFill/>
                  </a:rPr>
                  <a:t> </a:t>
                </a:r>
              </a:p>
            </p:txBody>
          </p:sp>
        </mc:Fallback>
      </mc:AlternateContent>
    </p:spTree>
    <p:extLst>
      <p:ext uri="{BB962C8B-B14F-4D97-AF65-F5344CB8AC3E}">
        <p14:creationId xmlns:p14="http://schemas.microsoft.com/office/powerpoint/2010/main" val="232583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Finding Unknown Values Using Similar Triangles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Refer to the figure below. If </a:t>
                </a:r>
                <a14:m>
                  <m:oMath xmlns:m="http://schemas.openxmlformats.org/officeDocument/2006/math">
                    <m:r>
                      <a:rPr lang="en-US">
                        <a:latin typeface="Cambria Math" panose="02040503050406030204" pitchFamily="18" charset="0"/>
                      </a:rPr>
                      <m:t>𝐴𝐵</m:t>
                    </m:r>
                    <m:r>
                      <a:rPr lang="en-US">
                        <a:latin typeface="Cambria Math" panose="02040503050406030204" pitchFamily="18" charset="0"/>
                      </a:rPr>
                      <m:t>=4 </m:t>
                    </m:r>
                    <m:r>
                      <m:rPr>
                        <m:sty m:val="p"/>
                      </m:rPr>
                      <a:rPr lang="en-US">
                        <a:latin typeface="Cambria Math" panose="02040503050406030204" pitchFamily="18" charset="0"/>
                      </a:rPr>
                      <m:t>cm</m:t>
                    </m:r>
                  </m:oMath>
                </a14:m>
                <a:r>
                  <a:rPr lang="en-US" sz="2800" dirty="0"/>
                  <a:t>, </a:t>
                </a:r>
                <a14:m>
                  <m:oMath xmlns:m="http://schemas.openxmlformats.org/officeDocument/2006/math">
                    <m:r>
                      <a:rPr lang="en-US">
                        <a:latin typeface="Cambria Math" panose="02040503050406030204" pitchFamily="18" charset="0"/>
                      </a:rPr>
                      <m:t>𝐵𝑋</m:t>
                    </m:r>
                    <m:r>
                      <a:rPr lang="en-US">
                        <a:latin typeface="Cambria Math" panose="02040503050406030204" pitchFamily="18" charset="0"/>
                      </a:rPr>
                      <m:t>=2 </m:t>
                    </m:r>
                    <m:r>
                      <m:rPr>
                        <m:sty m:val="p"/>
                      </m:rPr>
                      <a:rPr lang="en-US">
                        <a:latin typeface="Cambria Math" panose="02040503050406030204" pitchFamily="18" charset="0"/>
                      </a:rPr>
                      <m:t>cm</m:t>
                    </m:r>
                  </m:oMath>
                </a14:m>
                <a:r>
                  <a:rPr lang="en-US" sz="2800" dirty="0"/>
                  <a:t>, and </a:t>
                </a:r>
                <a14:m>
                  <m:oMath xmlns:m="http://schemas.openxmlformats.org/officeDocument/2006/math">
                    <m:r>
                      <a:rPr lang="en-US">
                        <a:latin typeface="Cambria Math" panose="02040503050406030204" pitchFamily="18" charset="0"/>
                      </a:rPr>
                      <m:t>𝐵𝐶</m:t>
                    </m:r>
                    <m:r>
                      <a:rPr lang="en-US">
                        <a:latin typeface="Cambria Math" panose="02040503050406030204" pitchFamily="18" charset="0"/>
                      </a:rPr>
                      <m:t>=3 </m:t>
                    </m:r>
                    <m:r>
                      <m:rPr>
                        <m:sty m:val="p"/>
                      </m:rPr>
                      <a:rPr lang="en-US">
                        <a:latin typeface="Cambria Math" panose="02040503050406030204" pitchFamily="18" charset="0"/>
                      </a:rPr>
                      <m:t>cm</m:t>
                    </m:r>
                  </m:oMath>
                </a14:m>
                <a:r>
                  <a:rPr lang="en-US" sz="2800" dirty="0"/>
                  <a:t>, find </a:t>
                </a:r>
                <a14:m>
                  <m:oMath xmlns:m="http://schemas.openxmlformats.org/officeDocument/2006/math">
                    <m:r>
                      <a:rPr lang="en-US" sz="2800" b="0" i="1" smtClean="0">
                        <a:latin typeface="Cambria Math" panose="02040503050406030204" pitchFamily="18" charset="0"/>
                      </a:rPr>
                      <m:t>𝑋𝑌</m:t>
                    </m:r>
                  </m:oMath>
                </a14:m>
                <a:r>
                  <a:rPr lang="en-US" sz="2800" dirty="0"/>
                  <a:t>.</a:t>
                </a:r>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r>
                  <a:rPr lang="en-US" b="1" dirty="0"/>
                  <a:t>Solution</a:t>
                </a:r>
              </a:p>
              <a:p>
                <a:pPr>
                  <a:defRPr sz="2800"/>
                </a:pPr>
                <a:r>
                  <a:rPr lang="en-US" sz="2800" dirty="0"/>
                  <a:t>From Example </a:t>
                </a:r>
                <a:r>
                  <a:rPr lang="en-US" sz="2800" i="0" dirty="0">
                    <a:latin typeface="+mj-lt"/>
                  </a:rPr>
                  <a:t>4</a:t>
                </a:r>
                <a:r>
                  <a:rPr lang="en-US" sz="2800" dirty="0"/>
                  <a:t> we know that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𝐴𝐵𝐶</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𝐴𝑋𝑌</m:t>
                    </m:r>
                    <m:r>
                      <a:rPr lang="en-US" sz="2800" b="0" i="1" smtClean="0">
                        <a:latin typeface="Cambria Math" panose="02040503050406030204" pitchFamily="18" charset="0"/>
                        <a:ea typeface="Cambria Math" panose="02040503050406030204" pitchFamily="18" charset="0"/>
                      </a:rPr>
                      <m:t>:</m:t>
                    </m:r>
                  </m:oMath>
                </a14:m>
                <a:r>
                  <a:rPr lang="en-US" sz="2800" dirty="0"/>
                  <a:t> therefore, the lengths of their corresponding sides are proportional. </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159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8668157-688A-3906-874F-9B79342C9718}"/>
              </a:ext>
            </a:extLst>
          </p:cNvPr>
          <p:cNvPicPr>
            <a:picLocks noChangeAspect="1"/>
          </p:cNvPicPr>
          <p:nvPr/>
        </p:nvPicPr>
        <p:blipFill>
          <a:blip r:embed="rId3"/>
          <a:stretch>
            <a:fillRect/>
          </a:stretch>
        </p:blipFill>
        <p:spPr>
          <a:xfrm>
            <a:off x="2971800" y="2133600"/>
            <a:ext cx="2819400" cy="18660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Finding Unknown Values Using Similar Triangles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Since </a:t>
                </a:r>
                <a14:m>
                  <m:oMath xmlns:m="http://schemas.openxmlformats.org/officeDocument/2006/math">
                    <m:bar>
                      <m:barPr>
                        <m:pos m:val="top"/>
                        <m:ctrlPr>
                          <a:rPr lang="en-US" sz="2800" i="1" smtClean="0">
                            <a:latin typeface="Cambria Math" panose="02040503050406030204" pitchFamily="18" charset="0"/>
                          </a:rPr>
                        </m:ctrlPr>
                      </m:barPr>
                      <m:e>
                        <m:r>
                          <a:rPr lang="en-US" sz="2800" b="0" i="1" smtClean="0">
                            <a:latin typeface="Cambria Math" panose="02040503050406030204" pitchFamily="18" charset="0"/>
                          </a:rPr>
                          <m:t>𝐴𝐵</m:t>
                        </m:r>
                      </m:e>
                    </m:bar>
                  </m:oMath>
                </a14:m>
                <a:r>
                  <a:rPr lang="en-US" sz="2800" dirty="0"/>
                  <a:t> and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𝐴</m:t>
                        </m:r>
                        <m:r>
                          <a:rPr lang="en-US" b="0" i="1" smtClean="0">
                            <a:latin typeface="Cambria Math" panose="02040503050406030204" pitchFamily="18" charset="0"/>
                          </a:rPr>
                          <m:t>𝑋</m:t>
                        </m:r>
                      </m:e>
                    </m:bar>
                  </m:oMath>
                </a14:m>
                <a:r>
                  <a:rPr lang="en-US" dirty="0"/>
                  <a:t> are corresponding sides (they are opposite congruent angles) and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𝐵𝐶</m:t>
                        </m:r>
                      </m:e>
                    </m:bar>
                  </m:oMath>
                </a14:m>
                <a:r>
                  <a:rPr lang="en-US" sz="2800" dirty="0"/>
                  <a:t> and</a:t>
                </a:r>
                <a:r>
                  <a:rPr lang="en-US" dirty="0"/>
                  <a:t> </a:t>
                </a:r>
                <a14:m>
                  <m:oMath xmlns:m="http://schemas.openxmlformats.org/officeDocument/2006/math">
                    <m:bar>
                      <m:barPr>
                        <m:pos m:val="top"/>
                        <m:ctrlPr>
                          <a:rPr lang="en-US" i="1">
                            <a:latin typeface="Cambria Math" panose="02040503050406030204" pitchFamily="18" charset="0"/>
                          </a:rPr>
                        </m:ctrlPr>
                      </m:barPr>
                      <m:e>
                        <m:r>
                          <a:rPr lang="en-US" b="0" i="1" smtClean="0">
                            <a:latin typeface="Cambria Math" panose="02040503050406030204" pitchFamily="18" charset="0"/>
                          </a:rPr>
                          <m:t>𝑋𝑌</m:t>
                        </m:r>
                      </m:e>
                    </m:bar>
                  </m:oMath>
                </a14:m>
                <a:r>
                  <a:rPr lang="en-US" sz="2800" dirty="0"/>
                  <a:t> are corresponding sides (they are opposite congruent angles), the following proportion is true.</a:t>
                </a:r>
              </a:p>
              <a:p>
                <a:pPr algn="ctr">
                  <a:defRPr sz="2800"/>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𝐴𝐵</m:t>
                        </m:r>
                      </m:num>
                      <m:den>
                        <m:r>
                          <a:rPr lang="en-US" sz="2800" b="0" i="1" smtClean="0">
                            <a:latin typeface="Cambria Math" panose="02040503050406030204" pitchFamily="18" charset="0"/>
                          </a:rPr>
                          <m:t>𝐴𝑋</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𝐵𝐶</m:t>
                        </m:r>
                      </m:num>
                      <m:den>
                        <m:r>
                          <a:rPr lang="en-US" sz="2800" b="0" i="1" smtClean="0">
                            <a:latin typeface="Cambria Math" panose="02040503050406030204" pitchFamily="18" charset="0"/>
                          </a:rPr>
                          <m:t>𝑋𝑌</m:t>
                        </m:r>
                      </m:den>
                    </m:f>
                  </m:oMath>
                </a14:m>
                <a:r>
                  <a:rPr lang="en-US" sz="2800" dirty="0"/>
                  <a:t> </a:t>
                </a:r>
              </a:p>
              <a:p>
                <a:pPr>
                  <a:defRPr sz="2800"/>
                </a:pPr>
                <a:r>
                  <a:rPr lang="en-US" dirty="0"/>
                  <a:t>Note that, </a:t>
                </a:r>
                <a14:m>
                  <m:oMath xmlns:m="http://schemas.openxmlformats.org/officeDocument/2006/math">
                    <m:r>
                      <a:rPr lang="en-US" b="0" i="1" smtClean="0">
                        <a:latin typeface="Cambria Math" panose="02040503050406030204" pitchFamily="18" charset="0"/>
                      </a:rPr>
                      <m:t>𝐴𝑋</m:t>
                    </m:r>
                    <m:r>
                      <a:rPr lang="en-US" b="0" i="1" smtClean="0">
                        <a:latin typeface="Cambria Math" panose="02040503050406030204" pitchFamily="18" charset="0"/>
                      </a:rPr>
                      <m:t>=</m:t>
                    </m:r>
                    <m:r>
                      <a:rPr lang="en-US" b="0" i="1" smtClean="0">
                        <a:latin typeface="Cambria Math" panose="02040503050406030204" pitchFamily="18" charset="0"/>
                      </a:rPr>
                      <m:t>𝐴𝐵</m:t>
                    </m:r>
                    <m:r>
                      <a:rPr lang="en-US" b="0" i="1" smtClean="0">
                        <a:latin typeface="Cambria Math" panose="02040503050406030204" pitchFamily="18" charset="0"/>
                      </a:rPr>
                      <m:t>+</m:t>
                    </m:r>
                    <m:r>
                      <a:rPr lang="en-US" b="0" i="1" smtClean="0">
                        <a:latin typeface="Cambria Math" panose="02040503050406030204" pitchFamily="18" charset="0"/>
                      </a:rPr>
                      <m:t>𝐵𝑋</m:t>
                    </m:r>
                    <m:r>
                      <a:rPr lang="en-US" b="0" i="1" smtClean="0">
                        <a:latin typeface="Cambria Math" panose="02040503050406030204" pitchFamily="18" charset="0"/>
                      </a:rPr>
                      <m:t>=4+2=6 </m:t>
                    </m:r>
                    <m:r>
                      <m:rPr>
                        <m:sty m:val="p"/>
                      </m:rPr>
                      <a:rPr lang="en-US" b="0" i="0" smtClean="0">
                        <a:latin typeface="Cambria Math" panose="02040503050406030204" pitchFamily="18" charset="0"/>
                      </a:rPr>
                      <m:t>cm</m:t>
                    </m:r>
                    <m:r>
                      <a:rPr lang="en-US" b="0" i="1" smtClean="0">
                        <a:latin typeface="Cambria Math" panose="02040503050406030204" pitchFamily="18" charset="0"/>
                      </a:rPr>
                      <m:t>.</m:t>
                    </m:r>
                  </m:oMath>
                </a14:m>
                <a:endParaRPr lang="en-US"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
                </a:stretch>
              </a:blipFill>
            </p:spPr>
            <p:txBody>
              <a:bodyPr/>
              <a:lstStyle/>
              <a:p>
                <a:r>
                  <a:rPr lang="en-IN">
                    <a:noFill/>
                  </a:rPr>
                  <a:t> </a:t>
                </a:r>
              </a:p>
            </p:txBody>
          </p:sp>
        </mc:Fallback>
      </mc:AlternateContent>
    </p:spTree>
    <p:extLst>
      <p:ext uri="{BB962C8B-B14F-4D97-AF65-F5344CB8AC3E}">
        <p14:creationId xmlns:p14="http://schemas.microsoft.com/office/powerpoint/2010/main" val="3079306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Finding Unknown Values Using Similar Triangles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Thus,</a:t>
                </a:r>
              </a:p>
              <a:p>
                <a:pPr>
                  <a:defRPr sz="2800"/>
                </a:pPr>
                <a14:m>
                  <m:oMathPara xmlns:m="http://schemas.openxmlformats.org/officeDocument/2006/math">
                    <m:oMathParaPr>
                      <m:jc m:val="centerGroup"/>
                    </m:oMathParaPr>
                    <m:oMath xmlns:m="http://schemas.openxmlformats.org/officeDocument/2006/math">
                      <m:f>
                        <m:fPr>
                          <m:ctrlPr>
                            <a:rPr lang="en-IN" sz="2800" i="1" smtClean="0">
                              <a:latin typeface="Cambria Math" panose="02040503050406030204" pitchFamily="18" charset="0"/>
                            </a:rPr>
                          </m:ctrlPr>
                        </m:fPr>
                        <m:num>
                          <m:r>
                            <a:rPr lang="en-US" sz="2800" b="0" i="1" smtClean="0">
                              <a:latin typeface="Cambria Math" panose="02040503050406030204" pitchFamily="18" charset="0"/>
                            </a:rPr>
                            <m:t>4</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m:t>
                          </m:r>
                        </m:num>
                        <m:den>
                          <m:r>
                            <a:rPr lang="en-US" sz="2800" b="0" i="1" smtClean="0">
                              <a:latin typeface="Cambria Math" panose="02040503050406030204" pitchFamily="18" charset="0"/>
                            </a:rPr>
                            <m:t>6</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m:t>
                          </m:r>
                        </m:num>
                        <m:den>
                          <m:r>
                            <a:rPr lang="en-US" sz="2800" b="0" i="1" smtClean="0">
                              <a:latin typeface="Cambria Math" panose="02040503050406030204" pitchFamily="18" charset="0"/>
                            </a:rPr>
                            <m:t>𝑋𝑌</m:t>
                          </m:r>
                        </m:den>
                      </m:f>
                    </m:oMath>
                  </m:oMathPara>
                </a14:m>
                <a:endParaRPr lang="en-US" sz="2800" b="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𝑋𝑌</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6</m:t>
                      </m:r>
                    </m:oMath>
                  </m:oMathPara>
                </a14:m>
                <a:endParaRPr lang="en-US" sz="2800" b="0" dirty="0"/>
              </a:p>
              <a:p>
                <a:pPr>
                  <a:defRPr sz="2800"/>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𝑋𝑌</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18</m:t>
                          </m:r>
                        </m:num>
                        <m:den>
                          <m:r>
                            <a:rPr lang="en-US" sz="2800" b="0" i="1" smtClean="0">
                              <a:latin typeface="Cambria Math" panose="02040503050406030204" pitchFamily="18" charset="0"/>
                            </a:rPr>
                            <m:t>4</m:t>
                          </m:r>
                        </m:den>
                      </m:f>
                    </m:oMath>
                  </m:oMathPara>
                </a14:m>
                <a:endParaRPr lang="en-US" sz="2800" b="0" i="1" dirty="0">
                  <a:latin typeface="Cambria Math" panose="02040503050406030204" pitchFamily="18" charset="0"/>
                </a:endParaRPr>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𝑋𝑌</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m:t>
                      </m:r>
                    </m:oMath>
                  </m:oMathPara>
                </a14:m>
                <a:endParaRPr lang="en-US" sz="2800" b="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cxnSp>
        <p:nvCxnSpPr>
          <p:cNvPr id="9" name="Straight Connector 8">
            <a:extLst>
              <a:ext uri="{FF2B5EF4-FFF2-40B4-BE49-F238E27FC236}">
                <a16:creationId xmlns:a16="http://schemas.microsoft.com/office/drawing/2014/main" id="{196C4DD2-3249-8467-7491-1AC6CF22A0B7}"/>
              </a:ext>
            </a:extLst>
          </p:cNvPr>
          <p:cNvCxnSpPr/>
          <p:nvPr/>
        </p:nvCxnSpPr>
        <p:spPr>
          <a:xfrm flipV="1">
            <a:off x="4024604" y="3229946"/>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7E2B1-585C-085B-B3D0-ED866DFBC599}"/>
              </a:ext>
            </a:extLst>
          </p:cNvPr>
          <p:cNvCxnSpPr/>
          <p:nvPr/>
        </p:nvCxnSpPr>
        <p:spPr>
          <a:xfrm flipV="1">
            <a:off x="3614058" y="2763415"/>
            <a:ext cx="304800"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43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Application: Finding Unknown Values Using Similar Triangles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 very tall, magnificently decorated, tree was on display in an outside patio area at the mall during the month before Christmas. Joann knew that the height of a nearby lamppost was </a:t>
                </a:r>
                <a14:m>
                  <m:oMath xmlns:m="http://schemas.openxmlformats.org/officeDocument/2006/math">
                    <m:r>
                      <a:rPr lang="en-US" i="1" dirty="0" smtClean="0">
                        <a:latin typeface="Cambria Math" panose="02040503050406030204" pitchFamily="18" charset="0"/>
                      </a:rPr>
                      <m:t>10</m:t>
                    </m:r>
                  </m:oMath>
                </a14:m>
                <a:r>
                  <a:rPr lang="en-US" dirty="0"/>
                  <a:t> feet. At </a:t>
                </a:r>
                <a14:m>
                  <m:oMath xmlns:m="http://schemas.openxmlformats.org/officeDocument/2006/math">
                    <m:r>
                      <a:rPr lang="en-US" i="1" dirty="0" smtClean="0">
                        <a:latin typeface="Cambria Math" panose="02040503050406030204" pitchFamily="18" charset="0"/>
                      </a:rPr>
                      <m:t>2</m:t>
                    </m:r>
                  </m:oMath>
                </a14:m>
                <a:r>
                  <a:rPr lang="en-US" dirty="0"/>
                  <a:t> p.m. on a Tuesday afternoon, she measured the shadow of the lamppost to be </a:t>
                </a:r>
                <a14:m>
                  <m:oMath xmlns:m="http://schemas.openxmlformats.org/officeDocument/2006/math">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feet long and the shadow of the tree to be </a:t>
                </a:r>
                <a14:m>
                  <m:oMath xmlns:m="http://schemas.openxmlformats.org/officeDocument/2006/math">
                    <m:r>
                      <a:rPr lang="en-US" i="1" dirty="0" smtClean="0">
                        <a:latin typeface="Cambria Math" panose="02040503050406030204" pitchFamily="18" charset="0"/>
                      </a:rPr>
                      <m:t>21</m:t>
                    </m:r>
                  </m:oMath>
                </a14:m>
                <a:r>
                  <a:rPr lang="en-US" dirty="0"/>
                  <a:t> feet long. With her understanding of similar triangles, Joann was able to calculate the height of the tree. What was the height of the tree?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03791"/>
              </a:xfrm>
            </p:spPr>
            <p:txBody>
              <a:bodyPr>
                <a:spAutoFit/>
              </a:bodyPr>
              <a:lstStyle/>
              <a:p>
                <a:r>
                  <a:rPr lang="en-US" sz="2800" dirty="0"/>
                  <a:t>The line segment with endpoints </a:t>
                </a:r>
                <a14:m>
                  <m:oMath xmlns:m="http://schemas.openxmlformats.org/officeDocument/2006/math">
                    <m:r>
                      <a:rPr lang="en-US" sz="2800" i="1" dirty="0" smtClean="0">
                        <a:latin typeface="Cambria Math" panose="02040503050406030204" pitchFamily="18" charset="0"/>
                      </a:rPr>
                      <m:t>𝐴</m:t>
                    </m:r>
                  </m:oMath>
                </a14:m>
                <a:r>
                  <a:rPr lang="en-US" sz="2800" dirty="0"/>
                  <a:t> and </a:t>
                </a:r>
                <a14:m>
                  <m:oMath xmlns:m="http://schemas.openxmlformats.org/officeDocument/2006/math">
                    <m:r>
                      <a:rPr lang="en-US" sz="2800" i="1" dirty="0" smtClean="0">
                        <a:latin typeface="Cambria Math" panose="02040503050406030204" pitchFamily="18" charset="0"/>
                      </a:rPr>
                      <m:t>𝐵</m:t>
                    </m:r>
                  </m:oMath>
                </a14:m>
                <a:r>
                  <a:rPr lang="en-US" sz="2800" dirty="0"/>
                  <a:t> is indicated by placing a bar over the letters, as in </a:t>
                </a:r>
                <a14:m>
                  <m:oMath xmlns:m="http://schemas.openxmlformats.org/officeDocument/2006/math">
                    <m:bar>
                      <m:barPr>
                        <m:pos m:val="top"/>
                        <m:ctrlPr>
                          <a:rPr lang="en-US" sz="2800" i="1" dirty="0" smtClean="0">
                            <a:latin typeface="Cambria Math" panose="02040503050406030204" pitchFamily="18" charset="0"/>
                          </a:rPr>
                        </m:ctrlPr>
                      </m:barPr>
                      <m:e>
                        <m:r>
                          <a:rPr lang="en-US" sz="2800" b="0" i="1" dirty="0" smtClean="0">
                            <a:latin typeface="Cambria Math" panose="02040503050406030204" pitchFamily="18" charset="0"/>
                          </a:rPr>
                          <m:t>𝐴𝐵</m:t>
                        </m:r>
                      </m:e>
                    </m:bar>
                  </m:oMath>
                </a14:m>
                <a:r>
                  <a:rPr lang="en-US" sz="2800" dirty="0"/>
                  <a:t>. The length of the segment is indicated by writing only the letters, as in </a:t>
                </a:r>
                <a14:m>
                  <m:oMath xmlns:m="http://schemas.openxmlformats.org/officeDocument/2006/math">
                    <m:r>
                      <a:rPr lang="en-US" sz="2800" i="1" dirty="0" smtClean="0">
                        <a:latin typeface="Cambria Math" panose="02040503050406030204" pitchFamily="18" charset="0"/>
                      </a:rPr>
                      <m:t>𝐴𝐵</m:t>
                    </m:r>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03791"/>
              </a:xfrm>
              <a:blipFill>
                <a:blip r:embed="rId2"/>
                <a:stretch>
                  <a:fillRect l="-1328" t="-2524" r="-1771" b="-5363"/>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Application: Finding Unknown Values Using Similar Triangles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r>
                  <a:rPr lang="en-US" sz="2800" b="1" dirty="0"/>
                  <a:t>Solution</a:t>
                </a:r>
              </a:p>
              <a:p>
                <a:pPr>
                  <a:defRPr sz="2800"/>
                </a:pPr>
                <a:r>
                  <a:rPr lang="en-US" sz="2800" dirty="0"/>
                  <a:t>By letting </a:t>
                </a:r>
                <a14:m>
                  <m:oMath xmlns:m="http://schemas.openxmlformats.org/officeDocument/2006/math">
                    <m:r>
                      <a:rPr lang="en-US" sz="2800" i="1" dirty="0" smtClean="0">
                        <a:latin typeface="Cambria Math" panose="02040503050406030204" pitchFamily="18" charset="0"/>
                      </a:rPr>
                      <m:t>𝑥</m:t>
                    </m:r>
                  </m:oMath>
                </a14:m>
                <a:r>
                  <a:rPr lang="en-US" sz="2800" dirty="0"/>
                  <a:t> represent the height of the tree, Joann set up and solved the following proportion.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B92CAE85-34DD-15F2-BB38-0A07C5436DC1}"/>
              </a:ext>
            </a:extLst>
          </p:cNvPr>
          <p:cNvPicPr>
            <a:picLocks noChangeAspect="1"/>
          </p:cNvPicPr>
          <p:nvPr/>
        </p:nvPicPr>
        <p:blipFill>
          <a:blip r:embed="rId3"/>
          <a:stretch>
            <a:fillRect/>
          </a:stretch>
        </p:blipFill>
        <p:spPr>
          <a:xfrm>
            <a:off x="2524290" y="1156265"/>
            <a:ext cx="4095419" cy="3034735"/>
          </a:xfrm>
          <a:prstGeom prst="rect">
            <a:avLst/>
          </a:prstGeom>
        </p:spPr>
      </p:pic>
    </p:spTree>
    <p:extLst>
      <p:ext uri="{BB962C8B-B14F-4D97-AF65-F5344CB8AC3E}">
        <p14:creationId xmlns:p14="http://schemas.microsoft.com/office/powerpoint/2010/main" val="417771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Application: Finding Unknown Values Using Similar Triangles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ft</m:t>
                        </m:r>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height</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of</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tree</m:t>
                            </m:r>
                          </m:e>
                        </m:d>
                      </m:num>
                      <m:den>
                        <m:r>
                          <a:rPr lang="en-US" sz="2800" b="0" i="1" smtClean="0">
                            <a:latin typeface="Cambria Math" panose="02040503050406030204" pitchFamily="18" charset="0"/>
                          </a:rPr>
                          <m:t>10</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ft</m:t>
                        </m:r>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height</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of</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lamppost</m:t>
                            </m:r>
                          </m:e>
                        </m:d>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21</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ft</m:t>
                        </m:r>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length</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of</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tree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shadow</m:t>
                            </m:r>
                          </m:e>
                        </m:d>
                      </m:num>
                      <m:den>
                        <m:r>
                          <a:rPr lang="en-US" sz="2800" b="0" i="1" smtClean="0">
                            <a:latin typeface="Cambria Math" panose="02040503050406030204" pitchFamily="18" charset="0"/>
                          </a:rPr>
                          <m:t>3</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r>
                          <m:rPr>
                            <m:sty m:val="p"/>
                          </m:rPr>
                          <a:rPr lang="en-US" sz="2800" b="0" i="0" smtClean="0">
                            <a:latin typeface="Cambria Math" panose="02040503050406030204" pitchFamily="18" charset="0"/>
                          </a:rPr>
                          <m:t>ft</m:t>
                        </m:r>
                        <m:r>
                          <a:rPr lang="en-US" sz="2800" b="0" i="0" smtClean="0">
                            <a:latin typeface="Cambria Math" panose="02040503050406030204" pitchFamily="18" charset="0"/>
                          </a:rPr>
                          <m:t> </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length</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of</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post</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shadow</m:t>
                            </m:r>
                          </m:e>
                        </m:d>
                      </m:den>
                    </m:f>
                  </m:oMath>
                </a14:m>
                <a:endParaRPr lang="en-US" sz="2800" dirty="0"/>
              </a:p>
              <a:p>
                <a:pPr>
                  <a:defRPr sz="2800"/>
                </a:pPr>
                <a14:m>
                  <m:oMathPara xmlns:m="http://schemas.openxmlformats.org/officeDocument/2006/math">
                    <m:oMathParaPr>
                      <m:jc m:val="centerGroup"/>
                    </m:oMathParaPr>
                    <m:oMath xmlns:m="http://schemas.openxmlformats.org/officeDocument/2006/math">
                      <m:f>
                        <m:fPr>
                          <m:ctrlPr>
                            <a:rPr lang="en-IN" sz="2800" i="1" smtClean="0">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2</m:t>
                          </m:r>
                        </m:den>
                      </m:f>
                      <m:r>
                        <a:rPr lang="en-IN"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21</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10</m:t>
                      </m:r>
                    </m:oMath>
                  </m:oMathPara>
                </a14:m>
                <a:endParaRPr lang="en-US" sz="2800" dirty="0"/>
              </a:p>
              <a:p>
                <a:pPr>
                  <a:defRPr sz="2800"/>
                </a:pPr>
                <a14:m>
                  <m:oMathPara xmlns:m="http://schemas.openxmlformats.org/officeDocument/2006/math">
                    <m:oMathParaPr>
                      <m:jc m:val="centerGroup"/>
                    </m:oMathParaPr>
                    <m:oMath xmlns:m="http://schemas.openxmlformats.org/officeDocument/2006/math">
                      <m:f>
                        <m:fPr>
                          <m:ctrlPr>
                            <a:rPr lang="en-IN" sz="2800" i="1" smtClean="0">
                              <a:latin typeface="Cambria Math" panose="02040503050406030204" pitchFamily="18" charset="0"/>
                            </a:rPr>
                          </m:ctrlPr>
                        </m:fPr>
                        <m:num>
                          <m:f>
                            <m:fPr>
                              <m:ctrlPr>
                                <a:rPr lang="en-IN" sz="2800" i="1" smtClean="0">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2</m:t>
                              </m:r>
                            </m:den>
                          </m:f>
                          <m:r>
                            <a:rPr lang="en-IN"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num>
                        <m:den>
                          <m:f>
                            <m:fPr>
                              <m:ctrlPr>
                                <a:rPr lang="en-IN" sz="2800" i="1" smtClean="0">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2</m:t>
                              </m:r>
                            </m:den>
                          </m:f>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210</m:t>
                          </m:r>
                        </m:num>
                        <m:den>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2</m:t>
                              </m:r>
                            </m:den>
                          </m:f>
                        </m:den>
                      </m:f>
                    </m:oMath>
                  </m:oMathPara>
                </a14:m>
                <a:endParaRPr lang="en-US" sz="280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210</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m:t>
                          </m:r>
                        </m:num>
                        <m:den>
                          <m:r>
                            <a:rPr lang="en-US" sz="2800" b="0" i="1" smtClean="0">
                              <a:latin typeface="Cambria Math" panose="02040503050406030204" pitchFamily="18" charset="0"/>
                              <a:ea typeface="Cambria Math" panose="02040503050406030204" pitchFamily="18" charset="0"/>
                            </a:rPr>
                            <m:t>7</m:t>
                          </m:r>
                        </m:den>
                      </m:f>
                    </m:oMath>
                  </m:oMathPara>
                </a14:m>
                <a:endParaRPr lang="en-US" sz="280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60</m:t>
                      </m:r>
                    </m:oMath>
                  </m:oMathPara>
                </a14:m>
                <a:endParaRPr lang="en-US" sz="2800" dirty="0"/>
              </a:p>
              <a:p>
                <a:pPr>
                  <a:defRPr sz="2800"/>
                </a:pPr>
                <a:r>
                  <a:rPr lang="en-IN" dirty="0"/>
                  <a:t>The tree was </a:t>
                </a:r>
                <a14:m>
                  <m:oMath xmlns:m="http://schemas.openxmlformats.org/officeDocument/2006/math">
                    <m:r>
                      <a:rPr lang="en-US" b="0" i="1" smtClean="0">
                        <a:latin typeface="Cambria Math" panose="02040503050406030204" pitchFamily="18" charset="0"/>
                      </a:rPr>
                      <m:t>60</m:t>
                    </m:r>
                  </m:oMath>
                </a14:m>
                <a:r>
                  <a:rPr lang="en-US" sz="2800" dirty="0"/>
                  <a:t> feet tall.</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b="-859"/>
                </a:stretch>
              </a:blipFill>
            </p:spPr>
            <p:txBody>
              <a:bodyPr/>
              <a:lstStyle/>
              <a:p>
                <a:r>
                  <a:rPr lang="en-IN">
                    <a:noFill/>
                  </a:rPr>
                  <a:t> </a:t>
                </a:r>
              </a:p>
            </p:txBody>
          </p:sp>
        </mc:Fallback>
      </mc:AlternateContent>
      <p:cxnSp>
        <p:nvCxnSpPr>
          <p:cNvPr id="6" name="Straight Connector 5">
            <a:extLst>
              <a:ext uri="{FF2B5EF4-FFF2-40B4-BE49-F238E27FC236}">
                <a16:creationId xmlns:a16="http://schemas.microsoft.com/office/drawing/2014/main" id="{E1BF235E-4791-9512-6405-B32FB2BC10BF}"/>
              </a:ext>
            </a:extLst>
          </p:cNvPr>
          <p:cNvCxnSpPr/>
          <p:nvPr/>
        </p:nvCxnSpPr>
        <p:spPr>
          <a:xfrm flipH="1">
            <a:off x="3562739" y="2761861"/>
            <a:ext cx="533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E9FEC1-1325-88C1-0AC0-754FA162108D}"/>
              </a:ext>
            </a:extLst>
          </p:cNvPr>
          <p:cNvCxnSpPr>
            <a:cxnSpLocks/>
          </p:cNvCxnSpPr>
          <p:nvPr/>
        </p:nvCxnSpPr>
        <p:spPr>
          <a:xfrm flipH="1">
            <a:off x="3733800" y="3512820"/>
            <a:ext cx="533400" cy="58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272327-819F-458D-601E-D69104FCEFAA}"/>
              </a:ext>
            </a:extLst>
          </p:cNvPr>
          <p:cNvCxnSpPr/>
          <p:nvPr/>
        </p:nvCxnSpPr>
        <p:spPr>
          <a:xfrm flipH="1">
            <a:off x="4419600" y="4267200"/>
            <a:ext cx="533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6FF3A41-0E0E-B48F-9F97-183515647A88}"/>
              </a:ext>
            </a:extLst>
          </p:cNvPr>
          <p:cNvCxnSpPr>
            <a:cxnSpLocks/>
          </p:cNvCxnSpPr>
          <p:nvPr/>
        </p:nvCxnSpPr>
        <p:spPr>
          <a:xfrm flipH="1">
            <a:off x="5173047" y="4580553"/>
            <a:ext cx="266700" cy="3429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7A8A81-BA98-D562-AEB0-2FD392717ADF}"/>
                  </a:ext>
                </a:extLst>
              </p:cNvPr>
              <p:cNvSpPr txBox="1"/>
              <p:nvPr/>
            </p:nvSpPr>
            <p:spPr>
              <a:xfrm>
                <a:off x="4377224" y="4082534"/>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30</m:t>
                      </m:r>
                    </m:oMath>
                  </m:oMathPara>
                </a14:m>
                <a:endParaRPr lang="en-IN" dirty="0"/>
              </a:p>
            </p:txBody>
          </p:sp>
        </mc:Choice>
        <mc:Fallback xmlns="">
          <p:sp>
            <p:nvSpPr>
              <p:cNvPr id="12" name="TextBox 11">
                <a:extLst>
                  <a:ext uri="{FF2B5EF4-FFF2-40B4-BE49-F238E27FC236}">
                    <a16:creationId xmlns:a16="http://schemas.microsoft.com/office/drawing/2014/main" id="{A57A8A81-BA98-D562-AEB0-2FD392717ADF}"/>
                  </a:ext>
                </a:extLst>
              </p:cNvPr>
              <p:cNvSpPr txBox="1">
                <a:spLocks noRot="1" noChangeAspect="1" noMove="1" noResize="1" noEditPoints="1" noAdjustHandles="1" noChangeArrowheads="1" noChangeShapeType="1" noTextEdit="1"/>
              </p:cNvSpPr>
              <p:nvPr/>
            </p:nvSpPr>
            <p:spPr>
              <a:xfrm>
                <a:off x="4377224" y="4082534"/>
                <a:ext cx="457200" cy="369332"/>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92703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lang="en-IN" dirty="0"/>
              <a:t>Properties of Congruent Triangles</a:t>
            </a:r>
            <a:endParaRPr dirty="0"/>
          </a:p>
        </p:txBody>
      </p:sp>
      <p:sp>
        <p:nvSpPr>
          <p:cNvPr id="3" name="Text Placeholder 2"/>
          <p:cNvSpPr>
            <a:spLocks noGrp="1"/>
          </p:cNvSpPr>
          <p:nvPr>
            <p:ph type="body" sz="quarter" idx="10"/>
          </p:nvPr>
        </p:nvSpPr>
        <p:spPr>
          <a:xfrm>
            <a:off x="457200" y="1082078"/>
            <a:ext cx="8229600" cy="1557349"/>
          </a:xfrm>
        </p:spPr>
        <p:txBody>
          <a:bodyPr>
            <a:spAutoFit/>
          </a:bodyPr>
          <a:lstStyle/>
          <a:p>
            <a:r>
              <a:rPr sz="2800" dirty="0"/>
              <a:t>Two triangles are congruent if</a:t>
            </a:r>
            <a:r>
              <a:rPr lang="en-US" sz="2800" dirty="0"/>
              <a:t>:</a:t>
            </a:r>
            <a:endParaRPr sz="2800" dirty="0"/>
          </a:p>
          <a:p>
            <a:pPr marL="514350" indent="-514350">
              <a:buFont typeface="+mj-lt"/>
              <a:buAutoNum type="arabicPeriod"/>
              <a:defRPr sz="2800"/>
            </a:pPr>
            <a:r>
              <a:rPr dirty="0"/>
              <a:t>​</a:t>
            </a:r>
            <a:r>
              <a:rPr sz="2800" dirty="0"/>
              <a:t>The corresponding angles have the same measure.</a:t>
            </a:r>
          </a:p>
          <a:p>
            <a:pPr marL="514350" indent="-514350">
              <a:buFont typeface="+mj-lt"/>
              <a:buAutoNum type="arabicPeriod" startAt="2"/>
              <a:defRPr sz="2800"/>
            </a:pPr>
            <a:r>
              <a:rPr dirty="0"/>
              <a:t>​</a:t>
            </a:r>
            <a:r>
              <a:rPr sz="2800" dirty="0"/>
              <a:t>The lengths of corresponding sides are equal.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Determining Congruent Triangles</a:t>
            </a:r>
          </a:p>
        </p:txBody>
      </p:sp>
      <p:sp>
        <p:nvSpPr>
          <p:cNvPr id="3" name="Text Placeholder 2"/>
          <p:cNvSpPr>
            <a:spLocks noGrp="1"/>
          </p:cNvSpPr>
          <p:nvPr>
            <p:ph type="body" sz="quarter" idx="10"/>
          </p:nvPr>
        </p:nvSpPr>
        <p:spPr/>
        <p:txBody>
          <a:bodyPr>
            <a:noAutofit/>
          </a:bodyPr>
          <a:lstStyle/>
          <a:p>
            <a:pPr marL="457200" indent="-457200">
              <a:buAutoNum type="arabicPeriod"/>
              <a:defRPr sz="2800"/>
            </a:pPr>
            <a:r>
              <a:rPr lang="en-US" b="1" dirty="0"/>
              <a:t>Side-Side-Side (SSS)</a:t>
            </a:r>
          </a:p>
          <a:p>
            <a:pPr indent="-285750">
              <a:defRPr sz="2800"/>
            </a:pPr>
            <a:r>
              <a:rPr dirty="0">
                <a:solidFill>
                  <a:srgbClr val="000000"/>
                </a:solidFill>
              </a:rPr>
              <a:t>If two triangles are such that the lengths of the three sides of one triangle are equal to the lengths of corresponding sides of the other triangle, then the two triangles are congruent. </a:t>
            </a:r>
            <a:br>
              <a:rPr lang="en-US" dirty="0"/>
            </a:br>
            <a:br>
              <a:rPr lang="en-US" dirty="0"/>
            </a:br>
            <a:br>
              <a:rPr lang="en-US" dirty="0"/>
            </a:br>
            <a:endParaRPr dirty="0"/>
          </a:p>
          <a:p>
            <a:endParaRPr lang="en-US" dirty="0"/>
          </a:p>
          <a:p>
            <a:r>
              <a:rPr dirty="0"/>
              <a:t>Triangle </a:t>
            </a:r>
            <a:r>
              <a:rPr i="1" dirty="0">
                <a:latin typeface="Cambria Math"/>
              </a:rPr>
              <a:t>ABC</a:t>
            </a:r>
            <a:r>
              <a:rPr dirty="0"/>
              <a:t> </a:t>
            </a:r>
            <a:r>
              <a:rPr lang="en-US" dirty="0"/>
              <a:t> </a:t>
            </a:r>
            <a:r>
              <a:rPr dirty="0"/>
              <a:t>is congruent to triangle </a:t>
            </a:r>
            <a:r>
              <a:rPr i="1" dirty="0">
                <a:latin typeface="Cambria Math"/>
              </a:rPr>
              <a:t>DFE</a:t>
            </a:r>
            <a:r>
              <a:rPr dirty="0"/>
              <a:t> </a:t>
            </a:r>
            <a:r>
              <a:rPr lang="en-US" dirty="0"/>
              <a:t> </a:t>
            </a:r>
            <a:r>
              <a:rPr dirty="0"/>
              <a:t>by SSS.</a:t>
            </a:r>
          </a:p>
        </p:txBody>
      </p:sp>
      <p:pic>
        <p:nvPicPr>
          <p:cNvPr id="5" name="Picture 4">
            <a:extLst>
              <a:ext uri="{FF2B5EF4-FFF2-40B4-BE49-F238E27FC236}">
                <a16:creationId xmlns:a16="http://schemas.microsoft.com/office/drawing/2014/main" id="{397166C2-FF64-DAA3-6854-CBFE3D46007D}"/>
              </a:ext>
            </a:extLst>
          </p:cNvPr>
          <p:cNvPicPr>
            <a:picLocks noChangeAspect="1"/>
          </p:cNvPicPr>
          <p:nvPr/>
        </p:nvPicPr>
        <p:blipFill>
          <a:blip r:embed="rId2"/>
          <a:stretch>
            <a:fillRect/>
          </a:stretch>
        </p:blipFill>
        <p:spPr>
          <a:xfrm>
            <a:off x="2286000" y="3424468"/>
            <a:ext cx="4256315" cy="1443043"/>
          </a:xfrm>
          <a:prstGeom prst="rect">
            <a:avLst/>
          </a:prstGeom>
        </p:spPr>
      </p:pic>
      <p:sp>
        <p:nvSpPr>
          <p:cNvPr id="6" name="TextBox 5">
            <a:extLst>
              <a:ext uri="{FF2B5EF4-FFF2-40B4-BE49-F238E27FC236}">
                <a16:creationId xmlns:a16="http://schemas.microsoft.com/office/drawing/2014/main" id="{52711EF9-D9B5-5E93-C7AC-F7BB56851F49}"/>
              </a:ext>
            </a:extLst>
          </p:cNvPr>
          <p:cNvSpPr txBox="1"/>
          <p:nvPr/>
        </p:nvSpPr>
        <p:spPr>
          <a:xfrm>
            <a:off x="4002833" y="4865915"/>
            <a:ext cx="1524000" cy="369332"/>
          </a:xfrm>
          <a:prstGeom prst="rect">
            <a:avLst/>
          </a:prstGeom>
          <a:noFill/>
        </p:spPr>
        <p:txBody>
          <a:bodyPr wrap="square" rtlCol="0">
            <a:spAutoFit/>
          </a:bodyPr>
          <a:lstStyle/>
          <a:p>
            <a:r>
              <a:rPr lang="en-US" dirty="0"/>
              <a:t>Figure 5</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Determining Congruent Triangles</a:t>
            </a:r>
            <a:r>
              <a:rPr lang="en-US" dirty="0"/>
              <a:t> (cont.)</a:t>
            </a:r>
            <a:endParaRPr dirty="0"/>
          </a:p>
        </p:txBody>
      </p:sp>
      <p:sp>
        <p:nvSpPr>
          <p:cNvPr id="3" name="Text Placeholder 2"/>
          <p:cNvSpPr>
            <a:spLocks noGrp="1"/>
          </p:cNvSpPr>
          <p:nvPr>
            <p:ph type="body" sz="quarter" idx="10"/>
          </p:nvPr>
        </p:nvSpPr>
        <p:spPr/>
        <p:txBody>
          <a:bodyPr>
            <a:noAutofit/>
          </a:bodyPr>
          <a:lstStyle/>
          <a:p>
            <a:pPr marL="514350" indent="-514350">
              <a:buFont typeface="+mj-lt"/>
              <a:buAutoNum type="arabicPeriod" startAt="2"/>
              <a:defRPr sz="2800"/>
            </a:pPr>
            <a:r>
              <a:rPr lang="en-US" b="1" dirty="0"/>
              <a:t>Side-Angle-Side (SAS)</a:t>
            </a:r>
          </a:p>
          <a:p>
            <a:pPr indent="-285750">
              <a:defRPr sz="2800"/>
            </a:pPr>
            <a:r>
              <a:rPr lang="en-US" dirty="0">
                <a:solidFill>
                  <a:srgbClr val="000000"/>
                </a:solidFill>
              </a:rPr>
              <a:t>If two triangles are such that the lengths of two sides of one triangle equal the lengths of corresponding sides of the other triangle and the angles included between the sides are congruent, then the two triangles are congruent</a:t>
            </a:r>
            <a:r>
              <a:rPr dirty="0">
                <a:solidFill>
                  <a:srgbClr val="000000"/>
                </a:solidFill>
              </a:rPr>
              <a:t>. </a:t>
            </a:r>
            <a:br>
              <a:rPr lang="en-US" dirty="0"/>
            </a:br>
            <a:br>
              <a:rPr lang="en-US" dirty="0"/>
            </a:br>
            <a:endParaRPr lang="en-US" dirty="0"/>
          </a:p>
          <a:p>
            <a:endParaRPr lang="en-US" dirty="0"/>
          </a:p>
          <a:p>
            <a:r>
              <a:rPr dirty="0"/>
              <a:t>Triangle </a:t>
            </a:r>
            <a:r>
              <a:rPr i="1" dirty="0">
                <a:latin typeface="Cambria Math"/>
              </a:rPr>
              <a:t>ABC</a:t>
            </a:r>
            <a:r>
              <a:rPr dirty="0"/>
              <a:t> </a:t>
            </a:r>
            <a:r>
              <a:rPr lang="en-US" dirty="0"/>
              <a:t> </a:t>
            </a:r>
            <a:r>
              <a:rPr dirty="0"/>
              <a:t>is congruent to triangle </a:t>
            </a:r>
            <a:r>
              <a:rPr i="1" dirty="0">
                <a:latin typeface="Cambria Math"/>
              </a:rPr>
              <a:t>DFE</a:t>
            </a:r>
            <a:r>
              <a:rPr dirty="0"/>
              <a:t> </a:t>
            </a:r>
            <a:r>
              <a:rPr lang="en-US" dirty="0"/>
              <a:t> </a:t>
            </a:r>
            <a:r>
              <a:rPr dirty="0"/>
              <a:t>by S</a:t>
            </a:r>
            <a:r>
              <a:rPr lang="en-US" dirty="0"/>
              <a:t>A</a:t>
            </a:r>
            <a:r>
              <a:rPr dirty="0"/>
              <a:t>S.</a:t>
            </a:r>
          </a:p>
        </p:txBody>
      </p:sp>
      <p:sp>
        <p:nvSpPr>
          <p:cNvPr id="6" name="TextBox 5">
            <a:extLst>
              <a:ext uri="{FF2B5EF4-FFF2-40B4-BE49-F238E27FC236}">
                <a16:creationId xmlns:a16="http://schemas.microsoft.com/office/drawing/2014/main" id="{52711EF9-D9B5-5E93-C7AC-F7BB56851F49}"/>
              </a:ext>
            </a:extLst>
          </p:cNvPr>
          <p:cNvSpPr txBox="1"/>
          <p:nvPr/>
        </p:nvSpPr>
        <p:spPr>
          <a:xfrm>
            <a:off x="4038600" y="4918946"/>
            <a:ext cx="1524000" cy="369332"/>
          </a:xfrm>
          <a:prstGeom prst="rect">
            <a:avLst/>
          </a:prstGeom>
          <a:noFill/>
        </p:spPr>
        <p:txBody>
          <a:bodyPr wrap="square" rtlCol="0">
            <a:spAutoFit/>
          </a:bodyPr>
          <a:lstStyle/>
          <a:p>
            <a:r>
              <a:rPr lang="en-US" dirty="0"/>
              <a:t>Figure 6</a:t>
            </a:r>
            <a:endParaRPr lang="en-IN" dirty="0"/>
          </a:p>
        </p:txBody>
      </p:sp>
      <p:pic>
        <p:nvPicPr>
          <p:cNvPr id="7" name="Picture 6">
            <a:extLst>
              <a:ext uri="{FF2B5EF4-FFF2-40B4-BE49-F238E27FC236}">
                <a16:creationId xmlns:a16="http://schemas.microsoft.com/office/drawing/2014/main" id="{6BC5C204-422F-D15F-B47C-B4FCF59B8ACF}"/>
              </a:ext>
            </a:extLst>
          </p:cNvPr>
          <p:cNvPicPr>
            <a:picLocks noChangeAspect="1"/>
          </p:cNvPicPr>
          <p:nvPr/>
        </p:nvPicPr>
        <p:blipFill>
          <a:blip r:embed="rId2"/>
          <a:stretch>
            <a:fillRect/>
          </a:stretch>
        </p:blipFill>
        <p:spPr>
          <a:xfrm>
            <a:off x="2971800" y="3436024"/>
            <a:ext cx="2819400" cy="1430131"/>
          </a:xfrm>
          <a:prstGeom prst="rect">
            <a:avLst/>
          </a:prstGeom>
        </p:spPr>
      </p:pic>
    </p:spTree>
    <p:extLst>
      <p:ext uri="{BB962C8B-B14F-4D97-AF65-F5344CB8AC3E}">
        <p14:creationId xmlns:p14="http://schemas.microsoft.com/office/powerpoint/2010/main" val="274923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Determining Congruent Triangles</a:t>
            </a:r>
            <a:r>
              <a:rPr lang="en-US" dirty="0"/>
              <a:t> (cont.)</a:t>
            </a:r>
            <a:endParaRPr dirty="0"/>
          </a:p>
        </p:txBody>
      </p:sp>
      <p:sp>
        <p:nvSpPr>
          <p:cNvPr id="3" name="Text Placeholder 2"/>
          <p:cNvSpPr>
            <a:spLocks noGrp="1"/>
          </p:cNvSpPr>
          <p:nvPr>
            <p:ph type="body" sz="quarter" idx="10"/>
          </p:nvPr>
        </p:nvSpPr>
        <p:spPr/>
        <p:txBody>
          <a:bodyPr>
            <a:noAutofit/>
          </a:bodyPr>
          <a:lstStyle/>
          <a:p>
            <a:pPr marL="514350" indent="-514350">
              <a:buFont typeface="+mj-lt"/>
              <a:buAutoNum type="arabicPeriod" startAt="3"/>
              <a:defRPr sz="2800"/>
            </a:pPr>
            <a:r>
              <a:rPr lang="en-US" b="1" dirty="0"/>
              <a:t>Angle-Side-Angle (ASA)</a:t>
            </a:r>
          </a:p>
          <a:p>
            <a:pPr indent="-285750">
              <a:defRPr sz="2800"/>
            </a:pPr>
            <a:r>
              <a:rPr lang="en-US" dirty="0">
                <a:solidFill>
                  <a:srgbClr val="000000"/>
                </a:solidFill>
              </a:rPr>
              <a:t>If two triangles are such that two angles in one triangle are congruent to two angles in the other triangle and the lengths of the sides included between the angles are equal, then the two triangles are congruent</a:t>
            </a:r>
            <a:r>
              <a:rPr dirty="0">
                <a:solidFill>
                  <a:srgbClr val="000000"/>
                </a:solidFill>
              </a:rPr>
              <a:t>. </a:t>
            </a:r>
            <a:br>
              <a:rPr lang="en-US" dirty="0"/>
            </a:br>
            <a:br>
              <a:rPr lang="en-US" dirty="0"/>
            </a:br>
            <a:endParaRPr lang="en-US" dirty="0"/>
          </a:p>
          <a:p>
            <a:endParaRPr lang="en-US" dirty="0"/>
          </a:p>
          <a:p>
            <a:endParaRPr lang="en-US" dirty="0"/>
          </a:p>
          <a:p>
            <a:r>
              <a:rPr dirty="0"/>
              <a:t>Triangle </a:t>
            </a:r>
            <a:r>
              <a:rPr i="1" dirty="0">
                <a:latin typeface="Cambria Math"/>
              </a:rPr>
              <a:t>ABC</a:t>
            </a:r>
            <a:r>
              <a:rPr dirty="0"/>
              <a:t> </a:t>
            </a:r>
            <a:r>
              <a:rPr lang="en-US" dirty="0"/>
              <a:t> </a:t>
            </a:r>
            <a:r>
              <a:rPr dirty="0"/>
              <a:t>is congruent to triangle </a:t>
            </a:r>
            <a:r>
              <a:rPr i="1" dirty="0">
                <a:latin typeface="Cambria Math"/>
              </a:rPr>
              <a:t>D</a:t>
            </a:r>
            <a:r>
              <a:rPr lang="en-US" i="1" dirty="0">
                <a:latin typeface="Cambria Math"/>
              </a:rPr>
              <a:t>EF</a:t>
            </a:r>
            <a:r>
              <a:rPr dirty="0"/>
              <a:t> </a:t>
            </a:r>
            <a:r>
              <a:rPr lang="en-US" dirty="0"/>
              <a:t> </a:t>
            </a:r>
            <a:r>
              <a:rPr dirty="0"/>
              <a:t>by </a:t>
            </a:r>
            <a:r>
              <a:rPr lang="en-US" dirty="0"/>
              <a:t>ASA</a:t>
            </a:r>
            <a:r>
              <a:rPr dirty="0"/>
              <a:t>.</a:t>
            </a:r>
          </a:p>
        </p:txBody>
      </p:sp>
      <p:sp>
        <p:nvSpPr>
          <p:cNvPr id="6" name="TextBox 5">
            <a:extLst>
              <a:ext uri="{FF2B5EF4-FFF2-40B4-BE49-F238E27FC236}">
                <a16:creationId xmlns:a16="http://schemas.microsoft.com/office/drawing/2014/main" id="{52711EF9-D9B5-5E93-C7AC-F7BB56851F49}"/>
              </a:ext>
            </a:extLst>
          </p:cNvPr>
          <p:cNvSpPr txBox="1"/>
          <p:nvPr/>
        </p:nvSpPr>
        <p:spPr>
          <a:xfrm>
            <a:off x="4038600" y="4918946"/>
            <a:ext cx="1524000" cy="369332"/>
          </a:xfrm>
          <a:prstGeom prst="rect">
            <a:avLst/>
          </a:prstGeom>
          <a:noFill/>
        </p:spPr>
        <p:txBody>
          <a:bodyPr wrap="square" rtlCol="0">
            <a:spAutoFit/>
          </a:bodyPr>
          <a:lstStyle/>
          <a:p>
            <a:r>
              <a:rPr lang="en-US" dirty="0"/>
              <a:t>Figure 7</a:t>
            </a:r>
            <a:endParaRPr lang="en-IN" dirty="0"/>
          </a:p>
        </p:txBody>
      </p:sp>
      <p:pic>
        <p:nvPicPr>
          <p:cNvPr id="5" name="Picture 4">
            <a:extLst>
              <a:ext uri="{FF2B5EF4-FFF2-40B4-BE49-F238E27FC236}">
                <a16:creationId xmlns:a16="http://schemas.microsoft.com/office/drawing/2014/main" id="{E7D95D3B-C196-517C-ACCC-6A97C1E1443E}"/>
              </a:ext>
            </a:extLst>
          </p:cNvPr>
          <p:cNvPicPr>
            <a:picLocks noChangeAspect="1"/>
          </p:cNvPicPr>
          <p:nvPr/>
        </p:nvPicPr>
        <p:blipFill>
          <a:blip r:embed="rId2"/>
          <a:stretch>
            <a:fillRect/>
          </a:stretch>
        </p:blipFill>
        <p:spPr>
          <a:xfrm>
            <a:off x="1793900" y="3415004"/>
            <a:ext cx="5348683" cy="1519206"/>
          </a:xfrm>
          <a:prstGeom prst="rect">
            <a:avLst/>
          </a:prstGeom>
        </p:spPr>
      </p:pic>
    </p:spTree>
    <p:extLst>
      <p:ext uri="{BB962C8B-B14F-4D97-AF65-F5344CB8AC3E}">
        <p14:creationId xmlns:p14="http://schemas.microsoft.com/office/powerpoint/2010/main" val="187114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Determining Whether Triangles are Congruent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Determine whether triangles </a:t>
                </a:r>
                <a14:m>
                  <m:oMath xmlns:m="http://schemas.openxmlformats.org/officeDocument/2006/math">
                    <m:r>
                      <a:rPr>
                        <a:latin typeface="Cambria Math" panose="02040503050406030204" pitchFamily="18" charset="0"/>
                      </a:rPr>
                      <m:t>𝑃𝑄𝑅</m:t>
                    </m:r>
                  </m:oMath>
                </a14:m>
                <a:r>
                  <a:rPr sz="2800" dirty="0"/>
                  <a:t> and </a:t>
                </a:r>
                <a14:m>
                  <m:oMath xmlns:m="http://schemas.openxmlformats.org/officeDocument/2006/math">
                    <m:r>
                      <a:rPr>
                        <a:latin typeface="Cambria Math" panose="02040503050406030204" pitchFamily="18" charset="0"/>
                      </a:rPr>
                      <m:t>𝑀𝑁𝑂</m:t>
                    </m:r>
                  </m:oMath>
                </a14:m>
                <a:r>
                  <a:rPr sz="2800" dirty="0"/>
                  <a:t> are congruent.</a:t>
                </a:r>
                <a:endParaRPr lang="en-US" sz="2800" dirty="0"/>
              </a:p>
              <a:p>
                <a:pPr>
                  <a:defRPr sz="2800"/>
                </a:pPr>
                <a:endParaRPr lang="en-IN" dirty="0"/>
              </a:p>
              <a:p>
                <a:pPr>
                  <a:defRPr sz="2800"/>
                </a:pPr>
                <a:endParaRPr lang="en-IN" sz="2800" dirty="0"/>
              </a:p>
              <a:p>
                <a:pPr>
                  <a:defRPr sz="2800"/>
                </a:pPr>
                <a:endParaRPr lang="en-IN" dirty="0"/>
              </a:p>
              <a:p>
                <a:pPr>
                  <a:defRPr sz="2800"/>
                </a:pPr>
                <a:r>
                  <a:rPr lang="en-IN" sz="2800" b="1" dirty="0"/>
                  <a:t>Solution</a:t>
                </a:r>
              </a:p>
              <a:p>
                <a:pPr>
                  <a:defRPr sz="2800"/>
                </a:pPr>
                <a:r>
                  <a:rPr lang="en-US" sz="2800" dirty="0"/>
                  <a:t>Because the lengths of two sides of one triangle equal the lengths of two sides of the other triangle and the angles included between the two sides are congruent, the two triangles are congruent by SAS (Side-Angle-Side).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F1B41E2D-F94B-7FA2-2197-79BC00DDC42F}"/>
              </a:ext>
            </a:extLst>
          </p:cNvPr>
          <p:cNvPicPr>
            <a:picLocks noChangeAspect="1"/>
          </p:cNvPicPr>
          <p:nvPr/>
        </p:nvPicPr>
        <p:blipFill>
          <a:blip r:embed="rId3"/>
          <a:stretch>
            <a:fillRect/>
          </a:stretch>
        </p:blipFill>
        <p:spPr>
          <a:xfrm>
            <a:off x="2363654" y="1957441"/>
            <a:ext cx="3724572" cy="176207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Terms Related to Right Triangles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b="1" dirty="0"/>
                  <a:t>Right triangle:</a:t>
                </a:r>
                <a:r>
                  <a:rPr sz="2800" dirty="0"/>
                  <a:t> A triangle containing a right </a:t>
                </a:r>
                <a14:m>
                  <m:oMath xmlns:m="http://schemas.openxmlformats.org/officeDocument/2006/math">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90</m:t>
                            </m:r>
                          </m:e>
                          <m:sup>
                            <m:r>
                              <a:rPr>
                                <a:latin typeface="Cambria Math" panose="02040503050406030204" pitchFamily="18" charset="0"/>
                              </a:rPr>
                              <m:t>°</m:t>
                            </m:r>
                          </m:sup>
                        </m:sSup>
                      </m:e>
                    </m:d>
                  </m:oMath>
                </a14:m>
                <a:r>
                  <a:rPr sz="2800" dirty="0"/>
                  <a:t> angle</a:t>
                </a:r>
              </a:p>
              <a:p>
                <a:r>
                  <a:rPr sz="2800" b="1" dirty="0"/>
                  <a:t>Hypotenuse:</a:t>
                </a:r>
                <a:r>
                  <a:rPr sz="2800" dirty="0"/>
                  <a:t> </a:t>
                </a:r>
                <a:r>
                  <a:rPr lang="en-US" sz="2800" dirty="0"/>
                  <a:t>  </a:t>
                </a:r>
                <a:r>
                  <a:rPr sz="2800" dirty="0"/>
                  <a:t>The longest side of a triangle; the side </a:t>
                </a:r>
                <a:r>
                  <a:rPr lang="en-US" sz="2800" dirty="0"/>
                  <a:t>		    </a:t>
                </a:r>
                <a:r>
                  <a:rPr sz="2800" dirty="0"/>
                  <a:t>opposite the right angle</a:t>
                </a:r>
              </a:p>
              <a:p>
                <a:r>
                  <a:rPr sz="2800" b="1" dirty="0"/>
                  <a:t>Leg:</a:t>
                </a:r>
                <a:r>
                  <a:rPr sz="2800" dirty="0"/>
                  <a:t> </a:t>
                </a:r>
                <a:r>
                  <a:rPr lang="en-US" sz="2800" dirty="0"/>
                  <a:t>		    </a:t>
                </a:r>
                <a:r>
                  <a:rPr sz="2800" dirty="0"/>
                  <a:t>Each of the other two sides of a right </a:t>
                </a:r>
                <a:r>
                  <a:rPr lang="en-US" sz="2800" dirty="0"/>
                  <a:t>		    </a:t>
                </a:r>
                <a:r>
                  <a:rPr sz="2800" dirty="0"/>
                  <a:t>triangle (the sides that are not the </a:t>
                </a:r>
                <a:r>
                  <a:rPr lang="en-US" sz="2800" dirty="0"/>
                  <a:t>		               </a:t>
                </a:r>
                <a:r>
                  <a:rPr sz="2800" dirty="0"/>
                  <a:t>hypotenuse)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374"/>
                </a:stretch>
              </a:blipFill>
            </p:spPr>
            <p:txBody>
              <a:bodyPr/>
              <a:lstStyle/>
              <a:p>
                <a:r>
                  <a:rPr lang="en-IN">
                    <a:noFill/>
                  </a:rPr>
                  <a:t> </a:t>
                </a:r>
              </a:p>
            </p:txBody>
          </p:sp>
        </mc:Fallback>
      </mc:AlternateContent>
      <p:sp>
        <p:nvSpPr>
          <p:cNvPr id="4" name="Right Triangle 3">
            <a:extLst>
              <a:ext uri="{FF2B5EF4-FFF2-40B4-BE49-F238E27FC236}">
                <a16:creationId xmlns:a16="http://schemas.microsoft.com/office/drawing/2014/main" id="{5310E712-30A0-CC5E-1437-67C15B8AAA76}"/>
              </a:ext>
            </a:extLst>
          </p:cNvPr>
          <p:cNvSpPr/>
          <p:nvPr/>
        </p:nvSpPr>
        <p:spPr>
          <a:xfrm>
            <a:off x="4662196" y="3995058"/>
            <a:ext cx="3048000" cy="1447800"/>
          </a:xfrm>
          <a:prstGeom prst="r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a:extLst>
              <a:ext uri="{FF2B5EF4-FFF2-40B4-BE49-F238E27FC236}">
                <a16:creationId xmlns:a16="http://schemas.microsoft.com/office/drawing/2014/main" id="{05ED4D44-2298-B57F-816C-B42A298709F7}"/>
              </a:ext>
            </a:extLst>
          </p:cNvPr>
          <p:cNvSpPr txBox="1"/>
          <p:nvPr/>
        </p:nvSpPr>
        <p:spPr>
          <a:xfrm rot="1658777">
            <a:off x="5487956" y="4410270"/>
            <a:ext cx="1676400" cy="369332"/>
          </a:xfrm>
          <a:prstGeom prst="rect">
            <a:avLst/>
          </a:prstGeom>
          <a:noFill/>
        </p:spPr>
        <p:txBody>
          <a:bodyPr wrap="square" rtlCol="0">
            <a:spAutoFit/>
          </a:bodyPr>
          <a:lstStyle/>
          <a:p>
            <a:r>
              <a:rPr lang="en-US" dirty="0"/>
              <a:t>Hypotenuse</a:t>
            </a:r>
            <a:endParaRPr lang="en-IN" dirty="0"/>
          </a:p>
        </p:txBody>
      </p:sp>
      <p:sp>
        <p:nvSpPr>
          <p:cNvPr id="7" name="TextBox 6">
            <a:extLst>
              <a:ext uri="{FF2B5EF4-FFF2-40B4-BE49-F238E27FC236}">
                <a16:creationId xmlns:a16="http://schemas.microsoft.com/office/drawing/2014/main" id="{42610E89-DE58-DF89-8403-6809BFF870FB}"/>
              </a:ext>
            </a:extLst>
          </p:cNvPr>
          <p:cNvSpPr txBox="1"/>
          <p:nvPr/>
        </p:nvSpPr>
        <p:spPr>
          <a:xfrm>
            <a:off x="4069021" y="4503575"/>
            <a:ext cx="597161" cy="369332"/>
          </a:xfrm>
          <a:prstGeom prst="rect">
            <a:avLst/>
          </a:prstGeom>
          <a:noFill/>
        </p:spPr>
        <p:txBody>
          <a:bodyPr wrap="square" rtlCol="0">
            <a:spAutoFit/>
          </a:bodyPr>
          <a:lstStyle/>
          <a:p>
            <a:r>
              <a:rPr lang="en-US" dirty="0"/>
              <a:t>Leg</a:t>
            </a:r>
            <a:endParaRPr lang="en-IN" dirty="0"/>
          </a:p>
        </p:txBody>
      </p:sp>
      <p:sp>
        <p:nvSpPr>
          <p:cNvPr id="8" name="Rectangle 7">
            <a:extLst>
              <a:ext uri="{FF2B5EF4-FFF2-40B4-BE49-F238E27FC236}">
                <a16:creationId xmlns:a16="http://schemas.microsoft.com/office/drawing/2014/main" id="{EF35CD10-DD17-3168-5C7B-D398BEEE3A09}"/>
              </a:ext>
            </a:extLst>
          </p:cNvPr>
          <p:cNvSpPr/>
          <p:nvPr/>
        </p:nvSpPr>
        <p:spPr>
          <a:xfrm>
            <a:off x="4662196" y="5290458"/>
            <a:ext cx="152400" cy="152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47EE5B-5992-8301-53B4-75106A13F28C}"/>
                  </a:ext>
                </a:extLst>
              </p:cNvPr>
              <p:cNvSpPr txBox="1"/>
              <p:nvPr/>
            </p:nvSpPr>
            <p:spPr>
              <a:xfrm>
                <a:off x="4732853" y="5002057"/>
                <a:ext cx="5971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90</m:t>
                      </m:r>
                      <m:r>
                        <a:rPr lang="en-US" i="1" dirty="0" smtClean="0">
                          <a:latin typeface="Cambria Math" panose="02040503050406030204" pitchFamily="18" charset="0"/>
                          <a:ea typeface="Cambria Math" panose="02040503050406030204" pitchFamily="18" charset="0"/>
                        </a:rPr>
                        <m:t>°</m:t>
                      </m:r>
                    </m:oMath>
                  </m:oMathPara>
                </a14:m>
                <a:endParaRPr lang="en-IN" dirty="0"/>
              </a:p>
            </p:txBody>
          </p:sp>
        </mc:Choice>
        <mc:Fallback xmlns="">
          <p:sp>
            <p:nvSpPr>
              <p:cNvPr id="9" name="TextBox 8">
                <a:extLst>
                  <a:ext uri="{FF2B5EF4-FFF2-40B4-BE49-F238E27FC236}">
                    <a16:creationId xmlns:a16="http://schemas.microsoft.com/office/drawing/2014/main" id="{8047EE5B-5992-8301-53B4-75106A13F28C}"/>
                  </a:ext>
                </a:extLst>
              </p:cNvPr>
              <p:cNvSpPr txBox="1">
                <a:spLocks noRot="1" noChangeAspect="1" noMove="1" noResize="1" noEditPoints="1" noAdjustHandles="1" noChangeArrowheads="1" noChangeShapeType="1" noTextEdit="1"/>
              </p:cNvSpPr>
              <p:nvPr/>
            </p:nvSpPr>
            <p:spPr>
              <a:xfrm>
                <a:off x="4732853" y="5002057"/>
                <a:ext cx="597161" cy="369332"/>
              </a:xfrm>
              <a:prstGeom prst="rect">
                <a:avLst/>
              </a:prstGeom>
              <a:blipFill>
                <a:blip r:embed="rId3"/>
                <a:stretch>
                  <a:fillRect/>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FAC8342E-2688-1496-DF6A-EC0DE7B534D9}"/>
              </a:ext>
            </a:extLst>
          </p:cNvPr>
          <p:cNvSpPr txBox="1"/>
          <p:nvPr/>
        </p:nvSpPr>
        <p:spPr>
          <a:xfrm>
            <a:off x="5728995" y="5512025"/>
            <a:ext cx="597161" cy="369332"/>
          </a:xfrm>
          <a:prstGeom prst="rect">
            <a:avLst/>
          </a:prstGeom>
          <a:noFill/>
        </p:spPr>
        <p:txBody>
          <a:bodyPr wrap="square" rtlCol="0">
            <a:spAutoFit/>
          </a:bodyPr>
          <a:lstStyle/>
          <a:p>
            <a:r>
              <a:rPr lang="en-US" dirty="0"/>
              <a:t>Leg</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Theorem: </a:t>
            </a:r>
            <a:r>
              <a:rPr sz="3200" dirty="0"/>
              <a:t>The Pythagorean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In a right triangle, the square of the length of the hypotenuse is equal to the sum of the squares of the lengths of the two legs.</a:t>
                </a:r>
                <a:endParaRPr lang="en-US" sz="2800" dirty="0"/>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IN">
                    <a:noFill/>
                  </a:rPr>
                  <a:t> </a:t>
                </a:r>
              </a:p>
            </p:txBody>
          </p:sp>
        </mc:Fallback>
      </mc:AlternateContent>
      <p:sp>
        <p:nvSpPr>
          <p:cNvPr id="4" name="Right Triangle 3">
            <a:extLst>
              <a:ext uri="{FF2B5EF4-FFF2-40B4-BE49-F238E27FC236}">
                <a16:creationId xmlns:a16="http://schemas.microsoft.com/office/drawing/2014/main" id="{247B3A52-D3EA-F3C9-EC7B-75400B2473CF}"/>
              </a:ext>
            </a:extLst>
          </p:cNvPr>
          <p:cNvSpPr/>
          <p:nvPr/>
        </p:nvSpPr>
        <p:spPr>
          <a:xfrm flipH="1">
            <a:off x="3048000" y="3276600"/>
            <a:ext cx="2895600" cy="1524000"/>
          </a:xfrm>
          <a:prstGeom prst="r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0AD715-2758-72D7-E2C5-7D2A449465EA}"/>
                  </a:ext>
                </a:extLst>
              </p:cNvPr>
              <p:cNvSpPr txBox="1"/>
              <p:nvPr/>
            </p:nvSpPr>
            <p:spPr>
              <a:xfrm>
                <a:off x="5320004" y="4267200"/>
                <a:ext cx="5971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90</m:t>
                      </m:r>
                      <m:r>
                        <a:rPr lang="en-US" i="1" dirty="0" smtClean="0">
                          <a:latin typeface="Cambria Math" panose="02040503050406030204" pitchFamily="18" charset="0"/>
                          <a:ea typeface="Cambria Math" panose="02040503050406030204" pitchFamily="18" charset="0"/>
                        </a:rPr>
                        <m:t>°</m:t>
                      </m:r>
                    </m:oMath>
                  </m:oMathPara>
                </a14:m>
                <a:endParaRPr lang="en-IN" dirty="0"/>
              </a:p>
            </p:txBody>
          </p:sp>
        </mc:Choice>
        <mc:Fallback xmlns="">
          <p:sp>
            <p:nvSpPr>
              <p:cNvPr id="6" name="TextBox 5">
                <a:extLst>
                  <a:ext uri="{FF2B5EF4-FFF2-40B4-BE49-F238E27FC236}">
                    <a16:creationId xmlns:a16="http://schemas.microsoft.com/office/drawing/2014/main" id="{1A0AD715-2758-72D7-E2C5-7D2A449465EA}"/>
                  </a:ext>
                </a:extLst>
              </p:cNvPr>
              <p:cNvSpPr txBox="1">
                <a:spLocks noRot="1" noChangeAspect="1" noMove="1" noResize="1" noEditPoints="1" noAdjustHandles="1" noChangeArrowheads="1" noChangeShapeType="1" noTextEdit="1"/>
              </p:cNvSpPr>
              <p:nvPr/>
            </p:nvSpPr>
            <p:spPr>
              <a:xfrm>
                <a:off x="5320004" y="4267200"/>
                <a:ext cx="597161" cy="369332"/>
              </a:xfrm>
              <a:prstGeom prst="rect">
                <a:avLst/>
              </a:prstGeom>
              <a:blipFill>
                <a:blip r:embed="rId3"/>
                <a:stretch>
                  <a:fillRect/>
                </a:stretch>
              </a:blipFill>
            </p:spPr>
            <p:txBody>
              <a:bodyPr/>
              <a:lstStyle/>
              <a:p>
                <a:r>
                  <a:rPr lang="en-IN">
                    <a:noFill/>
                  </a:rPr>
                  <a:t> </a:t>
                </a:r>
              </a:p>
            </p:txBody>
          </p:sp>
        </mc:Fallback>
      </mc:AlternateContent>
      <p:sp>
        <p:nvSpPr>
          <p:cNvPr id="7" name="Rectangle 6">
            <a:extLst>
              <a:ext uri="{FF2B5EF4-FFF2-40B4-BE49-F238E27FC236}">
                <a16:creationId xmlns:a16="http://schemas.microsoft.com/office/drawing/2014/main" id="{EC86A465-6F90-A101-B4BB-7A9268954631}"/>
              </a:ext>
            </a:extLst>
          </p:cNvPr>
          <p:cNvSpPr/>
          <p:nvPr/>
        </p:nvSpPr>
        <p:spPr>
          <a:xfrm>
            <a:off x="5715000" y="4572000"/>
            <a:ext cx="228600" cy="228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D15898-EC06-FC60-2F16-6178CE8C8662}"/>
                  </a:ext>
                </a:extLst>
              </p:cNvPr>
              <p:cNvSpPr txBox="1"/>
              <p:nvPr/>
            </p:nvSpPr>
            <p:spPr>
              <a:xfrm>
                <a:off x="4422711" y="3543923"/>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𝑐</m:t>
                      </m:r>
                    </m:oMath>
                  </m:oMathPara>
                </a14:m>
                <a:endParaRPr lang="en-IN" dirty="0"/>
              </a:p>
            </p:txBody>
          </p:sp>
        </mc:Choice>
        <mc:Fallback xmlns="">
          <p:sp>
            <p:nvSpPr>
              <p:cNvPr id="8" name="TextBox 7">
                <a:extLst>
                  <a:ext uri="{FF2B5EF4-FFF2-40B4-BE49-F238E27FC236}">
                    <a16:creationId xmlns:a16="http://schemas.microsoft.com/office/drawing/2014/main" id="{43D15898-EC06-FC60-2F16-6178CE8C8662}"/>
                  </a:ext>
                </a:extLst>
              </p:cNvPr>
              <p:cNvSpPr txBox="1">
                <a:spLocks noRot="1" noChangeAspect="1" noMove="1" noResize="1" noEditPoints="1" noAdjustHandles="1" noChangeArrowheads="1" noChangeShapeType="1" noTextEdit="1"/>
              </p:cNvSpPr>
              <p:nvPr/>
            </p:nvSpPr>
            <p:spPr>
              <a:xfrm>
                <a:off x="4422711" y="3543923"/>
                <a:ext cx="304800" cy="36933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FFDD1CE-EEE4-0731-C557-DE4D25ACC6DF}"/>
                  </a:ext>
                </a:extLst>
              </p:cNvPr>
              <p:cNvSpPr txBox="1"/>
              <p:nvPr/>
            </p:nvSpPr>
            <p:spPr>
              <a:xfrm>
                <a:off x="4506686" y="4896862"/>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𝑎</m:t>
                      </m:r>
                    </m:oMath>
                  </m:oMathPara>
                </a14:m>
                <a:endParaRPr lang="en-IN" dirty="0"/>
              </a:p>
            </p:txBody>
          </p:sp>
        </mc:Choice>
        <mc:Fallback xmlns="">
          <p:sp>
            <p:nvSpPr>
              <p:cNvPr id="9" name="TextBox 8">
                <a:extLst>
                  <a:ext uri="{FF2B5EF4-FFF2-40B4-BE49-F238E27FC236}">
                    <a16:creationId xmlns:a16="http://schemas.microsoft.com/office/drawing/2014/main" id="{0FFDD1CE-EEE4-0731-C557-DE4D25ACC6DF}"/>
                  </a:ext>
                </a:extLst>
              </p:cNvPr>
              <p:cNvSpPr txBox="1">
                <a:spLocks noRot="1" noChangeAspect="1" noMove="1" noResize="1" noEditPoints="1" noAdjustHandles="1" noChangeArrowheads="1" noChangeShapeType="1" noTextEdit="1"/>
              </p:cNvSpPr>
              <p:nvPr/>
            </p:nvSpPr>
            <p:spPr>
              <a:xfrm>
                <a:off x="4506686" y="4896862"/>
                <a:ext cx="304800" cy="36933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7B8B32-1132-4E0C-B67A-0A0A324B6CB5}"/>
                  </a:ext>
                </a:extLst>
              </p:cNvPr>
              <p:cNvSpPr txBox="1"/>
              <p:nvPr/>
            </p:nvSpPr>
            <p:spPr>
              <a:xfrm>
                <a:off x="6019799" y="3917766"/>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𝑏</m:t>
                      </m:r>
                    </m:oMath>
                  </m:oMathPara>
                </a14:m>
                <a:endParaRPr lang="en-IN" dirty="0"/>
              </a:p>
            </p:txBody>
          </p:sp>
        </mc:Choice>
        <mc:Fallback xmlns="">
          <p:sp>
            <p:nvSpPr>
              <p:cNvPr id="10" name="TextBox 9">
                <a:extLst>
                  <a:ext uri="{FF2B5EF4-FFF2-40B4-BE49-F238E27FC236}">
                    <a16:creationId xmlns:a16="http://schemas.microsoft.com/office/drawing/2014/main" id="{B07B8B32-1132-4E0C-B67A-0A0A324B6CB5}"/>
                  </a:ext>
                </a:extLst>
              </p:cNvPr>
              <p:cNvSpPr txBox="1">
                <a:spLocks noRot="1" noChangeAspect="1" noMove="1" noResize="1" noEditPoints="1" noAdjustHandles="1" noChangeArrowheads="1" noChangeShapeType="1" noTextEdit="1"/>
              </p:cNvSpPr>
              <p:nvPr/>
            </p:nvSpPr>
            <p:spPr>
              <a:xfrm>
                <a:off x="6019799" y="3917766"/>
                <a:ext cx="304800" cy="369332"/>
              </a:xfrm>
              <a:prstGeom prst="rect">
                <a:avLst/>
              </a:prstGeom>
              <a:blipFill>
                <a:blip r:embed="rId6"/>
                <a:stretch>
                  <a:fillRect/>
                </a:stretch>
              </a:blipFill>
            </p:spPr>
            <p:txBody>
              <a:bodyPr/>
              <a:lstStyle/>
              <a:p>
                <a:r>
                  <a:rPr lang="en-IN">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Verifying Right Triangles</a:t>
            </a:r>
          </a:p>
        </p:txBody>
      </p:sp>
      <p:sp>
        <p:nvSpPr>
          <p:cNvPr id="3" name="Text Placeholder 2"/>
          <p:cNvSpPr>
            <a:spLocks noGrp="1"/>
          </p:cNvSpPr>
          <p:nvPr>
            <p:ph type="body" sz="quarter" idx="10"/>
          </p:nvPr>
        </p:nvSpPr>
        <p:spPr/>
        <p:txBody>
          <a:bodyPr>
            <a:normAutofit/>
          </a:bodyPr>
          <a:lstStyle/>
          <a:p>
            <a:r>
              <a:rPr sz="2800" dirty="0"/>
              <a:t>Show that a triangle with sides of lengths </a:t>
            </a:r>
            <a:r>
              <a:rPr sz="2800" dirty="0">
                <a:latin typeface="Cambria Math"/>
              </a:rPr>
              <a:t>3</a:t>
            </a:r>
            <a:r>
              <a:rPr sz="2800" dirty="0"/>
              <a:t> inches, </a:t>
            </a:r>
            <a:r>
              <a:rPr sz="2800" dirty="0">
                <a:latin typeface="Cambria Math"/>
              </a:rPr>
              <a:t>4</a:t>
            </a:r>
            <a:r>
              <a:rPr sz="2800" dirty="0"/>
              <a:t> inches, and </a:t>
            </a:r>
            <a:r>
              <a:rPr sz="2800" dirty="0">
                <a:latin typeface="Cambria Math"/>
              </a:rPr>
              <a:t>5</a:t>
            </a:r>
            <a:r>
              <a:rPr sz="2800" dirty="0"/>
              <a:t> inches must be a right triangle.</a:t>
            </a:r>
            <a:endParaRPr lang="en-US" sz="2800" dirty="0"/>
          </a:p>
          <a:p>
            <a:r>
              <a:rPr lang="en-IN" b="1" dirty="0"/>
              <a:t>Solution</a:t>
            </a:r>
          </a:p>
          <a:p>
            <a:endParaRPr sz="2800" dirty="0"/>
          </a:p>
        </p:txBody>
      </p:sp>
      <p:sp>
        <p:nvSpPr>
          <p:cNvPr id="4" name="Right Triangle 3">
            <a:extLst>
              <a:ext uri="{FF2B5EF4-FFF2-40B4-BE49-F238E27FC236}">
                <a16:creationId xmlns:a16="http://schemas.microsoft.com/office/drawing/2014/main" id="{3E7BFD86-9818-E939-A512-1D61B5B2A4B6}"/>
              </a:ext>
            </a:extLst>
          </p:cNvPr>
          <p:cNvSpPr/>
          <p:nvPr/>
        </p:nvSpPr>
        <p:spPr>
          <a:xfrm flipH="1">
            <a:off x="2869163" y="2170922"/>
            <a:ext cx="2133600" cy="2667000"/>
          </a:xfrm>
          <a:prstGeom prst="rtTriangl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505EFBD0-57EE-33BA-CA76-6AF4B8F6B69A}"/>
              </a:ext>
            </a:extLst>
          </p:cNvPr>
          <p:cNvSpPr/>
          <p:nvPr/>
        </p:nvSpPr>
        <p:spPr>
          <a:xfrm>
            <a:off x="4774163" y="4609322"/>
            <a:ext cx="228600" cy="228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5C6296-F198-2148-4305-155D3A5AD4DE}"/>
                  </a:ext>
                </a:extLst>
              </p:cNvPr>
              <p:cNvSpPr txBox="1"/>
              <p:nvPr/>
            </p:nvSpPr>
            <p:spPr>
              <a:xfrm>
                <a:off x="4330959" y="4323183"/>
                <a:ext cx="5971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90</m:t>
                      </m:r>
                      <m:r>
                        <a:rPr lang="en-US" i="1" dirty="0" smtClean="0">
                          <a:latin typeface="Cambria Math" panose="02040503050406030204" pitchFamily="18" charset="0"/>
                          <a:ea typeface="Cambria Math" panose="02040503050406030204" pitchFamily="18" charset="0"/>
                        </a:rPr>
                        <m:t>°</m:t>
                      </m:r>
                    </m:oMath>
                  </m:oMathPara>
                </a14:m>
                <a:endParaRPr lang="en-IN" dirty="0"/>
              </a:p>
            </p:txBody>
          </p:sp>
        </mc:Choice>
        <mc:Fallback xmlns="">
          <p:sp>
            <p:nvSpPr>
              <p:cNvPr id="7" name="TextBox 6">
                <a:extLst>
                  <a:ext uri="{FF2B5EF4-FFF2-40B4-BE49-F238E27FC236}">
                    <a16:creationId xmlns:a16="http://schemas.microsoft.com/office/drawing/2014/main" id="{655C6296-F198-2148-4305-155D3A5AD4DE}"/>
                  </a:ext>
                </a:extLst>
              </p:cNvPr>
              <p:cNvSpPr txBox="1">
                <a:spLocks noRot="1" noChangeAspect="1" noMove="1" noResize="1" noEditPoints="1" noAdjustHandles="1" noChangeArrowheads="1" noChangeShapeType="1" noTextEdit="1"/>
              </p:cNvSpPr>
              <p:nvPr/>
            </p:nvSpPr>
            <p:spPr>
              <a:xfrm>
                <a:off x="4330959" y="4323183"/>
                <a:ext cx="597161" cy="369332"/>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DCF0E6-5AD8-337D-0505-EC2AA5B1F044}"/>
                  </a:ext>
                </a:extLst>
              </p:cNvPr>
              <p:cNvSpPr txBox="1"/>
              <p:nvPr/>
            </p:nvSpPr>
            <p:spPr>
              <a:xfrm>
                <a:off x="3250163" y="3111608"/>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5</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in</m:t>
                      </m:r>
                      <m:r>
                        <a:rPr lang="en-US" b="0" i="1" dirty="0" smtClean="0">
                          <a:latin typeface="Cambria Math" panose="02040503050406030204" pitchFamily="18" charset="0"/>
                        </a:rPr>
                        <m:t>.</m:t>
                      </m:r>
                    </m:oMath>
                  </m:oMathPara>
                </a14:m>
                <a:endParaRPr lang="en-IN" dirty="0"/>
              </a:p>
            </p:txBody>
          </p:sp>
        </mc:Choice>
        <mc:Fallback xmlns="">
          <p:sp>
            <p:nvSpPr>
              <p:cNvPr id="8" name="TextBox 7">
                <a:extLst>
                  <a:ext uri="{FF2B5EF4-FFF2-40B4-BE49-F238E27FC236}">
                    <a16:creationId xmlns:a16="http://schemas.microsoft.com/office/drawing/2014/main" id="{3DDCF0E6-5AD8-337D-0505-EC2AA5B1F044}"/>
                  </a:ext>
                </a:extLst>
              </p:cNvPr>
              <p:cNvSpPr txBox="1">
                <a:spLocks noRot="1" noChangeAspect="1" noMove="1" noResize="1" noEditPoints="1" noAdjustHandles="1" noChangeArrowheads="1" noChangeShapeType="1" noTextEdit="1"/>
              </p:cNvSpPr>
              <p:nvPr/>
            </p:nvSpPr>
            <p:spPr>
              <a:xfrm>
                <a:off x="3250163" y="3111608"/>
                <a:ext cx="609600" cy="36933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888469-91BF-2774-5AA9-89AC7B3AC8C2}"/>
                  </a:ext>
                </a:extLst>
              </p:cNvPr>
              <p:cNvSpPr txBox="1"/>
              <p:nvPr/>
            </p:nvSpPr>
            <p:spPr>
              <a:xfrm>
                <a:off x="5078963" y="3480940"/>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4</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in</m:t>
                      </m:r>
                      <m:r>
                        <a:rPr lang="en-US" b="0" i="1" dirty="0" smtClean="0">
                          <a:latin typeface="Cambria Math" panose="02040503050406030204" pitchFamily="18" charset="0"/>
                        </a:rPr>
                        <m:t>.</m:t>
                      </m:r>
                    </m:oMath>
                  </m:oMathPara>
                </a14:m>
                <a:endParaRPr lang="en-IN" dirty="0"/>
              </a:p>
            </p:txBody>
          </p:sp>
        </mc:Choice>
        <mc:Fallback xmlns="">
          <p:sp>
            <p:nvSpPr>
              <p:cNvPr id="9" name="TextBox 8">
                <a:extLst>
                  <a:ext uri="{FF2B5EF4-FFF2-40B4-BE49-F238E27FC236}">
                    <a16:creationId xmlns:a16="http://schemas.microsoft.com/office/drawing/2014/main" id="{33888469-91BF-2774-5AA9-89AC7B3AC8C2}"/>
                  </a:ext>
                </a:extLst>
              </p:cNvPr>
              <p:cNvSpPr txBox="1">
                <a:spLocks noRot="1" noChangeAspect="1" noMove="1" noResize="1" noEditPoints="1" noAdjustHandles="1" noChangeArrowheads="1" noChangeShapeType="1" noTextEdit="1"/>
              </p:cNvSpPr>
              <p:nvPr/>
            </p:nvSpPr>
            <p:spPr>
              <a:xfrm>
                <a:off x="5078963" y="3480940"/>
                <a:ext cx="609600" cy="36933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47D6A03-15C9-D836-8C49-29E0E0DAC88D}"/>
                  </a:ext>
                </a:extLst>
              </p:cNvPr>
              <p:cNvSpPr txBox="1"/>
              <p:nvPr/>
            </p:nvSpPr>
            <p:spPr>
              <a:xfrm>
                <a:off x="3747018" y="4962415"/>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3</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in</m:t>
                      </m:r>
                      <m:r>
                        <a:rPr lang="en-US" b="0" i="1" dirty="0" smtClean="0">
                          <a:latin typeface="Cambria Math" panose="02040503050406030204" pitchFamily="18" charset="0"/>
                        </a:rPr>
                        <m:t>.</m:t>
                      </m:r>
                    </m:oMath>
                  </m:oMathPara>
                </a14:m>
                <a:endParaRPr lang="en-IN" dirty="0"/>
              </a:p>
            </p:txBody>
          </p:sp>
        </mc:Choice>
        <mc:Fallback xmlns="">
          <p:sp>
            <p:nvSpPr>
              <p:cNvPr id="10" name="TextBox 9">
                <a:extLst>
                  <a:ext uri="{FF2B5EF4-FFF2-40B4-BE49-F238E27FC236}">
                    <a16:creationId xmlns:a16="http://schemas.microsoft.com/office/drawing/2014/main" id="{F47D6A03-15C9-D836-8C49-29E0E0DAC88D}"/>
                  </a:ext>
                </a:extLst>
              </p:cNvPr>
              <p:cNvSpPr txBox="1">
                <a:spLocks noRot="1" noChangeAspect="1" noMove="1" noResize="1" noEditPoints="1" noAdjustHandles="1" noChangeArrowheads="1" noChangeShapeType="1" noTextEdit="1"/>
              </p:cNvSpPr>
              <p:nvPr/>
            </p:nvSpPr>
            <p:spPr>
              <a:xfrm>
                <a:off x="3747018" y="4962415"/>
                <a:ext cx="609600" cy="369332"/>
              </a:xfrm>
              <a:prstGeom prst="rect">
                <a:avLst/>
              </a:prstGeom>
              <a:blipFill>
                <a:blip r:embed="rId5"/>
                <a:stretch>
                  <a:fillRect/>
                </a:stretch>
              </a:blipFill>
            </p:spPr>
            <p:txBody>
              <a:bodyPr/>
              <a:lstStyle/>
              <a:p>
                <a:r>
                  <a:rPr lang="en-IN">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Triangles Classified by Sides</a:t>
            </a:r>
            <a:endParaRPr dirty="0"/>
          </a:p>
        </p:txBody>
      </p:sp>
      <p:sp>
        <p:nvSpPr>
          <p:cNvPr id="3" name="Text Placeholder 2"/>
          <p:cNvSpPr>
            <a:spLocks noGrp="1"/>
          </p:cNvSpPr>
          <p:nvPr>
            <p:ph type="body" sz="quarter" idx="10"/>
          </p:nvPr>
        </p:nvSpPr>
        <p:spPr>
          <a:xfrm>
            <a:off x="457200" y="1082078"/>
            <a:ext cx="8229600" cy="4573560"/>
          </a:xfrm>
        </p:spPr>
        <p:txBody>
          <a:bodyPr>
            <a:spAutoFit/>
          </a:bodyPr>
          <a:lstStyle/>
          <a:p>
            <a:r>
              <a:rPr lang="en-US" sz="2800" dirty="0"/>
              <a:t> (Note: In the figures, sides with equal length are indicated by the same number of tic marks.)</a:t>
            </a:r>
          </a:p>
          <a:p>
            <a:endParaRPr lang="en-US" sz="2800" dirty="0"/>
          </a:p>
          <a:p>
            <a:endParaRPr lang="en-US" dirty="0"/>
          </a:p>
          <a:p>
            <a:endParaRPr lang="en-US" sz="2800" dirty="0"/>
          </a:p>
          <a:p>
            <a:endParaRPr lang="en-US" dirty="0"/>
          </a:p>
          <a:p>
            <a:endParaRPr lang="en-US" sz="2800" dirty="0"/>
          </a:p>
          <a:p>
            <a:endParaRPr lang="en-US" dirty="0"/>
          </a:p>
          <a:p>
            <a:endParaRPr lang="en-US" sz="2800"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7CDDEDE8-EB1E-6AAB-7CA7-E87AC0A326C7}"/>
                  </a:ext>
                </a:extLst>
              </p:cNvPr>
              <p:cNvGraphicFramePr>
                <a:graphicFrameLocks noGrp="1"/>
              </p:cNvGraphicFramePr>
              <p:nvPr>
                <p:extLst>
                  <p:ext uri="{D42A27DB-BD31-4B8C-83A1-F6EECF244321}">
                    <p14:modId xmlns:p14="http://schemas.microsoft.com/office/powerpoint/2010/main" val="3985977601"/>
                  </p:ext>
                </p:extLst>
              </p:nvPr>
            </p:nvGraphicFramePr>
            <p:xfrm>
              <a:off x="571500" y="2133600"/>
              <a:ext cx="8001000" cy="3296920"/>
            </p:xfrm>
            <a:graphic>
              <a:graphicData uri="http://schemas.openxmlformats.org/drawingml/2006/table">
                <a:tbl>
                  <a:tblPr firstRow="1" bandRow="1">
                    <a:tableStyleId>{2D5ABB26-0587-4C30-8999-92F81FD0307C}</a:tableStyleId>
                  </a:tblPr>
                  <a:tblGrid>
                    <a:gridCol w="1104900">
                      <a:extLst>
                        <a:ext uri="{9D8B030D-6E8A-4147-A177-3AD203B41FA5}">
                          <a16:colId xmlns:a16="http://schemas.microsoft.com/office/drawing/2014/main" val="2550236420"/>
                        </a:ext>
                      </a:extLst>
                    </a:gridCol>
                    <a:gridCol w="2057400">
                      <a:extLst>
                        <a:ext uri="{9D8B030D-6E8A-4147-A177-3AD203B41FA5}">
                          <a16:colId xmlns:a16="http://schemas.microsoft.com/office/drawing/2014/main" val="3043900148"/>
                        </a:ext>
                      </a:extLst>
                    </a:gridCol>
                    <a:gridCol w="2438400">
                      <a:extLst>
                        <a:ext uri="{9D8B030D-6E8A-4147-A177-3AD203B41FA5}">
                          <a16:colId xmlns:a16="http://schemas.microsoft.com/office/drawing/2014/main" val="2373469402"/>
                        </a:ext>
                      </a:extLst>
                    </a:gridCol>
                    <a:gridCol w="2400300">
                      <a:extLst>
                        <a:ext uri="{9D8B030D-6E8A-4147-A177-3AD203B41FA5}">
                          <a16:colId xmlns:a16="http://schemas.microsoft.com/office/drawing/2014/main" val="2140791378"/>
                        </a:ext>
                      </a:extLst>
                    </a:gridCol>
                  </a:tblGrid>
                  <a:tr h="370840">
                    <a:tc>
                      <a:txBody>
                        <a:bodyPr/>
                        <a:lstStyle/>
                        <a:p>
                          <a:r>
                            <a:rPr lang="en-US" b="1" dirty="0"/>
                            <a:t>Name</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Property</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         Example</a:t>
                          </a:r>
                          <a:endParaRPr lang="en-IN" b="1"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9586"/>
                      </a:ext>
                    </a:extLst>
                  </a:tr>
                  <a:tr h="370840">
                    <a:tc>
                      <a:txBody>
                        <a:bodyPr/>
                        <a:lstStyle/>
                        <a:p>
                          <a:r>
                            <a:rPr lang="en-IN" b="1" dirty="0"/>
                            <a:t>Scalene</a:t>
                          </a:r>
                        </a:p>
                      </a:txBody>
                      <a:tcPr>
                        <a:lnT w="12700" cap="flat" cmpd="sng" algn="ctr">
                          <a:solidFill>
                            <a:schemeClr val="tx1"/>
                          </a:solidFill>
                          <a:prstDash val="solid"/>
                          <a:round/>
                          <a:headEnd type="none" w="med" len="med"/>
                          <a:tailEnd type="none" w="med" len="med"/>
                        </a:lnT>
                      </a:tcPr>
                    </a:tc>
                    <a:tc>
                      <a:txBody>
                        <a:bodyPr/>
                        <a:lstStyle/>
                        <a:p>
                          <a:r>
                            <a:rPr lang="en-US" dirty="0"/>
                            <a:t>No two sides have</a:t>
                          </a:r>
                        </a:p>
                        <a:p>
                          <a:r>
                            <a:rPr lang="en-US" dirty="0"/>
                            <a:t>equal lengths.</a:t>
                          </a:r>
                        </a:p>
                        <a:p>
                          <a:endParaRPr lang="en-US" dirty="0"/>
                        </a:p>
                        <a:p>
                          <a:endParaRPr lang="en-US" dirty="0"/>
                        </a:p>
                        <a:p>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𝐴𝐵𝐶</m:t>
                              </m:r>
                            </m:oMath>
                          </a14:m>
                          <a:r>
                            <a:rPr lang="en-US" dirty="0"/>
                            <a:t> is scalene since no two sides have equal lengths.</a:t>
                          </a:r>
                          <a:endParaRPr lang="en-IN"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87506811"/>
                      </a:ext>
                    </a:extLst>
                  </a:tr>
                  <a:tr h="370840">
                    <a:tc>
                      <a:txBody>
                        <a:bodyPr/>
                        <a:lstStyle/>
                        <a:p>
                          <a:endParaRPr lang="en-US" b="1" dirty="0"/>
                        </a:p>
                        <a:p>
                          <a:r>
                            <a:rPr lang="en-US" b="1" dirty="0"/>
                            <a:t>Isosceles</a:t>
                          </a:r>
                          <a:endParaRPr lang="en-IN" b="1" dirty="0"/>
                        </a:p>
                      </a:txBody>
                      <a:tcPr/>
                    </a:tc>
                    <a:tc>
                      <a:txBody>
                        <a:bodyPr/>
                        <a:lstStyle/>
                        <a:p>
                          <a:endParaRPr lang="en-US" dirty="0"/>
                        </a:p>
                        <a:p>
                          <a:r>
                            <a:rPr lang="en-US" dirty="0"/>
                            <a:t>At least two sides have equal lengths.</a:t>
                          </a:r>
                        </a:p>
                        <a:p>
                          <a:endParaRPr lang="en-US" dirty="0"/>
                        </a:p>
                        <a:p>
                          <a:endParaRPr lang="en-IN" dirty="0"/>
                        </a:p>
                      </a:txBody>
                      <a:tcPr/>
                    </a:tc>
                    <a:tc>
                      <a:txBody>
                        <a:bodyPr/>
                        <a:lstStyle/>
                        <a:p>
                          <a:endParaRPr lang="en-IN" dirty="0"/>
                        </a:p>
                      </a:txBody>
                      <a:tcPr/>
                    </a:tc>
                    <a:tc>
                      <a:txBody>
                        <a:bodyPr/>
                        <a:lstStyle/>
                        <a:p>
                          <a:endParaRPr lang="en-US" dirty="0"/>
                        </a:p>
                        <a:p>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𝑃𝑄𝑅</m:t>
                              </m:r>
                            </m:oMath>
                          </a14:m>
                          <a:r>
                            <a:rPr lang="en-IN" dirty="0"/>
                            <a:t> is isosceles since </a:t>
                          </a:r>
                          <a14:m>
                            <m:oMath xmlns:m="http://schemas.openxmlformats.org/officeDocument/2006/math">
                              <m:r>
                                <a:rPr lang="en-US" b="0" i="1" smtClean="0">
                                  <a:latin typeface="Cambria Math" panose="02040503050406030204" pitchFamily="18" charset="0"/>
                                </a:rPr>
                                <m:t>𝑃𝑅</m:t>
                              </m:r>
                              <m:r>
                                <a:rPr lang="en-US" b="0" i="1" smtClean="0">
                                  <a:latin typeface="Cambria Math" panose="02040503050406030204" pitchFamily="18" charset="0"/>
                                </a:rPr>
                                <m:t>=</m:t>
                              </m:r>
                              <m:r>
                                <a:rPr lang="en-US" b="0" i="1" smtClean="0">
                                  <a:latin typeface="Cambria Math" panose="02040503050406030204" pitchFamily="18" charset="0"/>
                                </a:rPr>
                                <m:t>𝑄𝑅</m:t>
                              </m:r>
                              <m:r>
                                <a:rPr lang="en-US" b="0" i="1" smtClean="0">
                                  <a:latin typeface="Cambria Math" panose="02040503050406030204" pitchFamily="18" charset="0"/>
                                </a:rPr>
                                <m:t>.</m:t>
                              </m:r>
                            </m:oMath>
                          </a14:m>
                          <a:endParaRPr lang="en-IN" dirty="0"/>
                        </a:p>
                      </a:txBody>
                      <a:tcPr/>
                    </a:tc>
                    <a:extLst>
                      <a:ext uri="{0D108BD9-81ED-4DB2-BD59-A6C34878D82A}">
                        <a16:rowId xmlns:a16="http://schemas.microsoft.com/office/drawing/2014/main" val="2031808545"/>
                      </a:ext>
                    </a:extLst>
                  </a:tr>
                </a:tbl>
              </a:graphicData>
            </a:graphic>
          </p:graphicFrame>
        </mc:Choice>
        <mc:Fallback>
          <p:graphicFrame>
            <p:nvGraphicFramePr>
              <p:cNvPr id="4" name="Table 3">
                <a:extLst>
                  <a:ext uri="{FF2B5EF4-FFF2-40B4-BE49-F238E27FC236}">
                    <a16:creationId xmlns:a16="http://schemas.microsoft.com/office/drawing/2014/main" id="{7CDDEDE8-EB1E-6AAB-7CA7-E87AC0A326C7}"/>
                  </a:ext>
                </a:extLst>
              </p:cNvPr>
              <p:cNvGraphicFramePr>
                <a:graphicFrameLocks noGrp="1"/>
              </p:cNvGraphicFramePr>
              <p:nvPr>
                <p:extLst>
                  <p:ext uri="{D42A27DB-BD31-4B8C-83A1-F6EECF244321}">
                    <p14:modId xmlns:p14="http://schemas.microsoft.com/office/powerpoint/2010/main" val="3985977601"/>
                  </p:ext>
                </p:extLst>
              </p:nvPr>
            </p:nvGraphicFramePr>
            <p:xfrm>
              <a:off x="571500" y="2133600"/>
              <a:ext cx="8001000" cy="3296920"/>
            </p:xfrm>
            <a:graphic>
              <a:graphicData uri="http://schemas.openxmlformats.org/drawingml/2006/table">
                <a:tbl>
                  <a:tblPr firstRow="1" bandRow="1">
                    <a:tableStyleId>{2D5ABB26-0587-4C30-8999-92F81FD0307C}</a:tableStyleId>
                  </a:tblPr>
                  <a:tblGrid>
                    <a:gridCol w="1104900">
                      <a:extLst>
                        <a:ext uri="{9D8B030D-6E8A-4147-A177-3AD203B41FA5}">
                          <a16:colId xmlns:a16="http://schemas.microsoft.com/office/drawing/2014/main" val="2550236420"/>
                        </a:ext>
                      </a:extLst>
                    </a:gridCol>
                    <a:gridCol w="2057400">
                      <a:extLst>
                        <a:ext uri="{9D8B030D-6E8A-4147-A177-3AD203B41FA5}">
                          <a16:colId xmlns:a16="http://schemas.microsoft.com/office/drawing/2014/main" val="3043900148"/>
                        </a:ext>
                      </a:extLst>
                    </a:gridCol>
                    <a:gridCol w="2438400">
                      <a:extLst>
                        <a:ext uri="{9D8B030D-6E8A-4147-A177-3AD203B41FA5}">
                          <a16:colId xmlns:a16="http://schemas.microsoft.com/office/drawing/2014/main" val="2373469402"/>
                        </a:ext>
                      </a:extLst>
                    </a:gridCol>
                    <a:gridCol w="2400300">
                      <a:extLst>
                        <a:ext uri="{9D8B030D-6E8A-4147-A177-3AD203B41FA5}">
                          <a16:colId xmlns:a16="http://schemas.microsoft.com/office/drawing/2014/main" val="2140791378"/>
                        </a:ext>
                      </a:extLst>
                    </a:gridCol>
                  </a:tblGrid>
                  <a:tr h="370840">
                    <a:tc>
                      <a:txBody>
                        <a:bodyPr/>
                        <a:lstStyle/>
                        <a:p>
                          <a:r>
                            <a:rPr lang="en-US" b="1" dirty="0"/>
                            <a:t>Name</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Property</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         Example</a:t>
                          </a:r>
                          <a:endParaRPr lang="en-IN" b="1"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9586"/>
                      </a:ext>
                    </a:extLst>
                  </a:tr>
                  <a:tr h="1463040">
                    <a:tc>
                      <a:txBody>
                        <a:bodyPr/>
                        <a:lstStyle/>
                        <a:p>
                          <a:r>
                            <a:rPr lang="en-IN" b="1" dirty="0"/>
                            <a:t>Scalene</a:t>
                          </a:r>
                        </a:p>
                      </a:txBody>
                      <a:tcPr>
                        <a:lnT w="12700" cap="flat" cmpd="sng" algn="ctr">
                          <a:solidFill>
                            <a:schemeClr val="tx1"/>
                          </a:solidFill>
                          <a:prstDash val="solid"/>
                          <a:round/>
                          <a:headEnd type="none" w="med" len="med"/>
                          <a:tailEnd type="none" w="med" len="med"/>
                        </a:lnT>
                      </a:tcPr>
                    </a:tc>
                    <a:tc>
                      <a:txBody>
                        <a:bodyPr/>
                        <a:lstStyle/>
                        <a:p>
                          <a:r>
                            <a:rPr lang="en-US" dirty="0"/>
                            <a:t>No two sides have</a:t>
                          </a:r>
                        </a:p>
                        <a:p>
                          <a:r>
                            <a:rPr lang="en-US" dirty="0"/>
                            <a:t>equal lengths.</a:t>
                          </a:r>
                        </a:p>
                        <a:p>
                          <a:endParaRPr lang="en-US" dirty="0"/>
                        </a:p>
                        <a:p>
                          <a:endParaRPr lang="en-US" dirty="0"/>
                        </a:p>
                        <a:p>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a:blip r:embed="rId2"/>
                          <a:stretch>
                            <a:fillRect l="-233503" t="-27500" r="-254" b="-100000"/>
                          </a:stretch>
                        </a:blipFill>
                      </a:tcPr>
                    </a:tc>
                    <a:extLst>
                      <a:ext uri="{0D108BD9-81ED-4DB2-BD59-A6C34878D82A}">
                        <a16:rowId xmlns:a16="http://schemas.microsoft.com/office/drawing/2014/main" val="1587506811"/>
                      </a:ext>
                    </a:extLst>
                  </a:tr>
                  <a:tr h="1463040">
                    <a:tc>
                      <a:txBody>
                        <a:bodyPr/>
                        <a:lstStyle/>
                        <a:p>
                          <a:endParaRPr lang="en-US" b="1" dirty="0"/>
                        </a:p>
                        <a:p>
                          <a:r>
                            <a:rPr lang="en-US" b="1" dirty="0"/>
                            <a:t>Isosceles</a:t>
                          </a:r>
                          <a:endParaRPr lang="en-IN" b="1" dirty="0"/>
                        </a:p>
                      </a:txBody>
                      <a:tcPr/>
                    </a:tc>
                    <a:tc>
                      <a:txBody>
                        <a:bodyPr/>
                        <a:lstStyle/>
                        <a:p>
                          <a:endParaRPr lang="en-US" dirty="0"/>
                        </a:p>
                        <a:p>
                          <a:r>
                            <a:rPr lang="en-US" dirty="0"/>
                            <a:t>At least two sides have equal lengths.</a:t>
                          </a:r>
                        </a:p>
                        <a:p>
                          <a:endParaRPr lang="en-US" dirty="0"/>
                        </a:p>
                        <a:p>
                          <a:endParaRPr lang="en-IN" dirty="0"/>
                        </a:p>
                      </a:txBody>
                      <a:tcPr/>
                    </a:tc>
                    <a:tc>
                      <a:txBody>
                        <a:bodyPr/>
                        <a:lstStyle/>
                        <a:p>
                          <a:endParaRPr lang="en-IN" dirty="0"/>
                        </a:p>
                      </a:txBody>
                      <a:tcPr/>
                    </a:tc>
                    <a:tc>
                      <a:txBody>
                        <a:bodyPr/>
                        <a:lstStyle/>
                        <a:p>
                          <a:endParaRPr lang="en-US"/>
                        </a:p>
                      </a:txBody>
                      <a:tcPr>
                        <a:blipFill>
                          <a:blip r:embed="rId2"/>
                          <a:stretch>
                            <a:fillRect l="-233503" t="-127500" r="-254"/>
                          </a:stretch>
                        </a:blipFill>
                      </a:tcPr>
                    </a:tc>
                    <a:extLst>
                      <a:ext uri="{0D108BD9-81ED-4DB2-BD59-A6C34878D82A}">
                        <a16:rowId xmlns:a16="http://schemas.microsoft.com/office/drawing/2014/main" val="2031808545"/>
                      </a:ext>
                    </a:extLst>
                  </a:tr>
                </a:tbl>
              </a:graphicData>
            </a:graphic>
          </p:graphicFrame>
        </mc:Fallback>
      </mc:AlternateContent>
      <p:grpSp>
        <p:nvGrpSpPr>
          <p:cNvPr id="57" name="Group 56">
            <a:extLst>
              <a:ext uri="{FF2B5EF4-FFF2-40B4-BE49-F238E27FC236}">
                <a16:creationId xmlns:a16="http://schemas.microsoft.com/office/drawing/2014/main" id="{7A35C8F1-5B47-914D-FB88-4C401468E935}"/>
              </a:ext>
            </a:extLst>
          </p:cNvPr>
          <p:cNvGrpSpPr/>
          <p:nvPr/>
        </p:nvGrpSpPr>
        <p:grpSpPr>
          <a:xfrm>
            <a:off x="4114800" y="2743200"/>
            <a:ext cx="1600200" cy="954443"/>
            <a:chOff x="4114800" y="2743200"/>
            <a:chExt cx="1600200" cy="954443"/>
          </a:xfrm>
        </p:grpSpPr>
        <p:sp>
          <p:nvSpPr>
            <p:cNvPr id="7" name="Isosceles Triangle 6">
              <a:extLst>
                <a:ext uri="{FF2B5EF4-FFF2-40B4-BE49-F238E27FC236}">
                  <a16:creationId xmlns:a16="http://schemas.microsoft.com/office/drawing/2014/main" id="{BACC27FA-64B4-30D3-71AF-A3F218E3C906}"/>
                </a:ext>
              </a:extLst>
            </p:cNvPr>
            <p:cNvSpPr/>
            <p:nvPr/>
          </p:nvSpPr>
          <p:spPr>
            <a:xfrm>
              <a:off x="4114800" y="2743200"/>
              <a:ext cx="1600200" cy="828869"/>
            </a:xfrm>
            <a:prstGeom prst="triangle">
              <a:avLst>
                <a:gd name="adj" fmla="val 3105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9" name="Straight Connector 8">
              <a:extLst>
                <a:ext uri="{FF2B5EF4-FFF2-40B4-BE49-F238E27FC236}">
                  <a16:creationId xmlns:a16="http://schemas.microsoft.com/office/drawing/2014/main" id="{83797888-A25F-4636-0B9C-FCF13FE2ADC8}"/>
                </a:ext>
              </a:extLst>
            </p:cNvPr>
            <p:cNvCxnSpPr>
              <a:cxnSpLocks/>
            </p:cNvCxnSpPr>
            <p:nvPr/>
          </p:nvCxnSpPr>
          <p:spPr>
            <a:xfrm flipV="1">
              <a:off x="4970884" y="3004457"/>
              <a:ext cx="160953" cy="153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914E8C-CFB0-A349-B1D0-E3DF2A7FC0BC}"/>
                </a:ext>
              </a:extLst>
            </p:cNvPr>
            <p:cNvCxnSpPr>
              <a:cxnSpLocks/>
            </p:cNvCxnSpPr>
            <p:nvPr/>
          </p:nvCxnSpPr>
          <p:spPr>
            <a:xfrm flipV="1">
              <a:off x="5036198" y="3041780"/>
              <a:ext cx="179614" cy="162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FC8893-4CA6-A979-5D6C-C09E7D14806E}"/>
                </a:ext>
              </a:extLst>
            </p:cNvPr>
            <p:cNvCxnSpPr>
              <a:cxnSpLocks/>
            </p:cNvCxnSpPr>
            <p:nvPr/>
          </p:nvCxnSpPr>
          <p:spPr>
            <a:xfrm>
              <a:off x="4278865" y="3092124"/>
              <a:ext cx="169117" cy="112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909140-1D96-7543-41B3-E0675FDB21AB}"/>
                </a:ext>
              </a:extLst>
            </p:cNvPr>
            <p:cNvCxnSpPr>
              <a:cxnSpLocks/>
            </p:cNvCxnSpPr>
            <p:nvPr/>
          </p:nvCxnSpPr>
          <p:spPr>
            <a:xfrm flipV="1">
              <a:off x="4711181" y="3434483"/>
              <a:ext cx="0" cy="2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A4AD61-67A8-0AD7-81F0-63837F706BAC}"/>
                </a:ext>
              </a:extLst>
            </p:cNvPr>
            <p:cNvCxnSpPr>
              <a:cxnSpLocks/>
            </p:cNvCxnSpPr>
            <p:nvPr/>
          </p:nvCxnSpPr>
          <p:spPr>
            <a:xfrm flipV="1">
              <a:off x="4767165" y="3434483"/>
              <a:ext cx="0" cy="2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45B910-E036-D60D-82CA-DBA8BB1DCADD}"/>
                </a:ext>
              </a:extLst>
            </p:cNvPr>
            <p:cNvCxnSpPr>
              <a:cxnSpLocks/>
            </p:cNvCxnSpPr>
            <p:nvPr/>
          </p:nvCxnSpPr>
          <p:spPr>
            <a:xfrm flipV="1">
              <a:off x="4823149" y="3434483"/>
              <a:ext cx="0" cy="26316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00B4F22-7701-1F8F-FAC0-1A4D02BB5BBE}"/>
                  </a:ext>
                </a:extLst>
              </p:cNvPr>
              <p:cNvSpPr txBox="1"/>
              <p:nvPr/>
            </p:nvSpPr>
            <p:spPr>
              <a:xfrm>
                <a:off x="4316963" y="2453951"/>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IN" dirty="0"/>
              </a:p>
            </p:txBody>
          </p:sp>
        </mc:Choice>
        <mc:Fallback xmlns="">
          <p:sp>
            <p:nvSpPr>
              <p:cNvPr id="34" name="TextBox 33">
                <a:extLst>
                  <a:ext uri="{FF2B5EF4-FFF2-40B4-BE49-F238E27FC236}">
                    <a16:creationId xmlns:a16="http://schemas.microsoft.com/office/drawing/2014/main" id="{200B4F22-7701-1F8F-FAC0-1A4D02BB5BBE}"/>
                  </a:ext>
                </a:extLst>
              </p:cNvPr>
              <p:cNvSpPr txBox="1">
                <a:spLocks noRot="1" noChangeAspect="1" noMove="1" noResize="1" noEditPoints="1" noAdjustHandles="1" noChangeArrowheads="1" noChangeShapeType="1" noTextEdit="1"/>
              </p:cNvSpPr>
              <p:nvPr/>
            </p:nvSpPr>
            <p:spPr>
              <a:xfrm>
                <a:off x="4316963" y="2453951"/>
                <a:ext cx="152400" cy="369332"/>
              </a:xfrm>
              <a:prstGeom prst="rect">
                <a:avLst/>
              </a:prstGeom>
              <a:blipFill>
                <a:blip r:embed="rId3"/>
                <a:stretch>
                  <a:fillRect l="-4000" r="-10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6480E62-A6AB-8854-8688-06A8C4F7F449}"/>
                  </a:ext>
                </a:extLst>
              </p:cNvPr>
              <p:cNvSpPr txBox="1"/>
              <p:nvPr/>
            </p:nvSpPr>
            <p:spPr>
              <a:xfrm>
                <a:off x="3831771" y="3452327"/>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IN" dirty="0"/>
              </a:p>
            </p:txBody>
          </p:sp>
        </mc:Choice>
        <mc:Fallback xmlns="">
          <p:sp>
            <p:nvSpPr>
              <p:cNvPr id="35" name="TextBox 34">
                <a:extLst>
                  <a:ext uri="{FF2B5EF4-FFF2-40B4-BE49-F238E27FC236}">
                    <a16:creationId xmlns:a16="http://schemas.microsoft.com/office/drawing/2014/main" id="{16480E62-A6AB-8854-8688-06A8C4F7F449}"/>
                  </a:ext>
                </a:extLst>
              </p:cNvPr>
              <p:cNvSpPr txBox="1">
                <a:spLocks noRot="1" noChangeAspect="1" noMove="1" noResize="1" noEditPoints="1" noAdjustHandles="1" noChangeArrowheads="1" noChangeShapeType="1" noTextEdit="1"/>
              </p:cNvSpPr>
              <p:nvPr/>
            </p:nvSpPr>
            <p:spPr>
              <a:xfrm>
                <a:off x="3831771" y="3452327"/>
                <a:ext cx="152400" cy="369332"/>
              </a:xfrm>
              <a:prstGeom prst="rect">
                <a:avLst/>
              </a:prstGeom>
              <a:blipFill>
                <a:blip r:embed="rId4"/>
                <a:stretch>
                  <a:fillRect l="-4000" r="-9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43BB97F-1577-44E3-35DF-DBE267E19592}"/>
                  </a:ext>
                </a:extLst>
              </p:cNvPr>
              <p:cNvSpPr txBox="1"/>
              <p:nvPr/>
            </p:nvSpPr>
            <p:spPr>
              <a:xfrm>
                <a:off x="5763208" y="3461657"/>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IN" dirty="0"/>
              </a:p>
            </p:txBody>
          </p:sp>
        </mc:Choice>
        <mc:Fallback xmlns="">
          <p:sp>
            <p:nvSpPr>
              <p:cNvPr id="36" name="TextBox 35">
                <a:extLst>
                  <a:ext uri="{FF2B5EF4-FFF2-40B4-BE49-F238E27FC236}">
                    <a16:creationId xmlns:a16="http://schemas.microsoft.com/office/drawing/2014/main" id="{043BB97F-1577-44E3-35DF-DBE267E19592}"/>
                  </a:ext>
                </a:extLst>
              </p:cNvPr>
              <p:cNvSpPr txBox="1">
                <a:spLocks noRot="1" noChangeAspect="1" noMove="1" noResize="1" noEditPoints="1" noAdjustHandles="1" noChangeArrowheads="1" noChangeShapeType="1" noTextEdit="1"/>
              </p:cNvSpPr>
              <p:nvPr/>
            </p:nvSpPr>
            <p:spPr>
              <a:xfrm>
                <a:off x="5763208" y="3461657"/>
                <a:ext cx="152400" cy="369332"/>
              </a:xfrm>
              <a:prstGeom prst="rect">
                <a:avLst/>
              </a:prstGeom>
              <a:blipFill>
                <a:blip r:embed="rId5"/>
                <a:stretch>
                  <a:fillRect l="-4000" r="-104000"/>
                </a:stretch>
              </a:blipFill>
            </p:spPr>
            <p:txBody>
              <a:bodyPr/>
              <a:lstStyle/>
              <a:p>
                <a:r>
                  <a:rPr lang="en-IN">
                    <a:noFill/>
                  </a:rPr>
                  <a:t> </a:t>
                </a:r>
              </a:p>
            </p:txBody>
          </p:sp>
        </mc:Fallback>
      </mc:AlternateContent>
      <p:grpSp>
        <p:nvGrpSpPr>
          <p:cNvPr id="58" name="Group 57">
            <a:extLst>
              <a:ext uri="{FF2B5EF4-FFF2-40B4-BE49-F238E27FC236}">
                <a16:creationId xmlns:a16="http://schemas.microsoft.com/office/drawing/2014/main" id="{C84FE5FB-1E83-96B4-D70E-FCF3CF7FBEB8}"/>
              </a:ext>
            </a:extLst>
          </p:cNvPr>
          <p:cNvGrpSpPr/>
          <p:nvPr/>
        </p:nvGrpSpPr>
        <p:grpSpPr>
          <a:xfrm>
            <a:off x="4301411" y="4139680"/>
            <a:ext cx="1032585" cy="1194320"/>
            <a:chOff x="4301411" y="4139680"/>
            <a:chExt cx="1032585" cy="1194320"/>
          </a:xfrm>
        </p:grpSpPr>
        <p:sp>
          <p:nvSpPr>
            <p:cNvPr id="37" name="Isosceles Triangle 36">
              <a:extLst>
                <a:ext uri="{FF2B5EF4-FFF2-40B4-BE49-F238E27FC236}">
                  <a16:creationId xmlns:a16="http://schemas.microsoft.com/office/drawing/2014/main" id="{553F82D6-214F-0CAB-9F89-4F0C43682FEF}"/>
                </a:ext>
              </a:extLst>
            </p:cNvPr>
            <p:cNvSpPr/>
            <p:nvPr/>
          </p:nvSpPr>
          <p:spPr>
            <a:xfrm>
              <a:off x="4301411" y="4139680"/>
              <a:ext cx="1032585" cy="1194320"/>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9" name="Straight Connector 38">
              <a:extLst>
                <a:ext uri="{FF2B5EF4-FFF2-40B4-BE49-F238E27FC236}">
                  <a16:creationId xmlns:a16="http://schemas.microsoft.com/office/drawing/2014/main" id="{C28F5063-E1CD-5C08-29FC-6762213015E8}"/>
                </a:ext>
              </a:extLst>
            </p:cNvPr>
            <p:cNvCxnSpPr>
              <a:cxnSpLocks/>
            </p:cNvCxnSpPr>
            <p:nvPr/>
          </p:nvCxnSpPr>
          <p:spPr>
            <a:xfrm>
              <a:off x="4488024" y="4618653"/>
              <a:ext cx="167173" cy="14462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FAFA47E-58CB-E2F8-5DEB-B862A7506DC5}"/>
                </a:ext>
              </a:extLst>
            </p:cNvPr>
            <p:cNvCxnSpPr>
              <a:cxnSpLocks/>
            </p:cNvCxnSpPr>
            <p:nvPr/>
          </p:nvCxnSpPr>
          <p:spPr>
            <a:xfrm flipH="1">
              <a:off x="4970884" y="4609322"/>
              <a:ext cx="160953" cy="15551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3EB6734-D50E-380A-8023-9BA5A568656B}"/>
                  </a:ext>
                </a:extLst>
              </p:cNvPr>
              <p:cNvSpPr txBox="1"/>
              <p:nvPr/>
            </p:nvSpPr>
            <p:spPr>
              <a:xfrm>
                <a:off x="4484914" y="3956179"/>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oMath>
                  </m:oMathPara>
                </a14:m>
                <a:endParaRPr lang="en-IN" dirty="0"/>
              </a:p>
            </p:txBody>
          </p:sp>
        </mc:Choice>
        <mc:Fallback xmlns="">
          <p:sp>
            <p:nvSpPr>
              <p:cNvPr id="51" name="TextBox 50">
                <a:extLst>
                  <a:ext uri="{FF2B5EF4-FFF2-40B4-BE49-F238E27FC236}">
                    <a16:creationId xmlns:a16="http://schemas.microsoft.com/office/drawing/2014/main" id="{A3EB6734-D50E-380A-8023-9BA5A568656B}"/>
                  </a:ext>
                </a:extLst>
              </p:cNvPr>
              <p:cNvSpPr txBox="1">
                <a:spLocks noRot="1" noChangeAspect="1" noMove="1" noResize="1" noEditPoints="1" noAdjustHandles="1" noChangeArrowheads="1" noChangeShapeType="1" noTextEdit="1"/>
              </p:cNvSpPr>
              <p:nvPr/>
            </p:nvSpPr>
            <p:spPr>
              <a:xfrm>
                <a:off x="4484914" y="3956179"/>
                <a:ext cx="152400" cy="369332"/>
              </a:xfrm>
              <a:prstGeom prst="rect">
                <a:avLst/>
              </a:prstGeom>
              <a:blipFill>
                <a:blip r:embed="rId6"/>
                <a:stretch>
                  <a:fillRect l="-4000" r="-10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49456C2-9FC9-4707-5C7D-947B7906D851}"/>
                  </a:ext>
                </a:extLst>
              </p:cNvPr>
              <p:cNvSpPr txBox="1"/>
              <p:nvPr/>
            </p:nvSpPr>
            <p:spPr>
              <a:xfrm>
                <a:off x="4037045" y="5206482"/>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oMath>
                  </m:oMathPara>
                </a14:m>
                <a:endParaRPr lang="en-IN" dirty="0"/>
              </a:p>
            </p:txBody>
          </p:sp>
        </mc:Choice>
        <mc:Fallback xmlns="">
          <p:sp>
            <p:nvSpPr>
              <p:cNvPr id="52" name="TextBox 51">
                <a:extLst>
                  <a:ext uri="{FF2B5EF4-FFF2-40B4-BE49-F238E27FC236}">
                    <a16:creationId xmlns:a16="http://schemas.microsoft.com/office/drawing/2014/main" id="{949456C2-9FC9-4707-5C7D-947B7906D851}"/>
                  </a:ext>
                </a:extLst>
              </p:cNvPr>
              <p:cNvSpPr txBox="1">
                <a:spLocks noRot="1" noChangeAspect="1" noMove="1" noResize="1" noEditPoints="1" noAdjustHandles="1" noChangeArrowheads="1" noChangeShapeType="1" noTextEdit="1"/>
              </p:cNvSpPr>
              <p:nvPr/>
            </p:nvSpPr>
            <p:spPr>
              <a:xfrm>
                <a:off x="4037045" y="5206482"/>
                <a:ext cx="152400" cy="369332"/>
              </a:xfrm>
              <a:prstGeom prst="rect">
                <a:avLst/>
              </a:prstGeom>
              <a:blipFill>
                <a:blip r:embed="rId7"/>
                <a:stretch>
                  <a:fillRect l="-4000" r="-10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4A25E20-3107-ECAF-A08E-54E7E131BE88}"/>
                  </a:ext>
                </a:extLst>
              </p:cNvPr>
              <p:cNvSpPr txBox="1"/>
              <p:nvPr/>
            </p:nvSpPr>
            <p:spPr>
              <a:xfrm>
                <a:off x="5380653" y="5206481"/>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oMath>
                  </m:oMathPara>
                </a14:m>
                <a:endParaRPr lang="en-IN" dirty="0"/>
              </a:p>
            </p:txBody>
          </p:sp>
        </mc:Choice>
        <mc:Fallback xmlns="">
          <p:sp>
            <p:nvSpPr>
              <p:cNvPr id="53" name="TextBox 52">
                <a:extLst>
                  <a:ext uri="{FF2B5EF4-FFF2-40B4-BE49-F238E27FC236}">
                    <a16:creationId xmlns:a16="http://schemas.microsoft.com/office/drawing/2014/main" id="{F4A25E20-3107-ECAF-A08E-54E7E131BE88}"/>
                  </a:ext>
                </a:extLst>
              </p:cNvPr>
              <p:cNvSpPr txBox="1">
                <a:spLocks noRot="1" noChangeAspect="1" noMove="1" noResize="1" noEditPoints="1" noAdjustHandles="1" noChangeArrowheads="1" noChangeShapeType="1" noTextEdit="1"/>
              </p:cNvSpPr>
              <p:nvPr/>
            </p:nvSpPr>
            <p:spPr>
              <a:xfrm>
                <a:off x="5380653" y="5206481"/>
                <a:ext cx="152400" cy="369332"/>
              </a:xfrm>
              <a:prstGeom prst="rect">
                <a:avLst/>
              </a:prstGeom>
              <a:blipFill>
                <a:blip r:embed="rId8"/>
                <a:stretch>
                  <a:fillRect l="-20000" r="-120000" b="-9836"/>
                </a:stretch>
              </a:blipFill>
            </p:spPr>
            <p:txBody>
              <a:bodyPr/>
              <a:lstStyle/>
              <a:p>
                <a:r>
                  <a:rPr lang="en-IN">
                    <a:noFill/>
                  </a:rPr>
                  <a:t> </a:t>
                </a:r>
              </a:p>
            </p:txBody>
          </p:sp>
        </mc:Fallback>
      </mc:AlternateContent>
    </p:spTree>
    <p:extLst>
      <p:ext uri="{BB962C8B-B14F-4D97-AF65-F5344CB8AC3E}">
        <p14:creationId xmlns:p14="http://schemas.microsoft.com/office/powerpoint/2010/main" val="993279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Verifying Right Triangles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If the triangle is a right triangle, then its three sides must satisfy the property stated in the Pythagorean Theorem: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r>
                  <a:rPr lang="en-US" sz="2800" dirty="0"/>
                  <a:t> Or, in this case,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4</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r>
                  <a:rPr lang="en-US" sz="2800" dirty="0"/>
                  <a:t> Since </a:t>
                </a:r>
                <a14:m>
                  <m:oMath xmlns:m="http://schemas.openxmlformats.org/officeDocument/2006/math">
                    <m:r>
                      <a:rPr lang="en-US" sz="2800" b="0" i="1" smtClean="0">
                        <a:latin typeface="Cambria Math" panose="02040503050406030204" pitchFamily="18" charset="0"/>
                      </a:rPr>
                      <m:t>25</m:t>
                    </m:r>
                    <m:r>
                      <a:rPr lang="en-US" sz="2800" b="0" i="1" smtClean="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m:t>
                    </m:r>
                    <m:r>
                      <a:rPr lang="en-US" sz="2800" b="0" i="1" smtClean="0">
                        <a:latin typeface="Cambria Math" panose="02040503050406030204" pitchFamily="18" charset="0"/>
                      </a:rPr>
                      <m:t>16</m:t>
                    </m:r>
                  </m:oMath>
                </a14:m>
                <a:r>
                  <a:rPr lang="en-US" sz="2800" dirty="0"/>
                  <a:t> is a true statement, the triangle is a right triangle.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93"/>
                </a:stretch>
              </a:blipFill>
            </p:spPr>
            <p:txBody>
              <a:bodyPr/>
              <a:lstStyle/>
              <a:p>
                <a:r>
                  <a:rPr lang="en-IN">
                    <a:noFill/>
                  </a:rPr>
                  <a:t> </a:t>
                </a:r>
              </a:p>
            </p:txBody>
          </p:sp>
        </mc:Fallback>
      </mc:AlternateContent>
    </p:spTree>
    <p:extLst>
      <p:ext uri="{BB962C8B-B14F-4D97-AF65-F5344CB8AC3E}">
        <p14:creationId xmlns:p14="http://schemas.microsoft.com/office/powerpoint/2010/main" val="3622953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Finding the Length of the Hypotenuse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length of the hypotenuse of a right triangle with legs of length </a:t>
                </a:r>
                <a14:m>
                  <m:oMath xmlns:m="http://schemas.openxmlformats.org/officeDocument/2006/math">
                    <m:r>
                      <a:rPr lang="en-US">
                        <a:latin typeface="Cambria Math" panose="02040503050406030204" pitchFamily="18" charset="0"/>
                      </a:rPr>
                      <m:t>12</m:t>
                    </m:r>
                    <m:r>
                      <a:rPr lang="en-US" b="0" i="0" smtClean="0">
                        <a:latin typeface="Cambria Math" panose="02040503050406030204" pitchFamily="18" charset="0"/>
                      </a:rPr>
                      <m:t> </m:t>
                    </m:r>
                    <m:r>
                      <m:rPr>
                        <m:sty m:val="p"/>
                      </m:rPr>
                      <a:rPr lang="en-US">
                        <a:latin typeface="Cambria Math" panose="02040503050406030204" pitchFamily="18" charset="0"/>
                      </a:rPr>
                      <m:t>cm</m:t>
                    </m:r>
                  </m:oMath>
                </a14:m>
                <a:r>
                  <a:rPr lang="en-US" sz="2800" dirty="0"/>
                  <a:t> and </a:t>
                </a:r>
                <a14:m>
                  <m:oMath xmlns:m="http://schemas.openxmlformats.org/officeDocument/2006/math">
                    <m:r>
                      <a:rPr lang="en-US">
                        <a:latin typeface="Cambria Math" panose="02040503050406030204" pitchFamily="18" charset="0"/>
                      </a:rPr>
                      <m:t>5</m:t>
                    </m:r>
                    <m:r>
                      <a:rPr lang="en-US" b="0" i="0" smtClean="0">
                        <a:latin typeface="Cambria Math" panose="02040503050406030204" pitchFamily="18" charset="0"/>
                      </a:rPr>
                      <m:t> </m:t>
                    </m:r>
                    <m:r>
                      <m:rPr>
                        <m:sty m:val="p"/>
                      </m:rPr>
                      <a:rPr lang="en-US">
                        <a:latin typeface="Cambria Math" panose="02040503050406030204" pitchFamily="18" charset="0"/>
                      </a:rPr>
                      <m:t>cm</m:t>
                    </m:r>
                  </m:oMath>
                </a14:m>
                <a:r>
                  <a:rPr lang="en-US" sz="2800" dirty="0"/>
                  <a:t>.</a:t>
                </a:r>
              </a:p>
              <a:p>
                <a:pPr>
                  <a:defRPr sz="2800"/>
                </a:pPr>
                <a:r>
                  <a:rPr lang="en-US" b="1" dirty="0"/>
                  <a:t>Solution</a:t>
                </a:r>
              </a:p>
              <a:p>
                <a:pPr>
                  <a:defRPr sz="2800"/>
                </a:pPr>
                <a:r>
                  <a:rPr lang="en-US" sz="2800" dirty="0"/>
                  <a:t>Let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oMath>
                </a14:m>
                <a:r>
                  <a:rPr lang="en-US" sz="2800" dirty="0"/>
                  <a:t> the length of the hypotenuse. By the Pythagorean Theorem, we have the following.</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12</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2</m:t>
                          </m:r>
                        </m:sup>
                      </m:sSup>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=144+25</m:t>
                      </m:r>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=169</m:t>
                      </m:r>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169</m:t>
                          </m:r>
                        </m:e>
                      </m:rad>
                      <m:r>
                        <a:rPr lang="en-US" sz="2800" b="0" i="1" smtClean="0">
                          <a:latin typeface="Cambria Math" panose="02040503050406030204" pitchFamily="18" charset="0"/>
                        </a:rPr>
                        <m:t>=13</m:t>
                      </m:r>
                    </m:oMath>
                  </m:oMathPara>
                </a14:m>
                <a:endParaRPr lang="en-US" sz="2800" dirty="0"/>
              </a:p>
              <a:p>
                <a:pPr>
                  <a:defRPr sz="2800"/>
                </a:pPr>
                <a:r>
                  <a:rPr lang="en-US" sz="2800" dirty="0"/>
                  <a:t>The length of the hypotenuse is </a:t>
                </a:r>
                <a14:m>
                  <m:oMath xmlns:m="http://schemas.openxmlformats.org/officeDocument/2006/math">
                    <m:r>
                      <a:rPr lang="en-US" sz="2800" i="1" dirty="0" smtClean="0">
                        <a:latin typeface="Cambria Math" panose="02040503050406030204" pitchFamily="18" charset="0"/>
                      </a:rPr>
                      <m:t>13</m:t>
                    </m:r>
                  </m:oMath>
                </a14:m>
                <a:r>
                  <a:rPr lang="en-US" sz="2800" dirty="0"/>
                  <a:t> centimeters.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
        <p:nvSpPr>
          <p:cNvPr id="4" name="Right Triangle 3">
            <a:extLst>
              <a:ext uri="{FF2B5EF4-FFF2-40B4-BE49-F238E27FC236}">
                <a16:creationId xmlns:a16="http://schemas.microsoft.com/office/drawing/2014/main" id="{1D4E10CE-F884-C02D-BE90-8BF9FF6FDD37}"/>
              </a:ext>
            </a:extLst>
          </p:cNvPr>
          <p:cNvSpPr/>
          <p:nvPr/>
        </p:nvSpPr>
        <p:spPr>
          <a:xfrm>
            <a:off x="5534608" y="3385301"/>
            <a:ext cx="2667000" cy="1447800"/>
          </a:xfrm>
          <a:prstGeom prst="r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178F006F-5AFF-8DA5-0976-D88B2A0BDF76}"/>
              </a:ext>
            </a:extLst>
          </p:cNvPr>
          <p:cNvSpPr/>
          <p:nvPr/>
        </p:nvSpPr>
        <p:spPr>
          <a:xfrm>
            <a:off x="5534608" y="4679302"/>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65D61D-CFA3-21E6-B70D-ADF929A2C7E8}"/>
                  </a:ext>
                </a:extLst>
              </p:cNvPr>
              <p:cNvSpPr txBox="1"/>
              <p:nvPr/>
            </p:nvSpPr>
            <p:spPr>
              <a:xfrm>
                <a:off x="6700157" y="3674554"/>
                <a:ext cx="3429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IN" dirty="0"/>
              </a:p>
            </p:txBody>
          </p:sp>
        </mc:Choice>
        <mc:Fallback xmlns="">
          <p:sp>
            <p:nvSpPr>
              <p:cNvPr id="7" name="TextBox 6">
                <a:extLst>
                  <a:ext uri="{FF2B5EF4-FFF2-40B4-BE49-F238E27FC236}">
                    <a16:creationId xmlns:a16="http://schemas.microsoft.com/office/drawing/2014/main" id="{9465D61D-CFA3-21E6-B70D-ADF929A2C7E8}"/>
                  </a:ext>
                </a:extLst>
              </p:cNvPr>
              <p:cNvSpPr txBox="1">
                <a:spLocks noRot="1" noChangeAspect="1" noMove="1" noResize="1" noEditPoints="1" noAdjustHandles="1" noChangeArrowheads="1" noChangeShapeType="1" noTextEdit="1"/>
              </p:cNvSpPr>
              <p:nvPr/>
            </p:nvSpPr>
            <p:spPr>
              <a:xfrm>
                <a:off x="6700157" y="3674554"/>
                <a:ext cx="342900" cy="36933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E29D0D-3FF5-8D95-049F-0906A86AFAC9}"/>
                  </a:ext>
                </a:extLst>
              </p:cNvPr>
              <p:cNvSpPr txBox="1"/>
              <p:nvPr/>
            </p:nvSpPr>
            <p:spPr>
              <a:xfrm>
                <a:off x="4861249" y="3961858"/>
                <a:ext cx="533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5 </m:t>
                      </m:r>
                      <m:r>
                        <m:rPr>
                          <m:sty m:val="p"/>
                        </m:rPr>
                        <a:rPr lang="en-US" b="0" i="0" smtClean="0">
                          <a:latin typeface="Cambria Math" panose="02040503050406030204" pitchFamily="18" charset="0"/>
                        </a:rPr>
                        <m:t>cm</m:t>
                      </m:r>
                    </m:oMath>
                  </m:oMathPara>
                </a14:m>
                <a:endParaRPr lang="en-IN" dirty="0"/>
              </a:p>
            </p:txBody>
          </p:sp>
        </mc:Choice>
        <mc:Fallback xmlns="">
          <p:sp>
            <p:nvSpPr>
              <p:cNvPr id="8" name="TextBox 7">
                <a:extLst>
                  <a:ext uri="{FF2B5EF4-FFF2-40B4-BE49-F238E27FC236}">
                    <a16:creationId xmlns:a16="http://schemas.microsoft.com/office/drawing/2014/main" id="{1BE29D0D-3FF5-8D95-049F-0906A86AFAC9}"/>
                  </a:ext>
                </a:extLst>
              </p:cNvPr>
              <p:cNvSpPr txBox="1">
                <a:spLocks noRot="1" noChangeAspect="1" noMove="1" noResize="1" noEditPoints="1" noAdjustHandles="1" noChangeArrowheads="1" noChangeShapeType="1" noTextEdit="1"/>
              </p:cNvSpPr>
              <p:nvPr/>
            </p:nvSpPr>
            <p:spPr>
              <a:xfrm>
                <a:off x="4861249" y="3961858"/>
                <a:ext cx="533400" cy="369332"/>
              </a:xfrm>
              <a:prstGeom prst="rect">
                <a:avLst/>
              </a:prstGeom>
              <a:blipFill>
                <a:blip r:embed="rId4"/>
                <a:stretch>
                  <a:fillRect r="-170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1FA1F48-F4CB-52E7-0257-BEC7377DDC69}"/>
                  </a:ext>
                </a:extLst>
              </p:cNvPr>
              <p:cNvSpPr txBox="1"/>
              <p:nvPr/>
            </p:nvSpPr>
            <p:spPr>
              <a:xfrm>
                <a:off x="6335486" y="4801613"/>
                <a:ext cx="533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12 </m:t>
                      </m:r>
                      <m:r>
                        <m:rPr>
                          <m:sty m:val="p"/>
                        </m:rPr>
                        <a:rPr lang="en-US" b="0" i="0" smtClean="0">
                          <a:latin typeface="Cambria Math" panose="02040503050406030204" pitchFamily="18" charset="0"/>
                        </a:rPr>
                        <m:t>cm</m:t>
                      </m:r>
                    </m:oMath>
                  </m:oMathPara>
                </a14:m>
                <a:endParaRPr lang="en-IN" dirty="0"/>
              </a:p>
            </p:txBody>
          </p:sp>
        </mc:Choice>
        <mc:Fallback xmlns="">
          <p:sp>
            <p:nvSpPr>
              <p:cNvPr id="9" name="TextBox 8">
                <a:extLst>
                  <a:ext uri="{FF2B5EF4-FFF2-40B4-BE49-F238E27FC236}">
                    <a16:creationId xmlns:a16="http://schemas.microsoft.com/office/drawing/2014/main" id="{91FA1F48-F4CB-52E7-0257-BEC7377DDC69}"/>
                  </a:ext>
                </a:extLst>
              </p:cNvPr>
              <p:cNvSpPr txBox="1">
                <a:spLocks noRot="1" noChangeAspect="1" noMove="1" noResize="1" noEditPoints="1" noAdjustHandles="1" noChangeArrowheads="1" noChangeShapeType="1" noTextEdit="1"/>
              </p:cNvSpPr>
              <p:nvPr/>
            </p:nvSpPr>
            <p:spPr>
              <a:xfrm>
                <a:off x="6335486" y="4801613"/>
                <a:ext cx="533400" cy="369332"/>
              </a:xfrm>
              <a:prstGeom prst="rect">
                <a:avLst/>
              </a:prstGeom>
              <a:blipFill>
                <a:blip r:embed="rId5"/>
                <a:stretch>
                  <a:fillRect r="-40909"/>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Finding the Length of a Leg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Use a calculator and the Pythagorean Theorem to find the length of a leg (to the nearest hundredth) of a right triangle with hypotenuse </a:t>
                </a:r>
                <a:r>
                  <a:rPr sz="2800" dirty="0">
                    <a:latin typeface="Cambria Math"/>
                  </a:rPr>
                  <a:t>20</a:t>
                </a:r>
                <a:r>
                  <a:rPr sz="2800" dirty="0"/>
                  <a:t> inches long and the other leg </a:t>
                </a:r>
                <a14:m>
                  <m:oMath xmlns:m="http://schemas.openxmlformats.org/officeDocument/2006/math">
                    <m:r>
                      <a:rPr lang="en-IN" sz="2800" i="1" dirty="0" smtClean="0">
                        <a:latin typeface="Cambria Math" panose="02040503050406030204" pitchFamily="18" charset="0"/>
                      </a:rPr>
                      <m:t>13</m:t>
                    </m:r>
                  </m:oMath>
                </a14:m>
                <a:r>
                  <a:rPr sz="2800" dirty="0"/>
                  <a:t> inches long.</a:t>
                </a:r>
                <a:endParaRPr lang="en-US" sz="2800" dirty="0"/>
              </a:p>
              <a:p>
                <a:r>
                  <a:rPr lang="en-IN" b="1" dirty="0"/>
                  <a:t>Solution</a:t>
                </a:r>
              </a:p>
              <a:p>
                <a:r>
                  <a:rPr lang="en-US" sz="2800" dirty="0"/>
                  <a:t>In this case, the length of the hypotenuse is known and the unknown is one of the legs.</a:t>
                </a:r>
              </a:p>
              <a:p>
                <a:r>
                  <a:rPr lang="en-US" sz="2800" dirty="0"/>
                  <a:t>Let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a14:m>
                <a:r>
                  <a:rPr lang="en-US" sz="2800" dirty="0"/>
                  <a:t> the length of the unknown leg. Then, by the Pythagorean Theorem, we have the following:</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Finding the Length of a Leg</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 </a:t>
                </a:r>
                <a14:m>
                  <m:oMath xmlns:m="http://schemas.openxmlformats.org/officeDocument/2006/math">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13</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20</m:t>
                        </m:r>
                      </m:e>
                      <m:sup>
                        <m:r>
                          <a:rPr lang="en-US" sz="2800" b="0" i="1" smtClean="0">
                            <a:latin typeface="Cambria Math" panose="02040503050406030204" pitchFamily="18" charset="0"/>
                          </a:rPr>
                          <m:t>2</m:t>
                        </m:r>
                      </m:sup>
                    </m:sSup>
                  </m:oMath>
                </a14:m>
                <a:endParaRPr lang="en-US" sz="2800" b="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+169=400</m:t>
                      </m:r>
                    </m:oMath>
                  </m:oMathPara>
                </a14:m>
                <a:endParaRPr lang="en-US" sz="2800" b="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+169−169=400−169</m:t>
                      </m:r>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=231</m:t>
                      </m:r>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231</m:t>
                          </m:r>
                        </m:e>
                      </m:rad>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≈15.20</m:t>
                      </m:r>
                    </m:oMath>
                  </m:oMathPara>
                </a14:m>
                <a:endParaRPr lang="en-US" sz="2800" dirty="0"/>
              </a:p>
              <a:p>
                <a:r>
                  <a:rPr lang="en-US" sz="2800" dirty="0"/>
                  <a:t>So the leg is </a:t>
                </a:r>
                <a14:m>
                  <m:oMath xmlns:m="http://schemas.openxmlformats.org/officeDocument/2006/math">
                    <m:r>
                      <a:rPr lang="en-US" sz="2800" i="1" dirty="0" smtClean="0">
                        <a:latin typeface="Cambria Math" panose="02040503050406030204" pitchFamily="18" charset="0"/>
                      </a:rPr>
                      <m:t>15.20</m:t>
                    </m:r>
                  </m:oMath>
                </a14:m>
                <a:r>
                  <a:rPr lang="en-US" sz="2800" dirty="0"/>
                  <a:t> inches long (accurate to the nearest hundredth).</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741"/>
                </a:stretch>
              </a:blipFill>
            </p:spPr>
            <p:txBody>
              <a:bodyPr/>
              <a:lstStyle/>
              <a:p>
                <a:r>
                  <a:rPr lang="en-IN">
                    <a:noFill/>
                  </a:rPr>
                  <a:t> </a:t>
                </a:r>
              </a:p>
            </p:txBody>
          </p:sp>
        </mc:Fallback>
      </mc:AlternateContent>
      <p:sp>
        <p:nvSpPr>
          <p:cNvPr id="4" name="Right Triangle 3">
            <a:extLst>
              <a:ext uri="{FF2B5EF4-FFF2-40B4-BE49-F238E27FC236}">
                <a16:creationId xmlns:a16="http://schemas.microsoft.com/office/drawing/2014/main" id="{E213883C-2EB5-DD09-DFC1-6985E7441BF7}"/>
              </a:ext>
            </a:extLst>
          </p:cNvPr>
          <p:cNvSpPr/>
          <p:nvPr/>
        </p:nvSpPr>
        <p:spPr>
          <a:xfrm flipH="1">
            <a:off x="5801308" y="1694133"/>
            <a:ext cx="2209800" cy="1676400"/>
          </a:xfrm>
          <a:prstGeom prst="r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091FC9-99B8-8BD4-8387-B3C71B2ABC45}"/>
                  </a:ext>
                </a:extLst>
              </p:cNvPr>
              <p:cNvSpPr txBox="1"/>
              <p:nvPr/>
            </p:nvSpPr>
            <p:spPr>
              <a:xfrm>
                <a:off x="6288832" y="2076062"/>
                <a:ext cx="914400" cy="369332"/>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20 </m:t>
                    </m:r>
                    <m:r>
                      <m:rPr>
                        <m:sty m:val="p"/>
                      </m:rPr>
                      <a:rPr lang="en-US" i="0" dirty="0" smtClean="0">
                        <a:latin typeface="Cambria Math" panose="02040503050406030204" pitchFamily="18" charset="0"/>
                      </a:rPr>
                      <m:t>in</m:t>
                    </m:r>
                  </m:oMath>
                </a14:m>
                <a:r>
                  <a:rPr lang="en-US" dirty="0"/>
                  <a:t>.</a:t>
                </a:r>
                <a:endParaRPr lang="en-IN" dirty="0"/>
              </a:p>
            </p:txBody>
          </p:sp>
        </mc:Choice>
        <mc:Fallback xmlns="">
          <p:sp>
            <p:nvSpPr>
              <p:cNvPr id="5" name="TextBox 4">
                <a:extLst>
                  <a:ext uri="{FF2B5EF4-FFF2-40B4-BE49-F238E27FC236}">
                    <a16:creationId xmlns:a16="http://schemas.microsoft.com/office/drawing/2014/main" id="{BF091FC9-99B8-8BD4-8387-B3C71B2ABC45}"/>
                  </a:ext>
                </a:extLst>
              </p:cNvPr>
              <p:cNvSpPr txBox="1">
                <a:spLocks noRot="1" noChangeAspect="1" noMove="1" noResize="1" noEditPoints="1" noAdjustHandles="1" noChangeArrowheads="1" noChangeShapeType="1" noTextEdit="1"/>
              </p:cNvSpPr>
              <p:nvPr/>
            </p:nvSpPr>
            <p:spPr>
              <a:xfrm>
                <a:off x="6288832" y="2076062"/>
                <a:ext cx="914400" cy="369332"/>
              </a:xfrm>
              <a:prstGeom prst="rect">
                <a:avLst/>
              </a:prstGeom>
              <a:blipFill>
                <a:blip r:embed="rId3"/>
                <a:stretch>
                  <a:fillRect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8DC6D5C-52EC-F54B-E2BB-968561AC8D77}"/>
                  </a:ext>
                </a:extLst>
              </p:cNvPr>
              <p:cNvSpPr txBox="1"/>
              <p:nvPr/>
            </p:nvSpPr>
            <p:spPr>
              <a:xfrm>
                <a:off x="8041433" y="2600131"/>
                <a:ext cx="754224" cy="369332"/>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3</m:t>
                    </m:r>
                    <m:r>
                      <a:rPr lang="en-US" i="1" dirty="0" smtClean="0">
                        <a:latin typeface="Cambria Math" panose="02040503050406030204" pitchFamily="18" charset="0"/>
                      </a:rPr>
                      <m:t> </m:t>
                    </m:r>
                    <m:r>
                      <m:rPr>
                        <m:sty m:val="p"/>
                      </m:rPr>
                      <a:rPr lang="en-US" i="0" dirty="0" smtClean="0">
                        <a:latin typeface="Cambria Math" panose="02040503050406030204" pitchFamily="18" charset="0"/>
                      </a:rPr>
                      <m:t>in</m:t>
                    </m:r>
                  </m:oMath>
                </a14:m>
                <a:r>
                  <a:rPr lang="en-US" dirty="0"/>
                  <a:t>.</a:t>
                </a:r>
                <a:endParaRPr lang="en-IN" dirty="0"/>
              </a:p>
            </p:txBody>
          </p:sp>
        </mc:Choice>
        <mc:Fallback xmlns="">
          <p:sp>
            <p:nvSpPr>
              <p:cNvPr id="6" name="TextBox 5">
                <a:extLst>
                  <a:ext uri="{FF2B5EF4-FFF2-40B4-BE49-F238E27FC236}">
                    <a16:creationId xmlns:a16="http://schemas.microsoft.com/office/drawing/2014/main" id="{18DC6D5C-52EC-F54B-E2BB-968561AC8D77}"/>
                  </a:ext>
                </a:extLst>
              </p:cNvPr>
              <p:cNvSpPr txBox="1">
                <a:spLocks noRot="1" noChangeAspect="1" noMove="1" noResize="1" noEditPoints="1" noAdjustHandles="1" noChangeArrowheads="1" noChangeShapeType="1" noTextEdit="1"/>
              </p:cNvSpPr>
              <p:nvPr/>
            </p:nvSpPr>
            <p:spPr>
              <a:xfrm>
                <a:off x="8041433" y="2600131"/>
                <a:ext cx="754224" cy="369332"/>
              </a:xfrm>
              <a:prstGeom prst="rect">
                <a:avLst/>
              </a:prstGeom>
              <a:blipFill>
                <a:blip r:embed="rId4"/>
                <a:stretch>
                  <a:fillRect t="-10000" r="-4839"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91B36E-3788-5466-E593-15DC5594BFFB}"/>
                  </a:ext>
                </a:extLst>
              </p:cNvPr>
              <p:cNvSpPr txBox="1"/>
              <p:nvPr/>
            </p:nvSpPr>
            <p:spPr>
              <a:xfrm>
                <a:off x="6662057" y="3383130"/>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𝑥</m:t>
                      </m:r>
                    </m:oMath>
                  </m:oMathPara>
                </a14:m>
                <a:endParaRPr lang="en-IN" dirty="0"/>
              </a:p>
            </p:txBody>
          </p:sp>
        </mc:Choice>
        <mc:Fallback xmlns="">
          <p:sp>
            <p:nvSpPr>
              <p:cNvPr id="7" name="TextBox 6">
                <a:extLst>
                  <a:ext uri="{FF2B5EF4-FFF2-40B4-BE49-F238E27FC236}">
                    <a16:creationId xmlns:a16="http://schemas.microsoft.com/office/drawing/2014/main" id="{7E91B36E-3788-5466-E593-15DC5594BFFB}"/>
                  </a:ext>
                </a:extLst>
              </p:cNvPr>
              <p:cNvSpPr txBox="1">
                <a:spLocks noRot="1" noChangeAspect="1" noMove="1" noResize="1" noEditPoints="1" noAdjustHandles="1" noChangeArrowheads="1" noChangeShapeType="1" noTextEdit="1"/>
              </p:cNvSpPr>
              <p:nvPr/>
            </p:nvSpPr>
            <p:spPr>
              <a:xfrm>
                <a:off x="6662057" y="3383130"/>
                <a:ext cx="914400" cy="369332"/>
              </a:xfrm>
              <a:prstGeom prst="rect">
                <a:avLst/>
              </a:prstGeom>
              <a:blipFill>
                <a:blip r:embed="rId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71272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11</a:t>
            </a:r>
            <a:r>
              <a:rPr lang="en-US" dirty="0"/>
              <a:t> Application</a:t>
            </a:r>
            <a:r>
              <a:rPr dirty="0"/>
              <a:t>: Finding the Length of the Hypotenuse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 guy wire is attached to the top of a telephone pole and anchored to the ground </a:t>
                </a:r>
                <a14:m>
                  <m:oMath xmlns:m="http://schemas.openxmlformats.org/officeDocument/2006/math">
                    <m:r>
                      <a:rPr lang="en-IN" sz="2800" i="1" dirty="0" smtClean="0">
                        <a:latin typeface="Cambria Math" panose="02040503050406030204" pitchFamily="18" charset="0"/>
                      </a:rPr>
                      <m:t>10</m:t>
                    </m:r>
                  </m:oMath>
                </a14:m>
                <a:r>
                  <a:rPr sz="2800" dirty="0"/>
                  <a:t> feet from the base of the pole. If the pole is </a:t>
                </a:r>
                <a14:m>
                  <m:oMath xmlns:m="http://schemas.openxmlformats.org/officeDocument/2006/math">
                    <m:r>
                      <a:rPr lang="en-IN" sz="2800" i="1" dirty="0" smtClean="0">
                        <a:latin typeface="Cambria Math" panose="02040503050406030204" pitchFamily="18" charset="0"/>
                      </a:rPr>
                      <m:t>20</m:t>
                    </m:r>
                  </m:oMath>
                </a14:m>
                <a:r>
                  <a:rPr sz="2800" dirty="0"/>
                  <a:t> feet high, what is the length of the guy wire?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47F9B922-D645-C5FA-DC8E-ACFB1E308A53}"/>
              </a:ext>
            </a:extLst>
          </p:cNvPr>
          <p:cNvPicPr>
            <a:picLocks noChangeAspect="1"/>
          </p:cNvPicPr>
          <p:nvPr/>
        </p:nvPicPr>
        <p:blipFill>
          <a:blip r:embed="rId3"/>
          <a:stretch>
            <a:fillRect/>
          </a:stretch>
        </p:blipFill>
        <p:spPr>
          <a:xfrm>
            <a:off x="3505200" y="2743200"/>
            <a:ext cx="2333951" cy="20767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11</a:t>
            </a:r>
            <a:r>
              <a:rPr lang="en-US" dirty="0"/>
              <a:t> Application</a:t>
            </a:r>
            <a:r>
              <a:rPr dirty="0"/>
              <a:t>: Finding the Length of the Hypotenuse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dirty="0"/>
                  <a:t>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sz="2800" dirty="0"/>
                  <a:t> the length of the guy wire.</a:t>
                </a:r>
              </a:p>
              <a:p>
                <a:r>
                  <a:rPr lang="en-US" dirty="0"/>
                  <a:t>Then, by the Pythagorean Theorem,</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20</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100</m:t>
                      </m:r>
                      <m:r>
                        <a:rPr lang="en-US" b="0" i="1" smtClean="0">
                          <a:latin typeface="Cambria Math" panose="02040503050406030204" pitchFamily="18" charset="0"/>
                        </a:rPr>
                        <m:t>+</m:t>
                      </m:r>
                      <m:r>
                        <a:rPr lang="en-US" b="0" i="1" smtClean="0">
                          <a:latin typeface="Cambria Math" panose="02040503050406030204" pitchFamily="18" charset="0"/>
                        </a:rPr>
                        <m:t>400</m:t>
                      </m:r>
                    </m:oMath>
                  </m:oMathPara>
                </a14:m>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500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500</m:t>
                          </m:r>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36</m:t>
                      </m:r>
                    </m:oMath>
                  </m:oMathPara>
                </a14:m>
                <a:endParaRPr lang="en-US" dirty="0"/>
              </a:p>
              <a:p>
                <a:r>
                  <a:rPr lang="en-US" dirty="0"/>
                  <a:t>The guy wire is about </a:t>
                </a:r>
                <a14:m>
                  <m:oMath xmlns:m="http://schemas.openxmlformats.org/officeDocument/2006/math">
                    <m:r>
                      <a:rPr lang="en-US" b="0" i="1" smtClean="0">
                        <a:latin typeface="Cambria Math" panose="02040503050406030204" pitchFamily="18" charset="0"/>
                      </a:rPr>
                      <m:t>22</m:t>
                    </m:r>
                    <m:r>
                      <a:rPr lang="en-US" b="0" i="1" smtClean="0">
                        <a:latin typeface="Cambria Math" panose="02040503050406030204" pitchFamily="18" charset="0"/>
                      </a:rPr>
                      <m:t>.</m:t>
                    </m:r>
                    <m:r>
                      <a:rPr lang="en-US" b="0" i="1" smtClean="0">
                        <a:latin typeface="Cambria Math" panose="02040503050406030204" pitchFamily="18" charset="0"/>
                      </a:rPr>
                      <m:t>36</m:t>
                    </m:r>
                  </m:oMath>
                </a14:m>
                <a:r>
                  <a:rPr lang="en-US" dirty="0"/>
                  <a:t> feet long.</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81605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Triangles Classified by Sides (cont.)</a:t>
            </a:r>
            <a:endParaRPr dirty="0"/>
          </a:p>
        </p:txBody>
      </p:sp>
      <p:sp>
        <p:nvSpPr>
          <p:cNvPr id="3" name="Text Placeholder 2"/>
          <p:cNvSpPr>
            <a:spLocks noGrp="1"/>
          </p:cNvSpPr>
          <p:nvPr>
            <p:ph type="body" sz="quarter" idx="10"/>
          </p:nvPr>
        </p:nvSpPr>
        <p:spPr>
          <a:xfrm>
            <a:off x="438539" y="1089269"/>
            <a:ext cx="8229600" cy="4659737"/>
          </a:xfrm>
        </p:spPr>
        <p:txBody>
          <a:bodyPr>
            <a:spAutoFit/>
          </a:bodyPr>
          <a:lstStyle/>
          <a:p>
            <a:endParaRPr lang="en-US" sz="2800" dirty="0"/>
          </a:p>
          <a:p>
            <a:endParaRPr lang="en-US" dirty="0"/>
          </a:p>
          <a:p>
            <a:r>
              <a:rPr lang="en-US" sz="2800" dirty="0"/>
              <a:t> </a:t>
            </a:r>
          </a:p>
          <a:p>
            <a:endParaRPr lang="en-US" dirty="0"/>
          </a:p>
          <a:p>
            <a:endParaRPr lang="en-US" sz="2800" dirty="0"/>
          </a:p>
          <a:p>
            <a:endParaRPr lang="en-US" dirty="0"/>
          </a:p>
          <a:p>
            <a:endParaRPr lang="en-US" sz="2800" dirty="0"/>
          </a:p>
          <a:p>
            <a:endParaRPr lang="en-US" dirty="0"/>
          </a:p>
          <a:p>
            <a:endParaRPr lang="en-US" sz="2800"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7CDDEDE8-EB1E-6AAB-7CA7-E87AC0A326C7}"/>
                  </a:ext>
                </a:extLst>
              </p:cNvPr>
              <p:cNvGraphicFramePr>
                <a:graphicFrameLocks noGrp="1"/>
              </p:cNvGraphicFramePr>
              <p:nvPr>
                <p:extLst>
                  <p:ext uri="{D42A27DB-BD31-4B8C-83A1-F6EECF244321}">
                    <p14:modId xmlns:p14="http://schemas.microsoft.com/office/powerpoint/2010/main" val="2531183455"/>
                  </p:ext>
                </p:extLst>
              </p:nvPr>
            </p:nvGraphicFramePr>
            <p:xfrm>
              <a:off x="571110" y="1355997"/>
              <a:ext cx="8001000" cy="2244778"/>
            </p:xfrm>
            <a:graphic>
              <a:graphicData uri="http://schemas.openxmlformats.org/drawingml/2006/table">
                <a:tbl>
                  <a:tblPr firstRow="1" bandRow="1">
                    <a:tableStyleId>{2D5ABB26-0587-4C30-8999-92F81FD0307C}</a:tableStyleId>
                  </a:tblPr>
                  <a:tblGrid>
                    <a:gridCol w="1257690">
                      <a:extLst>
                        <a:ext uri="{9D8B030D-6E8A-4147-A177-3AD203B41FA5}">
                          <a16:colId xmlns:a16="http://schemas.microsoft.com/office/drawing/2014/main" val="2550236420"/>
                        </a:ext>
                      </a:extLst>
                    </a:gridCol>
                    <a:gridCol w="1905000">
                      <a:extLst>
                        <a:ext uri="{9D8B030D-6E8A-4147-A177-3AD203B41FA5}">
                          <a16:colId xmlns:a16="http://schemas.microsoft.com/office/drawing/2014/main" val="3043900148"/>
                        </a:ext>
                      </a:extLst>
                    </a:gridCol>
                    <a:gridCol w="2438010">
                      <a:extLst>
                        <a:ext uri="{9D8B030D-6E8A-4147-A177-3AD203B41FA5}">
                          <a16:colId xmlns:a16="http://schemas.microsoft.com/office/drawing/2014/main" val="2373469402"/>
                        </a:ext>
                      </a:extLst>
                    </a:gridCol>
                    <a:gridCol w="2400300">
                      <a:extLst>
                        <a:ext uri="{9D8B030D-6E8A-4147-A177-3AD203B41FA5}">
                          <a16:colId xmlns:a16="http://schemas.microsoft.com/office/drawing/2014/main" val="2140791378"/>
                        </a:ext>
                      </a:extLst>
                    </a:gridCol>
                  </a:tblGrid>
                  <a:tr h="346385">
                    <a:tc>
                      <a:txBody>
                        <a:bodyPr/>
                        <a:lstStyle/>
                        <a:p>
                          <a:r>
                            <a:rPr lang="en-US" b="1" dirty="0"/>
                            <a:t>Name</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Property</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         Example</a:t>
                          </a:r>
                          <a:endParaRPr lang="en-IN" b="1"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9586"/>
                      </a:ext>
                    </a:extLst>
                  </a:tr>
                  <a:tr h="1879018">
                    <a:tc>
                      <a:txBody>
                        <a:bodyPr/>
                        <a:lstStyle/>
                        <a:p>
                          <a:endParaRPr lang="en-IN" b="1" dirty="0"/>
                        </a:p>
                        <a:p>
                          <a:r>
                            <a:rPr lang="en-IN" b="1" dirty="0"/>
                            <a:t>Equilateral</a:t>
                          </a:r>
                        </a:p>
                      </a:txBody>
                      <a:tcPr>
                        <a:lnT w="12700" cap="flat" cmpd="sng" algn="ctr">
                          <a:solidFill>
                            <a:schemeClr val="tx1"/>
                          </a:solidFill>
                          <a:prstDash val="solid"/>
                          <a:round/>
                          <a:headEnd type="none" w="med" len="med"/>
                          <a:tailEnd type="none" w="med" len="med"/>
                        </a:lnT>
                      </a:tcPr>
                    </a:tc>
                    <a:tc>
                      <a:txBody>
                        <a:bodyPr/>
                        <a:lstStyle/>
                        <a:p>
                          <a:endParaRPr lang="en-US" dirty="0"/>
                        </a:p>
                        <a:p>
                          <a:r>
                            <a:rPr lang="en-US" dirty="0"/>
                            <a:t>All three sides have equal lengths.</a:t>
                          </a:r>
                        </a:p>
                        <a:p>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endParaRPr lang="en-US" i="1" dirty="0">
                            <a:latin typeface="Cambria Math" panose="02040503050406030204" pitchFamily="18" charset="0"/>
                            <a:ea typeface="Cambria Math" panose="02040503050406030204" pitchFamily="18" charset="0"/>
                          </a:endParaRPr>
                        </a:p>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𝑋𝑌𝑍</m:t>
                              </m:r>
                            </m:oMath>
                          </a14:m>
                          <a:r>
                            <a:rPr lang="en-US" dirty="0"/>
                            <a:t> is equilateral since </a:t>
                          </a:r>
                          <a14:m>
                            <m:oMath xmlns:m="http://schemas.openxmlformats.org/officeDocument/2006/math">
                              <m:r>
                                <a:rPr lang="en-US" b="0" i="1" smtClean="0">
                                  <a:latin typeface="Cambria Math" panose="02040503050406030204" pitchFamily="18" charset="0"/>
                                </a:rPr>
                                <m:t>𝑋𝑌</m:t>
                              </m:r>
                              <m:r>
                                <a:rPr lang="en-US" b="0" i="1" smtClean="0">
                                  <a:latin typeface="Cambria Math" panose="02040503050406030204" pitchFamily="18" charset="0"/>
                                </a:rPr>
                                <m:t>=</m:t>
                              </m:r>
                              <m:r>
                                <a:rPr lang="en-US" b="0" i="1" smtClean="0">
                                  <a:latin typeface="Cambria Math" panose="02040503050406030204" pitchFamily="18" charset="0"/>
                                </a:rPr>
                                <m:t>𝑋𝑍</m:t>
                              </m:r>
                              <m:r>
                                <a:rPr lang="en-US" b="0" i="1" smtClean="0">
                                  <a:latin typeface="Cambria Math" panose="02040503050406030204" pitchFamily="18" charset="0"/>
                                </a:rPr>
                                <m:t>=</m:t>
                              </m:r>
                              <m:r>
                                <a:rPr lang="en-US" b="0" i="1" smtClean="0">
                                  <a:latin typeface="Cambria Math" panose="02040503050406030204" pitchFamily="18" charset="0"/>
                                </a:rPr>
                                <m:t>𝑌𝑍</m:t>
                              </m:r>
                            </m:oMath>
                          </a14:m>
                          <a:endParaRPr lang="en-IN"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87506811"/>
                      </a:ext>
                    </a:extLst>
                  </a:tr>
                </a:tbl>
              </a:graphicData>
            </a:graphic>
          </p:graphicFrame>
        </mc:Choice>
        <mc:Fallback>
          <p:graphicFrame>
            <p:nvGraphicFramePr>
              <p:cNvPr id="4" name="Table 3">
                <a:extLst>
                  <a:ext uri="{FF2B5EF4-FFF2-40B4-BE49-F238E27FC236}">
                    <a16:creationId xmlns:a16="http://schemas.microsoft.com/office/drawing/2014/main" id="{7CDDEDE8-EB1E-6AAB-7CA7-E87AC0A326C7}"/>
                  </a:ext>
                </a:extLst>
              </p:cNvPr>
              <p:cNvGraphicFramePr>
                <a:graphicFrameLocks noGrp="1"/>
              </p:cNvGraphicFramePr>
              <p:nvPr>
                <p:extLst>
                  <p:ext uri="{D42A27DB-BD31-4B8C-83A1-F6EECF244321}">
                    <p14:modId xmlns:p14="http://schemas.microsoft.com/office/powerpoint/2010/main" val="2531183455"/>
                  </p:ext>
                </p:extLst>
              </p:nvPr>
            </p:nvGraphicFramePr>
            <p:xfrm>
              <a:off x="571110" y="1355997"/>
              <a:ext cx="8001000" cy="2244778"/>
            </p:xfrm>
            <a:graphic>
              <a:graphicData uri="http://schemas.openxmlformats.org/drawingml/2006/table">
                <a:tbl>
                  <a:tblPr firstRow="1" bandRow="1">
                    <a:tableStyleId>{2D5ABB26-0587-4C30-8999-92F81FD0307C}</a:tableStyleId>
                  </a:tblPr>
                  <a:tblGrid>
                    <a:gridCol w="1257690">
                      <a:extLst>
                        <a:ext uri="{9D8B030D-6E8A-4147-A177-3AD203B41FA5}">
                          <a16:colId xmlns:a16="http://schemas.microsoft.com/office/drawing/2014/main" val="2550236420"/>
                        </a:ext>
                      </a:extLst>
                    </a:gridCol>
                    <a:gridCol w="1905000">
                      <a:extLst>
                        <a:ext uri="{9D8B030D-6E8A-4147-A177-3AD203B41FA5}">
                          <a16:colId xmlns:a16="http://schemas.microsoft.com/office/drawing/2014/main" val="3043900148"/>
                        </a:ext>
                      </a:extLst>
                    </a:gridCol>
                    <a:gridCol w="2438010">
                      <a:extLst>
                        <a:ext uri="{9D8B030D-6E8A-4147-A177-3AD203B41FA5}">
                          <a16:colId xmlns:a16="http://schemas.microsoft.com/office/drawing/2014/main" val="2373469402"/>
                        </a:ext>
                      </a:extLst>
                    </a:gridCol>
                    <a:gridCol w="2400300">
                      <a:extLst>
                        <a:ext uri="{9D8B030D-6E8A-4147-A177-3AD203B41FA5}">
                          <a16:colId xmlns:a16="http://schemas.microsoft.com/office/drawing/2014/main" val="2140791378"/>
                        </a:ext>
                      </a:extLst>
                    </a:gridCol>
                  </a:tblGrid>
                  <a:tr h="365760">
                    <a:tc>
                      <a:txBody>
                        <a:bodyPr/>
                        <a:lstStyle/>
                        <a:p>
                          <a:r>
                            <a:rPr lang="en-US" b="1" dirty="0"/>
                            <a:t>Name</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Property</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         Example</a:t>
                          </a:r>
                          <a:endParaRPr lang="en-IN" b="1"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9586"/>
                      </a:ext>
                    </a:extLst>
                  </a:tr>
                  <a:tr h="1879018">
                    <a:tc>
                      <a:txBody>
                        <a:bodyPr/>
                        <a:lstStyle/>
                        <a:p>
                          <a:endParaRPr lang="en-IN" b="1" dirty="0"/>
                        </a:p>
                        <a:p>
                          <a:r>
                            <a:rPr lang="en-IN" b="1" dirty="0"/>
                            <a:t>Equilateral</a:t>
                          </a:r>
                        </a:p>
                      </a:txBody>
                      <a:tcPr>
                        <a:lnT w="12700" cap="flat" cmpd="sng" algn="ctr">
                          <a:solidFill>
                            <a:schemeClr val="tx1"/>
                          </a:solidFill>
                          <a:prstDash val="solid"/>
                          <a:round/>
                          <a:headEnd type="none" w="med" len="med"/>
                          <a:tailEnd type="none" w="med" len="med"/>
                        </a:lnT>
                      </a:tcPr>
                    </a:tc>
                    <a:tc>
                      <a:txBody>
                        <a:bodyPr/>
                        <a:lstStyle/>
                        <a:p>
                          <a:endParaRPr lang="en-US" dirty="0"/>
                        </a:p>
                        <a:p>
                          <a:r>
                            <a:rPr lang="en-US" dirty="0"/>
                            <a:t>All three sides have equal lengths.</a:t>
                          </a:r>
                        </a:p>
                        <a:p>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a:blip r:embed="rId2"/>
                          <a:stretch>
                            <a:fillRect l="-233503" t="-21036" r="-254"/>
                          </a:stretch>
                        </a:blipFill>
                      </a:tcPr>
                    </a:tc>
                    <a:extLst>
                      <a:ext uri="{0D108BD9-81ED-4DB2-BD59-A6C34878D82A}">
                        <a16:rowId xmlns:a16="http://schemas.microsoft.com/office/drawing/2014/main" val="1587506811"/>
                      </a:ext>
                    </a:extLst>
                  </a:tr>
                </a:tbl>
              </a:graphicData>
            </a:graphic>
          </p:graphicFrame>
        </mc:Fallback>
      </mc:AlternateContent>
      <p:sp>
        <p:nvSpPr>
          <p:cNvPr id="7" name="Isosceles Triangle 6">
            <a:extLst>
              <a:ext uri="{FF2B5EF4-FFF2-40B4-BE49-F238E27FC236}">
                <a16:creationId xmlns:a16="http://schemas.microsoft.com/office/drawing/2014/main" id="{BACC27FA-64B4-30D3-71AF-A3F218E3C906}"/>
              </a:ext>
            </a:extLst>
          </p:cNvPr>
          <p:cNvSpPr/>
          <p:nvPr/>
        </p:nvSpPr>
        <p:spPr>
          <a:xfrm>
            <a:off x="4105469" y="2080727"/>
            <a:ext cx="1600200" cy="828869"/>
          </a:xfrm>
          <a:prstGeom prst="triangle">
            <a:avLst>
              <a:gd name="adj" fmla="val 5029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00B4F22-7701-1F8F-FAC0-1A4D02BB5BBE}"/>
                  </a:ext>
                </a:extLst>
              </p:cNvPr>
              <p:cNvSpPr txBox="1"/>
              <p:nvPr/>
            </p:nvSpPr>
            <p:spPr>
              <a:xfrm>
                <a:off x="4690186" y="1772816"/>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oMath>
                  </m:oMathPara>
                </a14:m>
                <a:endParaRPr lang="en-IN" dirty="0"/>
              </a:p>
            </p:txBody>
          </p:sp>
        </mc:Choice>
        <mc:Fallback xmlns="">
          <p:sp>
            <p:nvSpPr>
              <p:cNvPr id="34" name="TextBox 33">
                <a:extLst>
                  <a:ext uri="{FF2B5EF4-FFF2-40B4-BE49-F238E27FC236}">
                    <a16:creationId xmlns:a16="http://schemas.microsoft.com/office/drawing/2014/main" id="{200B4F22-7701-1F8F-FAC0-1A4D02BB5BBE}"/>
                  </a:ext>
                </a:extLst>
              </p:cNvPr>
              <p:cNvSpPr txBox="1">
                <a:spLocks noRot="1" noChangeAspect="1" noMove="1" noResize="1" noEditPoints="1" noAdjustHandles="1" noChangeArrowheads="1" noChangeShapeType="1" noTextEdit="1"/>
              </p:cNvSpPr>
              <p:nvPr/>
            </p:nvSpPr>
            <p:spPr>
              <a:xfrm>
                <a:off x="4690186" y="1772816"/>
                <a:ext cx="152400" cy="369332"/>
              </a:xfrm>
              <a:prstGeom prst="rect">
                <a:avLst/>
              </a:prstGeom>
              <a:blipFill>
                <a:blip r:embed="rId3"/>
                <a:stretch>
                  <a:fillRect l="-4000" r="-9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6480E62-A6AB-8854-8688-06A8C4F7F449}"/>
                  </a:ext>
                </a:extLst>
              </p:cNvPr>
              <p:cNvSpPr txBox="1"/>
              <p:nvPr/>
            </p:nvSpPr>
            <p:spPr>
              <a:xfrm>
                <a:off x="3822440" y="2789854"/>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IN" dirty="0"/>
              </a:p>
            </p:txBody>
          </p:sp>
        </mc:Choice>
        <mc:Fallback xmlns="">
          <p:sp>
            <p:nvSpPr>
              <p:cNvPr id="35" name="TextBox 34">
                <a:extLst>
                  <a:ext uri="{FF2B5EF4-FFF2-40B4-BE49-F238E27FC236}">
                    <a16:creationId xmlns:a16="http://schemas.microsoft.com/office/drawing/2014/main" id="{16480E62-A6AB-8854-8688-06A8C4F7F449}"/>
                  </a:ext>
                </a:extLst>
              </p:cNvPr>
              <p:cNvSpPr txBox="1">
                <a:spLocks noRot="1" noChangeAspect="1" noMove="1" noResize="1" noEditPoints="1" noAdjustHandles="1" noChangeArrowheads="1" noChangeShapeType="1" noTextEdit="1"/>
              </p:cNvSpPr>
              <p:nvPr/>
            </p:nvSpPr>
            <p:spPr>
              <a:xfrm>
                <a:off x="3822440" y="2789854"/>
                <a:ext cx="152400" cy="369332"/>
              </a:xfrm>
              <a:prstGeom prst="rect">
                <a:avLst/>
              </a:prstGeom>
              <a:blipFill>
                <a:blip r:embed="rId4"/>
                <a:stretch>
                  <a:fillRect l="-4000" r="-104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43BB97F-1577-44E3-35DF-DBE267E19592}"/>
                  </a:ext>
                </a:extLst>
              </p:cNvPr>
              <p:cNvSpPr txBox="1"/>
              <p:nvPr/>
            </p:nvSpPr>
            <p:spPr>
              <a:xfrm>
                <a:off x="5753877" y="2799184"/>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oMath>
                  </m:oMathPara>
                </a14:m>
                <a:endParaRPr lang="en-IN" dirty="0"/>
              </a:p>
            </p:txBody>
          </p:sp>
        </mc:Choice>
        <mc:Fallback xmlns="">
          <p:sp>
            <p:nvSpPr>
              <p:cNvPr id="36" name="TextBox 35">
                <a:extLst>
                  <a:ext uri="{FF2B5EF4-FFF2-40B4-BE49-F238E27FC236}">
                    <a16:creationId xmlns:a16="http://schemas.microsoft.com/office/drawing/2014/main" id="{043BB97F-1577-44E3-35DF-DBE267E19592}"/>
                  </a:ext>
                </a:extLst>
              </p:cNvPr>
              <p:cNvSpPr txBox="1">
                <a:spLocks noRot="1" noChangeAspect="1" noMove="1" noResize="1" noEditPoints="1" noAdjustHandles="1" noChangeArrowheads="1" noChangeShapeType="1" noTextEdit="1"/>
              </p:cNvSpPr>
              <p:nvPr/>
            </p:nvSpPr>
            <p:spPr>
              <a:xfrm>
                <a:off x="5753877" y="2799184"/>
                <a:ext cx="152400" cy="369332"/>
              </a:xfrm>
              <a:prstGeom prst="rect">
                <a:avLst/>
              </a:prstGeom>
              <a:blipFill>
                <a:blip r:embed="rId5"/>
                <a:stretch>
                  <a:fillRect l="-4000" r="-96000"/>
                </a:stretch>
              </a:blipFill>
            </p:spPr>
            <p:txBody>
              <a:bodyPr/>
              <a:lstStyle/>
              <a:p>
                <a:r>
                  <a:rPr lang="en-IN">
                    <a:noFill/>
                  </a:rPr>
                  <a:t> </a:t>
                </a:r>
              </a:p>
            </p:txBody>
          </p:sp>
        </mc:Fallback>
      </mc:AlternateContent>
      <p:cxnSp>
        <p:nvCxnSpPr>
          <p:cNvPr id="6" name="Straight Connector 5">
            <a:extLst>
              <a:ext uri="{FF2B5EF4-FFF2-40B4-BE49-F238E27FC236}">
                <a16:creationId xmlns:a16="http://schemas.microsoft.com/office/drawing/2014/main" id="{A2520A2B-C86C-39B6-6AAC-4BD851C476C8}"/>
              </a:ext>
            </a:extLst>
          </p:cNvPr>
          <p:cNvCxnSpPr>
            <a:cxnSpLocks/>
          </p:cNvCxnSpPr>
          <p:nvPr/>
        </p:nvCxnSpPr>
        <p:spPr>
          <a:xfrm>
            <a:off x="4897017" y="2799185"/>
            <a:ext cx="1554" cy="2612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01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Triangles Classified by Angles</a:t>
            </a:r>
            <a:endParaRPr dirty="0"/>
          </a:p>
        </p:txBody>
      </p:sp>
      <p:sp>
        <p:nvSpPr>
          <p:cNvPr id="3" name="Text Placeholder 2"/>
          <p:cNvSpPr>
            <a:spLocks noGrp="1"/>
          </p:cNvSpPr>
          <p:nvPr>
            <p:ph type="body" sz="quarter" idx="10"/>
          </p:nvPr>
        </p:nvSpPr>
        <p:spPr>
          <a:xfrm>
            <a:off x="438539" y="1089269"/>
            <a:ext cx="8229600" cy="4659737"/>
          </a:xfrm>
        </p:spPr>
        <p:txBody>
          <a:bodyPr>
            <a:spAutoFit/>
          </a:bodyPr>
          <a:lstStyle/>
          <a:p>
            <a:endParaRPr lang="en-US" sz="2800" dirty="0"/>
          </a:p>
          <a:p>
            <a:endParaRPr lang="en-US" dirty="0"/>
          </a:p>
          <a:p>
            <a:r>
              <a:rPr lang="en-US" sz="2800" dirty="0"/>
              <a:t> </a:t>
            </a:r>
          </a:p>
          <a:p>
            <a:endParaRPr lang="en-US" dirty="0"/>
          </a:p>
          <a:p>
            <a:endParaRPr lang="en-US" sz="2800" dirty="0"/>
          </a:p>
          <a:p>
            <a:endParaRPr lang="en-US" dirty="0"/>
          </a:p>
          <a:p>
            <a:endParaRPr lang="en-US" sz="2800" dirty="0"/>
          </a:p>
          <a:p>
            <a:endParaRPr lang="en-US" dirty="0"/>
          </a:p>
          <a:p>
            <a:endParaRPr lang="en-US" sz="2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CDDEDE8-EB1E-6AAB-7CA7-E87AC0A326C7}"/>
                  </a:ext>
                </a:extLst>
              </p:cNvPr>
              <p:cNvGraphicFramePr>
                <a:graphicFrameLocks noGrp="1"/>
              </p:cNvGraphicFramePr>
              <p:nvPr>
                <p:extLst>
                  <p:ext uri="{D42A27DB-BD31-4B8C-83A1-F6EECF244321}">
                    <p14:modId xmlns:p14="http://schemas.microsoft.com/office/powerpoint/2010/main" val="2435980235"/>
                  </p:ext>
                </p:extLst>
              </p:nvPr>
            </p:nvGraphicFramePr>
            <p:xfrm>
              <a:off x="571110" y="1355997"/>
              <a:ext cx="8001000" cy="4123796"/>
            </p:xfrm>
            <a:graphic>
              <a:graphicData uri="http://schemas.openxmlformats.org/drawingml/2006/table">
                <a:tbl>
                  <a:tblPr firstRow="1" bandRow="1">
                    <a:tableStyleId>{2D5ABB26-0587-4C30-8999-92F81FD0307C}</a:tableStyleId>
                  </a:tblPr>
                  <a:tblGrid>
                    <a:gridCol w="1257690">
                      <a:extLst>
                        <a:ext uri="{9D8B030D-6E8A-4147-A177-3AD203B41FA5}">
                          <a16:colId xmlns:a16="http://schemas.microsoft.com/office/drawing/2014/main" val="2550236420"/>
                        </a:ext>
                      </a:extLst>
                    </a:gridCol>
                    <a:gridCol w="1905000">
                      <a:extLst>
                        <a:ext uri="{9D8B030D-6E8A-4147-A177-3AD203B41FA5}">
                          <a16:colId xmlns:a16="http://schemas.microsoft.com/office/drawing/2014/main" val="3043900148"/>
                        </a:ext>
                      </a:extLst>
                    </a:gridCol>
                    <a:gridCol w="2438010">
                      <a:extLst>
                        <a:ext uri="{9D8B030D-6E8A-4147-A177-3AD203B41FA5}">
                          <a16:colId xmlns:a16="http://schemas.microsoft.com/office/drawing/2014/main" val="2373469402"/>
                        </a:ext>
                      </a:extLst>
                    </a:gridCol>
                    <a:gridCol w="2400300">
                      <a:extLst>
                        <a:ext uri="{9D8B030D-6E8A-4147-A177-3AD203B41FA5}">
                          <a16:colId xmlns:a16="http://schemas.microsoft.com/office/drawing/2014/main" val="2140791378"/>
                        </a:ext>
                      </a:extLst>
                    </a:gridCol>
                  </a:tblGrid>
                  <a:tr h="346385">
                    <a:tc>
                      <a:txBody>
                        <a:bodyPr/>
                        <a:lstStyle/>
                        <a:p>
                          <a:r>
                            <a:rPr lang="en-US" b="1" dirty="0"/>
                            <a:t>Name</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Property</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         Example</a:t>
                          </a:r>
                          <a:endParaRPr lang="en-IN" b="1"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9586"/>
                      </a:ext>
                    </a:extLst>
                  </a:tr>
                  <a:tr h="1879018">
                    <a:tc>
                      <a:txBody>
                        <a:bodyPr/>
                        <a:lstStyle/>
                        <a:p>
                          <a:endParaRPr lang="en-IN" b="1" dirty="0"/>
                        </a:p>
                        <a:p>
                          <a:r>
                            <a:rPr lang="en-IN" b="1" dirty="0"/>
                            <a:t>Acute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p>
                          <a:r>
                            <a:rPr lang="en-US" dirty="0"/>
                            <a:t>All three angles are acute. </a:t>
                          </a:r>
                        </a:p>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i="1" dirty="0">
                            <a:latin typeface="Cambria Math" panose="02040503050406030204" pitchFamily="18" charset="0"/>
                            <a:ea typeface="Cambria Math" panose="02040503050406030204" pitchFamily="18" charset="0"/>
                          </a:endParaRPr>
                        </a:p>
                        <a:p>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𝐴</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𝐵</m:t>
                              </m:r>
                              <m:r>
                                <a:rPr lang="en-US" b="0" i="1" dirty="0" smtClean="0">
                                  <a:latin typeface="Cambria Math" panose="02040503050406030204" pitchFamily="18" charset="0"/>
                                  <a:ea typeface="Cambria Math" panose="02040503050406030204" pitchFamily="18" charset="0"/>
                                </a:rPr>
                                <m:t>, </m:t>
                              </m:r>
                            </m:oMath>
                          </a14:m>
                          <a:r>
                            <a:rPr lang="en-US" b="0" i="0" dirty="0">
                              <a:latin typeface="+mj-lt"/>
                              <a:ea typeface="Cambria Math" panose="02040503050406030204" pitchFamily="18" charset="0"/>
                            </a:rPr>
                            <a:t>and</a:t>
                          </a:r>
                          <a14:m>
                            <m:oMath xmlns:m="http://schemas.openxmlformats.org/officeDocument/2006/math">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𝐶</m:t>
                              </m:r>
                            </m:oMath>
                          </a14:m>
                          <a:r>
                            <a:rPr lang="en-US" dirty="0"/>
                            <a:t> are all acute so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𝐴𝐵𝐶</m:t>
                              </m:r>
                            </m:oMath>
                          </a14:m>
                          <a:r>
                            <a:rPr lang="en-IN" dirty="0"/>
                            <a:t> is acute.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506811"/>
                      </a:ext>
                    </a:extLst>
                  </a:tr>
                  <a:tr h="1879018">
                    <a:tc>
                      <a:txBody>
                        <a:bodyPr/>
                        <a:lstStyle/>
                        <a:p>
                          <a:r>
                            <a:rPr lang="en-US" b="1" dirty="0"/>
                            <a:t>Right</a:t>
                          </a:r>
                          <a:endParaRPr lang="en-IN" b="1" dirty="0"/>
                        </a:p>
                      </a:txBody>
                      <a:tcPr>
                        <a:lnT w="12700" cap="flat" cmpd="sng" algn="ctr">
                          <a:solidFill>
                            <a:schemeClr val="tx1"/>
                          </a:solidFill>
                          <a:prstDash val="solid"/>
                          <a:round/>
                          <a:headEnd type="none" w="med" len="med"/>
                          <a:tailEnd type="none" w="med" len="med"/>
                        </a:lnT>
                      </a:tcPr>
                    </a:tc>
                    <a:tc>
                      <a:txBody>
                        <a:bodyPr/>
                        <a:lstStyle/>
                        <a:p>
                          <a:r>
                            <a:rPr lang="en-US" dirty="0"/>
                            <a:t>One angle is a right angle.</a:t>
                          </a:r>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=90°</m:t>
                              </m:r>
                            </m:oMath>
                          </a14:m>
                          <a:r>
                            <a:rPr lang="en-IN" dirty="0"/>
                            <a:t> so </a:t>
                          </a:r>
                          <a14:m>
                            <m:oMath xmlns:m="http://schemas.openxmlformats.org/officeDocument/2006/math">
                              <m:r>
                                <a:rPr lang="en-IN"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𝑃𝑅𝑄</m:t>
                              </m:r>
                            </m:oMath>
                          </a14:m>
                          <a:r>
                            <a:rPr lang="en-IN" dirty="0"/>
                            <a:t> is a right triangle.</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6680466"/>
                      </a:ext>
                    </a:extLst>
                  </a:tr>
                </a:tbl>
              </a:graphicData>
            </a:graphic>
          </p:graphicFrame>
        </mc:Choice>
        <mc:Fallback xmlns="">
          <p:graphicFrame>
            <p:nvGraphicFramePr>
              <p:cNvPr id="4" name="Table 3">
                <a:extLst>
                  <a:ext uri="{FF2B5EF4-FFF2-40B4-BE49-F238E27FC236}">
                    <a16:creationId xmlns:a16="http://schemas.microsoft.com/office/drawing/2014/main" id="{7CDDEDE8-EB1E-6AAB-7CA7-E87AC0A326C7}"/>
                  </a:ext>
                </a:extLst>
              </p:cNvPr>
              <p:cNvGraphicFramePr>
                <a:graphicFrameLocks noGrp="1"/>
              </p:cNvGraphicFramePr>
              <p:nvPr>
                <p:extLst>
                  <p:ext uri="{D42A27DB-BD31-4B8C-83A1-F6EECF244321}">
                    <p14:modId xmlns:p14="http://schemas.microsoft.com/office/powerpoint/2010/main" val="2435980235"/>
                  </p:ext>
                </p:extLst>
              </p:nvPr>
            </p:nvGraphicFramePr>
            <p:xfrm>
              <a:off x="571110" y="1355997"/>
              <a:ext cx="8001000" cy="4123796"/>
            </p:xfrm>
            <a:graphic>
              <a:graphicData uri="http://schemas.openxmlformats.org/drawingml/2006/table">
                <a:tbl>
                  <a:tblPr firstRow="1" bandRow="1">
                    <a:tableStyleId>{2D5ABB26-0587-4C30-8999-92F81FD0307C}</a:tableStyleId>
                  </a:tblPr>
                  <a:tblGrid>
                    <a:gridCol w="1257690">
                      <a:extLst>
                        <a:ext uri="{9D8B030D-6E8A-4147-A177-3AD203B41FA5}">
                          <a16:colId xmlns:a16="http://schemas.microsoft.com/office/drawing/2014/main" val="2550236420"/>
                        </a:ext>
                      </a:extLst>
                    </a:gridCol>
                    <a:gridCol w="1905000">
                      <a:extLst>
                        <a:ext uri="{9D8B030D-6E8A-4147-A177-3AD203B41FA5}">
                          <a16:colId xmlns:a16="http://schemas.microsoft.com/office/drawing/2014/main" val="3043900148"/>
                        </a:ext>
                      </a:extLst>
                    </a:gridCol>
                    <a:gridCol w="2438010">
                      <a:extLst>
                        <a:ext uri="{9D8B030D-6E8A-4147-A177-3AD203B41FA5}">
                          <a16:colId xmlns:a16="http://schemas.microsoft.com/office/drawing/2014/main" val="2373469402"/>
                        </a:ext>
                      </a:extLst>
                    </a:gridCol>
                    <a:gridCol w="2400300">
                      <a:extLst>
                        <a:ext uri="{9D8B030D-6E8A-4147-A177-3AD203B41FA5}">
                          <a16:colId xmlns:a16="http://schemas.microsoft.com/office/drawing/2014/main" val="2140791378"/>
                        </a:ext>
                      </a:extLst>
                    </a:gridCol>
                  </a:tblGrid>
                  <a:tr h="365760">
                    <a:tc>
                      <a:txBody>
                        <a:bodyPr/>
                        <a:lstStyle/>
                        <a:p>
                          <a:r>
                            <a:rPr lang="en-US" b="1" dirty="0"/>
                            <a:t>Name</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Property</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         Example</a:t>
                          </a:r>
                          <a:endParaRPr lang="en-IN" b="1"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9586"/>
                      </a:ext>
                    </a:extLst>
                  </a:tr>
                  <a:tr h="1879018">
                    <a:tc>
                      <a:txBody>
                        <a:bodyPr/>
                        <a:lstStyle/>
                        <a:p>
                          <a:endParaRPr lang="en-IN" b="1" dirty="0"/>
                        </a:p>
                        <a:p>
                          <a:r>
                            <a:rPr lang="en-IN" b="1" dirty="0"/>
                            <a:t>Acute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p>
                          <a:r>
                            <a:rPr lang="en-US" dirty="0"/>
                            <a:t>All three angles are acute. </a:t>
                          </a:r>
                        </a:p>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3503" t="-21036" r="-254" b="-99676"/>
                          </a:stretch>
                        </a:blipFill>
                      </a:tcPr>
                    </a:tc>
                    <a:extLst>
                      <a:ext uri="{0D108BD9-81ED-4DB2-BD59-A6C34878D82A}">
                        <a16:rowId xmlns:a16="http://schemas.microsoft.com/office/drawing/2014/main" val="1587506811"/>
                      </a:ext>
                    </a:extLst>
                  </a:tr>
                  <a:tr h="1879018">
                    <a:tc>
                      <a:txBody>
                        <a:bodyPr/>
                        <a:lstStyle/>
                        <a:p>
                          <a:r>
                            <a:rPr lang="en-US" b="1" dirty="0"/>
                            <a:t>Right</a:t>
                          </a:r>
                          <a:endParaRPr lang="en-IN" b="1" dirty="0"/>
                        </a:p>
                      </a:txBody>
                      <a:tcPr>
                        <a:lnT w="12700" cap="flat" cmpd="sng" algn="ctr">
                          <a:solidFill>
                            <a:schemeClr val="tx1"/>
                          </a:solidFill>
                          <a:prstDash val="solid"/>
                          <a:round/>
                          <a:headEnd type="none" w="med" len="med"/>
                          <a:tailEnd type="none" w="med" len="med"/>
                        </a:lnT>
                      </a:tcPr>
                    </a:tc>
                    <a:tc>
                      <a:txBody>
                        <a:bodyPr/>
                        <a:lstStyle/>
                        <a:p>
                          <a:r>
                            <a:rPr lang="en-US" dirty="0"/>
                            <a:t>One angle is a right angle.</a:t>
                          </a:r>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a:blip r:embed="rId2"/>
                          <a:stretch>
                            <a:fillRect l="-233503" t="-121429" r="-254"/>
                          </a:stretch>
                        </a:blipFill>
                      </a:tcPr>
                    </a:tc>
                    <a:extLst>
                      <a:ext uri="{0D108BD9-81ED-4DB2-BD59-A6C34878D82A}">
                        <a16:rowId xmlns:a16="http://schemas.microsoft.com/office/drawing/2014/main" val="2046680466"/>
                      </a:ext>
                    </a:extLst>
                  </a:tr>
                </a:tbl>
              </a:graphicData>
            </a:graphic>
          </p:graphicFrame>
        </mc:Fallback>
      </mc:AlternateContent>
      <p:sp>
        <p:nvSpPr>
          <p:cNvPr id="7" name="Isosceles Triangle 6">
            <a:extLst>
              <a:ext uri="{FF2B5EF4-FFF2-40B4-BE49-F238E27FC236}">
                <a16:creationId xmlns:a16="http://schemas.microsoft.com/office/drawing/2014/main" id="{BACC27FA-64B4-30D3-71AF-A3F218E3C906}"/>
              </a:ext>
            </a:extLst>
          </p:cNvPr>
          <p:cNvSpPr/>
          <p:nvPr/>
        </p:nvSpPr>
        <p:spPr>
          <a:xfrm>
            <a:off x="4105469" y="2080727"/>
            <a:ext cx="1063693" cy="1078459"/>
          </a:xfrm>
          <a:prstGeom prst="triangle">
            <a:avLst>
              <a:gd name="adj" fmla="val 6257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00B4F22-7701-1F8F-FAC0-1A4D02BB5BBE}"/>
                  </a:ext>
                </a:extLst>
              </p:cNvPr>
              <p:cNvSpPr txBox="1"/>
              <p:nvPr/>
            </p:nvSpPr>
            <p:spPr>
              <a:xfrm>
                <a:off x="4671525" y="1726163"/>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IN" dirty="0"/>
              </a:p>
            </p:txBody>
          </p:sp>
        </mc:Choice>
        <mc:Fallback xmlns="">
          <p:sp>
            <p:nvSpPr>
              <p:cNvPr id="34" name="TextBox 33">
                <a:extLst>
                  <a:ext uri="{FF2B5EF4-FFF2-40B4-BE49-F238E27FC236}">
                    <a16:creationId xmlns:a16="http://schemas.microsoft.com/office/drawing/2014/main" id="{200B4F22-7701-1F8F-FAC0-1A4D02BB5BBE}"/>
                  </a:ext>
                </a:extLst>
              </p:cNvPr>
              <p:cNvSpPr txBox="1">
                <a:spLocks noRot="1" noChangeAspect="1" noMove="1" noResize="1" noEditPoints="1" noAdjustHandles="1" noChangeArrowheads="1" noChangeShapeType="1" noTextEdit="1"/>
              </p:cNvSpPr>
              <p:nvPr/>
            </p:nvSpPr>
            <p:spPr>
              <a:xfrm>
                <a:off x="4671525" y="1726163"/>
                <a:ext cx="152400" cy="369332"/>
              </a:xfrm>
              <a:prstGeom prst="rect">
                <a:avLst/>
              </a:prstGeom>
              <a:blipFill>
                <a:blip r:embed="rId3"/>
                <a:stretch>
                  <a:fillRect l="-4000" r="-9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6480E62-A6AB-8854-8688-06A8C4F7F449}"/>
                  </a:ext>
                </a:extLst>
              </p:cNvPr>
              <p:cNvSpPr txBox="1"/>
              <p:nvPr/>
            </p:nvSpPr>
            <p:spPr>
              <a:xfrm>
                <a:off x="3803779" y="3013789"/>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IN" dirty="0"/>
              </a:p>
            </p:txBody>
          </p:sp>
        </mc:Choice>
        <mc:Fallback xmlns="">
          <p:sp>
            <p:nvSpPr>
              <p:cNvPr id="35" name="TextBox 34">
                <a:extLst>
                  <a:ext uri="{FF2B5EF4-FFF2-40B4-BE49-F238E27FC236}">
                    <a16:creationId xmlns:a16="http://schemas.microsoft.com/office/drawing/2014/main" id="{16480E62-A6AB-8854-8688-06A8C4F7F449}"/>
                  </a:ext>
                </a:extLst>
              </p:cNvPr>
              <p:cNvSpPr txBox="1">
                <a:spLocks noRot="1" noChangeAspect="1" noMove="1" noResize="1" noEditPoints="1" noAdjustHandles="1" noChangeArrowheads="1" noChangeShapeType="1" noTextEdit="1"/>
              </p:cNvSpPr>
              <p:nvPr/>
            </p:nvSpPr>
            <p:spPr>
              <a:xfrm>
                <a:off x="3803779" y="3013789"/>
                <a:ext cx="152400" cy="369332"/>
              </a:xfrm>
              <a:prstGeom prst="rect">
                <a:avLst/>
              </a:prstGeom>
              <a:blipFill>
                <a:blip r:embed="rId4"/>
                <a:stretch>
                  <a:fillRect l="-4000" r="-10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43BB97F-1577-44E3-35DF-DBE267E19592}"/>
                  </a:ext>
                </a:extLst>
              </p:cNvPr>
              <p:cNvSpPr txBox="1"/>
              <p:nvPr/>
            </p:nvSpPr>
            <p:spPr>
              <a:xfrm>
                <a:off x="5222032" y="3013788"/>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IN" dirty="0"/>
              </a:p>
            </p:txBody>
          </p:sp>
        </mc:Choice>
        <mc:Fallback xmlns="">
          <p:sp>
            <p:nvSpPr>
              <p:cNvPr id="36" name="TextBox 35">
                <a:extLst>
                  <a:ext uri="{FF2B5EF4-FFF2-40B4-BE49-F238E27FC236}">
                    <a16:creationId xmlns:a16="http://schemas.microsoft.com/office/drawing/2014/main" id="{043BB97F-1577-44E3-35DF-DBE267E19592}"/>
                  </a:ext>
                </a:extLst>
              </p:cNvPr>
              <p:cNvSpPr txBox="1">
                <a:spLocks noRot="1" noChangeAspect="1" noMove="1" noResize="1" noEditPoints="1" noAdjustHandles="1" noChangeArrowheads="1" noChangeShapeType="1" noTextEdit="1"/>
              </p:cNvSpPr>
              <p:nvPr/>
            </p:nvSpPr>
            <p:spPr>
              <a:xfrm>
                <a:off x="5222032" y="3013788"/>
                <a:ext cx="152400" cy="369332"/>
              </a:xfrm>
              <a:prstGeom prst="rect">
                <a:avLst/>
              </a:prstGeom>
              <a:blipFill>
                <a:blip r:embed="rId5"/>
                <a:stretch>
                  <a:fillRect l="-4000" r="-104000"/>
                </a:stretch>
              </a:blipFill>
            </p:spPr>
            <p:txBody>
              <a:bodyPr/>
              <a:lstStyle/>
              <a:p>
                <a:r>
                  <a:rPr lang="en-IN">
                    <a:noFill/>
                  </a:rPr>
                  <a:t> </a:t>
                </a:r>
              </a:p>
            </p:txBody>
          </p:sp>
        </mc:Fallback>
      </mc:AlternateContent>
      <p:sp>
        <p:nvSpPr>
          <p:cNvPr id="5" name="Right Triangle 4">
            <a:extLst>
              <a:ext uri="{FF2B5EF4-FFF2-40B4-BE49-F238E27FC236}">
                <a16:creationId xmlns:a16="http://schemas.microsoft.com/office/drawing/2014/main" id="{AE5CDAA9-72C2-65F3-D0B9-FDD2074BAF1F}"/>
              </a:ext>
            </a:extLst>
          </p:cNvPr>
          <p:cNvSpPr/>
          <p:nvPr/>
        </p:nvSpPr>
        <p:spPr>
          <a:xfrm>
            <a:off x="4191000" y="3810000"/>
            <a:ext cx="1183432" cy="1273705"/>
          </a:xfrm>
          <a:prstGeom prst="r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3DF6E394-FD46-292B-1563-E86923CAA347}"/>
              </a:ext>
            </a:extLst>
          </p:cNvPr>
          <p:cNvSpPr/>
          <p:nvPr/>
        </p:nvSpPr>
        <p:spPr>
          <a:xfrm>
            <a:off x="4191000" y="4954555"/>
            <a:ext cx="166396" cy="1291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9A2BBA-4F86-E033-6B7C-3A9E7D8ED177}"/>
                  </a:ext>
                </a:extLst>
              </p:cNvPr>
              <p:cNvSpPr txBox="1"/>
              <p:nvPr/>
            </p:nvSpPr>
            <p:spPr>
              <a:xfrm>
                <a:off x="3887754" y="3629607"/>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oMath>
                  </m:oMathPara>
                </a14:m>
                <a:endParaRPr lang="en-IN" dirty="0"/>
              </a:p>
            </p:txBody>
          </p:sp>
        </mc:Choice>
        <mc:Fallback xmlns="">
          <p:sp>
            <p:nvSpPr>
              <p:cNvPr id="9" name="TextBox 8">
                <a:extLst>
                  <a:ext uri="{FF2B5EF4-FFF2-40B4-BE49-F238E27FC236}">
                    <a16:creationId xmlns:a16="http://schemas.microsoft.com/office/drawing/2014/main" id="{119A2BBA-4F86-E033-6B7C-3A9E7D8ED177}"/>
                  </a:ext>
                </a:extLst>
              </p:cNvPr>
              <p:cNvSpPr txBox="1">
                <a:spLocks noRot="1" noChangeAspect="1" noMove="1" noResize="1" noEditPoints="1" noAdjustHandles="1" noChangeArrowheads="1" noChangeShapeType="1" noTextEdit="1"/>
              </p:cNvSpPr>
              <p:nvPr/>
            </p:nvSpPr>
            <p:spPr>
              <a:xfrm>
                <a:off x="3887754" y="3629607"/>
                <a:ext cx="152400" cy="369332"/>
              </a:xfrm>
              <a:prstGeom prst="rect">
                <a:avLst/>
              </a:prstGeom>
              <a:blipFill>
                <a:blip r:embed="rId6"/>
                <a:stretch>
                  <a:fillRect l="-4000" r="-10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E94A3F0-868F-904F-1ACB-BE9744972747}"/>
                  </a:ext>
                </a:extLst>
              </p:cNvPr>
              <p:cNvSpPr txBox="1"/>
              <p:nvPr/>
            </p:nvSpPr>
            <p:spPr>
              <a:xfrm>
                <a:off x="5511280" y="4907901"/>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oMath>
                  </m:oMathPara>
                </a14:m>
                <a:endParaRPr lang="en-IN" dirty="0"/>
              </a:p>
            </p:txBody>
          </p:sp>
        </mc:Choice>
        <mc:Fallback xmlns="">
          <p:sp>
            <p:nvSpPr>
              <p:cNvPr id="10" name="TextBox 9">
                <a:extLst>
                  <a:ext uri="{FF2B5EF4-FFF2-40B4-BE49-F238E27FC236}">
                    <a16:creationId xmlns:a16="http://schemas.microsoft.com/office/drawing/2014/main" id="{FE94A3F0-868F-904F-1ACB-BE9744972747}"/>
                  </a:ext>
                </a:extLst>
              </p:cNvPr>
              <p:cNvSpPr txBox="1">
                <a:spLocks noRot="1" noChangeAspect="1" noMove="1" noResize="1" noEditPoints="1" noAdjustHandles="1" noChangeArrowheads="1" noChangeShapeType="1" noTextEdit="1"/>
              </p:cNvSpPr>
              <p:nvPr/>
            </p:nvSpPr>
            <p:spPr>
              <a:xfrm>
                <a:off x="5511280" y="4907901"/>
                <a:ext cx="152400" cy="369332"/>
              </a:xfrm>
              <a:prstGeom prst="rect">
                <a:avLst/>
              </a:prstGeom>
              <a:blipFill>
                <a:blip r:embed="rId7"/>
                <a:stretch>
                  <a:fillRect l="-16000" r="-124000" b="-983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4FCBE9-A694-A790-093B-70443B8D395F}"/>
                  </a:ext>
                </a:extLst>
              </p:cNvPr>
              <p:cNvSpPr txBox="1"/>
              <p:nvPr/>
            </p:nvSpPr>
            <p:spPr>
              <a:xfrm>
                <a:off x="3897084" y="5038529"/>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oMath>
                  </m:oMathPara>
                </a14:m>
                <a:endParaRPr lang="en-IN" dirty="0"/>
              </a:p>
            </p:txBody>
          </p:sp>
        </mc:Choice>
        <mc:Fallback xmlns="">
          <p:sp>
            <p:nvSpPr>
              <p:cNvPr id="11" name="TextBox 10">
                <a:extLst>
                  <a:ext uri="{FF2B5EF4-FFF2-40B4-BE49-F238E27FC236}">
                    <a16:creationId xmlns:a16="http://schemas.microsoft.com/office/drawing/2014/main" id="{A74FCBE9-A694-A790-093B-70443B8D395F}"/>
                  </a:ext>
                </a:extLst>
              </p:cNvPr>
              <p:cNvSpPr txBox="1">
                <a:spLocks noRot="1" noChangeAspect="1" noMove="1" noResize="1" noEditPoints="1" noAdjustHandles="1" noChangeArrowheads="1" noChangeShapeType="1" noTextEdit="1"/>
              </p:cNvSpPr>
              <p:nvPr/>
            </p:nvSpPr>
            <p:spPr>
              <a:xfrm>
                <a:off x="3897084" y="5038529"/>
                <a:ext cx="152400" cy="369332"/>
              </a:xfrm>
              <a:prstGeom prst="rect">
                <a:avLst/>
              </a:prstGeom>
              <a:blipFill>
                <a:blip r:embed="rId8"/>
                <a:stretch>
                  <a:fillRect l="-4000" r="-100000"/>
                </a:stretch>
              </a:blipFill>
            </p:spPr>
            <p:txBody>
              <a:bodyPr/>
              <a:lstStyle/>
              <a:p>
                <a:r>
                  <a:rPr lang="en-IN">
                    <a:noFill/>
                  </a:rPr>
                  <a:t> </a:t>
                </a:r>
              </a:p>
            </p:txBody>
          </p:sp>
        </mc:Fallback>
      </mc:AlternateContent>
    </p:spTree>
    <p:extLst>
      <p:ext uri="{BB962C8B-B14F-4D97-AF65-F5344CB8AC3E}">
        <p14:creationId xmlns:p14="http://schemas.microsoft.com/office/powerpoint/2010/main" val="349064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Triangles Classified by Angles (cont.)</a:t>
            </a:r>
            <a:endParaRPr dirty="0"/>
          </a:p>
        </p:txBody>
      </p:sp>
      <p:sp>
        <p:nvSpPr>
          <p:cNvPr id="3" name="Text Placeholder 2"/>
          <p:cNvSpPr>
            <a:spLocks noGrp="1"/>
          </p:cNvSpPr>
          <p:nvPr>
            <p:ph type="body" sz="quarter" idx="10"/>
          </p:nvPr>
        </p:nvSpPr>
        <p:spPr>
          <a:xfrm>
            <a:off x="438539" y="1089269"/>
            <a:ext cx="8229600" cy="4659737"/>
          </a:xfrm>
        </p:spPr>
        <p:txBody>
          <a:bodyPr>
            <a:spAutoFit/>
          </a:bodyPr>
          <a:lstStyle/>
          <a:p>
            <a:endParaRPr lang="en-US" sz="2800" dirty="0"/>
          </a:p>
          <a:p>
            <a:endParaRPr lang="en-US" dirty="0"/>
          </a:p>
          <a:p>
            <a:r>
              <a:rPr lang="en-US" sz="2800" dirty="0"/>
              <a:t> </a:t>
            </a:r>
          </a:p>
          <a:p>
            <a:endParaRPr lang="en-US" dirty="0"/>
          </a:p>
          <a:p>
            <a:endParaRPr lang="en-US" sz="2800" dirty="0"/>
          </a:p>
          <a:p>
            <a:endParaRPr lang="en-US" dirty="0"/>
          </a:p>
          <a:p>
            <a:endParaRPr lang="en-US" sz="2800" dirty="0"/>
          </a:p>
          <a:p>
            <a:endParaRPr lang="en-US" dirty="0"/>
          </a:p>
          <a:p>
            <a:endParaRPr lang="en-US" sz="2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CDDEDE8-EB1E-6AAB-7CA7-E87AC0A326C7}"/>
                  </a:ext>
                </a:extLst>
              </p:cNvPr>
              <p:cNvGraphicFramePr>
                <a:graphicFrameLocks noGrp="1"/>
              </p:cNvGraphicFramePr>
              <p:nvPr>
                <p:extLst>
                  <p:ext uri="{D42A27DB-BD31-4B8C-83A1-F6EECF244321}">
                    <p14:modId xmlns:p14="http://schemas.microsoft.com/office/powerpoint/2010/main" val="4222761498"/>
                  </p:ext>
                </p:extLst>
              </p:nvPr>
            </p:nvGraphicFramePr>
            <p:xfrm>
              <a:off x="571110" y="1355997"/>
              <a:ext cx="8001000" cy="2244778"/>
            </p:xfrm>
            <a:graphic>
              <a:graphicData uri="http://schemas.openxmlformats.org/drawingml/2006/table">
                <a:tbl>
                  <a:tblPr firstRow="1" bandRow="1">
                    <a:tableStyleId>{2D5ABB26-0587-4C30-8999-92F81FD0307C}</a:tableStyleId>
                  </a:tblPr>
                  <a:tblGrid>
                    <a:gridCol w="1257690">
                      <a:extLst>
                        <a:ext uri="{9D8B030D-6E8A-4147-A177-3AD203B41FA5}">
                          <a16:colId xmlns:a16="http://schemas.microsoft.com/office/drawing/2014/main" val="2550236420"/>
                        </a:ext>
                      </a:extLst>
                    </a:gridCol>
                    <a:gridCol w="1905000">
                      <a:extLst>
                        <a:ext uri="{9D8B030D-6E8A-4147-A177-3AD203B41FA5}">
                          <a16:colId xmlns:a16="http://schemas.microsoft.com/office/drawing/2014/main" val="3043900148"/>
                        </a:ext>
                      </a:extLst>
                    </a:gridCol>
                    <a:gridCol w="2438010">
                      <a:extLst>
                        <a:ext uri="{9D8B030D-6E8A-4147-A177-3AD203B41FA5}">
                          <a16:colId xmlns:a16="http://schemas.microsoft.com/office/drawing/2014/main" val="2373469402"/>
                        </a:ext>
                      </a:extLst>
                    </a:gridCol>
                    <a:gridCol w="2400300">
                      <a:extLst>
                        <a:ext uri="{9D8B030D-6E8A-4147-A177-3AD203B41FA5}">
                          <a16:colId xmlns:a16="http://schemas.microsoft.com/office/drawing/2014/main" val="2140791378"/>
                        </a:ext>
                      </a:extLst>
                    </a:gridCol>
                  </a:tblGrid>
                  <a:tr h="346385">
                    <a:tc>
                      <a:txBody>
                        <a:bodyPr/>
                        <a:lstStyle/>
                        <a:p>
                          <a:r>
                            <a:rPr lang="en-US" b="1" dirty="0"/>
                            <a:t>Name</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Property</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         Example</a:t>
                          </a:r>
                          <a:endParaRPr lang="en-IN" b="1"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9586"/>
                      </a:ext>
                    </a:extLst>
                  </a:tr>
                  <a:tr h="1879018">
                    <a:tc>
                      <a:txBody>
                        <a:bodyPr/>
                        <a:lstStyle/>
                        <a:p>
                          <a:endParaRPr lang="en-IN" b="1" dirty="0"/>
                        </a:p>
                        <a:p>
                          <a:r>
                            <a:rPr lang="en-IN" b="1" dirty="0"/>
                            <a:t>Obtuse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angle is obtuse.</a:t>
                          </a:r>
                        </a:p>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i="1" dirty="0">
                            <a:latin typeface="Cambria Math" panose="02040503050406030204" pitchFamily="18" charset="0"/>
                            <a:ea typeface="Cambria Math" panose="02040503050406030204" pitchFamily="18" charset="0"/>
                          </a:endParaRPr>
                        </a:p>
                        <a:p>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𝑋</m:t>
                              </m:r>
                            </m:oMath>
                          </a14:m>
                          <a:r>
                            <a:rPr lang="en-US" b="0" i="0" dirty="0">
                              <a:latin typeface="+mj-lt"/>
                              <a:ea typeface="Cambria Math" panose="02040503050406030204" pitchFamily="18" charset="0"/>
                            </a:rPr>
                            <a:t> is obtuse so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𝑋𝑌𝑍</m:t>
                              </m:r>
                            </m:oMath>
                          </a14:m>
                          <a:r>
                            <a:rPr lang="en-IN" dirty="0"/>
                            <a:t> is an obtuse triangle.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506811"/>
                      </a:ext>
                    </a:extLst>
                  </a:tr>
                </a:tbl>
              </a:graphicData>
            </a:graphic>
          </p:graphicFrame>
        </mc:Choice>
        <mc:Fallback xmlns="">
          <p:graphicFrame>
            <p:nvGraphicFramePr>
              <p:cNvPr id="4" name="Table 3">
                <a:extLst>
                  <a:ext uri="{FF2B5EF4-FFF2-40B4-BE49-F238E27FC236}">
                    <a16:creationId xmlns:a16="http://schemas.microsoft.com/office/drawing/2014/main" id="{7CDDEDE8-EB1E-6AAB-7CA7-E87AC0A326C7}"/>
                  </a:ext>
                </a:extLst>
              </p:cNvPr>
              <p:cNvGraphicFramePr>
                <a:graphicFrameLocks noGrp="1"/>
              </p:cNvGraphicFramePr>
              <p:nvPr>
                <p:extLst>
                  <p:ext uri="{D42A27DB-BD31-4B8C-83A1-F6EECF244321}">
                    <p14:modId xmlns:p14="http://schemas.microsoft.com/office/powerpoint/2010/main" val="4222761498"/>
                  </p:ext>
                </p:extLst>
              </p:nvPr>
            </p:nvGraphicFramePr>
            <p:xfrm>
              <a:off x="571110" y="1355997"/>
              <a:ext cx="8001000" cy="2244778"/>
            </p:xfrm>
            <a:graphic>
              <a:graphicData uri="http://schemas.openxmlformats.org/drawingml/2006/table">
                <a:tbl>
                  <a:tblPr firstRow="1" bandRow="1">
                    <a:tableStyleId>{2D5ABB26-0587-4C30-8999-92F81FD0307C}</a:tableStyleId>
                  </a:tblPr>
                  <a:tblGrid>
                    <a:gridCol w="1257690">
                      <a:extLst>
                        <a:ext uri="{9D8B030D-6E8A-4147-A177-3AD203B41FA5}">
                          <a16:colId xmlns:a16="http://schemas.microsoft.com/office/drawing/2014/main" val="2550236420"/>
                        </a:ext>
                      </a:extLst>
                    </a:gridCol>
                    <a:gridCol w="1905000">
                      <a:extLst>
                        <a:ext uri="{9D8B030D-6E8A-4147-A177-3AD203B41FA5}">
                          <a16:colId xmlns:a16="http://schemas.microsoft.com/office/drawing/2014/main" val="3043900148"/>
                        </a:ext>
                      </a:extLst>
                    </a:gridCol>
                    <a:gridCol w="2438010">
                      <a:extLst>
                        <a:ext uri="{9D8B030D-6E8A-4147-A177-3AD203B41FA5}">
                          <a16:colId xmlns:a16="http://schemas.microsoft.com/office/drawing/2014/main" val="2373469402"/>
                        </a:ext>
                      </a:extLst>
                    </a:gridCol>
                    <a:gridCol w="2400300">
                      <a:extLst>
                        <a:ext uri="{9D8B030D-6E8A-4147-A177-3AD203B41FA5}">
                          <a16:colId xmlns:a16="http://schemas.microsoft.com/office/drawing/2014/main" val="2140791378"/>
                        </a:ext>
                      </a:extLst>
                    </a:gridCol>
                  </a:tblGrid>
                  <a:tr h="365760">
                    <a:tc>
                      <a:txBody>
                        <a:bodyPr/>
                        <a:lstStyle/>
                        <a:p>
                          <a:r>
                            <a:rPr lang="en-US" b="1" dirty="0"/>
                            <a:t>Name</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Property</a:t>
                          </a:r>
                          <a:endParaRPr lang="en-IN" b="1" dirty="0"/>
                        </a:p>
                      </a:txBody>
                      <a:tcPr>
                        <a:lnB w="12700" cap="flat" cmpd="sng" algn="ctr">
                          <a:solidFill>
                            <a:schemeClr val="tx1"/>
                          </a:solidFill>
                          <a:prstDash val="solid"/>
                          <a:round/>
                          <a:headEnd type="none" w="med" len="med"/>
                          <a:tailEnd type="none" w="med" len="med"/>
                        </a:lnB>
                      </a:tcPr>
                    </a:tc>
                    <a:tc>
                      <a:txBody>
                        <a:bodyPr/>
                        <a:lstStyle/>
                        <a:p>
                          <a:r>
                            <a:rPr lang="en-US" b="1" dirty="0"/>
                            <a:t>         Example</a:t>
                          </a:r>
                          <a:endParaRPr lang="en-IN" b="1"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89586"/>
                      </a:ext>
                    </a:extLst>
                  </a:tr>
                  <a:tr h="1879018">
                    <a:tc>
                      <a:txBody>
                        <a:bodyPr/>
                        <a:lstStyle/>
                        <a:p>
                          <a:endParaRPr lang="en-IN" b="1" dirty="0"/>
                        </a:p>
                        <a:p>
                          <a:r>
                            <a:rPr lang="en-IN" b="1" dirty="0"/>
                            <a:t>Obtuse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angle is obtuse.</a:t>
                          </a:r>
                        </a:p>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33503" t="-21036" r="-254" b="-324"/>
                          </a:stretch>
                        </a:blipFill>
                      </a:tcPr>
                    </a:tc>
                    <a:extLst>
                      <a:ext uri="{0D108BD9-81ED-4DB2-BD59-A6C34878D82A}">
                        <a16:rowId xmlns:a16="http://schemas.microsoft.com/office/drawing/2014/main" val="1587506811"/>
                      </a:ext>
                    </a:extLst>
                  </a:tr>
                </a:tbl>
              </a:graphicData>
            </a:graphic>
          </p:graphicFrame>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00B4F22-7701-1F8F-FAC0-1A4D02BB5BBE}"/>
                  </a:ext>
                </a:extLst>
              </p:cNvPr>
              <p:cNvSpPr txBox="1"/>
              <p:nvPr/>
            </p:nvSpPr>
            <p:spPr>
              <a:xfrm>
                <a:off x="3317420" y="1920158"/>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oMath>
                  </m:oMathPara>
                </a14:m>
                <a:endParaRPr lang="en-IN" dirty="0"/>
              </a:p>
            </p:txBody>
          </p:sp>
        </mc:Choice>
        <mc:Fallback xmlns="">
          <p:sp>
            <p:nvSpPr>
              <p:cNvPr id="34" name="TextBox 33">
                <a:extLst>
                  <a:ext uri="{FF2B5EF4-FFF2-40B4-BE49-F238E27FC236}">
                    <a16:creationId xmlns:a16="http://schemas.microsoft.com/office/drawing/2014/main" id="{200B4F22-7701-1F8F-FAC0-1A4D02BB5BBE}"/>
                  </a:ext>
                </a:extLst>
              </p:cNvPr>
              <p:cNvSpPr txBox="1">
                <a:spLocks noRot="1" noChangeAspect="1" noMove="1" noResize="1" noEditPoints="1" noAdjustHandles="1" noChangeArrowheads="1" noChangeShapeType="1" noTextEdit="1"/>
              </p:cNvSpPr>
              <p:nvPr/>
            </p:nvSpPr>
            <p:spPr>
              <a:xfrm>
                <a:off x="3317420" y="1920158"/>
                <a:ext cx="152400" cy="369332"/>
              </a:xfrm>
              <a:prstGeom prst="rect">
                <a:avLst/>
              </a:prstGeom>
              <a:blipFill>
                <a:blip r:embed="rId3"/>
                <a:stretch>
                  <a:fillRect l="-4000" r="-9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6480E62-A6AB-8854-8688-06A8C4F7F449}"/>
                  </a:ext>
                </a:extLst>
              </p:cNvPr>
              <p:cNvSpPr txBox="1"/>
              <p:nvPr/>
            </p:nvSpPr>
            <p:spPr>
              <a:xfrm>
                <a:off x="4055706" y="3069773"/>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IN" dirty="0"/>
              </a:p>
            </p:txBody>
          </p:sp>
        </mc:Choice>
        <mc:Fallback xmlns="">
          <p:sp>
            <p:nvSpPr>
              <p:cNvPr id="35" name="TextBox 34">
                <a:extLst>
                  <a:ext uri="{FF2B5EF4-FFF2-40B4-BE49-F238E27FC236}">
                    <a16:creationId xmlns:a16="http://schemas.microsoft.com/office/drawing/2014/main" id="{16480E62-A6AB-8854-8688-06A8C4F7F449}"/>
                  </a:ext>
                </a:extLst>
              </p:cNvPr>
              <p:cNvSpPr txBox="1">
                <a:spLocks noRot="1" noChangeAspect="1" noMove="1" noResize="1" noEditPoints="1" noAdjustHandles="1" noChangeArrowheads="1" noChangeShapeType="1" noTextEdit="1"/>
              </p:cNvSpPr>
              <p:nvPr/>
            </p:nvSpPr>
            <p:spPr>
              <a:xfrm>
                <a:off x="4055706" y="3069773"/>
                <a:ext cx="152400" cy="369332"/>
              </a:xfrm>
              <a:prstGeom prst="rect">
                <a:avLst/>
              </a:prstGeom>
              <a:blipFill>
                <a:blip r:embed="rId4"/>
                <a:stretch>
                  <a:fillRect l="-4000" r="-104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43BB97F-1577-44E3-35DF-DBE267E19592}"/>
                  </a:ext>
                </a:extLst>
              </p:cNvPr>
              <p:cNvSpPr txBox="1"/>
              <p:nvPr/>
            </p:nvSpPr>
            <p:spPr>
              <a:xfrm>
                <a:off x="5669901" y="3032449"/>
                <a:ext cx="152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oMath>
                  </m:oMathPara>
                </a14:m>
                <a:endParaRPr lang="en-IN" dirty="0"/>
              </a:p>
            </p:txBody>
          </p:sp>
        </mc:Choice>
        <mc:Fallback xmlns="">
          <p:sp>
            <p:nvSpPr>
              <p:cNvPr id="36" name="TextBox 35">
                <a:extLst>
                  <a:ext uri="{FF2B5EF4-FFF2-40B4-BE49-F238E27FC236}">
                    <a16:creationId xmlns:a16="http://schemas.microsoft.com/office/drawing/2014/main" id="{043BB97F-1577-44E3-35DF-DBE267E19592}"/>
                  </a:ext>
                </a:extLst>
              </p:cNvPr>
              <p:cNvSpPr txBox="1">
                <a:spLocks noRot="1" noChangeAspect="1" noMove="1" noResize="1" noEditPoints="1" noAdjustHandles="1" noChangeArrowheads="1" noChangeShapeType="1" noTextEdit="1"/>
              </p:cNvSpPr>
              <p:nvPr/>
            </p:nvSpPr>
            <p:spPr>
              <a:xfrm>
                <a:off x="5669901" y="3032449"/>
                <a:ext cx="152400" cy="369332"/>
              </a:xfrm>
              <a:prstGeom prst="rect">
                <a:avLst/>
              </a:prstGeom>
              <a:blipFill>
                <a:blip r:embed="rId5"/>
                <a:stretch>
                  <a:fillRect l="-4000" r="-96000"/>
                </a:stretch>
              </a:blipFill>
            </p:spPr>
            <p:txBody>
              <a:bodyPr/>
              <a:lstStyle/>
              <a:p>
                <a:r>
                  <a:rPr lang="en-IN">
                    <a:noFill/>
                  </a:rPr>
                  <a:t> </a:t>
                </a:r>
              </a:p>
            </p:txBody>
          </p:sp>
        </mc:Fallback>
      </mc:AlternateContent>
      <p:grpSp>
        <p:nvGrpSpPr>
          <p:cNvPr id="21" name="Group 20">
            <a:extLst>
              <a:ext uri="{FF2B5EF4-FFF2-40B4-BE49-F238E27FC236}">
                <a16:creationId xmlns:a16="http://schemas.microsoft.com/office/drawing/2014/main" id="{DB4B9416-C4EB-45F6-604B-B706B5A2A594}"/>
              </a:ext>
            </a:extLst>
          </p:cNvPr>
          <p:cNvGrpSpPr/>
          <p:nvPr/>
        </p:nvGrpSpPr>
        <p:grpSpPr>
          <a:xfrm>
            <a:off x="3583729" y="1992859"/>
            <a:ext cx="2188809" cy="1073802"/>
            <a:chOff x="3581400" y="2137867"/>
            <a:chExt cx="1925603" cy="910133"/>
          </a:xfrm>
        </p:grpSpPr>
        <p:cxnSp>
          <p:nvCxnSpPr>
            <p:cNvPr id="15" name="Straight Connector 14">
              <a:extLst>
                <a:ext uri="{FF2B5EF4-FFF2-40B4-BE49-F238E27FC236}">
                  <a16:creationId xmlns:a16="http://schemas.microsoft.com/office/drawing/2014/main" id="{BAC94CEA-5B72-CBDA-6D01-ED8C92322B1E}"/>
                </a:ext>
              </a:extLst>
            </p:cNvPr>
            <p:cNvCxnSpPr>
              <a:cxnSpLocks/>
            </p:cNvCxnSpPr>
            <p:nvPr/>
          </p:nvCxnSpPr>
          <p:spPr>
            <a:xfrm>
              <a:off x="3581400" y="2137868"/>
              <a:ext cx="609600" cy="875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7BB9DE-4927-ED74-3357-E9A71E3D136F}"/>
                </a:ext>
              </a:extLst>
            </p:cNvPr>
            <p:cNvCxnSpPr/>
            <p:nvPr/>
          </p:nvCxnSpPr>
          <p:spPr>
            <a:xfrm>
              <a:off x="4191000" y="3013788"/>
              <a:ext cx="1316003" cy="34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27B3FB-32C4-65EE-9E15-3D232C658836}"/>
                </a:ext>
              </a:extLst>
            </p:cNvPr>
            <p:cNvCxnSpPr/>
            <p:nvPr/>
          </p:nvCxnSpPr>
          <p:spPr>
            <a:xfrm>
              <a:off x="3581400" y="2137867"/>
              <a:ext cx="1925603" cy="91013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472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Three Properties of Triangles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947858"/>
              </a:xfrm>
            </p:spPr>
            <p:txBody>
              <a:bodyPr>
                <a:spAutoFit/>
              </a:bodyPr>
              <a:lstStyle/>
              <a:p>
                <a:r>
                  <a:rPr sz="2800" dirty="0"/>
                  <a:t>In a triangle, the following are true:</a:t>
                </a:r>
              </a:p>
              <a:p>
                <a:pPr marL="514350" indent="-514350">
                  <a:buFont typeface="+mj-lt"/>
                  <a:buAutoNum type="arabicPeriod"/>
                  <a:defRPr sz="2800"/>
                </a:pPr>
                <a:r>
                  <a:rPr dirty="0"/>
                  <a:t>​</a:t>
                </a:r>
                <a:r>
                  <a:rPr sz="2800" dirty="0"/>
                  <a:t>The sum of the measures of the angles is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180</m:t>
                        </m:r>
                      </m:e>
                      <m:sup>
                        <m:r>
                          <a:rPr>
                            <a:latin typeface="Cambria Math" panose="02040503050406030204" pitchFamily="18" charset="0"/>
                          </a:rPr>
                          <m:t>°</m:t>
                        </m:r>
                      </m:sup>
                    </m:sSup>
                  </m:oMath>
                </a14:m>
                <a:r>
                  <a:rPr sz="2800" dirty="0"/>
                  <a:t>.</a:t>
                </a:r>
              </a:p>
              <a:p>
                <a:pPr marL="514350" indent="-514350">
                  <a:buFont typeface="+mj-lt"/>
                  <a:buAutoNum type="arabicPeriod" startAt="2"/>
                  <a:defRPr sz="2800"/>
                </a:pPr>
                <a:r>
                  <a:rPr dirty="0"/>
                  <a:t>​</a:t>
                </a:r>
                <a:r>
                  <a:rPr sz="2800" dirty="0"/>
                  <a:t>The sum of the lengths of any two sides must be greater than the length of the third side.</a:t>
                </a:r>
              </a:p>
              <a:p>
                <a:pPr marL="514350" indent="-514350">
                  <a:buFont typeface="+mj-lt"/>
                  <a:buAutoNum type="arabicPeriod" startAt="3"/>
                  <a:defRPr sz="2800"/>
                </a:pPr>
                <a:r>
                  <a:rPr dirty="0"/>
                  <a:t>​</a:t>
                </a:r>
                <a:r>
                  <a:rPr sz="2800" dirty="0"/>
                  <a:t>Longer sides are opposite angles with larger measures.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947858"/>
              </a:xfrm>
              <a:blipFill rotWithShape="0">
                <a:blip r:embed="rId2"/>
                <a:stretch>
                  <a:fillRect l="-1402" t="-1639" b="-4508"/>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Classifying a Triangle by Its Sides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In </a:t>
                </a:r>
                <a14:m>
                  <m:oMath xmlns:m="http://schemas.openxmlformats.org/officeDocument/2006/math">
                    <m:r>
                      <a:rPr lang="en-US" i="1" smtClean="0">
                        <a:latin typeface="Cambria Math" panose="02040503050406030204" pitchFamily="18" charset="0"/>
                      </a:rPr>
                      <m:t>∆</m:t>
                    </m:r>
                    <m:r>
                      <a:rPr lang="en-US">
                        <a:latin typeface="Cambria Math" panose="02040503050406030204" pitchFamily="18" charset="0"/>
                      </a:rPr>
                      <m:t>𝐴𝐵𝐶</m:t>
                    </m:r>
                  </m:oMath>
                </a14:m>
                <a:r>
                  <a:rPr lang="en-US" sz="2800" dirty="0"/>
                  <a:t> below, </a:t>
                </a:r>
                <a14:m>
                  <m:oMath xmlns:m="http://schemas.openxmlformats.org/officeDocument/2006/math">
                    <m:r>
                      <a:rPr lang="en-US">
                        <a:latin typeface="Cambria Math" panose="02040503050406030204" pitchFamily="18" charset="0"/>
                      </a:rPr>
                      <m:t>𝐴𝐵</m:t>
                    </m:r>
                    <m:r>
                      <a:rPr lang="en-US">
                        <a:latin typeface="Cambria Math" panose="02040503050406030204" pitchFamily="18" charset="0"/>
                      </a:rPr>
                      <m:t>=</m:t>
                    </m:r>
                    <m:r>
                      <a:rPr lang="en-US">
                        <a:latin typeface="Cambria Math" panose="02040503050406030204" pitchFamily="18" charset="0"/>
                      </a:rPr>
                      <m:t>𝐴𝐶</m:t>
                    </m:r>
                  </m:oMath>
                </a14:m>
                <a:r>
                  <a:rPr lang="en-US" sz="2800" dirty="0"/>
                  <a:t>. What kind of triangle is </a:t>
                </a:r>
                <a:br>
                  <a:rPr lang="en-US" sz="2800" dirty="0"/>
                </a:br>
                <a14:m>
                  <m:oMath xmlns:m="http://schemas.openxmlformats.org/officeDocument/2006/math">
                    <m:r>
                      <a:rPr lang="en-US" i="1" smtClean="0">
                        <a:latin typeface="Cambria Math" panose="02040503050406030204" pitchFamily="18" charset="0"/>
                      </a:rPr>
                      <m:t>∆</m:t>
                    </m:r>
                    <m:r>
                      <a:rPr lang="en-US">
                        <a:latin typeface="Cambria Math" panose="02040503050406030204" pitchFamily="18" charset="0"/>
                      </a:rPr>
                      <m:t>𝐴𝐵𝐶</m:t>
                    </m:r>
                  </m:oMath>
                </a14:m>
                <a:r>
                  <a:rPr lang="en-US" sz="2800" dirty="0"/>
                  <a:t>?</a:t>
                </a:r>
              </a:p>
              <a:p>
                <a:pPr>
                  <a:defRPr sz="2800"/>
                </a:pPr>
                <a:endParaRPr lang="en-US" dirty="0"/>
              </a:p>
              <a:p>
                <a:pPr>
                  <a:defRPr sz="2800"/>
                </a:pPr>
                <a:endParaRPr lang="en-US" sz="2800" dirty="0"/>
              </a:p>
              <a:p>
                <a:pPr>
                  <a:defRPr sz="2800"/>
                </a:pPr>
                <a:endParaRPr lang="en-US" dirty="0"/>
              </a:p>
              <a:p>
                <a:pPr>
                  <a:defRPr sz="2800"/>
                </a:pPr>
                <a:r>
                  <a:rPr lang="en-US" b="1" dirty="0"/>
                  <a:t>Solution</a:t>
                </a:r>
              </a:p>
              <a:p>
                <a:pPr>
                  <a:defRPr sz="2800"/>
                </a:pP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𝐴𝐵𝐶</m:t>
                    </m:r>
                  </m:oMath>
                </a14:m>
                <a:r>
                  <a:rPr lang="en-US" sz="2800" dirty="0"/>
                  <a:t> is isosceles because two sides have equal lengths.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A8839F7-0FDB-A6DA-430A-DFE7E53ED1F2}"/>
              </a:ext>
            </a:extLst>
          </p:cNvPr>
          <p:cNvPicPr>
            <a:picLocks noChangeAspect="1"/>
          </p:cNvPicPr>
          <p:nvPr/>
        </p:nvPicPr>
        <p:blipFill>
          <a:blip r:embed="rId3"/>
          <a:stretch>
            <a:fillRect/>
          </a:stretch>
        </p:blipFill>
        <p:spPr>
          <a:xfrm>
            <a:off x="2866053" y="1617116"/>
            <a:ext cx="2676675" cy="16107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Determining Whether a Triangle Exists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14:m>
                  <m:oMath xmlns:m="http://schemas.openxmlformats.org/officeDocument/2006/math">
                    <m:r>
                      <a:rPr lang="en-US" i="1" smtClean="0">
                        <a:latin typeface="Cambria Math" panose="02040503050406030204" pitchFamily="18" charset="0"/>
                      </a:rPr>
                      <m:t>∆</m:t>
                    </m:r>
                    <m:r>
                      <a:rPr lang="en-US" smtClean="0">
                        <a:latin typeface="Cambria Math" panose="02040503050406030204" pitchFamily="18" charset="0"/>
                      </a:rPr>
                      <m:t>𝑃𝑄𝑅</m:t>
                    </m:r>
                  </m:oMath>
                </a14:m>
                <a:r>
                  <a:rPr lang="en-US" sz="2800" dirty="0"/>
                  <a:t> was drawn and then the lengths of the sides were labeled as shown in the figure. Explain why the labels cannot be correct.</a:t>
                </a:r>
              </a:p>
              <a:p>
                <a:endParaRPr lang="en-US" dirty="0"/>
              </a:p>
              <a:p>
                <a:endParaRPr lang="en-US" dirty="0"/>
              </a:p>
              <a:p>
                <a:r>
                  <a:rPr lang="en-US" sz="2800" b="1" dirty="0"/>
                  <a:t>Solution</a:t>
                </a:r>
              </a:p>
              <a:p>
                <a:r>
                  <a:rPr lang="en-US" sz="2800" dirty="0"/>
                  <a:t>The labels cannot be correct because </a:t>
                </a:r>
                <a14:m>
                  <m:oMath xmlns:m="http://schemas.openxmlformats.org/officeDocument/2006/math">
                    <m:r>
                      <a:rPr lang="en-US" sz="2800" i="1" dirty="0" smtClean="0">
                        <a:latin typeface="Cambria Math" panose="02040503050406030204" pitchFamily="18" charset="0"/>
                      </a:rPr>
                      <m:t>𝑃𝑅</m:t>
                    </m:r>
                    <m:r>
                      <a:rPr lang="en-US" sz="2800" i="1" dirty="0" smtClean="0">
                        <a:latin typeface="Cambria Math" panose="02040503050406030204" pitchFamily="18" charset="0"/>
                      </a:rPr>
                      <m:t>+</m:t>
                    </m:r>
                    <m:r>
                      <a:rPr lang="en-US" sz="2800" i="1" dirty="0" smtClean="0">
                        <a:latin typeface="Cambria Math" panose="02040503050406030204" pitchFamily="18" charset="0"/>
                      </a:rPr>
                      <m:t>𝑄𝑅</m:t>
                    </m:r>
                    <m:r>
                      <a:rPr lang="en-US" sz="2800" i="1" dirty="0" smtClean="0">
                        <a:latin typeface="Cambria Math" panose="02040503050406030204" pitchFamily="18" charset="0"/>
                      </a:rPr>
                      <m:t>=10 </m:t>
                    </m:r>
                    <m:r>
                      <m:rPr>
                        <m:sty m:val="p"/>
                      </m:rPr>
                      <a:rPr lang="en-US" sz="2800" i="0" dirty="0" smtClean="0">
                        <a:latin typeface="Cambria Math" panose="02040503050406030204" pitchFamily="18" charset="0"/>
                      </a:rPr>
                      <m:t>ft</m:t>
                    </m:r>
                    <m:r>
                      <a:rPr lang="en-US" sz="2800" i="1" dirty="0" smtClean="0">
                        <a:latin typeface="Cambria Math" panose="02040503050406030204" pitchFamily="18" charset="0"/>
                      </a:rPr>
                      <m:t>+13</m:t>
                    </m:r>
                    <m:r>
                      <a:rPr lang="en-US" sz="2800" b="0" i="1" dirty="0" smtClean="0">
                        <a:latin typeface="Cambria Math" panose="02040503050406030204" pitchFamily="18" charset="0"/>
                      </a:rPr>
                      <m:t> </m:t>
                    </m:r>
                    <m:r>
                      <m:rPr>
                        <m:sty m:val="p"/>
                      </m:rPr>
                      <a:rPr lang="en-US" sz="2800" i="0" dirty="0" smtClean="0">
                        <a:latin typeface="Cambria Math" panose="02040503050406030204" pitchFamily="18" charset="0"/>
                      </a:rPr>
                      <m:t>ft</m:t>
                    </m:r>
                    <m:r>
                      <a:rPr lang="en-US" sz="2800" i="1" dirty="0" smtClean="0">
                        <a:latin typeface="Cambria Math" panose="02040503050406030204" pitchFamily="18" charset="0"/>
                      </a:rPr>
                      <m:t>=23</m:t>
                    </m:r>
                    <m:r>
                      <a:rPr lang="en-US" sz="2800" b="0" i="1" dirty="0" smtClean="0">
                        <a:latin typeface="Cambria Math" panose="02040503050406030204" pitchFamily="18" charset="0"/>
                      </a:rPr>
                      <m:t> </m:t>
                    </m:r>
                    <m:r>
                      <m:rPr>
                        <m:sty m:val="p"/>
                      </m:rPr>
                      <a:rPr lang="en-US" sz="2800" i="0" dirty="0" smtClean="0">
                        <a:latin typeface="Cambria Math" panose="02040503050406030204" pitchFamily="18" charset="0"/>
                      </a:rPr>
                      <m:t>ft</m:t>
                    </m:r>
                    <m:r>
                      <a:rPr lang="en-US" sz="280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𝑃𝑄</m:t>
                    </m:r>
                    <m:r>
                      <a:rPr lang="en-US" sz="2800" i="1" dirty="0" smtClean="0">
                        <a:latin typeface="Cambria Math" panose="02040503050406030204" pitchFamily="18" charset="0"/>
                      </a:rPr>
                      <m:t>=24 </m:t>
                    </m:r>
                    <m:r>
                      <m:rPr>
                        <m:sty m:val="p"/>
                      </m:rPr>
                      <a:rPr lang="en-US" sz="2800" i="0" dirty="0" smtClean="0">
                        <a:latin typeface="Cambria Math" panose="02040503050406030204" pitchFamily="18" charset="0"/>
                      </a:rPr>
                      <m:t>ft</m:t>
                    </m:r>
                  </m:oMath>
                </a14:m>
                <a:r>
                  <a:rPr lang="en-US" sz="2800" dirty="0"/>
                  <a:t>, which is greater than the sum of the other two sides. In a triangle, the sum of the lengths of any two sides must be greater than the length of the third side.</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73506C7-F5C5-A1B1-3360-B8B0473ABCE3}"/>
              </a:ext>
            </a:extLst>
          </p:cNvPr>
          <p:cNvPicPr>
            <a:picLocks noChangeAspect="1"/>
          </p:cNvPicPr>
          <p:nvPr/>
        </p:nvPicPr>
        <p:blipFill>
          <a:blip r:embed="rId3"/>
          <a:stretch>
            <a:fillRect/>
          </a:stretch>
        </p:blipFill>
        <p:spPr>
          <a:xfrm>
            <a:off x="4052595" y="1949908"/>
            <a:ext cx="3339871" cy="167970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2018</Words>
  <Application>Microsoft Office PowerPoint</Application>
  <PresentationFormat>On-screen Show (4:3)</PresentationFormat>
  <Paragraphs>276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Courier New</vt:lpstr>
      <vt:lpstr>Arial</vt:lpstr>
      <vt:lpstr>Calibri</vt:lpstr>
      <vt:lpstr>Cambria Math</vt:lpstr>
      <vt:lpstr>Office Theme</vt:lpstr>
      <vt:lpstr>Section 6.6</vt:lpstr>
      <vt:lpstr>Note</vt:lpstr>
      <vt:lpstr>Definition: Triangles Classified by Sides</vt:lpstr>
      <vt:lpstr>Definition: Triangles Classified by Sides (cont.)</vt:lpstr>
      <vt:lpstr>Definition: Triangles Classified by Angles</vt:lpstr>
      <vt:lpstr>Definition: Triangles Classified by Angles (cont.)</vt:lpstr>
      <vt:lpstr>Properties: Three Properties of Triangles</vt:lpstr>
      <vt:lpstr>Example 1: Classifying a Triangle by Its Sides</vt:lpstr>
      <vt:lpstr>Example 2: Determining Whether a Triangle Exists</vt:lpstr>
      <vt:lpstr>Example 3: Analyzing Triangles</vt:lpstr>
      <vt:lpstr>Example 3: Analyzing Triangles (cont.)</vt:lpstr>
      <vt:lpstr>Definition: Similar Triangles</vt:lpstr>
      <vt:lpstr>Note</vt:lpstr>
      <vt:lpstr>Example 4: Determining Whether Triangles are Similar</vt:lpstr>
      <vt:lpstr>Example 4: Determining Whether Triangles are Similar (cont.)</vt:lpstr>
      <vt:lpstr>Example 5: Finding Unknown Values Using Similar Triangles</vt:lpstr>
      <vt:lpstr>Example 5: Finding Unknown Values Using Similar Triangles (cont.)</vt:lpstr>
      <vt:lpstr>Example 5: Finding Unknown Values Using Similar Triangles (cont.)</vt:lpstr>
      <vt:lpstr>Example 6: Application: Finding Unknown Values Using Similar Triangles</vt:lpstr>
      <vt:lpstr>Example 6: Application: Finding Unknown Values Using Similar Triangles (cont.)</vt:lpstr>
      <vt:lpstr>Example 6: Application: Finding Unknown Values Using Similar Triangles (cont.)</vt:lpstr>
      <vt:lpstr>Properties: Properties of Congruent Triangles</vt:lpstr>
      <vt:lpstr>Definition: Determining Congruent Triangles</vt:lpstr>
      <vt:lpstr>Definition: Determining Congruent Triangles (cont.)</vt:lpstr>
      <vt:lpstr>Definition: Determining Congruent Triangles (cont.)</vt:lpstr>
      <vt:lpstr>Example 7: Determining Whether Triangles are Congruent</vt:lpstr>
      <vt:lpstr>Definition: Terms Related to Right Triangles</vt:lpstr>
      <vt:lpstr>Theorem: The Pythagorean Theorem</vt:lpstr>
      <vt:lpstr>Example 8: Verifying Right Triangles</vt:lpstr>
      <vt:lpstr>Example 8: Verifying Right Triangles (cont.)</vt:lpstr>
      <vt:lpstr>Example 9: Finding the Length of the Hypotenuse</vt:lpstr>
      <vt:lpstr>Example 10: Finding the Length of a Leg</vt:lpstr>
      <vt:lpstr>Example 10: Finding the Length of a Leg (cont.)</vt:lpstr>
      <vt:lpstr>Example 11 Application: Finding the Length of the Hypotenuse</vt:lpstr>
      <vt:lpstr>Example 11 Application: Finding the Length of the Hypotenuse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146</cp:revision>
  <dcterms:created xsi:type="dcterms:W3CDTF">2013-04-26T14:43:13Z</dcterms:created>
  <dcterms:modified xsi:type="dcterms:W3CDTF">2024-09-04T15:19:28Z</dcterms:modified>
</cp:coreProperties>
</file>