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5" r:id="rId6"/>
    <p:sldId id="268" r:id="rId7"/>
    <p:sldId id="326" r:id="rId8"/>
    <p:sldId id="271" r:id="rId9"/>
    <p:sldId id="327" r:id="rId10"/>
    <p:sldId id="315" r:id="rId11"/>
    <p:sldId id="328" r:id="rId12"/>
    <p:sldId id="277" r:id="rId13"/>
    <p:sldId id="329" r:id="rId14"/>
    <p:sldId id="322" r:id="rId15"/>
    <p:sldId id="279" r:id="rId16"/>
    <p:sldId id="280" r:id="rId17"/>
    <p:sldId id="283" r:id="rId18"/>
    <p:sldId id="330" r:id="rId19"/>
    <p:sldId id="286" r:id="rId20"/>
    <p:sldId id="331" r:id="rId21"/>
    <p:sldId id="325" r:id="rId22"/>
    <p:sldId id="332" r:id="rId23"/>
    <p:sldId id="296" r:id="rId24"/>
    <p:sldId id="333" r:id="rId25"/>
    <p:sldId id="299" r:id="rId26"/>
    <p:sldId id="334" r:id="rId27"/>
    <p:sldId id="302" r:id="rId28"/>
    <p:sldId id="335" r:id="rId29"/>
    <p:sldId id="336" r:id="rId30"/>
    <p:sldId id="337" r:id="rId31"/>
    <p:sldId id="310" r:id="rId32"/>
    <p:sldId id="338" r:id="rId33"/>
    <p:sldId id="339" r:id="rId34"/>
    <p:sldId id="314" r:id="rId35"/>
    <p:sldId id="340" r:id="rId36"/>
  </p:sldIdLst>
  <p:sldSz cx="9144000" cy="6858000" type="screen4x3"/>
  <p:notesSz cx="6858000" cy="9144000"/>
  <p:embeddedFontLs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6"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1" d="100"/>
          <a:sy n="111" d="100"/>
        </p:scale>
        <p:origin x="177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29287"/>
            <a:ext cx="8229600" cy="4967067"/>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sv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Perimeter and Area</a:t>
            </a:r>
          </a:p>
        </p:txBody>
      </p:sp>
      <p:sp>
        <p:nvSpPr>
          <p:cNvPr id="3" name="Title 2"/>
          <p:cNvSpPr>
            <a:spLocks noGrp="1"/>
          </p:cNvSpPr>
          <p:nvPr>
            <p:ph type="title"/>
          </p:nvPr>
        </p:nvSpPr>
        <p:spPr/>
        <p:txBody>
          <a:bodyPr/>
          <a:lstStyle/>
          <a:p>
            <a:r>
              <a:rPr dirty="0"/>
              <a:t>Section 6.7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Calculating the Perimeter of a Polygon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For security, a chain link fence is to be built on the edge of a property surrounding a new warehouse. The property is </a:t>
                </a:r>
                <a14:m>
                  <m:oMath xmlns:m="http://schemas.openxmlformats.org/officeDocument/2006/math">
                    <m:r>
                      <m:rPr>
                        <m:sty m:val="p"/>
                      </m:rPr>
                      <a:rPr lang="en-US" sz="2800" i="0" dirty="0" smtClean="0">
                        <a:latin typeface="Cambria Math" panose="02040503050406030204" pitchFamily="18" charset="0"/>
                      </a:rPr>
                      <m:t>L</m:t>
                    </m:r>
                  </m:oMath>
                </a14:m>
                <a:r>
                  <a:rPr lang="en-US" sz="2800" dirty="0"/>
                  <a:t>-shaped as shown</a:t>
                </a:r>
                <a:r>
                  <a:rPr sz="2800" dirty="0"/>
                  <a:t>.</a:t>
                </a:r>
                <a:endParaRPr lang="en-US" sz="2800" dirty="0"/>
              </a:p>
              <a:p>
                <a:endParaRPr lang="en-IN" dirty="0"/>
              </a:p>
              <a:p>
                <a:endParaRPr lang="en-IN" sz="2800" dirty="0"/>
              </a:p>
              <a:p>
                <a:endParaRPr lang="en-IN" dirty="0"/>
              </a:p>
              <a:p>
                <a:endParaRPr lang="en-IN" sz="2800" b="1" dirty="0"/>
              </a:p>
              <a:p>
                <a:pPr marL="514350" indent="-514350">
                  <a:buAutoNum type="alphaLcPeriod"/>
                </a:pPr>
                <a:r>
                  <a:rPr lang="en-US" dirty="0"/>
                  <a:t>How many yards of fencing will be needed?</a:t>
                </a:r>
                <a:endParaRPr lang="en-IN" dirty="0"/>
              </a:p>
              <a:p>
                <a:pPr marL="514350" indent="-514350">
                  <a:buAutoNum type="alphaLcPeriod"/>
                </a:pPr>
                <a:r>
                  <a:rPr lang="en-US" sz="2800" dirty="0"/>
                  <a:t>How much will be spent on fencing if the fencing that was chosen costs </a:t>
                </a:r>
                <a14:m>
                  <m:oMath xmlns:m="http://schemas.openxmlformats.org/officeDocument/2006/math">
                    <m:r>
                      <a:rPr lang="en-US" sz="2800" i="1" dirty="0" smtClean="0">
                        <a:latin typeface="Cambria Math" panose="02040503050406030204" pitchFamily="18" charset="0"/>
                      </a:rPr>
                      <m:t>$12.50 </m:t>
                    </m:r>
                  </m:oMath>
                </a14:m>
                <a:r>
                  <a:rPr lang="en-US" sz="2800" dirty="0"/>
                  <a:t>per yard?</a:t>
                </a:r>
                <a:endParaRPr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852" b="-1595"/>
                </a:stretch>
              </a:blipFill>
            </p:spPr>
            <p:txBody>
              <a:bodyPr/>
              <a:lstStyle/>
              <a:p>
                <a:r>
                  <a:rPr lang="en-IN">
                    <a:noFill/>
                  </a:rPr>
                  <a:t> </a:t>
                </a:r>
              </a:p>
            </p:txBody>
          </p:sp>
        </mc:Fallback>
      </mc:AlternateContent>
      <p:pic>
        <p:nvPicPr>
          <p:cNvPr id="8" name="Picture 7">
            <a:extLst>
              <a:ext uri="{FF2B5EF4-FFF2-40B4-BE49-F238E27FC236}">
                <a16:creationId xmlns:a16="http://schemas.microsoft.com/office/drawing/2014/main" id="{0CD5BEBD-3961-31FA-CC89-5C0B8D62C7CC}"/>
              </a:ext>
            </a:extLst>
          </p:cNvPr>
          <p:cNvPicPr>
            <a:picLocks noChangeAspect="1"/>
          </p:cNvPicPr>
          <p:nvPr/>
        </p:nvPicPr>
        <p:blipFill>
          <a:blip r:embed="rId3"/>
          <a:stretch>
            <a:fillRect/>
          </a:stretch>
        </p:blipFill>
        <p:spPr>
          <a:xfrm>
            <a:off x="5257800" y="2133600"/>
            <a:ext cx="2819400" cy="2149793"/>
          </a:xfrm>
          <a:prstGeom prst="rect">
            <a:avLst/>
          </a:prstGeom>
        </p:spPr>
      </p:pic>
    </p:spTree>
    <p:extLst>
      <p:ext uri="{BB962C8B-B14F-4D97-AF65-F5344CB8AC3E}">
        <p14:creationId xmlns:p14="http://schemas.microsoft.com/office/powerpoint/2010/main" val="261568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Calculating the Perimeter of a Polygon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AutoNum type="alphaLcPeriod"/>
                </a:pPr>
                <a:r>
                  <a:rPr lang="en-US" dirty="0"/>
                  <a:t>As the fence is to be put up along the edge of the property, the amount of fencing needed is equivalent to the perimeter of the property.</a:t>
                </a:r>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=40</m:t>
                      </m:r>
                      <m:r>
                        <m:rPr>
                          <m:sty m:val="p"/>
                        </m:rPr>
                        <a:rPr lang="en-US" b="0" i="0" smtClean="0">
                          <a:latin typeface="Cambria Math" panose="02040503050406030204" pitchFamily="18" charset="0"/>
                        </a:rPr>
                        <m:t>yd</m:t>
                      </m:r>
                      <m:r>
                        <a:rPr lang="en-US" b="0" i="1" smtClean="0">
                          <a:latin typeface="Cambria Math" panose="02040503050406030204" pitchFamily="18" charset="0"/>
                        </a:rPr>
                        <m:t>+40</m:t>
                      </m:r>
                      <m:r>
                        <m:rPr>
                          <m:sty m:val="p"/>
                        </m:rPr>
                        <a:rPr lang="en-US" b="0" i="0" smtClean="0">
                          <a:latin typeface="Cambria Math" panose="02040503050406030204" pitchFamily="18" charset="0"/>
                        </a:rPr>
                        <m:t>yd</m:t>
                      </m:r>
                      <m:r>
                        <a:rPr lang="en-US" b="0" i="1" smtClean="0">
                          <a:latin typeface="Cambria Math" panose="02040503050406030204" pitchFamily="18" charset="0"/>
                        </a:rPr>
                        <m:t>+20</m:t>
                      </m:r>
                      <m:r>
                        <m:rPr>
                          <m:sty m:val="p"/>
                        </m:rPr>
                        <a:rPr lang="en-US" b="0" i="0" smtClean="0">
                          <a:latin typeface="Cambria Math" panose="02040503050406030204" pitchFamily="18" charset="0"/>
                        </a:rPr>
                        <m:t>yd</m:t>
                      </m:r>
                      <m:r>
                        <a:rPr lang="en-US" b="0" i="1" smtClean="0">
                          <a:latin typeface="Cambria Math" panose="02040503050406030204" pitchFamily="18" charset="0"/>
                        </a:rPr>
                        <m:t>+30</m:t>
                      </m:r>
                      <m:r>
                        <m:rPr>
                          <m:sty m:val="p"/>
                        </m:rPr>
                        <a:rPr lang="en-US" b="0" i="0" smtClean="0">
                          <a:latin typeface="Cambria Math" panose="02040503050406030204" pitchFamily="18" charset="0"/>
                        </a:rPr>
                        <m:t>yd</m:t>
                      </m:r>
                      <m:r>
                        <a:rPr lang="en-US" b="0" i="1" smtClean="0">
                          <a:latin typeface="Cambria Math" panose="02040503050406030204" pitchFamily="18" charset="0"/>
                        </a:rPr>
                        <m:t>+20</m:t>
                      </m:r>
                      <m:r>
                        <m:rPr>
                          <m:sty m:val="p"/>
                        </m:rPr>
                        <a:rPr lang="en-US" b="0" i="0" smtClean="0">
                          <a:latin typeface="Cambria Math" panose="02040503050406030204" pitchFamily="18" charset="0"/>
                        </a:rPr>
                        <m:t>yd</m:t>
                      </m:r>
                      <m:r>
                        <a:rPr lang="en-US" b="0" i="1" smtClean="0">
                          <a:latin typeface="Cambria Math" panose="02040503050406030204" pitchFamily="18" charset="0"/>
                        </a:rPr>
                        <m:t>+10</m:t>
                      </m:r>
                      <m:r>
                        <m:rPr>
                          <m:sty m:val="p"/>
                        </m:rPr>
                        <a:rPr lang="en-US" b="0" i="0" smtClean="0">
                          <a:latin typeface="Cambria Math" panose="02040503050406030204" pitchFamily="18" charset="0"/>
                        </a:rPr>
                        <m:t>yd</m:t>
                      </m:r>
                      <m:r>
                        <a:rPr lang="en-US" b="0" i="1" smtClean="0">
                          <a:latin typeface="Cambria Math" panose="02040503050406030204" pitchFamily="18" charset="0"/>
                        </a:rPr>
                        <m:t> </m:t>
                      </m:r>
                    </m:oMath>
                  </m:oMathPara>
                </a14:m>
                <a:endParaRPr lang="en-US" b="0" dirty="0"/>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=160</m:t>
                      </m:r>
                      <m:r>
                        <m:rPr>
                          <m:sty m:val="p"/>
                        </m:rPr>
                        <a:rPr lang="en-US" b="0" i="0" smtClean="0">
                          <a:latin typeface="Cambria Math" panose="02040503050406030204" pitchFamily="18" charset="0"/>
                        </a:rPr>
                        <m:t>yd</m:t>
                      </m:r>
                    </m:oMath>
                  </m:oMathPara>
                </a14:m>
                <a:endParaRPr lang="en-US" dirty="0"/>
              </a:p>
              <a:p>
                <a:pPr marL="457200" lvl="1" indent="0">
                  <a:buNone/>
                </a:pPr>
                <a:r>
                  <a:rPr lang="en-US" dirty="0"/>
                  <a:t>They will need </a:t>
                </a:r>
                <a14:m>
                  <m:oMath xmlns:m="http://schemas.openxmlformats.org/officeDocument/2006/math">
                    <m:r>
                      <a:rPr lang="en-US" i="1" dirty="0" smtClean="0">
                        <a:latin typeface="Cambria Math" panose="02040503050406030204" pitchFamily="18" charset="0"/>
                      </a:rPr>
                      <m:t>160</m:t>
                    </m:r>
                    <m:r>
                      <a:rPr lang="en-US" i="1" dirty="0">
                        <a:latin typeface="Cambria Math" panose="02040503050406030204" pitchFamily="18" charset="0"/>
                      </a:rPr>
                      <m:t> </m:t>
                    </m:r>
                    <m:r>
                      <m:rPr>
                        <m:sty m:val="p"/>
                      </m:rPr>
                      <a:rPr lang="en-US" i="0" dirty="0" smtClean="0">
                        <a:latin typeface="Cambria Math" panose="02040503050406030204" pitchFamily="18" charset="0"/>
                      </a:rPr>
                      <m:t>yd</m:t>
                    </m:r>
                    <m:r>
                      <a:rPr lang="en-US" i="1" dirty="0">
                        <a:latin typeface="Cambria Math" panose="02040503050406030204" pitchFamily="18" charset="0"/>
                      </a:rPr>
                      <m:t> </m:t>
                    </m:r>
                  </m:oMath>
                </a14:m>
                <a:r>
                  <a:rPr lang="en-US" dirty="0"/>
                  <a:t>of fencing.</a:t>
                </a:r>
              </a:p>
              <a:p>
                <a:pPr marL="514350" indent="-514350">
                  <a:buAutoNum type="alphaLcPeriod"/>
                </a:pPr>
                <a:r>
                  <a:rPr lang="en-US" sz="2800" dirty="0"/>
                  <a:t>Cost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$12.50</m:t>
                        </m:r>
                      </m:num>
                      <m:den>
                        <m:r>
                          <m:rPr>
                            <m:sty m:val="p"/>
                          </m:rPr>
                          <a:rPr lang="en-US" sz="2800" b="0" i="0" smtClean="0">
                            <a:latin typeface="Cambria Math" panose="02040503050406030204" pitchFamily="18" charset="0"/>
                          </a:rPr>
                          <m:t>yd</m:t>
                        </m:r>
                      </m:den>
                    </m:f>
                    <m:r>
                      <a:rPr lang="en-US" sz="2800" b="0" i="1" smtClean="0">
                        <a:latin typeface="Cambria Math" panose="02040503050406030204" pitchFamily="18" charset="0"/>
                        <a:ea typeface="Cambria Math" panose="02040503050406030204" pitchFamily="18" charset="0"/>
                      </a:rPr>
                      <m:t>∙160=$2000</m:t>
                    </m:r>
                  </m:oMath>
                </a14:m>
                <a:endParaRPr lang="en-US" sz="2800" dirty="0"/>
              </a:p>
              <a:p>
                <a:pPr marL="457200" lvl="1" indent="0">
                  <a:buNone/>
                </a:pPr>
                <a:r>
                  <a:rPr lang="en-US" dirty="0"/>
                  <a:t>The cost of the fencing will be </a:t>
                </a:r>
                <a14:m>
                  <m:oMath xmlns:m="http://schemas.openxmlformats.org/officeDocument/2006/math">
                    <m:r>
                      <a:rPr lang="en-US" b="0" i="1" smtClean="0">
                        <a:latin typeface="Cambria Math" panose="02040503050406030204" pitchFamily="18" charset="0"/>
                      </a:rPr>
                      <m:t>$2000.</m:t>
                    </m:r>
                  </m:oMath>
                </a14:m>
                <a:endParaRPr lang="en-US"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extLst>
      <p:ext uri="{BB962C8B-B14F-4D97-AF65-F5344CB8AC3E}">
        <p14:creationId xmlns:p14="http://schemas.microsoft.com/office/powerpoint/2010/main" val="22217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Circles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Circle:</a:t>
                </a:r>
                <a:r>
                  <a:rPr lang="en-US" sz="2800" dirty="0"/>
                  <a:t> The set of all points in a plane that are some fixed distance from a fixed point called the center of the circle.</a:t>
                </a:r>
              </a:p>
              <a:p>
                <a:r>
                  <a:rPr lang="en-US" sz="2800" b="1" dirty="0"/>
                  <a:t>Radius:</a:t>
                </a:r>
                <a:r>
                  <a:rPr lang="en-US" sz="2800" dirty="0"/>
                  <a:t> </a:t>
                </a:r>
                <a:r>
                  <a:rPr lang="en-US" dirty="0"/>
                  <a:t>The distance from the center of a circle to any point on the circle. (The letter </a:t>
                </a:r>
                <a14:m>
                  <m:oMath xmlns:m="http://schemas.openxmlformats.org/officeDocument/2006/math">
                    <m:r>
                      <a:rPr lang="en-US" i="1" dirty="0" smtClean="0">
                        <a:latin typeface="Cambria Math" panose="02040503050406030204" pitchFamily="18" charset="0"/>
                      </a:rPr>
                      <m:t>𝑟</m:t>
                    </m:r>
                  </m:oMath>
                </a14:m>
                <a:r>
                  <a:rPr lang="en-US" dirty="0"/>
                  <a:t> is used to represent the radius of a circle.)</a:t>
                </a:r>
                <a:endParaRPr lang="en-US" sz="2800" dirty="0"/>
              </a:p>
              <a:p>
                <a:pPr>
                  <a:defRPr sz="2800"/>
                </a:pPr>
                <a:r>
                  <a:rPr lang="en-US" sz="2800" b="1" dirty="0"/>
                  <a:t>Diameter:</a:t>
                </a:r>
                <a:r>
                  <a:rPr lang="en-US" sz="2800" dirty="0"/>
                  <a:t> </a:t>
                </a:r>
                <a:r>
                  <a:rPr lang="en-US" dirty="0"/>
                  <a:t>The distance from one point on a circle to another point on the circle measured through the center. (The letter </a:t>
                </a:r>
                <a14:m>
                  <m:oMath xmlns:m="http://schemas.openxmlformats.org/officeDocument/2006/math">
                    <m:r>
                      <a:rPr lang="en-US" i="1" dirty="0" smtClean="0">
                        <a:latin typeface="Cambria Math" panose="02040503050406030204" pitchFamily="18" charset="0"/>
                      </a:rPr>
                      <m:t>𝑑</m:t>
                    </m:r>
                  </m:oMath>
                </a14:m>
                <a:r>
                  <a:rPr lang="en-US" dirty="0"/>
                  <a:t> is used to represent the diameter of a circle and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=2</m:t>
                    </m:r>
                    <m:r>
                      <a:rPr lang="en-US" i="1" dirty="0" smtClean="0">
                        <a:latin typeface="Cambria Math" panose="02040503050406030204" pitchFamily="18" charset="0"/>
                      </a:rPr>
                      <m:t>𝑟</m:t>
                    </m:r>
                  </m:oMath>
                </a14:m>
                <a:r>
                  <a:rPr lang="en-US" dirty="0"/>
                  <a:t>.)</a:t>
                </a:r>
              </a:p>
              <a:p>
                <a:pPr>
                  <a:defRPr sz="2800"/>
                </a:pPr>
                <a:r>
                  <a:rPr lang="en-US" sz="2800" b="1" dirty="0"/>
                  <a:t>Circumference:</a:t>
                </a:r>
                <a:r>
                  <a:rPr lang="en-US" sz="2800" dirty="0"/>
                  <a:t> Perimeter of (or distance around) a circle.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29" b="-2927"/>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Circles</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b="1" dirty="0"/>
              <a:t> </a:t>
            </a:r>
            <a:endParaRPr sz="2800" dirty="0"/>
          </a:p>
        </p:txBody>
      </p:sp>
      <p:sp>
        <p:nvSpPr>
          <p:cNvPr id="4" name="Oval 3">
            <a:extLst>
              <a:ext uri="{FF2B5EF4-FFF2-40B4-BE49-F238E27FC236}">
                <a16:creationId xmlns:a16="http://schemas.microsoft.com/office/drawing/2014/main" id="{C6994B25-6EE1-1BB9-4962-62364048F7CC}"/>
              </a:ext>
            </a:extLst>
          </p:cNvPr>
          <p:cNvSpPr/>
          <p:nvPr/>
        </p:nvSpPr>
        <p:spPr>
          <a:xfrm>
            <a:off x="3276600" y="1943686"/>
            <a:ext cx="2438400" cy="24759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a:extLst>
              <a:ext uri="{FF2B5EF4-FFF2-40B4-BE49-F238E27FC236}">
                <a16:creationId xmlns:a16="http://schemas.microsoft.com/office/drawing/2014/main" id="{C0412F51-A403-F717-008D-6708A258A8C0}"/>
              </a:ext>
            </a:extLst>
          </p:cNvPr>
          <p:cNvCxnSpPr/>
          <p:nvPr/>
        </p:nvCxnSpPr>
        <p:spPr>
          <a:xfrm>
            <a:off x="3276600" y="3200400"/>
            <a:ext cx="25146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CE0F9651-147C-5BA9-682E-D852A76FE08E}"/>
              </a:ext>
            </a:extLst>
          </p:cNvPr>
          <p:cNvCxnSpPr>
            <a:stCxn id="4" idx="3"/>
          </p:cNvCxnSpPr>
          <p:nvPr/>
        </p:nvCxnSpPr>
        <p:spPr>
          <a:xfrm flipV="1">
            <a:off x="3633695" y="3200400"/>
            <a:ext cx="862105" cy="85661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DDFB73F8-DB85-F84B-B57C-FF4C86AAB306}"/>
              </a:ext>
            </a:extLst>
          </p:cNvPr>
          <p:cNvSpPr/>
          <p:nvPr/>
        </p:nvSpPr>
        <p:spPr>
          <a:xfrm>
            <a:off x="4458477" y="3135085"/>
            <a:ext cx="104192" cy="10263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3" name="Straight Arrow Connector 12">
            <a:extLst>
              <a:ext uri="{FF2B5EF4-FFF2-40B4-BE49-F238E27FC236}">
                <a16:creationId xmlns:a16="http://schemas.microsoft.com/office/drawing/2014/main" id="{6D9931A5-741A-9E0F-5005-518157B7A1EA}"/>
              </a:ext>
            </a:extLst>
          </p:cNvPr>
          <p:cNvCxnSpPr>
            <a:cxnSpLocks/>
          </p:cNvCxnSpPr>
          <p:nvPr/>
        </p:nvCxnSpPr>
        <p:spPr>
          <a:xfrm>
            <a:off x="4267200" y="2438400"/>
            <a:ext cx="230155" cy="63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8EE279-999F-4EB6-749D-75BCADB6C728}"/>
                  </a:ext>
                </a:extLst>
              </p:cNvPr>
              <p:cNvSpPr txBox="1"/>
              <p:nvPr/>
            </p:nvSpPr>
            <p:spPr>
              <a:xfrm>
                <a:off x="4125108" y="3755572"/>
                <a:ext cx="1124917" cy="323165"/>
              </a:xfrm>
              <a:prstGeom prst="rect">
                <a:avLst/>
              </a:prstGeom>
              <a:noFill/>
            </p:spPr>
            <p:txBody>
              <a:bodyPr wrap="square" rtlCol="0">
                <a:spAutoFit/>
              </a:bodyPr>
              <a:lstStyle/>
              <a:p>
                <a:r>
                  <a:rPr lang="en-US" sz="1500" dirty="0"/>
                  <a:t>Radius </a:t>
                </a:r>
                <a14:m>
                  <m:oMath xmlns:m="http://schemas.openxmlformats.org/officeDocument/2006/math">
                    <m:r>
                      <a:rPr lang="en-US" sz="1500" b="0" i="1" smtClean="0">
                        <a:latin typeface="Cambria Math" panose="02040503050406030204" pitchFamily="18" charset="0"/>
                      </a:rPr>
                      <m:t>𝑟</m:t>
                    </m:r>
                  </m:oMath>
                </a14:m>
                <a:endParaRPr lang="en-IN" sz="1500" dirty="0"/>
              </a:p>
            </p:txBody>
          </p:sp>
        </mc:Choice>
        <mc:Fallback xmlns="">
          <p:sp>
            <p:nvSpPr>
              <p:cNvPr id="18" name="TextBox 17">
                <a:extLst>
                  <a:ext uri="{FF2B5EF4-FFF2-40B4-BE49-F238E27FC236}">
                    <a16:creationId xmlns:a16="http://schemas.microsoft.com/office/drawing/2014/main" id="{3F8EE279-999F-4EB6-749D-75BCADB6C728}"/>
                  </a:ext>
                </a:extLst>
              </p:cNvPr>
              <p:cNvSpPr txBox="1">
                <a:spLocks noRot="1" noChangeAspect="1" noMove="1" noResize="1" noEditPoints="1" noAdjustHandles="1" noChangeArrowheads="1" noChangeShapeType="1" noTextEdit="1"/>
              </p:cNvSpPr>
              <p:nvPr/>
            </p:nvSpPr>
            <p:spPr>
              <a:xfrm>
                <a:off x="4125108" y="3755572"/>
                <a:ext cx="1124917" cy="323165"/>
              </a:xfrm>
              <a:prstGeom prst="rect">
                <a:avLst/>
              </a:prstGeom>
              <a:blipFill>
                <a:blip r:embed="rId2"/>
                <a:stretch>
                  <a:fillRect l="-2174" t="-3774" b="-207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7E238E3-DF88-F834-8D78-0ECA2FA063C5}"/>
                  </a:ext>
                </a:extLst>
              </p:cNvPr>
              <p:cNvSpPr txBox="1"/>
              <p:nvPr/>
            </p:nvSpPr>
            <p:spPr>
              <a:xfrm>
                <a:off x="4495800" y="2812310"/>
                <a:ext cx="1295400" cy="323165"/>
              </a:xfrm>
              <a:prstGeom prst="rect">
                <a:avLst/>
              </a:prstGeom>
              <a:noFill/>
            </p:spPr>
            <p:txBody>
              <a:bodyPr wrap="square" rtlCol="0">
                <a:spAutoFit/>
              </a:bodyPr>
              <a:lstStyle/>
              <a:p>
                <a:r>
                  <a:rPr lang="en-US" sz="1500" dirty="0"/>
                  <a:t>Diameter </a:t>
                </a:r>
                <a14:m>
                  <m:oMath xmlns:m="http://schemas.openxmlformats.org/officeDocument/2006/math">
                    <m:r>
                      <a:rPr lang="en-US" sz="1500" b="0" i="1" smtClean="0">
                        <a:latin typeface="Cambria Math" panose="02040503050406030204" pitchFamily="18" charset="0"/>
                      </a:rPr>
                      <m:t>𝑑</m:t>
                    </m:r>
                  </m:oMath>
                </a14:m>
                <a:endParaRPr lang="en-IN" sz="1500" dirty="0"/>
              </a:p>
            </p:txBody>
          </p:sp>
        </mc:Choice>
        <mc:Fallback xmlns="">
          <p:sp>
            <p:nvSpPr>
              <p:cNvPr id="19" name="TextBox 18">
                <a:extLst>
                  <a:ext uri="{FF2B5EF4-FFF2-40B4-BE49-F238E27FC236}">
                    <a16:creationId xmlns:a16="http://schemas.microsoft.com/office/drawing/2014/main" id="{D7E238E3-DF88-F834-8D78-0ECA2FA063C5}"/>
                  </a:ext>
                </a:extLst>
              </p:cNvPr>
              <p:cNvSpPr txBox="1">
                <a:spLocks noRot="1" noChangeAspect="1" noMove="1" noResize="1" noEditPoints="1" noAdjustHandles="1" noChangeArrowheads="1" noChangeShapeType="1" noTextEdit="1"/>
              </p:cNvSpPr>
              <p:nvPr/>
            </p:nvSpPr>
            <p:spPr>
              <a:xfrm>
                <a:off x="4495800" y="2812310"/>
                <a:ext cx="1295400" cy="323165"/>
              </a:xfrm>
              <a:prstGeom prst="rect">
                <a:avLst/>
              </a:prstGeom>
              <a:blipFill>
                <a:blip r:embed="rId3"/>
                <a:stretch>
                  <a:fillRect l="-1887" t="-3774" b="-20755"/>
                </a:stretch>
              </a:blipFill>
            </p:spPr>
            <p:txBody>
              <a:bodyPr/>
              <a:lstStyle/>
              <a:p>
                <a:r>
                  <a:rPr lang="en-IN">
                    <a:noFill/>
                  </a:rPr>
                  <a:t> </a:t>
                </a:r>
              </a:p>
            </p:txBody>
          </p:sp>
        </mc:Fallback>
      </mc:AlternateContent>
      <p:sp>
        <p:nvSpPr>
          <p:cNvPr id="20" name="TextBox 19">
            <a:extLst>
              <a:ext uri="{FF2B5EF4-FFF2-40B4-BE49-F238E27FC236}">
                <a16:creationId xmlns:a16="http://schemas.microsoft.com/office/drawing/2014/main" id="{8861BD8A-BF7D-178C-C912-E7948E3D40A2}"/>
              </a:ext>
            </a:extLst>
          </p:cNvPr>
          <p:cNvSpPr txBox="1"/>
          <p:nvPr/>
        </p:nvSpPr>
        <p:spPr>
          <a:xfrm>
            <a:off x="3863851" y="2132045"/>
            <a:ext cx="1124917" cy="323165"/>
          </a:xfrm>
          <a:prstGeom prst="rect">
            <a:avLst/>
          </a:prstGeom>
          <a:noFill/>
        </p:spPr>
        <p:txBody>
          <a:bodyPr wrap="square" rtlCol="0">
            <a:spAutoFit/>
          </a:bodyPr>
          <a:lstStyle/>
          <a:p>
            <a:r>
              <a:rPr lang="en-US" sz="1500" dirty="0"/>
              <a:t>Center</a:t>
            </a:r>
            <a:endParaRPr lang="en-IN" sz="1500" dirty="0"/>
          </a:p>
        </p:txBody>
      </p:sp>
    </p:spTree>
    <p:extLst>
      <p:ext uri="{BB962C8B-B14F-4D97-AF65-F5344CB8AC3E}">
        <p14:creationId xmlns:p14="http://schemas.microsoft.com/office/powerpoint/2010/main" val="96071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3108543"/>
              </a:xfrm>
            </p:spPr>
            <p:txBody>
              <a:bodyPr>
                <a:spAutoFit/>
              </a:bodyPr>
              <a:lstStyle/>
              <a:p>
                <a:r>
                  <a:rPr lang="en-US" sz="2800" dirty="0"/>
                  <a:t>The Greek letter </a:t>
                </a:r>
                <a:r>
                  <a:rPr lang="el-GR" sz="2800" i="1" dirty="0"/>
                  <a:t>π</a:t>
                </a:r>
                <a:r>
                  <a:rPr lang="en-US" sz="2800" dirty="0"/>
                  <a:t> (pi) is the symbol used for the constant </a:t>
                </a:r>
                <a14:m>
                  <m:oMath xmlns:m="http://schemas.openxmlformats.org/officeDocument/2006/math">
                    <m:r>
                      <a:rPr lang="en-US" sz="2800" b="0" i="1" smtClean="0">
                        <a:latin typeface="Cambria Math" panose="02040503050406030204" pitchFamily="18" charset="0"/>
                      </a:rPr>
                      <m:t>3.1415926535… </m:t>
                    </m:r>
                  </m:oMath>
                </a14:m>
                <a:r>
                  <a:rPr lang="en-US" sz="2800" dirty="0"/>
                  <a:t>. This number is an irrational number (an infinite nonrepeating decimal number). For our purposes, we will use </a:t>
                </a:r>
                <a14:m>
                  <m:oMath xmlns:m="http://schemas.openxmlformats.org/officeDocument/2006/math">
                    <m:r>
                      <a:rPr lang="el-GR"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3.14</m:t>
                    </m:r>
                  </m:oMath>
                </a14:m>
                <a:r>
                  <a:rPr lang="en-US" sz="2800" dirty="0"/>
                  <a:t> (accurate to hundredths). However, you should always be aware that </a:t>
                </a:r>
                <a14:m>
                  <m:oMath xmlns:m="http://schemas.openxmlformats.org/officeDocument/2006/math">
                    <m:r>
                      <a:rPr lang="en-US" i="1">
                        <a:latin typeface="Cambria Math" panose="02040503050406030204" pitchFamily="18" charset="0"/>
                      </a:rPr>
                      <m:t>3.14</m:t>
                    </m:r>
                  </m:oMath>
                </a14:m>
                <a:r>
                  <a:rPr lang="en-US" sz="2800" dirty="0"/>
                  <a:t> is only an approximation for </a:t>
                </a:r>
                <a14:m>
                  <m:oMath xmlns:m="http://schemas.openxmlformats.org/officeDocument/2006/math">
                    <m:r>
                      <a:rPr lang="el-GR" sz="2800" i="1" smtClean="0">
                        <a:latin typeface="Cambria Math" panose="02040503050406030204" pitchFamily="18" charset="0"/>
                      </a:rPr>
                      <m:t>𝜋</m:t>
                    </m:r>
                  </m:oMath>
                </a14:m>
                <a:r>
                  <a:rPr lang="en-US" sz="2800" dirty="0"/>
                  <a:t> and that related answers are only approximations.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3108543"/>
              </a:xfrm>
              <a:blipFill>
                <a:blip r:embed="rId2"/>
                <a:stretch>
                  <a:fillRect l="-1328" t="-1553" b="-4078"/>
                </a:stretch>
              </a:blipFill>
            </p:spPr>
            <p:txBody>
              <a:bodyPr/>
              <a:lstStyle/>
              <a:p>
                <a:r>
                  <a:rPr lang="en-IN">
                    <a:noFill/>
                  </a:rPr>
                  <a:t> </a:t>
                </a:r>
              </a:p>
            </p:txBody>
          </p:sp>
        </mc:Fallback>
      </mc:AlternateContent>
    </p:spTree>
    <p:extLst>
      <p:ext uri="{BB962C8B-B14F-4D97-AF65-F5344CB8AC3E}">
        <p14:creationId xmlns:p14="http://schemas.microsoft.com/office/powerpoint/2010/main" val="555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Formula: </a:t>
            </a:r>
            <a:r>
              <a:rPr dirty="0"/>
              <a:t>The Circumference of a Circle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2419124"/>
              </a:xfrm>
            </p:spPr>
            <p:txBody>
              <a:bodyPr>
                <a:spAutoFit/>
              </a:bodyPr>
              <a:lstStyle/>
              <a:p>
                <a:r>
                  <a:rPr lang="en-US" sz="2800" dirty="0"/>
                  <a:t>To find the circumference </a:t>
                </a:r>
                <a14:m>
                  <m:oMath xmlns:m="http://schemas.openxmlformats.org/officeDocument/2006/math">
                    <m:r>
                      <a:rPr lang="en-US" b="0" i="1">
                        <a:latin typeface="Cambria Math" panose="02040503050406030204" pitchFamily="18" charset="0"/>
                      </a:rPr>
                      <m:t>𝐶</m:t>
                    </m:r>
                  </m:oMath>
                </a14:m>
                <a:r>
                  <a:rPr lang="en-US" sz="2800" dirty="0"/>
                  <a:t> of a circle, use one of the following formulas,</a:t>
                </a:r>
              </a:p>
              <a:p>
                <a:pPr algn="ctr">
                  <a:defRPr sz="2800"/>
                </a:pPr>
                <a14:m>
                  <m:oMath xmlns:m="http://schemas.openxmlformats.org/officeDocument/2006/math">
                    <m:r>
                      <a:rPr lang="en-US">
                        <a:latin typeface="Cambria Math" panose="02040503050406030204" pitchFamily="18" charset="0"/>
                      </a:rPr>
                      <m:t>𝑪</m:t>
                    </m:r>
                    <m:r>
                      <a:rPr lang="en-US">
                        <a:latin typeface="Cambria Math" panose="02040503050406030204" pitchFamily="18" charset="0"/>
                      </a:rPr>
                      <m:t>=</m:t>
                    </m:r>
                    <m:r>
                      <a:rPr lang="en-US">
                        <a:latin typeface="Cambria Math" panose="02040503050406030204" pitchFamily="18" charset="0"/>
                      </a:rPr>
                      <m:t>𝟐</m:t>
                    </m:r>
                    <m:r>
                      <a:rPr lang="en-US">
                        <a:latin typeface="Cambria Math" panose="02040503050406030204" pitchFamily="18" charset="0"/>
                      </a:rPr>
                      <m:t>𝛑</m:t>
                    </m:r>
                    <m:r>
                      <a:rPr lang="en-US">
                        <a:latin typeface="Cambria Math" panose="02040503050406030204" pitchFamily="18" charset="0"/>
                      </a:rPr>
                      <m:t>𝒓</m:t>
                    </m:r>
                  </m:oMath>
                </a14:m>
                <a:r>
                  <a:rPr lang="en-US" sz="2800" dirty="0"/>
                  <a:t> or </a:t>
                </a:r>
                <a14:m>
                  <m:oMath xmlns:m="http://schemas.openxmlformats.org/officeDocument/2006/math">
                    <m:r>
                      <a:rPr lang="en-US">
                        <a:latin typeface="Cambria Math" panose="02040503050406030204" pitchFamily="18" charset="0"/>
                      </a:rPr>
                      <m:t>𝑪</m:t>
                    </m:r>
                    <m:r>
                      <a:rPr lang="en-US">
                        <a:latin typeface="Cambria Math" panose="02040503050406030204" pitchFamily="18" charset="0"/>
                      </a:rPr>
                      <m:t>=</m:t>
                    </m:r>
                    <m:r>
                      <a:rPr lang="en-US">
                        <a:latin typeface="Cambria Math" panose="02040503050406030204" pitchFamily="18" charset="0"/>
                      </a:rPr>
                      <m:t>𝛑</m:t>
                    </m:r>
                    <m:r>
                      <a:rPr lang="en-US">
                        <a:latin typeface="Cambria Math" panose="02040503050406030204" pitchFamily="18" charset="0"/>
                      </a:rPr>
                      <m:t>𝒅</m:t>
                    </m:r>
                  </m:oMath>
                </a14:m>
                <a:r>
                  <a:rPr lang="en-US" sz="2800" dirty="0"/>
                  <a:t>,</a:t>
                </a:r>
              </a:p>
              <a:p>
                <a:r>
                  <a:rPr lang="en-US" sz="2800" dirty="0"/>
                  <a:t>where </a:t>
                </a:r>
                <a14:m>
                  <m:oMath xmlns:m="http://schemas.openxmlformats.org/officeDocument/2006/math">
                    <m:r>
                      <a:rPr lang="en-US" sz="2800" b="0" i="1" smtClean="0">
                        <a:latin typeface="Cambria Math" panose="02040503050406030204" pitchFamily="18" charset="0"/>
                      </a:rPr>
                      <m:t>𝑟</m:t>
                    </m:r>
                  </m:oMath>
                </a14:m>
                <a:r>
                  <a:rPr lang="en-US" sz="2800" dirty="0"/>
                  <a:t> is the radius and </a:t>
                </a:r>
                <a14:m>
                  <m:oMath xmlns:m="http://schemas.openxmlformats.org/officeDocument/2006/math">
                    <m:r>
                      <a:rPr lang="en-US" sz="2800" b="0" i="1" smtClean="0">
                        <a:latin typeface="Cambria Math" panose="02040503050406030204" pitchFamily="18" charset="0"/>
                      </a:rPr>
                      <m:t>𝑑</m:t>
                    </m:r>
                  </m:oMath>
                </a14:m>
                <a:r>
                  <a:rPr lang="en-US" sz="2800" dirty="0"/>
                  <a:t> is the diameter of the circle.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2419124"/>
              </a:xfrm>
              <a:blipFill>
                <a:blip r:embed="rId2"/>
                <a:stretch>
                  <a:fillRect l="-1328" t="-1990" b="-5473"/>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Calculating the Circumference of a Circle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Calculate the circumference of a circle with a radius of </a:t>
                </a:r>
                <a14:m>
                  <m:oMath xmlns:m="http://schemas.openxmlformats.org/officeDocument/2006/math">
                    <m:r>
                      <a:rPr lang="en-US">
                        <a:latin typeface="Cambria Math" panose="02040503050406030204" pitchFamily="18" charset="0"/>
                      </a:rPr>
                      <m:t>6</m:t>
                    </m:r>
                    <m:r>
                      <a:rPr lang="en-US" b="0" i="0" smtClean="0">
                        <a:latin typeface="Cambria Math" panose="02040503050406030204" pitchFamily="18" charset="0"/>
                      </a:rPr>
                      <m:t> </m:t>
                    </m:r>
                    <m:r>
                      <m:rPr>
                        <m:sty m:val="p"/>
                      </m:rPr>
                      <a:rPr lang="en-US">
                        <a:latin typeface="Cambria Math" panose="02040503050406030204" pitchFamily="18" charset="0"/>
                      </a:rPr>
                      <m:t>ft</m:t>
                    </m:r>
                    <m:r>
                      <a:rPr lang="en-US">
                        <a:latin typeface="Cambria Math" panose="02040503050406030204" pitchFamily="18" charset="0"/>
                      </a:rPr>
                      <m:t>.</m:t>
                    </m:r>
                  </m:oMath>
                </a14:m>
                <a:endParaRPr lang="en-US" sz="2800" dirty="0"/>
              </a:p>
              <a:p>
                <a:pPr>
                  <a:defRPr sz="2800"/>
                </a:pPr>
                <a:r>
                  <a:rPr lang="en-IN" b="1" dirty="0"/>
                  <a:t>Solution</a:t>
                </a:r>
              </a:p>
              <a:p>
                <a:pPr>
                  <a:defRPr sz="2800"/>
                </a:pPr>
                <a:r>
                  <a:rPr lang="en-US" sz="2800" dirty="0"/>
                  <a:t>Using the formula for circumference:</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𝑟</m:t>
                      </m:r>
                    </m:oMath>
                  </m:oMathPara>
                </a14:m>
                <a:endParaRPr lang="en-US" sz="2800" b="0" dirty="0">
                  <a:ea typeface="Cambria Math" panose="02040503050406030204" pitchFamily="18" charset="0"/>
                </a:endParaRPr>
              </a:p>
              <a:p>
                <a:pPr>
                  <a:defRPr sz="2800"/>
                </a:pPr>
                <a14:m>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≈2∙3.14∙6</m:t>
                    </m:r>
                  </m:oMath>
                </a14:m>
                <a:r>
                  <a:rPr lang="en-US" sz="2800" dirty="0"/>
                  <a:t> </a:t>
                </a:r>
                <a14:m>
                  <m:oMath xmlns:m="http://schemas.openxmlformats.org/officeDocument/2006/math">
                    <m:r>
                      <m:rPr>
                        <m:sty m:val="p"/>
                      </m:rPr>
                      <a:rPr lang="en-US" sz="2800" i="0" dirty="0" smtClean="0">
                        <a:latin typeface="Cambria Math" panose="02040503050406030204" pitchFamily="18" charset="0"/>
                      </a:rPr>
                      <m:t>ft</m:t>
                    </m:r>
                  </m:oMath>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 </m:t>
                      </m:r>
                      <m:r>
                        <a:rPr lang="en-US" sz="2800" b="0" i="1" smtClean="0">
                          <a:latin typeface="Cambria Math" panose="02040503050406030204" pitchFamily="18" charset="0"/>
                        </a:rPr>
                        <m:t>  =37.68 </m:t>
                      </m:r>
                      <m:r>
                        <m:rPr>
                          <m:sty m:val="p"/>
                        </m:rPr>
                        <a:rPr lang="en-US" sz="2800" b="0" i="0" smtClean="0">
                          <a:latin typeface="Cambria Math" panose="02040503050406030204" pitchFamily="18" charset="0"/>
                        </a:rPr>
                        <m:t>ft</m:t>
                      </m:r>
                    </m:oMath>
                  </m:oMathPara>
                </a14:m>
                <a:endParaRPr lang="en-US" sz="2800" dirty="0"/>
              </a:p>
              <a:p>
                <a:pPr>
                  <a:defRPr sz="2800"/>
                </a:pPr>
                <a:r>
                  <a:rPr lang="en-US" sz="2800" dirty="0"/>
                  <a:t>The circumference is </a:t>
                </a:r>
                <a14:m>
                  <m:oMath xmlns:m="http://schemas.openxmlformats.org/officeDocument/2006/math">
                    <m:r>
                      <a:rPr lang="en-US" sz="2800" i="1" dirty="0" smtClean="0">
                        <a:latin typeface="Cambria Math" panose="02040503050406030204" pitchFamily="18" charset="0"/>
                      </a:rPr>
                      <m:t>37.68 </m:t>
                    </m:r>
                    <m:r>
                      <m:rPr>
                        <m:sty m:val="p"/>
                      </m:rPr>
                      <a:rPr lang="en-US" sz="2800" i="0" dirty="0" smtClean="0">
                        <a:latin typeface="Cambria Math" panose="02040503050406030204" pitchFamily="18" charset="0"/>
                      </a:rPr>
                      <m:t>ft</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8C0FAD31-0411-4968-AAEA-328E44A480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2200" y="1943687"/>
            <a:ext cx="1981200" cy="19812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CD206-3112-9012-40D5-C13B5E5C23FE}"/>
                  </a:ext>
                </a:extLst>
              </p:cNvPr>
              <p:cNvSpPr txBox="1"/>
              <p:nvPr/>
            </p:nvSpPr>
            <p:spPr>
              <a:xfrm>
                <a:off x="6780245" y="2200470"/>
                <a:ext cx="914400"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𝑟</m:t>
                      </m:r>
                      <m:r>
                        <a:rPr lang="en-US" sz="1500" b="0" i="1" smtClean="0">
                          <a:latin typeface="Cambria Math" panose="02040503050406030204" pitchFamily="18" charset="0"/>
                        </a:rPr>
                        <m:t>=6 </m:t>
                      </m:r>
                      <m:r>
                        <a:rPr lang="en-US" sz="1500" b="0" i="1" smtClean="0">
                          <a:latin typeface="Cambria Math" panose="02040503050406030204" pitchFamily="18" charset="0"/>
                        </a:rPr>
                        <m:t>𝑓𝑡</m:t>
                      </m:r>
                    </m:oMath>
                  </m:oMathPara>
                </a14:m>
                <a:endParaRPr lang="en-IN" sz="1500" dirty="0"/>
              </a:p>
            </p:txBody>
          </p:sp>
        </mc:Choice>
        <mc:Fallback xmlns="">
          <p:sp>
            <p:nvSpPr>
              <p:cNvPr id="4" name="TextBox 3">
                <a:extLst>
                  <a:ext uri="{FF2B5EF4-FFF2-40B4-BE49-F238E27FC236}">
                    <a16:creationId xmlns:a16="http://schemas.microsoft.com/office/drawing/2014/main" id="{01BCD206-3112-9012-40D5-C13B5E5C23FE}"/>
                  </a:ext>
                </a:extLst>
              </p:cNvPr>
              <p:cNvSpPr txBox="1">
                <a:spLocks noRot="1" noChangeAspect="1" noMove="1" noResize="1" noEditPoints="1" noAdjustHandles="1" noChangeArrowheads="1" noChangeShapeType="1" noTextEdit="1"/>
              </p:cNvSpPr>
              <p:nvPr/>
            </p:nvSpPr>
            <p:spPr>
              <a:xfrm>
                <a:off x="6780245" y="2200470"/>
                <a:ext cx="914400" cy="323165"/>
              </a:xfrm>
              <a:prstGeom prst="rect">
                <a:avLst/>
              </a:prstGeom>
              <a:blipFill>
                <a:blip r:embed="rId5"/>
                <a:stretch>
                  <a:fillRect b="-9434"/>
                </a:stretch>
              </a:blipFill>
            </p:spPr>
            <p:txBody>
              <a:bodyPr/>
              <a:lstStyle/>
              <a:p>
                <a:r>
                  <a:rPr lang="en-IN">
                    <a:noFill/>
                  </a:rPr>
                  <a:t> </a:t>
                </a:r>
              </a:p>
            </p:txBody>
          </p:sp>
        </mc:Fallback>
      </mc:AlternateContent>
      <p:sp>
        <p:nvSpPr>
          <p:cNvPr id="6" name="Flowchart: Connector 5">
            <a:extLst>
              <a:ext uri="{FF2B5EF4-FFF2-40B4-BE49-F238E27FC236}">
                <a16:creationId xmlns:a16="http://schemas.microsoft.com/office/drawing/2014/main" id="{6369B829-7CE3-C889-7A17-2A598C6FC84A}"/>
              </a:ext>
            </a:extLst>
          </p:cNvPr>
          <p:cNvSpPr/>
          <p:nvPr/>
        </p:nvSpPr>
        <p:spPr>
          <a:xfrm>
            <a:off x="7127033" y="2895600"/>
            <a:ext cx="76200" cy="9019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Calculating the Perimeter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Calculate the perimeter of the figure shown: a semicircle (half of a circle) and a diameter. The diameter is </a:t>
                </a:r>
                <a14:m>
                  <m:oMath xmlns:m="http://schemas.openxmlformats.org/officeDocument/2006/math">
                    <m:r>
                      <a:rPr lang="en-US">
                        <a:latin typeface="Cambria Math" panose="02040503050406030204" pitchFamily="18" charset="0"/>
                      </a:rPr>
                      <m:t>20</m:t>
                    </m:r>
                    <m:r>
                      <a:rPr lang="en-US" b="0" i="0" smtClean="0">
                        <a:latin typeface="Cambria Math" panose="02040503050406030204" pitchFamily="18" charset="0"/>
                      </a:rPr>
                      <m:t> </m:t>
                    </m:r>
                    <m:r>
                      <m:rPr>
                        <m:sty m:val="p"/>
                      </m:rPr>
                      <a:rPr lang="en-US">
                        <a:latin typeface="Cambria Math" panose="02040503050406030204" pitchFamily="18" charset="0"/>
                      </a:rPr>
                      <m:t>cm</m:t>
                    </m:r>
                  </m:oMath>
                </a14:m>
                <a:r>
                  <a:rPr lang="en-US" sz="2800" dirty="0"/>
                  <a:t> long.</a:t>
                </a:r>
              </a:p>
              <a:p>
                <a:pPr>
                  <a:defRPr sz="2800"/>
                </a:pPr>
                <a:endParaRPr lang="en-US"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
        <p:nvSpPr>
          <p:cNvPr id="8" name="Arc 7">
            <a:extLst>
              <a:ext uri="{FF2B5EF4-FFF2-40B4-BE49-F238E27FC236}">
                <a16:creationId xmlns:a16="http://schemas.microsoft.com/office/drawing/2014/main" id="{38BA572C-2BCD-39DF-12B4-3630260EF016}"/>
              </a:ext>
            </a:extLst>
          </p:cNvPr>
          <p:cNvSpPr/>
          <p:nvPr/>
        </p:nvSpPr>
        <p:spPr>
          <a:xfrm>
            <a:off x="2971800" y="3048000"/>
            <a:ext cx="2293776" cy="1981200"/>
          </a:xfrm>
          <a:prstGeom prst="arc">
            <a:avLst>
              <a:gd name="adj1" fmla="val 1069050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cxnSp>
        <p:nvCxnSpPr>
          <p:cNvPr id="10" name="Straight Connector 9">
            <a:extLst>
              <a:ext uri="{FF2B5EF4-FFF2-40B4-BE49-F238E27FC236}">
                <a16:creationId xmlns:a16="http://schemas.microsoft.com/office/drawing/2014/main" id="{C1B0E680-27D5-7AFB-0077-08863B3ECF10}"/>
              </a:ext>
            </a:extLst>
          </p:cNvPr>
          <p:cNvCxnSpPr>
            <a:stCxn id="8" idx="0"/>
            <a:endCxn id="8" idx="2"/>
          </p:cNvCxnSpPr>
          <p:nvPr/>
        </p:nvCxnSpPr>
        <p:spPr>
          <a:xfrm flipV="1">
            <a:off x="2972580" y="4038600"/>
            <a:ext cx="2292996" cy="365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D7B3AA66-6B8A-5FFD-0F24-050FFA6D0A35}"/>
              </a:ext>
            </a:extLst>
          </p:cNvPr>
          <p:cNvSpPr/>
          <p:nvPr/>
        </p:nvSpPr>
        <p:spPr>
          <a:xfrm>
            <a:off x="4086808" y="4010608"/>
            <a:ext cx="55984" cy="6687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6AFD00-73F5-26E7-AA10-6168EC7733A8}"/>
                  </a:ext>
                </a:extLst>
              </p:cNvPr>
              <p:cNvSpPr txBox="1"/>
              <p:nvPr/>
            </p:nvSpPr>
            <p:spPr>
              <a:xfrm>
                <a:off x="3296816" y="4215882"/>
                <a:ext cx="1676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 </m:t>
                      </m:r>
                      <m:r>
                        <m:rPr>
                          <m:sty m:val="p"/>
                        </m:rPr>
                        <a:rPr lang="en-US" b="0" i="0" smtClean="0">
                          <a:latin typeface="Cambria Math" panose="02040503050406030204" pitchFamily="18" charset="0"/>
                        </a:rPr>
                        <m:t>cm</m:t>
                      </m:r>
                    </m:oMath>
                  </m:oMathPara>
                </a14:m>
                <a:endParaRPr lang="en-IN" dirty="0"/>
              </a:p>
            </p:txBody>
          </p:sp>
        </mc:Choice>
        <mc:Fallback xmlns="">
          <p:sp>
            <p:nvSpPr>
              <p:cNvPr id="12" name="TextBox 11">
                <a:extLst>
                  <a:ext uri="{FF2B5EF4-FFF2-40B4-BE49-F238E27FC236}">
                    <a16:creationId xmlns:a16="http://schemas.microsoft.com/office/drawing/2014/main" id="{C36AFD00-73F5-26E7-AA10-6168EC7733A8}"/>
                  </a:ext>
                </a:extLst>
              </p:cNvPr>
              <p:cNvSpPr txBox="1">
                <a:spLocks noRot="1" noChangeAspect="1" noMove="1" noResize="1" noEditPoints="1" noAdjustHandles="1" noChangeArrowheads="1" noChangeShapeType="1" noTextEdit="1"/>
              </p:cNvSpPr>
              <p:nvPr/>
            </p:nvSpPr>
            <p:spPr>
              <a:xfrm>
                <a:off x="3296816" y="4215882"/>
                <a:ext cx="1676400" cy="369332"/>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Calculating the Perimeter</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b="1" dirty="0"/>
                  <a:t>Solution</a:t>
                </a:r>
              </a:p>
              <a:p>
                <a:pPr>
                  <a:defRPr sz="2800"/>
                </a:pPr>
                <a:r>
                  <a:rPr lang="en-US" dirty="0"/>
                  <a:t>In order to find the perimeter of the figure, find the perimeter of the semicircle and then add the diameter.</a:t>
                </a:r>
              </a:p>
              <a:p>
                <a:pPr>
                  <a:defRPr sz="2800"/>
                </a:pPr>
                <a:r>
                  <a:rPr lang="en-US" dirty="0"/>
                  <a:t>Length of semicircle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𝑑</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∙3.14∙20</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m:t>
                    </m:r>
                  </m:oMath>
                </a14:m>
                <a:endParaRPr lang="en-US" dirty="0"/>
              </a:p>
              <a:p>
                <a:pPr marL="914400" lvl="2"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=31.4</m:t>
                      </m:r>
                      <m:r>
                        <a:rPr lang="en-US" b="0" i="0" smtClean="0">
                          <a:latin typeface="Cambria Math" panose="02040503050406030204" pitchFamily="18" charset="0"/>
                        </a:rPr>
                        <m:t> </m:t>
                      </m:r>
                      <m:r>
                        <m:rPr>
                          <m:sty m:val="p"/>
                        </m:rPr>
                        <a:rPr lang="en-US" b="0" i="0" smtClean="0">
                          <a:latin typeface="Cambria Math" panose="02040503050406030204" pitchFamily="18" charset="0"/>
                        </a:rPr>
                        <m:t>cm</m:t>
                      </m:r>
                    </m:oMath>
                  </m:oMathPara>
                </a14:m>
                <a:endParaRPr lang="en-US" dirty="0"/>
              </a:p>
              <a:p>
                <a:pPr indent="-228600">
                  <a:defRPr sz="2800"/>
                </a:pPr>
                <a:r>
                  <a:rPr lang="it-IT" dirty="0"/>
                  <a:t>Perimeter </a:t>
                </a:r>
                <a14:m>
                  <m:oMath xmlns:m="http://schemas.openxmlformats.org/officeDocument/2006/math">
                    <m:r>
                      <a:rPr lang="it-IT" i="1" dirty="0" smtClean="0">
                        <a:latin typeface="Cambria Math" panose="02040503050406030204" pitchFamily="18" charset="0"/>
                      </a:rPr>
                      <m:t>=</m:t>
                    </m:r>
                  </m:oMath>
                </a14:m>
                <a:r>
                  <a:rPr lang="it-IT" dirty="0"/>
                  <a:t> semicircle </a:t>
                </a:r>
                <a14:m>
                  <m:oMath xmlns:m="http://schemas.openxmlformats.org/officeDocument/2006/math">
                    <m:r>
                      <a:rPr lang="it-IT" i="1" dirty="0" smtClean="0">
                        <a:latin typeface="Cambria Math" panose="02040503050406030204" pitchFamily="18" charset="0"/>
                      </a:rPr>
                      <m:t>+</m:t>
                    </m:r>
                  </m:oMath>
                </a14:m>
                <a:r>
                  <a:rPr lang="it-IT" dirty="0"/>
                  <a:t> diameter</a:t>
                </a:r>
              </a:p>
              <a:p>
                <a:pPr indent="-228600">
                  <a:defRPr sz="2800"/>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                    </m:t>
                      </m:r>
                      <m:r>
                        <a:rPr lang="it-IT" i="1" dirty="0" smtClean="0">
                          <a:latin typeface="Cambria Math" panose="02040503050406030204" pitchFamily="18" charset="0"/>
                        </a:rPr>
                        <m:t>=31.4 </m:t>
                      </m:r>
                      <m:r>
                        <m:rPr>
                          <m:sty m:val="p"/>
                        </m:rPr>
                        <a:rPr lang="it-IT" i="0" dirty="0" smtClean="0">
                          <a:latin typeface="Cambria Math" panose="02040503050406030204" pitchFamily="18" charset="0"/>
                        </a:rPr>
                        <m:t>cm</m:t>
                      </m:r>
                      <m:r>
                        <a:rPr lang="it-IT" i="1" dirty="0" smtClean="0">
                          <a:latin typeface="Cambria Math" panose="02040503050406030204" pitchFamily="18" charset="0"/>
                        </a:rPr>
                        <m:t>+20 </m:t>
                      </m:r>
                      <m:r>
                        <m:rPr>
                          <m:sty m:val="p"/>
                        </m:rPr>
                        <a:rPr lang="it-IT" i="0" dirty="0" smtClean="0">
                          <a:latin typeface="Cambria Math" panose="02040503050406030204" pitchFamily="18" charset="0"/>
                        </a:rPr>
                        <m:t>cm</m:t>
                      </m:r>
                      <m:r>
                        <a:rPr lang="it-IT" i="1" dirty="0" smtClean="0">
                          <a:latin typeface="Cambria Math" panose="02040503050406030204" pitchFamily="18" charset="0"/>
                        </a:rPr>
                        <m:t>=51.4</m:t>
                      </m:r>
                      <m:r>
                        <a:rPr lang="en-US" b="0" i="1" dirty="0" smtClean="0">
                          <a:latin typeface="Cambria Math" panose="02040503050406030204" pitchFamily="18" charset="0"/>
                        </a:rPr>
                        <m:t> </m:t>
                      </m:r>
                      <m:r>
                        <m:rPr>
                          <m:sty m:val="p"/>
                        </m:rPr>
                        <a:rPr lang="it-IT" i="0" dirty="0" smtClean="0">
                          <a:latin typeface="Cambria Math" panose="02040503050406030204" pitchFamily="18" charset="0"/>
                        </a:rPr>
                        <m:t>cm</m:t>
                      </m:r>
                    </m:oMath>
                  </m:oMathPara>
                </a14:m>
                <a:endParaRPr lang="en-US" dirty="0"/>
              </a:p>
              <a:p>
                <a:pPr indent="-228600">
                  <a:defRPr sz="2800"/>
                </a:pPr>
                <a:r>
                  <a:rPr lang="en-US" dirty="0"/>
                  <a:t>The perimeter is </a:t>
                </a:r>
                <a14:m>
                  <m:oMath xmlns:m="http://schemas.openxmlformats.org/officeDocument/2006/math">
                    <m:r>
                      <a:rPr lang="en-US" b="0" i="1" smtClean="0">
                        <a:latin typeface="Cambria Math" panose="02040503050406030204" pitchFamily="18" charset="0"/>
                      </a:rPr>
                      <m:t>51.4 </m:t>
                    </m:r>
                    <m:r>
                      <m:rPr>
                        <m:sty m:val="p"/>
                      </m:rPr>
                      <a:rPr lang="en-US" b="0" i="0" smtClean="0">
                        <a:latin typeface="Cambria Math" panose="02040503050406030204" pitchFamily="18" charset="0"/>
                      </a:rPr>
                      <m:t>cm</m:t>
                    </m:r>
                    <m:r>
                      <a:rPr lang="en-US" b="0" i="1" smtClean="0">
                        <a:latin typeface="Cambria Math" panose="02040503050406030204" pitchFamily="18" charset="0"/>
                      </a:rPr>
                      <m:t>.</m:t>
                    </m:r>
                  </m:oMath>
                </a14:m>
                <a:endParaRPr lang="en-US" dirty="0"/>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32994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Calculating Perimeter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Calculate the perimeter of the figure shown here with a rectangular base and a semicircle attached to the top. The rectangle has a length of </a:t>
                </a:r>
                <a14:m>
                  <m:oMath xmlns:m="http://schemas.openxmlformats.org/officeDocument/2006/math">
                    <m:r>
                      <a:rPr lang="en-US">
                        <a:latin typeface="Cambria Math" panose="02040503050406030204" pitchFamily="18" charset="0"/>
                      </a:rPr>
                      <m:t>16</m:t>
                    </m:r>
                    <m:r>
                      <a:rPr lang="en-US" b="0" i="0" smtClean="0">
                        <a:latin typeface="Cambria Math" panose="02040503050406030204" pitchFamily="18" charset="0"/>
                      </a:rPr>
                      <m:t> </m:t>
                    </m:r>
                    <m:r>
                      <m:rPr>
                        <m:sty m:val="p"/>
                      </m:rPr>
                      <a:rPr lang="en-US">
                        <a:latin typeface="Cambria Math" panose="02040503050406030204" pitchFamily="18" charset="0"/>
                      </a:rPr>
                      <m:t>m</m:t>
                    </m:r>
                  </m:oMath>
                </a14:m>
                <a:r>
                  <a:rPr lang="en-US" sz="2800" dirty="0"/>
                  <a:t> and a width of </a:t>
                </a:r>
                <a14:m>
                  <m:oMath xmlns:m="http://schemas.openxmlformats.org/officeDocument/2006/math">
                    <m:r>
                      <a:rPr lang="en-US">
                        <a:latin typeface="Cambria Math" panose="02040503050406030204" pitchFamily="18" charset="0"/>
                      </a:rPr>
                      <m:t>6</m:t>
                    </m:r>
                    <m:r>
                      <a:rPr lang="en-US" b="0" i="0" smtClean="0">
                        <a:latin typeface="Cambria Math" panose="02040503050406030204" pitchFamily="18" charset="0"/>
                      </a:rPr>
                      <m:t> </m:t>
                    </m:r>
                    <m:r>
                      <m:rPr>
                        <m:sty m:val="p"/>
                      </m:rPr>
                      <a:rPr lang="en-US">
                        <a:latin typeface="Cambria Math" panose="02040503050406030204" pitchFamily="18" charset="0"/>
                      </a:rPr>
                      <m:t>m</m:t>
                    </m:r>
                    <m:r>
                      <a:rPr lang="en-US">
                        <a:latin typeface="Cambria Math" panose="02040503050406030204" pitchFamily="18" charset="0"/>
                      </a:rPr>
                      <m:t>.</m:t>
                    </m:r>
                  </m:oMath>
                </a14:m>
                <a:endParaRPr lang="en-US"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sp>
        <p:nvSpPr>
          <p:cNvPr id="35" name="Rectangle 34">
            <a:extLst>
              <a:ext uri="{FF2B5EF4-FFF2-40B4-BE49-F238E27FC236}">
                <a16:creationId xmlns:a16="http://schemas.microsoft.com/office/drawing/2014/main" id="{DDAAE52D-84BC-BE53-1C35-717BDE33807D}"/>
              </a:ext>
            </a:extLst>
          </p:cNvPr>
          <p:cNvSpPr/>
          <p:nvPr/>
        </p:nvSpPr>
        <p:spPr>
          <a:xfrm>
            <a:off x="2971800" y="3810000"/>
            <a:ext cx="2293776" cy="1219200"/>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7" name="Straight Connector 36">
            <a:extLst>
              <a:ext uri="{FF2B5EF4-FFF2-40B4-BE49-F238E27FC236}">
                <a16:creationId xmlns:a16="http://schemas.microsoft.com/office/drawing/2014/main" id="{0A9DF8EF-4DA4-13BB-8F3E-AAFE84F0A787}"/>
              </a:ext>
            </a:extLst>
          </p:cNvPr>
          <p:cNvCxnSpPr>
            <a:stCxn id="4" idx="0"/>
          </p:cNvCxnSpPr>
          <p:nvPr/>
        </p:nvCxnSpPr>
        <p:spPr>
          <a:xfrm flipH="1">
            <a:off x="2971800" y="3846517"/>
            <a:ext cx="780" cy="1182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E3D991-5952-9E50-A050-0B47C1892426}"/>
              </a:ext>
            </a:extLst>
          </p:cNvPr>
          <p:cNvCxnSpPr/>
          <p:nvPr/>
        </p:nvCxnSpPr>
        <p:spPr>
          <a:xfrm flipH="1">
            <a:off x="5262465" y="3810000"/>
            <a:ext cx="3111" cy="1200539"/>
          </a:xfrm>
          <a:prstGeom prst="line">
            <a:avLst/>
          </a:prstGeom>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200D1C2-E22A-7E20-3B9A-20904E82A778}"/>
              </a:ext>
            </a:extLst>
          </p:cNvPr>
          <p:cNvGrpSpPr/>
          <p:nvPr/>
        </p:nvGrpSpPr>
        <p:grpSpPr>
          <a:xfrm>
            <a:off x="2971800" y="2819400"/>
            <a:ext cx="2293776" cy="2209800"/>
            <a:chOff x="2971800" y="2819400"/>
            <a:chExt cx="2293776" cy="2209800"/>
          </a:xfrm>
        </p:grpSpPr>
        <p:sp>
          <p:nvSpPr>
            <p:cNvPr id="4" name="Arc 3">
              <a:extLst>
                <a:ext uri="{FF2B5EF4-FFF2-40B4-BE49-F238E27FC236}">
                  <a16:creationId xmlns:a16="http://schemas.microsoft.com/office/drawing/2014/main" id="{B6986896-F378-56F8-2570-3795517A675C}"/>
                </a:ext>
              </a:extLst>
            </p:cNvPr>
            <p:cNvSpPr/>
            <p:nvPr/>
          </p:nvSpPr>
          <p:spPr>
            <a:xfrm>
              <a:off x="2971800" y="2819400"/>
              <a:ext cx="2293776" cy="1981200"/>
            </a:xfrm>
            <a:prstGeom prst="arc">
              <a:avLst>
                <a:gd name="adj1" fmla="val 10690503"/>
                <a:gd name="adj2" fmla="val 0"/>
              </a:avLst>
            </a:prstGeom>
            <a:solidFill>
              <a:schemeClr val="accent4">
                <a:lumMod val="9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cxnSp>
          <p:nvCxnSpPr>
            <p:cNvPr id="39" name="Straight Connector 38">
              <a:extLst>
                <a:ext uri="{FF2B5EF4-FFF2-40B4-BE49-F238E27FC236}">
                  <a16:creationId xmlns:a16="http://schemas.microsoft.com/office/drawing/2014/main" id="{6CFB03A6-97A2-251C-BD5A-536D0E830230}"/>
                </a:ext>
              </a:extLst>
            </p:cNvPr>
            <p:cNvCxnSpPr>
              <a:cxnSpLocks/>
            </p:cNvCxnSpPr>
            <p:nvPr/>
          </p:nvCxnSpPr>
          <p:spPr>
            <a:xfrm flipV="1">
              <a:off x="2971800" y="5010539"/>
              <a:ext cx="2272004"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626897-CB5A-9E09-8194-ECBAD430CC8B}"/>
                </a:ext>
              </a:extLst>
            </p:cNvPr>
            <p:cNvCxnSpPr>
              <a:cxnSpLocks/>
              <a:endCxn id="4" idx="2"/>
            </p:cNvCxnSpPr>
            <p:nvPr/>
          </p:nvCxnSpPr>
          <p:spPr>
            <a:xfrm>
              <a:off x="2971800" y="3810000"/>
              <a:ext cx="2293776"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55DEA4C-F09A-A125-0E4A-D5E6ED188C57}"/>
                  </a:ext>
                </a:extLst>
              </p:cNvPr>
              <p:cNvSpPr txBox="1"/>
              <p:nvPr/>
            </p:nvSpPr>
            <p:spPr>
              <a:xfrm>
                <a:off x="5215812" y="4187890"/>
                <a:ext cx="8350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6 </m:t>
                      </m:r>
                      <m:r>
                        <m:rPr>
                          <m:sty m:val="p"/>
                        </m:rPr>
                        <a:rPr lang="en-US" b="0" i="0" smtClean="0">
                          <a:latin typeface="Cambria Math" panose="02040503050406030204" pitchFamily="18" charset="0"/>
                        </a:rPr>
                        <m:t>m</m:t>
                      </m:r>
                    </m:oMath>
                  </m:oMathPara>
                </a14:m>
                <a:endParaRPr lang="en-IN" dirty="0"/>
              </a:p>
            </p:txBody>
          </p:sp>
        </mc:Choice>
        <mc:Fallback xmlns="">
          <p:sp>
            <p:nvSpPr>
              <p:cNvPr id="47" name="TextBox 46">
                <a:extLst>
                  <a:ext uri="{FF2B5EF4-FFF2-40B4-BE49-F238E27FC236}">
                    <a16:creationId xmlns:a16="http://schemas.microsoft.com/office/drawing/2014/main" id="{A55DEA4C-F09A-A125-0E4A-D5E6ED188C57}"/>
                  </a:ext>
                </a:extLst>
              </p:cNvPr>
              <p:cNvSpPr txBox="1">
                <a:spLocks noRot="1" noChangeAspect="1" noMove="1" noResize="1" noEditPoints="1" noAdjustHandles="1" noChangeArrowheads="1" noChangeShapeType="1" noTextEdit="1"/>
              </p:cNvSpPr>
              <p:nvPr/>
            </p:nvSpPr>
            <p:spPr>
              <a:xfrm>
                <a:off x="5215812" y="4187890"/>
                <a:ext cx="835089" cy="36933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36BC400-2156-EC8F-83CF-E521A76994AC}"/>
                  </a:ext>
                </a:extLst>
              </p:cNvPr>
              <p:cNvSpPr txBox="1"/>
              <p:nvPr/>
            </p:nvSpPr>
            <p:spPr>
              <a:xfrm>
                <a:off x="3690257" y="5099511"/>
                <a:ext cx="8350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16 </m:t>
                      </m:r>
                      <m:r>
                        <m:rPr>
                          <m:sty m:val="p"/>
                        </m:rPr>
                        <a:rPr lang="en-US" b="0" i="0" smtClean="0">
                          <a:latin typeface="Cambria Math" panose="02040503050406030204" pitchFamily="18" charset="0"/>
                        </a:rPr>
                        <m:t>m</m:t>
                      </m:r>
                    </m:oMath>
                  </m:oMathPara>
                </a14:m>
                <a:endParaRPr lang="en-IN" dirty="0"/>
              </a:p>
            </p:txBody>
          </p:sp>
        </mc:Choice>
        <mc:Fallback xmlns="">
          <p:sp>
            <p:nvSpPr>
              <p:cNvPr id="48" name="TextBox 47">
                <a:extLst>
                  <a:ext uri="{FF2B5EF4-FFF2-40B4-BE49-F238E27FC236}">
                    <a16:creationId xmlns:a16="http://schemas.microsoft.com/office/drawing/2014/main" id="{D36BC400-2156-EC8F-83CF-E521A76994AC}"/>
                  </a:ext>
                </a:extLst>
              </p:cNvPr>
              <p:cNvSpPr txBox="1">
                <a:spLocks noRot="1" noChangeAspect="1" noMove="1" noResize="1" noEditPoints="1" noAdjustHandles="1" noChangeArrowheads="1" noChangeShapeType="1" noTextEdit="1"/>
              </p:cNvSpPr>
              <p:nvPr/>
            </p:nvSpPr>
            <p:spPr>
              <a:xfrm>
                <a:off x="3690257" y="5099511"/>
                <a:ext cx="835089" cy="369332"/>
              </a:xfrm>
              <a:prstGeom prst="rect">
                <a:avLst/>
              </a:prstGeom>
              <a:blipFill>
                <a:blip r:embed="rId4"/>
                <a:stretch>
                  <a:fillRect/>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Polygon</a:t>
            </a:r>
          </a:p>
        </p:txBody>
      </p:sp>
      <p:sp>
        <p:nvSpPr>
          <p:cNvPr id="3" name="Text Placeholder 2"/>
          <p:cNvSpPr>
            <a:spLocks noGrp="1"/>
          </p:cNvSpPr>
          <p:nvPr>
            <p:ph type="body" sz="quarter" idx="10"/>
          </p:nvPr>
        </p:nvSpPr>
        <p:spPr>
          <a:xfrm>
            <a:off x="457200" y="1029287"/>
            <a:ext cx="8229600" cy="2419124"/>
          </a:xfrm>
        </p:spPr>
        <p:txBody>
          <a:bodyPr>
            <a:spAutoFit/>
          </a:bodyPr>
          <a:lstStyle/>
          <a:p>
            <a:r>
              <a:rPr sz="2800" dirty="0"/>
              <a:t>A </a:t>
            </a:r>
            <a:r>
              <a:rPr sz="2800" b="1" dirty="0"/>
              <a:t>polygon</a:t>
            </a:r>
            <a:r>
              <a:rPr sz="2800" dirty="0"/>
              <a:t> is a closed plane figure, with three or more sides, in which each side is a line segment.</a:t>
            </a:r>
          </a:p>
          <a:p>
            <a:r>
              <a:rPr sz="2800" dirty="0"/>
              <a:t>Each point where two sides meet is called a </a:t>
            </a:r>
            <a:r>
              <a:rPr sz="2800" b="1" dirty="0"/>
              <a:t>vertex</a:t>
            </a:r>
            <a:r>
              <a:rPr sz="2800" dirty="0"/>
              <a:t>.</a:t>
            </a:r>
          </a:p>
          <a:p>
            <a:r>
              <a:rPr sz="2800" b="1" dirty="0"/>
              <a:t>Note:</a:t>
            </a:r>
            <a:r>
              <a:rPr sz="2800" dirty="0"/>
              <a:t> A </a:t>
            </a:r>
            <a:r>
              <a:rPr sz="2800" b="1" dirty="0"/>
              <a:t>closed figure</a:t>
            </a:r>
            <a:r>
              <a:rPr sz="2800" dirty="0"/>
              <a:t> begins and ends at the same point.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Calculating Perimeter</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lang="en-US" sz="2800" b="1" dirty="0"/>
                  <a:t>Solution</a:t>
                </a:r>
              </a:p>
              <a:p>
                <a:pPr>
                  <a:defRPr sz="2800"/>
                </a:pPr>
                <a:r>
                  <a:rPr lang="en-US" sz="2800" dirty="0"/>
                  <a:t>The perimeter of the figure is the sum of the lengths of three sides of the rectangle and the length of the semicircle. (</a:t>
                </a:r>
                <a:r>
                  <a:rPr lang="en-US" sz="2800" b="1" dirty="0"/>
                  <a:t>Note</a:t>
                </a:r>
                <a:r>
                  <a:rPr lang="en-US" sz="2800" dirty="0"/>
                  <a:t>: The diameter of the semicircle is </a:t>
                </a:r>
                <a14:m>
                  <m:oMath xmlns:m="http://schemas.openxmlformats.org/officeDocument/2006/math">
                    <m:r>
                      <a:rPr lang="en-US" sz="2800" i="1" dirty="0" smtClean="0">
                        <a:latin typeface="Cambria Math" panose="02040503050406030204" pitchFamily="18" charset="0"/>
                      </a:rPr>
                      <m:t>16 </m:t>
                    </m:r>
                    <m:r>
                      <m:rPr>
                        <m:sty m:val="p"/>
                      </m:rPr>
                      <a:rPr lang="en-US" sz="2800" i="0" dirty="0" smtClean="0">
                        <a:latin typeface="Cambria Math" panose="02040503050406030204" pitchFamily="18" charset="0"/>
                      </a:rPr>
                      <m:t>m</m:t>
                    </m:r>
                  </m:oMath>
                </a14:m>
                <a:r>
                  <a:rPr lang="en-US" sz="2800" dirty="0"/>
                  <a:t>.)</a:t>
                </a:r>
              </a:p>
              <a:p>
                <a:pPr>
                  <a:defRPr sz="2800"/>
                </a:pPr>
                <a:r>
                  <a:rPr lang="en-US" sz="2800" dirty="0"/>
                  <a:t>Sum of the lengths of three sides of the rectangle</a:t>
                </a:r>
                <a:endParaRPr lang="en-US"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=6</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m</m:t>
                      </m:r>
                      <m:r>
                        <a:rPr lang="en-US" sz="2800" b="0" i="1" smtClean="0">
                          <a:latin typeface="Cambria Math" panose="02040503050406030204" pitchFamily="18" charset="0"/>
                        </a:rPr>
                        <m:t>+16 </m:t>
                      </m:r>
                      <m:r>
                        <m:rPr>
                          <m:sty m:val="p"/>
                        </m:rPr>
                        <a:rPr lang="en-US" sz="2800" b="0" i="0" smtClean="0">
                          <a:latin typeface="Cambria Math" panose="02040503050406030204" pitchFamily="18" charset="0"/>
                        </a:rPr>
                        <m:t>m</m:t>
                      </m:r>
                      <m:r>
                        <a:rPr lang="en-US" sz="2800" b="0" i="1" smtClean="0">
                          <a:latin typeface="Cambria Math" panose="02040503050406030204" pitchFamily="18" charset="0"/>
                        </a:rPr>
                        <m:t>+6 </m:t>
                      </m:r>
                      <m:r>
                        <m:rPr>
                          <m:sty m:val="p"/>
                        </m:rPr>
                        <a:rPr lang="en-US" sz="2800" b="0" i="0" smtClean="0">
                          <a:latin typeface="Cambria Math" panose="02040503050406030204" pitchFamily="18" charset="0"/>
                        </a:rPr>
                        <m:t>m</m:t>
                      </m:r>
                      <m:r>
                        <a:rPr lang="en-US" sz="2800" b="0" i="1" smtClean="0">
                          <a:latin typeface="Cambria Math" panose="02040503050406030204" pitchFamily="18" charset="0"/>
                        </a:rPr>
                        <m:t>=28 </m:t>
                      </m:r>
                      <m:r>
                        <m:rPr>
                          <m:sty m:val="p"/>
                        </m:rPr>
                        <a:rPr lang="en-US" sz="2800" b="0" i="0" smtClean="0">
                          <a:latin typeface="Cambria Math" panose="02040503050406030204" pitchFamily="18" charset="0"/>
                        </a:rPr>
                        <m:t>m</m:t>
                      </m:r>
                    </m:oMath>
                  </m:oMathPara>
                </a14:m>
                <a:endParaRPr lang="en-US" sz="2800" dirty="0"/>
              </a:p>
              <a:p>
                <a:pPr>
                  <a:defRPr sz="2800"/>
                </a:pPr>
                <a:r>
                  <a:rPr lang="en-US" dirty="0"/>
                  <a:t>Length of semicircle</a:t>
                </a:r>
              </a:p>
              <a:p>
                <a:pPr>
                  <a:defRPr sz="2800"/>
                </a:pP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∙3.14∙16</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m:t>
                    </m:r>
                    <m:r>
                      <a:rPr lang="en-US" b="0" i="1" smtClean="0">
                        <a:latin typeface="Cambria Math" panose="02040503050406030204" pitchFamily="18" charset="0"/>
                        <a:ea typeface="Cambria Math" panose="02040503050406030204" pitchFamily="18" charset="0"/>
                      </a:rPr>
                      <m:t>=25.12</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m:t>
                    </m:r>
                  </m:oMath>
                </a14:m>
                <a:endParaRPr lang="en-US" sz="2800" dirty="0"/>
              </a:p>
              <a:p>
                <a:pPr>
                  <a:defRPr sz="2800"/>
                </a:pPr>
                <a:r>
                  <a:rPr lang="en-US" dirty="0"/>
                  <a:t>Perimeter of the figure </a:t>
                </a:r>
                <a14:m>
                  <m:oMath xmlns:m="http://schemas.openxmlformats.org/officeDocument/2006/math">
                    <m:r>
                      <a:rPr lang="en-US" b="0" i="1" smtClean="0">
                        <a:latin typeface="Cambria Math" panose="02040503050406030204" pitchFamily="18" charset="0"/>
                      </a:rPr>
                      <m:t>=28+25.12=53.12 </m:t>
                    </m:r>
                    <m:r>
                      <m:rPr>
                        <m:sty m:val="p"/>
                      </m:rPr>
                      <a:rPr lang="en-US" b="0" i="0" smtClean="0">
                        <a:latin typeface="Cambria Math" panose="02040503050406030204" pitchFamily="18" charset="0"/>
                      </a:rPr>
                      <m:t>m</m:t>
                    </m:r>
                  </m:oMath>
                </a14:m>
                <a:endParaRPr lang="en-US" sz="2800" dirty="0"/>
              </a:p>
              <a:p>
                <a:pPr>
                  <a:defRPr sz="2800"/>
                </a:pPr>
                <a:endParaRPr lang="en-US" sz="2800" dirty="0"/>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963"/>
                </a:stretch>
              </a:blipFill>
            </p:spPr>
            <p:txBody>
              <a:bodyPr/>
              <a:lstStyle/>
              <a:p>
                <a:r>
                  <a:rPr lang="en-US">
                    <a:noFill/>
                  </a:rPr>
                  <a:t> </a:t>
                </a:r>
              </a:p>
            </p:txBody>
          </p:sp>
        </mc:Fallback>
      </mc:AlternateContent>
    </p:spTree>
    <p:extLst>
      <p:ext uri="{BB962C8B-B14F-4D97-AF65-F5344CB8AC3E}">
        <p14:creationId xmlns:p14="http://schemas.microsoft.com/office/powerpoint/2010/main" val="334001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1384995"/>
              </a:xfrm>
            </p:spPr>
            <p:txBody>
              <a:bodyPr>
                <a:spAutoFit/>
              </a:bodyPr>
              <a:lstStyle/>
              <a:p>
                <a:r>
                  <a:rPr lang="en-US" sz="2800" dirty="0"/>
                  <a:t>The letter </a:t>
                </a:r>
                <a14:m>
                  <m:oMath xmlns:m="http://schemas.openxmlformats.org/officeDocument/2006/math">
                    <m:r>
                      <a:rPr lang="en-US" sz="2800" b="0" i="1" smtClean="0">
                        <a:latin typeface="Cambria Math" panose="02040503050406030204" pitchFamily="18" charset="0"/>
                      </a:rPr>
                      <m:t>h</m:t>
                    </m:r>
                  </m:oMath>
                </a14:m>
                <a:r>
                  <a:rPr lang="en-US" sz="2800" dirty="0"/>
                  <a:t> is used to represent the </a:t>
                </a:r>
                <a:r>
                  <a:rPr lang="en-US" sz="2800" b="1" dirty="0"/>
                  <a:t>height</a:t>
                </a:r>
                <a:r>
                  <a:rPr lang="en-US" sz="2800" dirty="0"/>
                  <a:t> of the figure. The height is also called the </a:t>
                </a:r>
                <a:r>
                  <a:rPr lang="en-US" sz="2800" b="1" dirty="0"/>
                  <a:t>altitude</a:t>
                </a:r>
                <a:r>
                  <a:rPr lang="en-US" sz="2800" dirty="0"/>
                  <a:t> and is perpendicular to the base.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1384995"/>
              </a:xfrm>
              <a:blipFill>
                <a:blip r:embed="rId2"/>
                <a:stretch>
                  <a:fillRect l="-1328" t="-3448" b="-10345"/>
                </a:stretch>
              </a:blipFill>
            </p:spPr>
            <p:txBody>
              <a:bodyPr/>
              <a:lstStyle/>
              <a:p>
                <a:r>
                  <a:rPr lang="en-IN">
                    <a:noFill/>
                  </a:rPr>
                  <a:t> </a:t>
                </a:r>
              </a:p>
            </p:txBody>
          </p:sp>
        </mc:Fallback>
      </mc:AlternateContent>
    </p:spTree>
    <p:extLst>
      <p:ext uri="{BB962C8B-B14F-4D97-AF65-F5344CB8AC3E}">
        <p14:creationId xmlns:p14="http://schemas.microsoft.com/office/powerpoint/2010/main" val="2446824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Formula: Area Formulas for Six Geometric Figures</a:t>
            </a:r>
            <a:endParaRPr dirty="0"/>
          </a:p>
        </p:txBody>
      </p:sp>
      <p:sp>
        <p:nvSpPr>
          <p:cNvPr id="3" name="Text Placeholder 2"/>
          <p:cNvSpPr>
            <a:spLocks noGrp="1"/>
          </p:cNvSpPr>
          <p:nvPr>
            <p:ph type="body" sz="quarter" idx="10"/>
          </p:nvPr>
        </p:nvSpPr>
        <p:spPr>
          <a:xfrm>
            <a:off x="457200" y="1029287"/>
            <a:ext cx="8229600" cy="4659737"/>
          </a:xfrm>
        </p:spPr>
        <p:txBody>
          <a:bodyPr>
            <a:spAutoFit/>
          </a:bodyPr>
          <a:lstStyle/>
          <a:p>
            <a:r>
              <a:rPr lang="en-US" sz="2800" dirty="0"/>
              <a:t> </a:t>
            </a:r>
          </a:p>
          <a:p>
            <a:endParaRPr lang="en-US" dirty="0"/>
          </a:p>
          <a:p>
            <a:endParaRPr lang="en-US" sz="2800" dirty="0"/>
          </a:p>
          <a:p>
            <a:endParaRPr lang="en-US" dirty="0"/>
          </a:p>
          <a:p>
            <a:endParaRPr lang="en-US" sz="2800" dirty="0"/>
          </a:p>
          <a:p>
            <a:endParaRPr lang="en-US" dirty="0"/>
          </a:p>
          <a:p>
            <a:endParaRPr lang="en-US" sz="2800" dirty="0"/>
          </a:p>
          <a:p>
            <a:endParaRPr lang="en-US" dirty="0"/>
          </a:p>
          <a:p>
            <a:endParaRPr lang="en-US" sz="2800" dirty="0"/>
          </a:p>
        </p:txBody>
      </p:sp>
      <p:pic>
        <p:nvPicPr>
          <p:cNvPr id="11" name="Picture 10">
            <a:extLst>
              <a:ext uri="{FF2B5EF4-FFF2-40B4-BE49-F238E27FC236}">
                <a16:creationId xmlns:a16="http://schemas.microsoft.com/office/drawing/2014/main" id="{E13B1534-C558-6A43-26B0-7BE73BEBA23F}"/>
              </a:ext>
            </a:extLst>
          </p:cNvPr>
          <p:cNvPicPr>
            <a:picLocks noChangeAspect="1"/>
          </p:cNvPicPr>
          <p:nvPr/>
        </p:nvPicPr>
        <p:blipFill>
          <a:blip r:embed="rId2"/>
          <a:stretch>
            <a:fillRect/>
          </a:stretch>
        </p:blipFill>
        <p:spPr>
          <a:xfrm>
            <a:off x="1323847" y="1378424"/>
            <a:ext cx="6118134" cy="3946245"/>
          </a:xfrm>
          <a:prstGeom prst="rect">
            <a:avLst/>
          </a:prstGeom>
        </p:spPr>
      </p:pic>
    </p:spTree>
    <p:extLst>
      <p:ext uri="{BB962C8B-B14F-4D97-AF65-F5344CB8AC3E}">
        <p14:creationId xmlns:p14="http://schemas.microsoft.com/office/powerpoint/2010/main" val="103936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a:t>
            </a:r>
            <a:r>
              <a:rPr lang="en-US" dirty="0"/>
              <a:t>Calculating the Area of a Triangle Using a Formula</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Calculate the area of a triangle with height </a:t>
                </a:r>
                <a14:m>
                  <m:oMath xmlns:m="http://schemas.openxmlformats.org/officeDocument/2006/math">
                    <m:r>
                      <a:rPr lang="en-US" i="1" dirty="0" smtClean="0">
                        <a:latin typeface="Cambria Math" panose="02040503050406030204" pitchFamily="18" charset="0"/>
                      </a:rPr>
                      <m:t>4</m:t>
                    </m:r>
                  </m:oMath>
                </a14:m>
                <a:r>
                  <a:rPr lang="en-US" dirty="0"/>
                  <a:t> in. and base </a:t>
                </a:r>
                <a14:m>
                  <m:oMath xmlns:m="http://schemas.openxmlformats.org/officeDocument/2006/math">
                    <m:r>
                      <a:rPr lang="en-US" i="1" dirty="0" smtClean="0">
                        <a:latin typeface="Cambria Math" panose="02040503050406030204" pitchFamily="18" charset="0"/>
                      </a:rPr>
                      <m:t>10</m:t>
                    </m:r>
                  </m:oMath>
                </a14:m>
                <a:r>
                  <a:rPr lang="en-US" dirty="0"/>
                  <a:t> in. (Be sure to label the answer in square inches.)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52DE0C6-8563-0F17-3B84-F15CBA254AA9}"/>
              </a:ext>
            </a:extLst>
          </p:cNvPr>
          <p:cNvPicPr>
            <a:picLocks noChangeAspect="1"/>
          </p:cNvPicPr>
          <p:nvPr/>
        </p:nvPicPr>
        <p:blipFill>
          <a:blip r:embed="rId3"/>
          <a:stretch>
            <a:fillRect/>
          </a:stretch>
        </p:blipFill>
        <p:spPr>
          <a:xfrm>
            <a:off x="2209800" y="2514600"/>
            <a:ext cx="4391638" cy="23148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a:t>
            </a:r>
            <a:r>
              <a:rPr lang="en-US" dirty="0"/>
              <a:t>Calculating the Area of a Triangle Using a Formula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b="1" dirty="0"/>
                  <a:t>Solution</a:t>
                </a:r>
              </a:p>
              <a:p>
                <a:pPr>
                  <a:defRPr sz="2800"/>
                </a:pPr>
                <a:r>
                  <a:rPr lang="en-US" sz="2800" dirty="0"/>
                  <a:t>Now, using the formula for the area of a triangle, we have the following.</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𝑏h</m:t>
                      </m:r>
                    </m:oMath>
                  </m:oMathPara>
                </a14:m>
                <a:endParaRPr lang="en-US" sz="280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∙10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 ∙4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m:t>
                      </m:r>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=20 </m:t>
                      </m:r>
                      <m:r>
                        <m:rPr>
                          <m:sty m:val="p"/>
                        </m:rPr>
                        <a:rPr lang="en-US" sz="2800" b="0" i="0" smtClean="0">
                          <a:latin typeface="Cambria Math" panose="02040503050406030204" pitchFamily="18" charset="0"/>
                        </a:rPr>
                        <m:t>in</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oMath>
                  </m:oMathPara>
                </a14:m>
                <a:endParaRPr lang="en-US" sz="2800" dirty="0"/>
              </a:p>
              <a:p>
                <a:pPr>
                  <a:defRPr sz="2800"/>
                </a:pPr>
                <a:r>
                  <a:rPr lang="en-US" sz="2800" dirty="0"/>
                  <a:t>The area of the triangle is </a:t>
                </a:r>
                <a14:m>
                  <m:oMath xmlns:m="http://schemas.openxmlformats.org/officeDocument/2006/math">
                    <m:r>
                      <a:rPr lang="en-US" sz="2800" i="1" dirty="0" smtClean="0">
                        <a:latin typeface="Cambria Math" panose="02040503050406030204" pitchFamily="18" charset="0"/>
                      </a:rPr>
                      <m:t>20 </m:t>
                    </m:r>
                    <m:r>
                      <m:rPr>
                        <m:sty m:val="p"/>
                      </m:rPr>
                      <a:rPr lang="en-US" sz="2800" i="0" dirty="0" smtClean="0">
                        <a:latin typeface="Cambria Math" panose="02040503050406030204" pitchFamily="18" charset="0"/>
                      </a:rPr>
                      <m:t>in</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m:t>
                        </m:r>
                      </m:e>
                      <m:sup>
                        <m:r>
                          <a:rPr lang="en-US" sz="2800" b="0" i="1" dirty="0" smtClean="0">
                            <a:latin typeface="Cambria Math" panose="02040503050406030204" pitchFamily="18" charset="0"/>
                          </a:rPr>
                          <m:t>2</m:t>
                        </m:r>
                      </m:sup>
                    </m:sSup>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251696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a:t>
            </a:r>
            <a:r>
              <a:rPr lang="en-US" dirty="0"/>
              <a:t>Calculating the Area of a Trapezoid Using a Formula</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Calculate the area of a trapezoid with altitude </a:t>
                </a:r>
                <a14:m>
                  <m:oMath xmlns:m="http://schemas.openxmlformats.org/officeDocument/2006/math">
                    <m:r>
                      <a:rPr lang="en-US" i="0" dirty="0" smtClean="0">
                        <a:latin typeface="Cambria Math" panose="02040503050406030204" pitchFamily="18" charset="0"/>
                      </a:rPr>
                      <m:t>6 </m:t>
                    </m:r>
                    <m:r>
                      <m:rPr>
                        <m:sty m:val="p"/>
                      </m:rPr>
                      <a:rPr lang="en-US" i="0" dirty="0" smtClean="0">
                        <a:latin typeface="Cambria Math" panose="02040503050406030204" pitchFamily="18" charset="0"/>
                      </a:rPr>
                      <m:t>in</m:t>
                    </m:r>
                  </m:oMath>
                </a14:m>
                <a:r>
                  <a:rPr lang="en-US" dirty="0"/>
                  <a:t>. and parallel sides of length </a:t>
                </a:r>
                <a14:m>
                  <m:oMath xmlns:m="http://schemas.openxmlformats.org/officeDocument/2006/math">
                    <m:r>
                      <a:rPr lang="en-US" i="0" dirty="0" smtClean="0">
                        <a:latin typeface="Cambria Math" panose="02040503050406030204" pitchFamily="18" charset="0"/>
                      </a:rPr>
                      <m:t>12 </m:t>
                    </m:r>
                    <m:r>
                      <m:rPr>
                        <m:sty m:val="p"/>
                      </m:rPr>
                      <a:rPr lang="en-US" i="0" dirty="0">
                        <a:latin typeface="Cambria Math" panose="02040503050406030204" pitchFamily="18" charset="0"/>
                      </a:rPr>
                      <m:t>in</m:t>
                    </m:r>
                  </m:oMath>
                </a14:m>
                <a:r>
                  <a:rPr lang="en-US" dirty="0"/>
                  <a:t>. and </a:t>
                </a:r>
                <a14:m>
                  <m:oMath xmlns:m="http://schemas.openxmlformats.org/officeDocument/2006/math">
                    <m:r>
                      <a:rPr lang="en-US" i="0" dirty="0" smtClean="0">
                        <a:latin typeface="Cambria Math" panose="02040503050406030204" pitchFamily="18" charset="0"/>
                      </a:rPr>
                      <m:t>24 </m:t>
                    </m:r>
                    <m:r>
                      <m:rPr>
                        <m:sty m:val="p"/>
                      </m:rPr>
                      <a:rPr lang="en-US" i="0" dirty="0" smtClean="0">
                        <a:latin typeface="Cambria Math" panose="02040503050406030204" pitchFamily="18" charset="0"/>
                      </a:rPr>
                      <m:t>in</m:t>
                    </m:r>
                  </m:oMath>
                </a14:m>
                <a:r>
                  <a:rPr lang="en-US" sz="2800" dirty="0"/>
                  <a:t>.</a:t>
                </a:r>
              </a:p>
              <a:p>
                <a:pPr>
                  <a:defRPr sz="2800"/>
                </a:pPr>
                <a:r>
                  <a:rPr lang="en-US" b="1" dirty="0"/>
                  <a:t>Solution</a:t>
                </a:r>
              </a:p>
              <a:p>
                <a:pPr>
                  <a:defRPr sz="2800"/>
                </a:pPr>
                <a:r>
                  <a:rPr lang="en-US" sz="2800" dirty="0"/>
                  <a:t>First draw a figure and label the lengths of the known parts.</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76BAAEA4-6F9E-B77C-7AB1-C49C3783F5E4}"/>
              </a:ext>
            </a:extLst>
          </p:cNvPr>
          <p:cNvPicPr>
            <a:picLocks noChangeAspect="1"/>
          </p:cNvPicPr>
          <p:nvPr/>
        </p:nvPicPr>
        <p:blipFill>
          <a:blip r:embed="rId3"/>
          <a:stretch>
            <a:fillRect/>
          </a:stretch>
        </p:blipFill>
        <p:spPr>
          <a:xfrm>
            <a:off x="2133600" y="3581400"/>
            <a:ext cx="3733800" cy="20841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a:t>
            </a:r>
            <a:r>
              <a:rPr lang="en-US" dirty="0"/>
              <a:t>Calculating the Area of a Trapezoid Using a Formula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Now, using the formula for the area of a trapezoid, we have the following.</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h</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𝑐</m:t>
                          </m:r>
                        </m:e>
                      </m:d>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∙6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24 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.+12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m:t>
                          </m:r>
                        </m:e>
                      </m:d>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=3 </m:t>
                      </m:r>
                      <m:r>
                        <m:rPr>
                          <m:sty m:val="p"/>
                        </m:rPr>
                        <a:rPr lang="en-US" sz="2800" b="0" i="0" smtClean="0">
                          <a:latin typeface="Cambria Math" panose="02040503050406030204" pitchFamily="18" charset="0"/>
                        </a:rPr>
                        <m:t>in</m:t>
                      </m:r>
                      <m:r>
                        <a:rPr lang="en-US" sz="2800" b="0" i="0" smtClean="0">
                          <a:latin typeface="Cambria Math" panose="02040503050406030204" pitchFamily="18" charset="0"/>
                        </a:rPr>
                        <m:t>.  ∙36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m:t>
                      </m:r>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=108 </m:t>
                      </m:r>
                      <m:r>
                        <m:rPr>
                          <m:sty m:val="p"/>
                        </m:rPr>
                        <a:rPr lang="en-US" sz="2800" b="0" i="0" smtClean="0">
                          <a:latin typeface="Cambria Math" panose="02040503050406030204" pitchFamily="18" charset="0"/>
                        </a:rPr>
                        <m:t>in</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oMath>
                  </m:oMathPara>
                </a14:m>
                <a:endParaRPr lang="en-US" sz="2800" dirty="0"/>
              </a:p>
              <a:p>
                <a:pPr>
                  <a:defRPr sz="2800"/>
                </a:pPr>
                <a:r>
                  <a:rPr lang="en-US" sz="2800" dirty="0"/>
                  <a:t>The area of the trapezoid is </a:t>
                </a:r>
                <a14:m>
                  <m:oMath xmlns:m="http://schemas.openxmlformats.org/officeDocument/2006/math">
                    <m:r>
                      <a:rPr lang="en-US" sz="2800" i="1" dirty="0" smtClean="0">
                        <a:latin typeface="Cambria Math" panose="02040503050406030204" pitchFamily="18" charset="0"/>
                      </a:rPr>
                      <m:t>108 </m:t>
                    </m:r>
                    <m:r>
                      <m:rPr>
                        <m:sty m:val="p"/>
                      </m:rPr>
                      <a:rPr lang="en-US" sz="2800" i="0" dirty="0" smtClean="0">
                        <a:latin typeface="Cambria Math" panose="02040503050406030204" pitchFamily="18" charset="0"/>
                      </a:rPr>
                      <m:t>in</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m:t>
                        </m:r>
                      </m:e>
                      <m:sup>
                        <m:r>
                          <a:rPr lang="en-US" sz="2800" b="0" i="1" dirty="0" smtClean="0">
                            <a:latin typeface="Cambria Math" panose="02040503050406030204" pitchFamily="18" charset="0"/>
                          </a:rPr>
                          <m:t>2</m:t>
                        </m:r>
                      </m:sup>
                    </m:sSup>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24941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Calculating the Area of a Circle</a:t>
            </a:r>
          </a:p>
        </p:txBody>
      </p:sp>
      <p:sp>
        <p:nvSpPr>
          <p:cNvPr id="3" name="Text Placeholder 2"/>
          <p:cNvSpPr>
            <a:spLocks noGrp="1"/>
          </p:cNvSpPr>
          <p:nvPr>
            <p:ph type="body" sz="quarter" idx="10"/>
          </p:nvPr>
        </p:nvSpPr>
        <p:spPr/>
        <p:txBody>
          <a:bodyPr>
            <a:normAutofit/>
          </a:bodyPr>
          <a:lstStyle/>
          <a:p>
            <a:r>
              <a:rPr sz="2800" dirty="0"/>
              <a:t>Calculate the area of a circle with a radius of </a:t>
            </a:r>
            <a:r>
              <a:rPr sz="2800" dirty="0">
                <a:latin typeface="Cambria Math"/>
              </a:rPr>
              <a:t>9</a:t>
            </a:r>
            <a:r>
              <a:rPr sz="2800" dirty="0"/>
              <a:t> ft.</a:t>
            </a:r>
          </a:p>
        </p:txBody>
      </p:sp>
      <p:pic>
        <p:nvPicPr>
          <p:cNvPr id="5" name="Graphic 4">
            <a:extLst>
              <a:ext uri="{FF2B5EF4-FFF2-40B4-BE49-F238E27FC236}">
                <a16:creationId xmlns:a16="http://schemas.microsoft.com/office/drawing/2014/main" id="{3A0CC767-1BB5-48ED-8737-A66D1DAF371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5600" y="2209800"/>
            <a:ext cx="3048000" cy="304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Calculating the Area of a Circle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Using the formula for area:</a:t>
                </a:r>
                <a:endParaRPr lang="en-US"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oMath>
                  </m:oMathPara>
                </a14:m>
                <a:endParaRPr lang="en-US" sz="2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≈3.14</m:t>
                      </m:r>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9 </m:t>
                              </m:r>
                              <m:r>
                                <m:rPr>
                                  <m:sty m:val="p"/>
                                </m:rPr>
                                <a:rPr lang="en-US" sz="2800" b="0" i="0" smtClean="0">
                                  <a:latin typeface="Cambria Math" panose="02040503050406030204" pitchFamily="18" charset="0"/>
                                  <a:ea typeface="Cambria Math" panose="02040503050406030204" pitchFamily="18" charset="0"/>
                                </a:rPr>
                                <m:t>ft</m:t>
                              </m:r>
                            </m:e>
                          </m:d>
                        </m:e>
                        <m:sup>
                          <m:r>
                            <a:rPr lang="en-US" sz="2800" b="0" i="1" smtClean="0">
                              <a:latin typeface="Cambria Math" panose="02040503050406030204" pitchFamily="18" charset="0"/>
                              <a:ea typeface="Cambria Math" panose="02040503050406030204" pitchFamily="18" charset="0"/>
                            </a:rPr>
                            <m:t>2</m:t>
                          </m:r>
                        </m:sup>
                      </m:sSup>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=3.14</m:t>
                      </m:r>
                      <m:r>
                        <a:rPr lang="en-US" sz="2800" b="0" i="1" smtClean="0">
                          <a:latin typeface="Cambria Math" panose="02040503050406030204" pitchFamily="18" charset="0"/>
                          <a:ea typeface="Cambria Math" panose="02040503050406030204" pitchFamily="18" charset="0"/>
                        </a:rPr>
                        <m:t>∙81 </m:t>
                      </m:r>
                      <m:r>
                        <m:rPr>
                          <m:sty m:val="p"/>
                        </m:rPr>
                        <a:rPr lang="en-US" sz="2800" b="0" i="0" smtClean="0">
                          <a:latin typeface="Cambria Math" panose="02040503050406030204" pitchFamily="18" charset="0"/>
                          <a:ea typeface="Cambria Math" panose="02040503050406030204" pitchFamily="18" charset="0"/>
                        </a:rPr>
                        <m:t>f</m:t>
                      </m:r>
                      <m:sSup>
                        <m:sSupPr>
                          <m:ctrlPr>
                            <a:rPr lang="en-US" sz="2800" b="0" i="1" smtClean="0">
                              <a:latin typeface="Cambria Math" panose="02040503050406030204" pitchFamily="18" charset="0"/>
                              <a:ea typeface="Cambria Math" panose="02040503050406030204" pitchFamily="18" charset="0"/>
                            </a:rPr>
                          </m:ctrlPr>
                        </m:sSupPr>
                        <m:e>
                          <m:r>
                            <m:rPr>
                              <m:sty m:val="p"/>
                            </m:rPr>
                            <a:rPr lang="en-US" sz="2800" b="0" i="0" smtClean="0">
                              <a:latin typeface="Cambria Math" panose="02040503050406030204" pitchFamily="18" charset="0"/>
                              <a:ea typeface="Cambria Math" panose="02040503050406030204" pitchFamily="18" charset="0"/>
                            </a:rPr>
                            <m:t>t</m:t>
                          </m:r>
                        </m:e>
                        <m:sup>
                          <m:r>
                            <a:rPr lang="en-US" sz="2800" b="0" i="0" smtClean="0">
                              <a:latin typeface="Cambria Math" panose="02040503050406030204" pitchFamily="18" charset="0"/>
                              <a:ea typeface="Cambria Math" panose="02040503050406030204" pitchFamily="18" charset="0"/>
                            </a:rPr>
                            <m:t>2</m:t>
                          </m:r>
                        </m:sup>
                      </m:sSup>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=254.34 </m:t>
                      </m:r>
                      <m:r>
                        <m:rPr>
                          <m:sty m:val="p"/>
                        </m:rPr>
                        <a:rPr lang="en-US" sz="2800" b="0" i="0" smtClean="0">
                          <a:latin typeface="Cambria Math" panose="02040503050406030204" pitchFamily="18" charset="0"/>
                        </a:rPr>
                        <m:t>f</m:t>
                      </m:r>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t</m:t>
                          </m:r>
                        </m:e>
                        <m:sup>
                          <m:r>
                            <a:rPr lang="en-US" sz="2800" b="0" i="0" smtClean="0">
                              <a:latin typeface="Cambria Math" panose="02040503050406030204" pitchFamily="18" charset="0"/>
                            </a:rPr>
                            <m:t>2</m:t>
                          </m:r>
                        </m:sup>
                      </m:sSup>
                    </m:oMath>
                  </m:oMathPara>
                </a14:m>
                <a:endParaRPr lang="en-US" sz="2800" dirty="0"/>
              </a:p>
              <a:p>
                <a:r>
                  <a:rPr lang="en-IN" dirty="0"/>
                  <a:t>The area is </a:t>
                </a:r>
                <a14:m>
                  <m:oMath xmlns:m="http://schemas.openxmlformats.org/officeDocument/2006/math">
                    <m:r>
                      <a:rPr lang="en-US" b="0" i="1" smtClean="0">
                        <a:latin typeface="Cambria Math" panose="02040503050406030204" pitchFamily="18" charset="0"/>
                      </a:rPr>
                      <m:t>254.34 </m:t>
                    </m:r>
                    <m:r>
                      <m:rPr>
                        <m:sty m:val="p"/>
                      </m:rPr>
                      <a:rPr lang="en-US" b="0" i="0" smtClean="0">
                        <a:latin typeface="Cambria Math" panose="02040503050406030204" pitchFamily="18" charset="0"/>
                      </a:rPr>
                      <m:t>f</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t</m:t>
                        </m:r>
                      </m:e>
                      <m:sup>
                        <m:r>
                          <a:rPr lang="en-US" b="0" i="0" smtClean="0">
                            <a:latin typeface="Cambria Math" panose="02040503050406030204" pitchFamily="18" charset="0"/>
                          </a:rPr>
                          <m:t>2</m:t>
                        </m:r>
                      </m:sup>
                    </m:sSup>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09890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1</a:t>
            </a:r>
            <a:r>
              <a:rPr dirty="0"/>
              <a:t>: </a:t>
            </a:r>
            <a:r>
              <a:rPr lang="en-US" dirty="0"/>
              <a:t>Calculating the Area of a Composite Figure</a:t>
            </a:r>
            <a:endParaRPr dirty="0"/>
          </a:p>
        </p:txBody>
      </p:sp>
      <p:sp>
        <p:nvSpPr>
          <p:cNvPr id="3" name="Text Placeholder 2"/>
          <p:cNvSpPr>
            <a:spLocks noGrp="1"/>
          </p:cNvSpPr>
          <p:nvPr>
            <p:ph type="body" sz="quarter" idx="10"/>
          </p:nvPr>
        </p:nvSpPr>
        <p:spPr/>
        <p:txBody>
          <a:bodyPr>
            <a:normAutofit/>
          </a:bodyPr>
          <a:lstStyle/>
          <a:p>
            <a:r>
              <a:rPr lang="en-US" sz="2800" dirty="0"/>
              <a:t>Calculate the area of the composite figure made up of a rectangle and two triangles.</a:t>
            </a:r>
          </a:p>
          <a:p>
            <a:endParaRPr lang="en-US" dirty="0"/>
          </a:p>
          <a:p>
            <a:endParaRPr lang="en-US" sz="2800" dirty="0"/>
          </a:p>
          <a:p>
            <a:endParaRPr lang="en-US" dirty="0"/>
          </a:p>
          <a:p>
            <a:endParaRPr lang="en-US" sz="2800" dirty="0"/>
          </a:p>
          <a:p>
            <a:r>
              <a:rPr lang="en-US" sz="2800" b="1" dirty="0"/>
              <a:t>Solution</a:t>
            </a:r>
          </a:p>
          <a:p>
            <a:r>
              <a:rPr lang="en-US" sz="2800" dirty="0"/>
              <a:t>To find the area of this figure, calculate the area of each part and then add the three areas. The figure is made up of two triangles and one rectangle.</a:t>
            </a:r>
          </a:p>
          <a:p>
            <a:endParaRPr lang="en-US" sz="2800" dirty="0"/>
          </a:p>
          <a:p>
            <a:endParaRPr sz="2800" dirty="0"/>
          </a:p>
        </p:txBody>
      </p:sp>
      <p:pic>
        <p:nvPicPr>
          <p:cNvPr id="5" name="Picture 4">
            <a:extLst>
              <a:ext uri="{FF2B5EF4-FFF2-40B4-BE49-F238E27FC236}">
                <a16:creationId xmlns:a16="http://schemas.microsoft.com/office/drawing/2014/main" id="{D600FF54-C1B3-56B1-0100-8F57CA9DD19F}"/>
              </a:ext>
            </a:extLst>
          </p:cNvPr>
          <p:cNvPicPr>
            <a:picLocks noChangeAspect="1"/>
          </p:cNvPicPr>
          <p:nvPr/>
        </p:nvPicPr>
        <p:blipFill>
          <a:blip r:embed="rId2"/>
          <a:stretch>
            <a:fillRect/>
          </a:stretch>
        </p:blipFill>
        <p:spPr>
          <a:xfrm>
            <a:off x="3200400" y="2057400"/>
            <a:ext cx="3120409" cy="2229881"/>
          </a:xfrm>
          <a:prstGeom prst="rect">
            <a:avLst/>
          </a:prstGeom>
        </p:spPr>
      </p:pic>
    </p:spTree>
    <p:extLst>
      <p:ext uri="{BB962C8B-B14F-4D97-AF65-F5344CB8AC3E}">
        <p14:creationId xmlns:p14="http://schemas.microsoft.com/office/powerpoint/2010/main" val="350127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Perimeter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954107"/>
              </a:xfrm>
            </p:spPr>
            <p:txBody>
              <a:bodyPr>
                <a:spAutoFit/>
              </a:bodyPr>
              <a:lstStyle/>
              <a:p>
                <a:r>
                  <a:rPr lang="en-US" sz="2800" dirty="0"/>
                  <a:t>The </a:t>
                </a:r>
                <a:r>
                  <a:rPr lang="en-US" sz="2800" b="1" dirty="0"/>
                  <a:t>perimeter</a:t>
                </a:r>
                <a:r>
                  <a:rPr lang="en-US" sz="2800" dirty="0"/>
                  <a:t> </a:t>
                </a:r>
                <a14:m>
                  <m:oMath xmlns:m="http://schemas.openxmlformats.org/officeDocument/2006/math">
                    <m:r>
                      <a:rPr lang="en-US" sz="2800" b="0" i="1" smtClean="0">
                        <a:latin typeface="Cambria Math" panose="02040503050406030204" pitchFamily="18" charset="0"/>
                      </a:rPr>
                      <m:t>𝑃</m:t>
                    </m:r>
                  </m:oMath>
                </a14:m>
                <a:r>
                  <a:rPr lang="en-US" sz="2800" dirty="0"/>
                  <a:t> of a polygon is the sum of the lengths of its sides.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954107"/>
              </a:xfrm>
              <a:blipFill>
                <a:blip r:embed="rId2"/>
                <a:stretch>
                  <a:fillRect l="-1328" t="-4969" r="-369" b="-15528"/>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1</a:t>
            </a:r>
            <a:r>
              <a:rPr dirty="0"/>
              <a:t>: </a:t>
            </a:r>
            <a:r>
              <a:rPr lang="en-US" dirty="0"/>
              <a:t>Calculating the Area of a Composite Figure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endParaRPr lang="en-US" sz="2800" dirty="0"/>
              </a:p>
              <a:p>
                <a:endParaRPr lang="en-US" dirty="0"/>
              </a:p>
              <a:p>
                <a:endParaRPr lang="en-US" sz="2800" dirty="0"/>
              </a:p>
              <a:p>
                <a:endParaRPr lang="en-US" sz="2800" dirty="0"/>
              </a:p>
              <a:p>
                <a:endParaRPr lang="en-US" dirty="0"/>
              </a:p>
              <a:p>
                <a:endParaRPr lang="en-US" sz="2800" dirty="0"/>
              </a:p>
              <a:p>
                <a:endParaRPr lang="en-US" dirty="0"/>
              </a:p>
              <a:p>
                <a:endParaRPr lang="en-US" sz="2800" dirty="0"/>
              </a:p>
              <a:p>
                <a:endParaRPr lang="en-US" dirty="0"/>
              </a:p>
              <a:p>
                <a:r>
                  <a:rPr lang="en-US" sz="2800" dirty="0"/>
                  <a:t>The area of the composite figure is </a:t>
                </a:r>
                <a14:m>
                  <m:oMath xmlns:m="http://schemas.openxmlformats.org/officeDocument/2006/math">
                    <m:r>
                      <a:rPr lang="en-US" sz="2800" i="1" dirty="0" smtClean="0">
                        <a:latin typeface="Cambria Math" panose="02040503050406030204" pitchFamily="18" charset="0"/>
                      </a:rPr>
                      <m:t>10 </m:t>
                    </m:r>
                    <m:r>
                      <m:rPr>
                        <m:sty m:val="p"/>
                      </m:rPr>
                      <a:rPr lang="en-US" sz="2800" i="0" dirty="0" smtClean="0">
                        <a:latin typeface="Cambria Math" panose="02040503050406030204" pitchFamily="18" charset="0"/>
                      </a:rPr>
                      <m:t>c</m:t>
                    </m:r>
                    <m:sSup>
                      <m:sSupPr>
                        <m:ctrlPr>
                          <a:rPr lang="en-US" sz="2800" b="0" i="1" dirty="0" smtClean="0">
                            <a:latin typeface="Cambria Math" panose="02040503050406030204" pitchFamily="18" charset="0"/>
                          </a:rPr>
                        </m:ctrlPr>
                      </m:sSupPr>
                      <m:e>
                        <m:r>
                          <m:rPr>
                            <m:sty m:val="p"/>
                          </m:rPr>
                          <a:rPr lang="en-US" sz="2800" i="0" dirty="0" smtClean="0">
                            <a:latin typeface="Cambria Math" panose="02040503050406030204" pitchFamily="18" charset="0"/>
                          </a:rPr>
                          <m:t>m</m:t>
                        </m:r>
                      </m:e>
                      <m:sup>
                        <m:r>
                          <a:rPr lang="en-US" sz="2800" b="0" i="0" dirty="0" smtClean="0">
                            <a:latin typeface="Cambria Math" panose="02040503050406030204" pitchFamily="18" charset="0"/>
                          </a:rPr>
                          <m:t>2</m:t>
                        </m:r>
                      </m:sup>
                    </m:sSup>
                    <m:r>
                      <a:rPr lang="en-US" sz="2800" i="1" dirty="0" smtClean="0">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0FB637C7-0E3A-BAB4-C0BC-AC089967907C}"/>
                  </a:ext>
                </a:extLst>
              </p:cNvPr>
              <p:cNvGraphicFramePr>
                <a:graphicFrameLocks noGrp="1"/>
              </p:cNvGraphicFramePr>
              <p:nvPr>
                <p:extLst>
                  <p:ext uri="{D42A27DB-BD31-4B8C-83A1-F6EECF244321}">
                    <p14:modId xmlns:p14="http://schemas.microsoft.com/office/powerpoint/2010/main" val="3554212413"/>
                  </p:ext>
                </p:extLst>
              </p:nvPr>
            </p:nvGraphicFramePr>
            <p:xfrm>
              <a:off x="457200" y="1107232"/>
              <a:ext cx="8220269" cy="36250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345700553"/>
                        </a:ext>
                      </a:extLst>
                    </a:gridCol>
                    <a:gridCol w="2895600">
                      <a:extLst>
                        <a:ext uri="{9D8B030D-6E8A-4147-A177-3AD203B41FA5}">
                          <a16:colId xmlns:a16="http://schemas.microsoft.com/office/drawing/2014/main" val="4301816"/>
                        </a:ext>
                      </a:extLst>
                    </a:gridCol>
                    <a:gridCol w="2810069">
                      <a:extLst>
                        <a:ext uri="{9D8B030D-6E8A-4147-A177-3AD203B41FA5}">
                          <a16:colId xmlns:a16="http://schemas.microsoft.com/office/drawing/2014/main" val="4182574809"/>
                        </a:ext>
                      </a:extLst>
                    </a:gridCol>
                  </a:tblGrid>
                  <a:tr h="370840">
                    <a:tc>
                      <a:txBody>
                        <a:bodyPr/>
                        <a:lstStyle/>
                        <a:p>
                          <a:r>
                            <a:rPr lang="en-US" sz="2800" b="1" dirty="0"/>
                            <a:t>Rectangle</a:t>
                          </a:r>
                          <a:endParaRPr lang="en-IN" sz="2800" b="1" dirty="0"/>
                        </a:p>
                      </a:txBody>
                      <a:tcPr/>
                    </a:tc>
                    <a:tc>
                      <a:txBody>
                        <a:bodyPr/>
                        <a:lstStyle/>
                        <a:p>
                          <a:r>
                            <a:rPr lang="en-US" sz="2800" b="1" dirty="0"/>
                            <a:t>Larger Triangle</a:t>
                          </a:r>
                          <a:endParaRPr lang="en-IN" sz="2800" b="1" dirty="0"/>
                        </a:p>
                      </a:txBody>
                      <a:tcPr/>
                    </a:tc>
                    <a:tc>
                      <a:txBody>
                        <a:bodyPr/>
                        <a:lstStyle/>
                        <a:p>
                          <a:r>
                            <a:rPr lang="en-US" sz="2800" b="1" dirty="0"/>
                            <a:t>Smaller Triangle</a:t>
                          </a:r>
                          <a:endParaRPr lang="en-IN" sz="2800" b="1" dirty="0"/>
                        </a:p>
                      </a:txBody>
                      <a:tcPr/>
                    </a:tc>
                    <a:extLst>
                      <a:ext uri="{0D108BD9-81ED-4DB2-BD59-A6C34878D82A}">
                        <a16:rowId xmlns:a16="http://schemas.microsoft.com/office/drawing/2014/main" val="1985940134"/>
                      </a:ext>
                    </a:extLst>
                  </a:tr>
                  <a:tr h="370840">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𝑙𝑤</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𝑏h</m:t>
                                </m:r>
                              </m:oMath>
                            </m:oMathPara>
                          </a14:m>
                          <a:endParaRPr lang="en-IN" sz="2400" dirty="0"/>
                        </a:p>
                      </a:txBody>
                      <a:tcPr/>
                    </a:tc>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𝑏h</m:t>
                                </m:r>
                              </m:oMath>
                            </m:oMathPara>
                          </a14:m>
                          <a:endParaRPr lang="en-IN" sz="2400" dirty="0"/>
                        </a:p>
                      </a:txBody>
                      <a:tcPr/>
                    </a:tc>
                    <a:extLst>
                      <a:ext uri="{0D108BD9-81ED-4DB2-BD59-A6C34878D82A}">
                        <a16:rowId xmlns:a16="http://schemas.microsoft.com/office/drawing/2014/main" val="1181098464"/>
                      </a:ext>
                    </a:extLst>
                  </a:tr>
                  <a:tr h="500038">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=2</m:t>
                                </m:r>
                                <m:r>
                                  <m:rPr>
                                    <m:sty m:val="p"/>
                                  </m:rPr>
                                  <a:rPr lang="en-US" sz="2400" b="0" i="0" smtClean="0">
                                    <a:latin typeface="Cambria Math" panose="02040503050406030204" pitchFamily="18" charset="0"/>
                                  </a:rPr>
                                  <m:t>cm</m:t>
                                </m:r>
                                <m:r>
                                  <a:rPr lang="en-US" sz="2400" b="0" i="1" smtClean="0">
                                    <a:latin typeface="Cambria Math" panose="02040503050406030204" pitchFamily="18" charset="0"/>
                                    <a:ea typeface="Cambria Math" panose="02040503050406030204" pitchFamily="18" charset="0"/>
                                  </a:rPr>
                                  <m:t>∙3</m:t>
                                </m:r>
                                <m:r>
                                  <m:rPr>
                                    <m:sty m:val="p"/>
                                  </m:rPr>
                                  <a:rPr lang="en-US" sz="2400" b="0" i="0" smtClean="0">
                                    <a:latin typeface="Cambria Math" panose="02040503050406030204" pitchFamily="18" charset="0"/>
                                    <a:ea typeface="Cambria Math" panose="02040503050406030204" pitchFamily="18" charset="0"/>
                                  </a:rPr>
                                  <m:t>cm</m:t>
                                </m:r>
                              </m:oMath>
                            </m:oMathPara>
                          </a14:m>
                          <a:endParaRPr lang="en-IN" sz="2400" i="0" dirty="0"/>
                        </a:p>
                        <a:p>
                          <a:r>
                            <a:rPr lang="en-IN" sz="2400" i="0" dirty="0"/>
                            <a:t>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=6</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m</m:t>
                                  </m:r>
                                </m:e>
                                <m:sup>
                                  <m:r>
                                    <a:rPr lang="en-US" sz="2400" b="0" i="0" smtClean="0">
                                      <a:latin typeface="Cambria Math" panose="02040503050406030204" pitchFamily="18" charset="0"/>
                                      <a:ea typeface="Cambria Math" panose="02040503050406030204" pitchFamily="18" charset="0"/>
                                    </a:rPr>
                                    <m:t>2</m:t>
                                  </m:r>
                                </m:sup>
                              </m:sSup>
                            </m:oMath>
                          </a14:m>
                          <a:endParaRPr lang="en-IN" sz="2400" i="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∙3</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m:t>
                                </m:r>
                                <m:r>
                                  <a:rPr lang="en-US" sz="2400" b="0" i="1" smtClean="0">
                                    <a:latin typeface="Cambria Math" panose="02040503050406030204" pitchFamily="18" charset="0"/>
                                    <a:ea typeface="Cambria Math" panose="02040503050406030204" pitchFamily="18" charset="0"/>
                                  </a:rPr>
                                  <m:t>∙2</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b="0" i="0" dirty="0">
                            <a:latin typeface="Cambria Math" panose="02040503050406030204" pitchFamily="18" charset="0"/>
                            <a:ea typeface="Cambria Math" panose="02040503050406030204" pitchFamily="18" charset="0"/>
                          </a:endParaRPr>
                        </a:p>
                        <a:p>
                          <a:pPr/>
                          <a:r>
                            <a:rPr lang="en-US" sz="2400" b="0" dirty="0">
                              <a:ea typeface="Cambria Math" panose="020405030504060302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=3</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m</m:t>
                                  </m:r>
                                </m:e>
                                <m:sup>
                                  <m:r>
                                    <a:rPr lang="en-US" sz="2400" b="0" i="0" smtClean="0">
                                      <a:latin typeface="Cambria Math" panose="02040503050406030204" pitchFamily="18" charset="0"/>
                                      <a:ea typeface="Cambria Math" panose="02040503050406030204" pitchFamily="18" charset="0"/>
                                    </a:rPr>
                                    <m:t>2</m:t>
                                  </m:r>
                                </m:sup>
                              </m:sSup>
                            </m:oMath>
                          </a14:m>
                          <a:endParaRPr lang="en-IN" sz="2400" i="0" dirty="0"/>
                        </a:p>
                      </a:txBody>
                      <a:tcPr/>
                    </a:tc>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∙2</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m:t>
                                </m:r>
                                <m:r>
                                  <a:rPr lang="en-US" sz="2400" b="0" i="1" smtClean="0">
                                    <a:latin typeface="Cambria Math" panose="02040503050406030204" pitchFamily="18" charset="0"/>
                                    <a:ea typeface="Cambria Math" panose="02040503050406030204" pitchFamily="18" charset="0"/>
                                  </a:rPr>
                                  <m:t>∙1</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m:t>
                                </m:r>
                              </m:oMath>
                            </m:oMathPara>
                          </a14:m>
                          <a:endParaRPr lang="en-IN" sz="2400" i="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=1</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m</m:t>
                                    </m:r>
                                  </m:e>
                                  <m:sup>
                                    <m:r>
                                      <a:rPr lang="en-US" sz="2400" b="0" i="0" smtClean="0">
                                        <a:latin typeface="Cambria Math" panose="02040503050406030204" pitchFamily="18" charset="0"/>
                                        <a:ea typeface="Cambria Math" panose="02040503050406030204" pitchFamily="18" charset="0"/>
                                      </a:rPr>
                                      <m:t>2</m:t>
                                    </m:r>
                                  </m:sup>
                                </m:sSup>
                              </m:oMath>
                            </m:oMathPara>
                          </a14:m>
                          <a:endParaRPr lang="en-IN" sz="2400" i="0" dirty="0"/>
                        </a:p>
                      </a:txBody>
                      <a:tcPr/>
                    </a:tc>
                    <a:extLst>
                      <a:ext uri="{0D108BD9-81ED-4DB2-BD59-A6C34878D82A}">
                        <a16:rowId xmlns:a16="http://schemas.microsoft.com/office/drawing/2014/main" val="1373542267"/>
                      </a:ext>
                    </a:extLst>
                  </a:tr>
                  <a:tr h="370840">
                    <a:tc>
                      <a:txBody>
                        <a:bodyPr/>
                        <a:lstStyle/>
                        <a:p>
                          <a:endParaRPr lang="en-IN" sz="2400" dirty="0"/>
                        </a:p>
                      </a:txBody>
                      <a:tcPr/>
                    </a:tc>
                    <a:tc gridSpan="2">
                      <a:txBody>
                        <a:bodyPr/>
                        <a:lstStyle/>
                        <a:p>
                          <a:pPr algn="l"/>
                          <a:endParaRPr lang="en-US" sz="2400" dirty="0"/>
                        </a:p>
                        <a:p>
                          <a:pPr algn="l"/>
                          <a:r>
                            <a:rPr lang="en-US" sz="2400" dirty="0"/>
                            <a:t>Total area </a:t>
                          </a:r>
                          <a14:m>
                            <m:oMath xmlns:m="http://schemas.openxmlformats.org/officeDocument/2006/math">
                              <m:r>
                                <a:rPr lang="en-US" sz="2400" b="0" i="1" smtClean="0">
                                  <a:latin typeface="Cambria Math" panose="02040503050406030204" pitchFamily="18" charset="0"/>
                                </a:rPr>
                                <m:t>=6</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2</m:t>
                                  </m:r>
                                </m:sup>
                              </m:sSup>
                              <m:r>
                                <a:rPr lang="en-US" sz="2400" b="0" i="1" smtClean="0">
                                  <a:latin typeface="Cambria Math" panose="02040503050406030204" pitchFamily="18" charset="0"/>
                                </a:rPr>
                                <m:t>+3</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2</m:t>
                                  </m:r>
                                </m:sup>
                              </m:sSup>
                              <m:r>
                                <a:rPr lang="en-US" sz="2400" b="0" i="1" smtClean="0">
                                  <a:latin typeface="Cambria Math" panose="02040503050406030204" pitchFamily="18" charset="0"/>
                                </a:rPr>
                                <m:t>+1</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c</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2</m:t>
                                  </m:r>
                                </m:sup>
                              </m:sSup>
                            </m:oMath>
                          </a14:m>
                          <a:endParaRPr lang="en-US" sz="2400" b="0" i="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=10 </m:t>
                                </m:r>
                                <m:r>
                                  <m:rPr>
                                    <m:sty m:val="p"/>
                                  </m:rPr>
                                  <a:rPr lang="en-US" sz="2400" b="0" i="0" smtClean="0">
                                    <a:latin typeface="Cambria Math" panose="02040503050406030204" pitchFamily="18" charset="0"/>
                                  </a:rPr>
                                  <m:t>c</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2</m:t>
                                    </m:r>
                                  </m:sup>
                                </m:sSup>
                              </m:oMath>
                            </m:oMathPara>
                          </a14:m>
                          <a:endParaRPr lang="en-IN" sz="2400" i="0" dirty="0"/>
                        </a:p>
                      </a:txBody>
                      <a:tcPr/>
                    </a:tc>
                    <a:tc hMerge="1">
                      <a:txBody>
                        <a:bodyPr/>
                        <a:lstStyle/>
                        <a:p>
                          <a:endParaRPr lang="en-IN" dirty="0"/>
                        </a:p>
                      </a:txBody>
                      <a:tcPr/>
                    </a:tc>
                    <a:extLst>
                      <a:ext uri="{0D108BD9-81ED-4DB2-BD59-A6C34878D82A}">
                        <a16:rowId xmlns:a16="http://schemas.microsoft.com/office/drawing/2014/main" val="972167270"/>
                      </a:ext>
                    </a:extLst>
                  </a:tr>
                </a:tbl>
              </a:graphicData>
            </a:graphic>
          </p:graphicFrame>
        </mc:Choice>
        <mc:Fallback>
          <p:graphicFrame>
            <p:nvGraphicFramePr>
              <p:cNvPr id="4" name="Table 3">
                <a:extLst>
                  <a:ext uri="{FF2B5EF4-FFF2-40B4-BE49-F238E27FC236}">
                    <a16:creationId xmlns:a16="http://schemas.microsoft.com/office/drawing/2014/main" id="{0FB637C7-0E3A-BAB4-C0BC-AC089967907C}"/>
                  </a:ext>
                </a:extLst>
              </p:cNvPr>
              <p:cNvGraphicFramePr>
                <a:graphicFrameLocks noGrp="1"/>
              </p:cNvGraphicFramePr>
              <p:nvPr>
                <p:extLst>
                  <p:ext uri="{D42A27DB-BD31-4B8C-83A1-F6EECF244321}">
                    <p14:modId xmlns:p14="http://schemas.microsoft.com/office/powerpoint/2010/main" val="3554212413"/>
                  </p:ext>
                </p:extLst>
              </p:nvPr>
            </p:nvGraphicFramePr>
            <p:xfrm>
              <a:off x="457200" y="1107232"/>
              <a:ext cx="8220269" cy="36250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345700553"/>
                        </a:ext>
                      </a:extLst>
                    </a:gridCol>
                    <a:gridCol w="2895600">
                      <a:extLst>
                        <a:ext uri="{9D8B030D-6E8A-4147-A177-3AD203B41FA5}">
                          <a16:colId xmlns:a16="http://schemas.microsoft.com/office/drawing/2014/main" val="4301816"/>
                        </a:ext>
                      </a:extLst>
                    </a:gridCol>
                    <a:gridCol w="2810069">
                      <a:extLst>
                        <a:ext uri="{9D8B030D-6E8A-4147-A177-3AD203B41FA5}">
                          <a16:colId xmlns:a16="http://schemas.microsoft.com/office/drawing/2014/main" val="4182574809"/>
                        </a:ext>
                      </a:extLst>
                    </a:gridCol>
                  </a:tblGrid>
                  <a:tr h="518160">
                    <a:tc>
                      <a:txBody>
                        <a:bodyPr/>
                        <a:lstStyle/>
                        <a:p>
                          <a:r>
                            <a:rPr lang="en-US" sz="2800" b="1" dirty="0"/>
                            <a:t>Rectangle</a:t>
                          </a:r>
                          <a:endParaRPr lang="en-IN" sz="2800" b="1" dirty="0"/>
                        </a:p>
                      </a:txBody>
                      <a:tcPr/>
                    </a:tc>
                    <a:tc>
                      <a:txBody>
                        <a:bodyPr/>
                        <a:lstStyle/>
                        <a:p>
                          <a:r>
                            <a:rPr lang="en-US" sz="2800" b="1" dirty="0"/>
                            <a:t>Larger Triangle</a:t>
                          </a:r>
                          <a:endParaRPr lang="en-IN" sz="2800" b="1" dirty="0"/>
                        </a:p>
                      </a:txBody>
                      <a:tcPr/>
                    </a:tc>
                    <a:tc>
                      <a:txBody>
                        <a:bodyPr/>
                        <a:lstStyle/>
                        <a:p>
                          <a:r>
                            <a:rPr lang="en-US" sz="2800" b="1" dirty="0"/>
                            <a:t>Smaller Triangle</a:t>
                          </a:r>
                          <a:endParaRPr lang="en-IN" sz="2800" b="1" dirty="0"/>
                        </a:p>
                      </a:txBody>
                      <a:tcPr/>
                    </a:tc>
                    <a:extLst>
                      <a:ext uri="{0D108BD9-81ED-4DB2-BD59-A6C34878D82A}">
                        <a16:rowId xmlns:a16="http://schemas.microsoft.com/office/drawing/2014/main" val="1985940134"/>
                      </a:ext>
                    </a:extLst>
                  </a:tr>
                  <a:tr h="776224">
                    <a:tc>
                      <a:txBody>
                        <a:bodyPr/>
                        <a:lstStyle/>
                        <a:p>
                          <a:endParaRPr lang="en-US"/>
                        </a:p>
                      </a:txBody>
                      <a:tcPr>
                        <a:blipFill>
                          <a:blip r:embed="rId3"/>
                          <a:stretch>
                            <a:fillRect t="-73438" r="-226634" b="-299219"/>
                          </a:stretch>
                        </a:blipFill>
                      </a:tcPr>
                    </a:tc>
                    <a:tc>
                      <a:txBody>
                        <a:bodyPr/>
                        <a:lstStyle/>
                        <a:p>
                          <a:endParaRPr lang="en-US"/>
                        </a:p>
                      </a:txBody>
                      <a:tcPr>
                        <a:blipFill>
                          <a:blip r:embed="rId3"/>
                          <a:stretch>
                            <a:fillRect l="-86947" t="-73438" r="-97053" b="-299219"/>
                          </a:stretch>
                        </a:blipFill>
                      </a:tcPr>
                    </a:tc>
                    <a:tc>
                      <a:txBody>
                        <a:bodyPr/>
                        <a:lstStyle/>
                        <a:p>
                          <a:endParaRPr lang="en-US"/>
                        </a:p>
                      </a:txBody>
                      <a:tcPr>
                        <a:blipFill>
                          <a:blip r:embed="rId3"/>
                          <a:stretch>
                            <a:fillRect l="-192625" t="-73438" b="-299219"/>
                          </a:stretch>
                        </a:blipFill>
                      </a:tcPr>
                    </a:tc>
                    <a:extLst>
                      <a:ext uri="{0D108BD9-81ED-4DB2-BD59-A6C34878D82A}">
                        <a16:rowId xmlns:a16="http://schemas.microsoft.com/office/drawing/2014/main" val="1181098464"/>
                      </a:ext>
                    </a:extLst>
                  </a:tr>
                  <a:tr h="1141984">
                    <a:tc>
                      <a:txBody>
                        <a:bodyPr/>
                        <a:lstStyle/>
                        <a:p>
                          <a:endParaRPr lang="en-US"/>
                        </a:p>
                      </a:txBody>
                      <a:tcPr>
                        <a:blipFill>
                          <a:blip r:embed="rId3"/>
                          <a:stretch>
                            <a:fillRect t="-118085" r="-226634" b="-103723"/>
                          </a:stretch>
                        </a:blipFill>
                      </a:tcPr>
                    </a:tc>
                    <a:tc>
                      <a:txBody>
                        <a:bodyPr/>
                        <a:lstStyle/>
                        <a:p>
                          <a:endParaRPr lang="en-US"/>
                        </a:p>
                      </a:txBody>
                      <a:tcPr>
                        <a:blipFill>
                          <a:blip r:embed="rId3"/>
                          <a:stretch>
                            <a:fillRect l="-86947" t="-118085" r="-97053" b="-103723"/>
                          </a:stretch>
                        </a:blipFill>
                      </a:tcPr>
                    </a:tc>
                    <a:tc>
                      <a:txBody>
                        <a:bodyPr/>
                        <a:lstStyle/>
                        <a:p>
                          <a:endParaRPr lang="en-US"/>
                        </a:p>
                      </a:txBody>
                      <a:tcPr>
                        <a:blipFill>
                          <a:blip r:embed="rId3"/>
                          <a:stretch>
                            <a:fillRect l="-192625" t="-118085" b="-103723"/>
                          </a:stretch>
                        </a:blipFill>
                      </a:tcPr>
                    </a:tc>
                    <a:extLst>
                      <a:ext uri="{0D108BD9-81ED-4DB2-BD59-A6C34878D82A}">
                        <a16:rowId xmlns:a16="http://schemas.microsoft.com/office/drawing/2014/main" val="1373542267"/>
                      </a:ext>
                    </a:extLst>
                  </a:tr>
                  <a:tr h="1188720">
                    <a:tc>
                      <a:txBody>
                        <a:bodyPr/>
                        <a:lstStyle/>
                        <a:p>
                          <a:endParaRPr lang="en-IN" sz="2400" dirty="0"/>
                        </a:p>
                      </a:txBody>
                      <a:tcPr/>
                    </a:tc>
                    <a:tc gridSpan="2">
                      <a:txBody>
                        <a:bodyPr/>
                        <a:lstStyle/>
                        <a:p>
                          <a:endParaRPr lang="en-US"/>
                        </a:p>
                      </a:txBody>
                      <a:tcPr>
                        <a:blipFill>
                          <a:blip r:embed="rId3"/>
                          <a:stretch>
                            <a:fillRect l="-44124" t="-210256"/>
                          </a:stretch>
                        </a:blipFill>
                      </a:tcPr>
                    </a:tc>
                    <a:tc hMerge="1">
                      <a:txBody>
                        <a:bodyPr/>
                        <a:lstStyle/>
                        <a:p>
                          <a:endParaRPr lang="en-IN" dirty="0"/>
                        </a:p>
                      </a:txBody>
                      <a:tcPr/>
                    </a:tc>
                    <a:extLst>
                      <a:ext uri="{0D108BD9-81ED-4DB2-BD59-A6C34878D82A}">
                        <a16:rowId xmlns:a16="http://schemas.microsoft.com/office/drawing/2014/main" val="972167270"/>
                      </a:ext>
                    </a:extLst>
                  </a:tr>
                </a:tbl>
              </a:graphicData>
            </a:graphic>
          </p:graphicFrame>
        </mc:Fallback>
      </mc:AlternateContent>
    </p:spTree>
    <p:extLst>
      <p:ext uri="{BB962C8B-B14F-4D97-AF65-F5344CB8AC3E}">
        <p14:creationId xmlns:p14="http://schemas.microsoft.com/office/powerpoint/2010/main" val="3880775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12: Calculating Area</a:t>
            </a:r>
          </a:p>
        </p:txBody>
      </p:sp>
      <p:sp>
        <p:nvSpPr>
          <p:cNvPr id="3" name="Text Placeholder 2"/>
          <p:cNvSpPr>
            <a:spLocks noGrp="1"/>
          </p:cNvSpPr>
          <p:nvPr>
            <p:ph type="body" sz="quarter" idx="10"/>
          </p:nvPr>
        </p:nvSpPr>
        <p:spPr/>
        <p:txBody>
          <a:bodyPr>
            <a:normAutofit/>
          </a:bodyPr>
          <a:lstStyle/>
          <a:p>
            <a:r>
              <a:rPr lang="en-US" sz="2800" dirty="0"/>
              <a:t>The polygon shown here is a rectangle with a rectangular piece missing. Calculate the area of the polygon.</a:t>
            </a:r>
            <a:endParaRPr sz="2800" dirty="0"/>
          </a:p>
        </p:txBody>
      </p:sp>
      <p:pic>
        <p:nvPicPr>
          <p:cNvPr id="5" name="Picture 4">
            <a:extLst>
              <a:ext uri="{FF2B5EF4-FFF2-40B4-BE49-F238E27FC236}">
                <a16:creationId xmlns:a16="http://schemas.microsoft.com/office/drawing/2014/main" id="{F1FD611E-CDDE-C662-5A85-C5141C667373}"/>
              </a:ext>
            </a:extLst>
          </p:cNvPr>
          <p:cNvPicPr>
            <a:picLocks noChangeAspect="1"/>
          </p:cNvPicPr>
          <p:nvPr/>
        </p:nvPicPr>
        <p:blipFill>
          <a:blip r:embed="rId2"/>
          <a:stretch>
            <a:fillRect/>
          </a:stretch>
        </p:blipFill>
        <p:spPr>
          <a:xfrm>
            <a:off x="2667000" y="2667000"/>
            <a:ext cx="3048425" cy="222916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12: Calculating Area</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800" dirty="0"/>
              <a:t>There are several ways to find the area of this figure. One way is to calculate the area of each of the three parts as illustrated here and then add the three areas.</a:t>
            </a:r>
          </a:p>
          <a:p>
            <a:endParaRPr sz="2800" dirty="0"/>
          </a:p>
        </p:txBody>
      </p:sp>
      <p:pic>
        <p:nvPicPr>
          <p:cNvPr id="6" name="Picture 5">
            <a:extLst>
              <a:ext uri="{FF2B5EF4-FFF2-40B4-BE49-F238E27FC236}">
                <a16:creationId xmlns:a16="http://schemas.microsoft.com/office/drawing/2014/main" id="{B6874CEB-E330-D3B7-C4E6-40373C76AFF1}"/>
              </a:ext>
            </a:extLst>
          </p:cNvPr>
          <p:cNvPicPr>
            <a:picLocks noChangeAspect="1"/>
          </p:cNvPicPr>
          <p:nvPr/>
        </p:nvPicPr>
        <p:blipFill>
          <a:blip r:embed="rId2"/>
          <a:stretch>
            <a:fillRect/>
          </a:stretch>
        </p:blipFill>
        <p:spPr>
          <a:xfrm>
            <a:off x="762000" y="3048000"/>
            <a:ext cx="3077004" cy="2410161"/>
          </a:xfrm>
          <a:prstGeom prst="rect">
            <a:avLst/>
          </a:prstGeom>
        </p:spPr>
      </p:pic>
      <p:sp>
        <p:nvSpPr>
          <p:cNvPr id="4" name="TextBox 3">
            <a:extLst>
              <a:ext uri="{FF2B5EF4-FFF2-40B4-BE49-F238E27FC236}">
                <a16:creationId xmlns:a16="http://schemas.microsoft.com/office/drawing/2014/main" id="{C2A70181-AF88-D917-0171-C10CA70FE92B}"/>
              </a:ext>
            </a:extLst>
          </p:cNvPr>
          <p:cNvSpPr txBox="1"/>
          <p:nvPr/>
        </p:nvSpPr>
        <p:spPr>
          <a:xfrm>
            <a:off x="3962400" y="4419600"/>
            <a:ext cx="3810000" cy="646331"/>
          </a:xfrm>
          <a:prstGeom prst="rect">
            <a:avLst/>
          </a:prstGeom>
          <a:noFill/>
        </p:spPr>
        <p:txBody>
          <a:bodyPr wrap="square" rtlCol="0">
            <a:spAutoFit/>
          </a:bodyPr>
          <a:lstStyle/>
          <a:p>
            <a:pPr algn="l"/>
            <a:r>
              <a:rPr lang="en-US" sz="1800" b="0" i="0" u="none" strike="noStrike" baseline="0" dirty="0">
                <a:solidFill>
                  <a:srgbClr val="2D7D9F"/>
                </a:solidFill>
                <a:latin typeface="Calibri" panose="020F0502020204030204" pitchFamily="34" charset="0"/>
              </a:rPr>
              <a:t>Notice that the height of the bottom rectangle is 8 </a:t>
            </a:r>
            <a:r>
              <a:rPr lang="en-US" sz="1800" b="0" i="0" u="none" strike="noStrike" baseline="0" dirty="0">
                <a:solidFill>
                  <a:srgbClr val="2D7D9F"/>
                </a:solidFill>
                <a:latin typeface="Calibri" panose="020F0502020204030204" pitchFamily="34" charset="0"/>
                <a:ea typeface="Calibri" panose="020F0502020204030204" pitchFamily="34" charset="0"/>
                <a:cs typeface="Calibri" panose="020F0502020204030204" pitchFamily="34" charset="0"/>
              </a:rPr>
              <a:t>─</a:t>
            </a:r>
            <a:r>
              <a:rPr lang="en-US" sz="1800" b="0" i="0" u="none" strike="noStrike" baseline="0" dirty="0">
                <a:solidFill>
                  <a:srgbClr val="2D7D9F"/>
                </a:solidFill>
                <a:latin typeface="Calibri" panose="020F0502020204030204" pitchFamily="34" charset="0"/>
              </a:rPr>
              <a:t> 5 = 3.</a:t>
            </a:r>
            <a:endParaRPr lang="en-US" dirty="0">
              <a:solidFill>
                <a:srgbClr val="2D7D9F"/>
              </a:solidFill>
            </a:endParaRPr>
          </a:p>
        </p:txBody>
      </p:sp>
    </p:spTree>
    <p:extLst>
      <p:ext uri="{BB962C8B-B14F-4D97-AF65-F5344CB8AC3E}">
        <p14:creationId xmlns:p14="http://schemas.microsoft.com/office/powerpoint/2010/main" val="3800316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12: Calculating Area</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a:rPr lang="en-US" sz="2800" b="0" i="1" baseline="-25000" smtClean="0">
                          <a:latin typeface="Cambria Math" panose="02040503050406030204" pitchFamily="18" charset="0"/>
                        </a:rPr>
                        <m:t>1</m:t>
                      </m:r>
                      <m:r>
                        <a:rPr lang="en-US" sz="2800" b="0" i="1" smtClean="0">
                          <a:latin typeface="Cambria Math" panose="02040503050406030204" pitchFamily="18" charset="0"/>
                        </a:rPr>
                        <m:t>=2 </m:t>
                      </m:r>
                      <m:r>
                        <m:rPr>
                          <m:sty m:val="p"/>
                        </m:rPr>
                        <a:rPr lang="en-US" sz="2800" b="0" i="0" smtClean="0">
                          <a:latin typeface="Cambria Math" panose="02040503050406030204" pitchFamily="18" charset="0"/>
                        </a:rPr>
                        <m:t>in</m:t>
                      </m:r>
                      <m:r>
                        <a:rPr lang="en-US" sz="2800" b="0" i="1" smtClean="0">
                          <a:latin typeface="Cambria Math" panose="02040503050406030204" pitchFamily="18" charset="0"/>
                        </a:rPr>
                        <m:t>.  ∙5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.=10 </m:t>
                      </m:r>
                      <m:r>
                        <m:rPr>
                          <m:sty m:val="p"/>
                        </m:rPr>
                        <a:rPr lang="en-US" sz="2800" b="0" i="0" smtClean="0">
                          <a:latin typeface="Cambria Math" panose="02040503050406030204" pitchFamily="18" charset="0"/>
                          <a:ea typeface="Cambria Math" panose="02040503050406030204" pitchFamily="18" charset="0"/>
                        </a:rPr>
                        <m:t>in</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ea typeface="Cambria Math" panose="02040503050406030204" pitchFamily="18" charset="0"/>
                            </a:rPr>
                            <m:t>2</m:t>
                          </m:r>
                        </m:sup>
                      </m:sSup>
                    </m:oMath>
                  </m:oMathPara>
                </a14:m>
                <a:endParaRPr lang="en-US" sz="2800" dirty="0"/>
              </a:p>
              <a:p>
                <a14:m>
                  <m:oMath xmlns:m="http://schemas.openxmlformats.org/officeDocument/2006/math">
                    <m:r>
                      <a:rPr lang="en-US" sz="2800" b="0" i="1" smtClean="0">
                        <a:latin typeface="Cambria Math" panose="02040503050406030204" pitchFamily="18" charset="0"/>
                      </a:rPr>
                      <m:t>𝐴</m:t>
                    </m:r>
                    <m:r>
                      <a:rPr lang="en-US" sz="2800" b="0" i="1" baseline="-25000" smtClean="0">
                        <a:latin typeface="Cambria Math" panose="02040503050406030204" pitchFamily="18" charset="0"/>
                      </a:rPr>
                      <m:t>2</m:t>
                    </m:r>
                    <m:r>
                      <a:rPr lang="en-US" sz="2800" b="0" i="1" smtClean="0">
                        <a:latin typeface="Cambria Math" panose="02040503050406030204" pitchFamily="18" charset="0"/>
                      </a:rPr>
                      <m:t>=5 </m:t>
                    </m:r>
                    <m:r>
                      <m:rPr>
                        <m:sty m:val="p"/>
                      </m:rPr>
                      <a:rPr lang="en-US" sz="2800" b="0" i="0" smtClean="0">
                        <a:latin typeface="Cambria Math" panose="02040503050406030204" pitchFamily="18" charset="0"/>
                      </a:rPr>
                      <m:t>in</m:t>
                    </m:r>
                    <m:r>
                      <a:rPr lang="en-US" sz="2800" b="0" i="1" smtClean="0">
                        <a:latin typeface="Cambria Math" panose="02040503050406030204" pitchFamily="18" charset="0"/>
                      </a:rPr>
                      <m:t>.  ∙6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=30 </m:t>
                    </m:r>
                    <m:r>
                      <m:rPr>
                        <m:sty m:val="p"/>
                      </m:rPr>
                      <a:rPr lang="en-US" sz="2800" b="0" i="0" dirty="0" smtClean="0">
                        <a:latin typeface="Cambria Math" panose="02040503050406030204" pitchFamily="18" charset="0"/>
                      </a:rPr>
                      <m:t>in</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m:t>
                        </m:r>
                      </m:e>
                      <m:sup>
                        <m:r>
                          <a:rPr lang="en-US" sz="2800" b="0" i="1" dirty="0" smtClean="0">
                            <a:latin typeface="Cambria Math" panose="02040503050406030204" pitchFamily="18" charset="0"/>
                          </a:rPr>
                          <m:t>2</m:t>
                        </m:r>
                      </m:sup>
                    </m:sSup>
                  </m:oMath>
                </a14:m>
                <a:endParaRPr lang="en-US" sz="2800" dirty="0"/>
              </a:p>
              <a:p>
                <a14:m>
                  <m:oMath xmlns:m="http://schemas.openxmlformats.org/officeDocument/2006/math">
                    <m:r>
                      <a:rPr lang="en-US" sz="2800" b="0" i="1" smtClean="0">
                        <a:latin typeface="Cambria Math" panose="02040503050406030204" pitchFamily="18" charset="0"/>
                      </a:rPr>
                      <m:t>𝐴</m:t>
                    </m:r>
                    <m:r>
                      <a:rPr lang="en-US" sz="2800" b="0" i="1" baseline="-25000" smtClean="0">
                        <a:latin typeface="Cambria Math" panose="02040503050406030204" pitchFamily="18" charset="0"/>
                      </a:rPr>
                      <m:t>3</m:t>
                    </m:r>
                  </m:oMath>
                </a14:m>
                <a:r>
                  <a:rPr lang="en-US" baseline="-25000"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12</m:t>
                    </m:r>
                    <m:r>
                      <a:rPr lang="en-US" i="1">
                        <a:latin typeface="Cambria Math" panose="02040503050406030204" pitchFamily="18" charset="0"/>
                      </a:rPr>
                      <m:t> </m:t>
                    </m:r>
                    <m:r>
                      <m:rPr>
                        <m:sty m:val="p"/>
                      </m:rPr>
                      <a:rPr lang="en-US" i="0">
                        <a:latin typeface="Cambria Math" panose="02040503050406030204" pitchFamily="18" charset="0"/>
                      </a:rPr>
                      <m:t>in</m:t>
                    </m:r>
                    <m:r>
                      <a:rPr lang="en-US" i="1">
                        <a:latin typeface="Cambria Math" panose="02040503050406030204" pitchFamily="18" charset="0"/>
                      </a:rPr>
                      <m:t>.  ∙3 </m:t>
                    </m:r>
                    <m:r>
                      <m:rPr>
                        <m:sty m:val="p"/>
                      </m:rPr>
                      <a:rPr lang="en-US" i="0">
                        <a:latin typeface="Cambria Math" panose="02040503050406030204" pitchFamily="18" charset="0"/>
                        <a:ea typeface="Cambria Math" panose="02040503050406030204" pitchFamily="18" charset="0"/>
                      </a:rPr>
                      <m:t>in</m:t>
                    </m:r>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=3</m:t>
                    </m:r>
                    <m:r>
                      <a:rPr lang="en-US" b="0" i="1" dirty="0" smtClean="0">
                        <a:latin typeface="Cambria Math" panose="02040503050406030204" pitchFamily="18" charset="0"/>
                      </a:rPr>
                      <m:t>6</m:t>
                    </m:r>
                    <m:r>
                      <a:rPr lang="en-US" i="1" dirty="0">
                        <a:latin typeface="Cambria Math" panose="02040503050406030204" pitchFamily="18" charset="0"/>
                      </a:rPr>
                      <m:t> </m:t>
                    </m:r>
                    <m:r>
                      <m:rPr>
                        <m:sty m:val="p"/>
                      </m:rPr>
                      <a:rPr lang="en-US" i="0" dirty="0">
                        <a:latin typeface="Cambria Math" panose="02040503050406030204" pitchFamily="18" charset="0"/>
                      </a:rPr>
                      <m:t>in</m:t>
                    </m:r>
                    <m:sSup>
                      <m:sSupPr>
                        <m:ctrlPr>
                          <a:rPr lang="en-US" i="1" dirty="0">
                            <a:latin typeface="Cambria Math" panose="02040503050406030204" pitchFamily="18" charset="0"/>
                          </a:rPr>
                        </m:ctrlPr>
                      </m:sSupPr>
                      <m:e>
                        <m:r>
                          <a:rPr lang="en-US" i="1" dirty="0">
                            <a:latin typeface="Cambria Math" panose="02040503050406030204" pitchFamily="18" charset="0"/>
                          </a:rPr>
                          <m:t>.</m:t>
                        </m:r>
                      </m:e>
                      <m:sup>
                        <m:r>
                          <a:rPr lang="en-US" i="1" dirty="0">
                            <a:latin typeface="Cambria Math" panose="02040503050406030204" pitchFamily="18" charset="0"/>
                          </a:rPr>
                          <m:t>2</m:t>
                        </m:r>
                      </m:sup>
                    </m:sSup>
                  </m:oMath>
                </a14:m>
                <a:endParaRPr lang="en-US" sz="2800" baseline="-250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m:rPr>
                          <m:sty m:val="p"/>
                        </m:rPr>
                        <a:rPr lang="en-US" sz="2800" b="0" i="0" baseline="-25000" smtClean="0">
                          <a:latin typeface="Cambria Math" panose="02040503050406030204" pitchFamily="18" charset="0"/>
                        </a:rPr>
                        <m:t>Total</m:t>
                      </m:r>
                      <m:r>
                        <a:rPr lang="en-US" sz="2800" b="0" i="0" smtClean="0">
                          <a:latin typeface="Cambria Math" panose="02040503050406030204" pitchFamily="18" charset="0"/>
                        </a:rPr>
                        <m:t>=10 </m:t>
                      </m:r>
                      <m:r>
                        <m:rPr>
                          <m:sty m:val="p"/>
                        </m:rPr>
                        <a:rPr lang="en-US" sz="2800" b="0" i="0" smtClean="0">
                          <a:latin typeface="Cambria Math" panose="02040503050406030204" pitchFamily="18" charset="0"/>
                        </a:rPr>
                        <m:t>in</m:t>
                      </m:r>
                      <m:sSup>
                        <m:sSupPr>
                          <m:ctrlPr>
                            <a:rPr lang="en-US" sz="2800" b="0" i="1" smtClean="0">
                              <a:latin typeface="Cambria Math" panose="02040503050406030204" pitchFamily="18" charset="0"/>
                            </a:rPr>
                          </m:ctrlPr>
                        </m:sSupPr>
                        <m:e>
                          <m:r>
                            <a:rPr lang="en-US" sz="2800" b="0" i="0" smtClean="0">
                              <a:latin typeface="Cambria Math" panose="02040503050406030204" pitchFamily="18" charset="0"/>
                            </a:rPr>
                            <m:t>.</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+30 </m:t>
                      </m:r>
                      <m:r>
                        <m:rPr>
                          <m:sty m:val="p"/>
                        </m:rPr>
                        <a:rPr lang="en-US" sz="2800" b="0" i="0" smtClean="0">
                          <a:latin typeface="Cambria Math" panose="02040503050406030204" pitchFamily="18" charset="0"/>
                        </a:rPr>
                        <m:t>in</m:t>
                      </m:r>
                      <m:sSup>
                        <m:sSupPr>
                          <m:ctrlPr>
                            <a:rPr lang="en-US" sz="2800" b="0" i="1" smtClean="0">
                              <a:latin typeface="Cambria Math" panose="02040503050406030204" pitchFamily="18" charset="0"/>
                            </a:rPr>
                          </m:ctrlPr>
                        </m:sSupPr>
                        <m:e>
                          <m:r>
                            <a:rPr lang="en-US" sz="2800" b="0" i="0" smtClean="0">
                              <a:latin typeface="Cambria Math" panose="02040503050406030204" pitchFamily="18" charset="0"/>
                            </a:rPr>
                            <m:t>.</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+36 </m:t>
                      </m:r>
                      <m:r>
                        <m:rPr>
                          <m:sty m:val="p"/>
                        </m:rPr>
                        <a:rPr lang="en-US" sz="2800" b="0" i="0" smtClean="0">
                          <a:latin typeface="Cambria Math" panose="02040503050406030204" pitchFamily="18" charset="0"/>
                        </a:rPr>
                        <m:t>in</m:t>
                      </m:r>
                      <m:sSup>
                        <m:sSupPr>
                          <m:ctrlPr>
                            <a:rPr lang="en-US" sz="2800" b="0" i="1" smtClean="0">
                              <a:latin typeface="Cambria Math" panose="02040503050406030204" pitchFamily="18" charset="0"/>
                            </a:rPr>
                          </m:ctrlPr>
                        </m:sSupPr>
                        <m:e>
                          <m:r>
                            <a:rPr lang="en-US" sz="2800" b="0" i="0" smtClean="0">
                              <a:latin typeface="Cambria Math" panose="02040503050406030204" pitchFamily="18" charset="0"/>
                            </a:rPr>
                            <m:t>.</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=76 </m:t>
                      </m:r>
                      <m:r>
                        <m:rPr>
                          <m:sty m:val="p"/>
                        </m:rPr>
                        <a:rPr lang="en-US" sz="2800" b="0" i="0" smtClean="0">
                          <a:latin typeface="Cambria Math" panose="02040503050406030204" pitchFamily="18" charset="0"/>
                        </a:rPr>
                        <m:t>in</m:t>
                      </m:r>
                      <m:sSup>
                        <m:sSupPr>
                          <m:ctrlPr>
                            <a:rPr lang="en-US" sz="2800" b="0" i="1" smtClean="0">
                              <a:latin typeface="Cambria Math" panose="02040503050406030204" pitchFamily="18" charset="0"/>
                            </a:rPr>
                          </m:ctrlPr>
                        </m:sSupPr>
                        <m:e>
                          <m:r>
                            <a:rPr lang="en-US" sz="2800" b="0" i="0" smtClean="0">
                              <a:latin typeface="Cambria Math" panose="02040503050406030204" pitchFamily="18" charset="0"/>
                            </a:rPr>
                            <m:t>.</m:t>
                          </m:r>
                        </m:e>
                        <m:sup>
                          <m:r>
                            <a:rPr lang="en-US" sz="2800" b="0" i="0" smtClean="0">
                              <a:latin typeface="Cambria Math" panose="02040503050406030204" pitchFamily="18" charset="0"/>
                            </a:rPr>
                            <m:t>2</m:t>
                          </m:r>
                        </m:sup>
                      </m:sSup>
                    </m:oMath>
                  </m:oMathPara>
                </a14:m>
                <a:endParaRPr lang="en-US" sz="2800" dirty="0"/>
              </a:p>
              <a:p>
                <a:endParaRPr lang="en-US" dirty="0"/>
              </a:p>
              <a:p>
                <a:r>
                  <a:rPr lang="en-US" dirty="0"/>
                  <a:t>The area of the polygon is </a:t>
                </a:r>
                <a14:m>
                  <m:oMath xmlns:m="http://schemas.openxmlformats.org/officeDocument/2006/math">
                    <m:r>
                      <a:rPr lang="en-US" b="0" i="1" smtClean="0">
                        <a:latin typeface="Cambria Math" panose="02040503050406030204" pitchFamily="18" charset="0"/>
                      </a:rPr>
                      <m:t>76 </m:t>
                    </m:r>
                    <m:r>
                      <m:rPr>
                        <m:sty m:val="p"/>
                      </m:rPr>
                      <a:rPr lang="en-US" b="0" i="0" smtClean="0">
                        <a:latin typeface="Cambria Math" panose="02040503050406030204" pitchFamily="18" charset="0"/>
                      </a:rPr>
                      <m:t>in</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3EE88A-4521-6DF9-6379-8CAABE4C3E7B}"/>
                  </a:ext>
                </a:extLst>
              </p:cNvPr>
              <p:cNvSpPr txBox="1"/>
              <p:nvPr/>
            </p:nvSpPr>
            <p:spPr>
              <a:xfrm>
                <a:off x="609600" y="3105834"/>
                <a:ext cx="7162800" cy="646331"/>
              </a:xfrm>
              <a:prstGeom prst="rect">
                <a:avLst/>
              </a:prstGeom>
              <a:noFill/>
            </p:spPr>
            <p:txBody>
              <a:bodyPr wrap="square" rtlCol="0">
                <a:spAutoFit/>
              </a:bodyPr>
              <a:lstStyle/>
              <a:p>
                <a:r>
                  <a:rPr lang="en-US" dirty="0"/>
                  <a:t>Note: </a:t>
                </a:r>
                <a14:m>
                  <m:oMath xmlns:m="http://schemas.openxmlformats.org/officeDocument/2006/math">
                    <m:r>
                      <a:rPr lang="en-US" sz="1800" b="0" i="1" smtClean="0">
                        <a:latin typeface="Cambria Math" panose="02040503050406030204" pitchFamily="18" charset="0"/>
                      </a:rPr>
                      <m:t>𝐴</m:t>
                    </m:r>
                    <m:r>
                      <a:rPr lang="en-US" sz="1800" b="0" i="1" baseline="-25000" smtClean="0">
                        <a:latin typeface="Cambria Math" panose="02040503050406030204" pitchFamily="18" charset="0"/>
                      </a:rPr>
                      <m:t>1</m:t>
                    </m:r>
                  </m:oMath>
                </a14:m>
                <a:r>
                  <a:rPr lang="en-US" dirty="0"/>
                  <a:t> is read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sz="1800" dirty="0"/>
                  <a:t>sub </a:t>
                </a:r>
                <a14:m>
                  <m:oMath xmlns:m="http://schemas.openxmlformats.org/officeDocument/2006/math">
                    <m:r>
                      <a:rPr lang="en-US" sz="1800" i="1" dirty="0" smtClean="0">
                        <a:latin typeface="Cambria Math" panose="02040503050406030204" pitchFamily="18" charset="0"/>
                      </a:rPr>
                      <m:t>1</m:t>
                    </m:r>
                  </m:oMath>
                </a14:m>
                <a:r>
                  <a:rPr lang="en-US" sz="1800" dirty="0"/>
                  <a:t>”, </a:t>
                </a:r>
                <a14:m>
                  <m:oMath xmlns:m="http://schemas.openxmlformats.org/officeDocument/2006/math">
                    <m:r>
                      <a:rPr lang="en-US" i="1">
                        <a:latin typeface="Cambria Math" panose="02040503050406030204" pitchFamily="18" charset="0"/>
                      </a:rPr>
                      <m:t>𝐴</m:t>
                    </m:r>
                    <m:r>
                      <a:rPr lang="en-US" b="0" i="1" baseline="-25000" smtClean="0">
                        <a:latin typeface="Cambria Math" panose="02040503050406030204" pitchFamily="18" charset="0"/>
                      </a:rPr>
                      <m:t>2</m:t>
                    </m:r>
                  </m:oMath>
                </a14:m>
                <a:r>
                  <a:rPr lang="en-US" sz="1800" dirty="0"/>
                  <a:t> is read “</a:t>
                </a:r>
                <a14:m>
                  <m:oMath xmlns:m="http://schemas.openxmlformats.org/officeDocument/2006/math">
                    <m:r>
                      <a:rPr lang="en-US" i="1">
                        <a:latin typeface="Cambria Math" panose="02040503050406030204" pitchFamily="18" charset="0"/>
                      </a:rPr>
                      <m:t>𝐴</m:t>
                    </m:r>
                  </m:oMath>
                </a14:m>
                <a:r>
                  <a:rPr lang="en-US" sz="1800" dirty="0"/>
                  <a:t> sub </a:t>
                </a:r>
                <a14:m>
                  <m:oMath xmlns:m="http://schemas.openxmlformats.org/officeDocument/2006/math">
                    <m:r>
                      <a:rPr lang="en-US" sz="1800" i="1" dirty="0" smtClean="0">
                        <a:latin typeface="Cambria Math" panose="02040503050406030204" pitchFamily="18" charset="0"/>
                      </a:rPr>
                      <m:t>2</m:t>
                    </m:r>
                  </m:oMath>
                </a14:m>
                <a:r>
                  <a:rPr lang="en-US" sz="1800" dirty="0"/>
                  <a:t>”, and so on.</a:t>
                </a:r>
              </a:p>
              <a:p>
                <a:endParaRPr lang="en-IN" dirty="0"/>
              </a:p>
            </p:txBody>
          </p:sp>
        </mc:Choice>
        <mc:Fallback xmlns="">
          <p:sp>
            <p:nvSpPr>
              <p:cNvPr id="4" name="TextBox 3">
                <a:extLst>
                  <a:ext uri="{FF2B5EF4-FFF2-40B4-BE49-F238E27FC236}">
                    <a16:creationId xmlns:a16="http://schemas.microsoft.com/office/drawing/2014/main" id="{E03EE88A-4521-6DF9-6379-8CAABE4C3E7B}"/>
                  </a:ext>
                </a:extLst>
              </p:cNvPr>
              <p:cNvSpPr txBox="1">
                <a:spLocks noRot="1" noChangeAspect="1" noMove="1" noResize="1" noEditPoints="1" noAdjustHandles="1" noChangeArrowheads="1" noChangeShapeType="1" noTextEdit="1"/>
              </p:cNvSpPr>
              <p:nvPr/>
            </p:nvSpPr>
            <p:spPr>
              <a:xfrm>
                <a:off x="609600" y="3105834"/>
                <a:ext cx="7162800" cy="646331"/>
              </a:xfrm>
              <a:prstGeom prst="rect">
                <a:avLst/>
              </a:prstGeom>
              <a:blipFill>
                <a:blip r:embed="rId3"/>
                <a:stretch>
                  <a:fillRect l="-681" t="-4673"/>
                </a:stretch>
              </a:blipFill>
            </p:spPr>
            <p:txBody>
              <a:bodyPr/>
              <a:lstStyle/>
              <a:p>
                <a:r>
                  <a:rPr lang="en-IN">
                    <a:noFill/>
                  </a:rPr>
                  <a:t> </a:t>
                </a:r>
              </a:p>
            </p:txBody>
          </p:sp>
        </mc:Fallback>
      </mc:AlternateContent>
    </p:spTree>
    <p:extLst>
      <p:ext uri="{BB962C8B-B14F-4D97-AF65-F5344CB8AC3E}">
        <p14:creationId xmlns:p14="http://schemas.microsoft.com/office/powerpoint/2010/main" val="3917176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13: Calculating Area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Calculate the area of the figure shown here with a square base and a semicircle cut out of one side. One side of the square is </a:t>
                </a:r>
                <a14:m>
                  <m:oMath xmlns:m="http://schemas.openxmlformats.org/officeDocument/2006/math">
                    <m:r>
                      <a:rPr lang="en-IN" sz="2800" i="1" dirty="0" smtClean="0">
                        <a:latin typeface="Cambria Math" panose="02040503050406030204" pitchFamily="18" charset="0"/>
                      </a:rPr>
                      <m:t>10 </m:t>
                    </m:r>
                    <m:r>
                      <m:rPr>
                        <m:sty m:val="p"/>
                      </m:rPr>
                      <a:rPr lang="en-IN" sz="2800" i="0" dirty="0" smtClean="0">
                        <a:latin typeface="Cambria Math" panose="02040503050406030204" pitchFamily="18" charset="0"/>
                      </a:rPr>
                      <m:t>in</m:t>
                    </m:r>
                  </m:oMath>
                </a14:m>
                <a:r>
                  <a:rPr sz="2800" dirty="0"/>
                  <a:t>. long.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9" name="Graphic 8">
            <a:extLst>
              <a:ext uri="{FF2B5EF4-FFF2-40B4-BE49-F238E27FC236}">
                <a16:creationId xmlns:a16="http://schemas.microsoft.com/office/drawing/2014/main" id="{28188833-0AD0-415A-9A13-71CF0648F2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5600" y="2514600"/>
            <a:ext cx="3619500" cy="3238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13: Calculating Area</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Calculate the area of the square then subtract the area of the semicircle.</a:t>
                </a:r>
              </a:p>
              <a:p>
                <a:r>
                  <a:rPr lang="en-IN" sz="2800" dirty="0"/>
                  <a:t>Area of square</a:t>
                </a:r>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10 </m:t>
                            </m:r>
                            <m:r>
                              <m:rPr>
                                <m:sty m:val="p"/>
                              </m:rPr>
                              <a:rPr lang="en-US" b="0" i="0" smtClean="0">
                                <a:latin typeface="Cambria Math" panose="02040503050406030204" pitchFamily="18" charset="0"/>
                              </a:rPr>
                              <m:t>in</m:t>
                            </m:r>
                            <m:r>
                              <a:rPr lang="en-US" b="0" i="1" smtClean="0">
                                <a:latin typeface="Cambria Math" panose="02040503050406030204" pitchFamily="18" charset="0"/>
                              </a:rPr>
                              <m:t>.</m:t>
                            </m:r>
                          </m:e>
                        </m:d>
                      </m:e>
                      <m:sup>
                        <m:r>
                          <a:rPr lang="en-US" b="0" i="1" smtClean="0">
                            <a:latin typeface="Cambria Math" panose="02040503050406030204" pitchFamily="18" charset="0"/>
                          </a:rPr>
                          <m:t>2</m:t>
                        </m:r>
                      </m:sup>
                    </m:sSup>
                    <m:r>
                      <a:rPr lang="en-US" b="0" i="1" smtClean="0">
                        <a:latin typeface="Cambria Math" panose="02040503050406030204" pitchFamily="18" charset="0"/>
                      </a:rPr>
                      <m:t>=100 </m:t>
                    </m:r>
                    <m:r>
                      <m:rPr>
                        <m:sty m:val="p"/>
                      </m:rPr>
                      <a:rPr lang="en-US" b="0" i="0" smtClean="0">
                        <a:latin typeface="Cambria Math" panose="02040503050406030204" pitchFamily="18" charset="0"/>
                      </a:rPr>
                      <m:t>in</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sz="2800" dirty="0"/>
              </a:p>
              <a:p>
                <a:r>
                  <a:rPr lang="en-IN" dirty="0"/>
                  <a:t>Area of semicircle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oMath>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3.14</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m:t>
                              </m:r>
                            </m:e>
                          </m:d>
                        </m:e>
                        <m:sup>
                          <m:r>
                            <a:rPr lang="en-US" b="0" i="1" smtClean="0">
                              <a:latin typeface="Cambria Math" panose="02040503050406030204" pitchFamily="18" charset="0"/>
                              <a:ea typeface="Cambria Math" panose="02040503050406030204" pitchFamily="18" charset="0"/>
                            </a:rPr>
                            <m:t>2</m:t>
                          </m:r>
                        </m:sup>
                      </m:sSup>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=39.25 </m:t>
                      </m:r>
                      <m:r>
                        <m:rPr>
                          <m:sty m:val="p"/>
                        </m:rPr>
                        <a:rPr lang="en-US" sz="2800" b="0" i="0" smtClean="0">
                          <a:latin typeface="Cambria Math" panose="02040503050406030204" pitchFamily="18" charset="0"/>
                        </a:rPr>
                        <m:t>in</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oMath>
                  </m:oMathPara>
                </a14:m>
                <a:endParaRPr lang="en-US" sz="2800" dirty="0"/>
              </a:p>
              <a:p>
                <a:r>
                  <a:rPr lang="en-IN" sz="2800" dirty="0"/>
                  <a:t>Area of the figure</a:t>
                </a:r>
                <a:r>
                  <a:rPr lang="en-IN" dirty="0"/>
                  <a:t> </a:t>
                </a:r>
                <a14:m>
                  <m:oMath xmlns:m="http://schemas.openxmlformats.org/officeDocument/2006/math">
                    <m:r>
                      <a:rPr lang="en-US" b="0" i="1" smtClean="0">
                        <a:latin typeface="Cambria Math" panose="02040503050406030204" pitchFamily="18" charset="0"/>
                      </a:rPr>
                      <m:t>=100 </m:t>
                    </m:r>
                    <m:r>
                      <m:rPr>
                        <m:sty m:val="p"/>
                      </m:rPr>
                      <a:rPr lang="en-US" b="0" i="0" smtClean="0">
                        <a:latin typeface="Cambria Math" panose="02040503050406030204" pitchFamily="18" charset="0"/>
                      </a:rPr>
                      <m:t>in</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−39.25</m:t>
                    </m:r>
                    <m:r>
                      <a:rPr lang="en-US" b="0" i="0" smtClean="0">
                        <a:latin typeface="Cambria Math" panose="02040503050406030204" pitchFamily="18" charset="0"/>
                      </a:rPr>
                      <m:t> </m:t>
                    </m:r>
                    <m:r>
                      <m:rPr>
                        <m:sty m:val="p"/>
                      </m:rPr>
                      <a:rPr lang="en-US" b="0" i="0" smtClean="0">
                        <a:latin typeface="Cambria Math" panose="02040503050406030204" pitchFamily="18" charset="0"/>
                      </a:rPr>
                      <m:t>in</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=60.75 </m:t>
                    </m:r>
                    <m:r>
                      <m:rPr>
                        <m:sty m:val="p"/>
                      </m:rPr>
                      <a:rPr lang="en-US" b="0" i="0" smtClean="0">
                        <a:latin typeface="Cambria Math" panose="02040503050406030204" pitchFamily="18" charset="0"/>
                      </a:rPr>
                      <m:t>in</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sz="2800" dirty="0"/>
              </a:p>
              <a:p>
                <a:r>
                  <a:rPr lang="en-US" sz="2800" dirty="0"/>
                  <a:t>The area of the figure is </a:t>
                </a:r>
                <a14:m>
                  <m:oMath xmlns:m="http://schemas.openxmlformats.org/officeDocument/2006/math">
                    <m:r>
                      <a:rPr lang="en-US" sz="2800" i="1" dirty="0" smtClean="0">
                        <a:latin typeface="Cambria Math" panose="02040503050406030204" pitchFamily="18" charset="0"/>
                      </a:rPr>
                      <m:t>60.75 </m:t>
                    </m:r>
                    <m:r>
                      <m:rPr>
                        <m:sty m:val="p"/>
                      </m:rPr>
                      <a:rPr lang="en-US" sz="2800" i="0" dirty="0" smtClean="0">
                        <a:latin typeface="Cambria Math" panose="02040503050406030204" pitchFamily="18" charset="0"/>
                      </a:rPr>
                      <m:t>in</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m:t>
                        </m:r>
                      </m:e>
                      <m:sup>
                        <m:r>
                          <a:rPr lang="en-US" sz="2800" b="0" i="1" dirty="0" smtClean="0">
                            <a:latin typeface="Cambria Math" panose="02040503050406030204" pitchFamily="18" charset="0"/>
                          </a:rPr>
                          <m:t>2</m:t>
                        </m:r>
                      </m:sup>
                    </m:sSup>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b="-3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E1AD5D9-5BDD-EEE0-EEB5-4C7B55BF49CF}"/>
                  </a:ext>
                </a:extLst>
              </p:cNvPr>
              <p:cNvSpPr txBox="1"/>
              <p:nvPr/>
            </p:nvSpPr>
            <p:spPr>
              <a:xfrm>
                <a:off x="4931228" y="3862717"/>
                <a:ext cx="3928188" cy="483466"/>
              </a:xfrm>
              <a:prstGeom prst="rect">
                <a:avLst/>
              </a:prstGeom>
              <a:noFill/>
            </p:spPr>
            <p:txBody>
              <a:bodyPr wrap="square" rtlCol="0">
                <a:spAutoFit/>
              </a:bodyPr>
              <a:lstStyle/>
              <a:p>
                <a:r>
                  <a:rPr lang="en-US" dirty="0"/>
                  <a:t>In this case,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10</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.=5</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m:t>
                    </m:r>
                  </m:oMath>
                </a14:m>
                <a:endParaRPr lang="en-IN" dirty="0"/>
              </a:p>
            </p:txBody>
          </p:sp>
        </mc:Choice>
        <mc:Fallback xmlns="">
          <p:sp>
            <p:nvSpPr>
              <p:cNvPr id="4" name="TextBox 3">
                <a:extLst>
                  <a:ext uri="{FF2B5EF4-FFF2-40B4-BE49-F238E27FC236}">
                    <a16:creationId xmlns:a16="http://schemas.microsoft.com/office/drawing/2014/main" id="{6E1AD5D9-5BDD-EEE0-EEB5-4C7B55BF49CF}"/>
                  </a:ext>
                </a:extLst>
              </p:cNvPr>
              <p:cNvSpPr txBox="1">
                <a:spLocks noRot="1" noChangeAspect="1" noMove="1" noResize="1" noEditPoints="1" noAdjustHandles="1" noChangeArrowheads="1" noChangeShapeType="1" noTextEdit="1"/>
              </p:cNvSpPr>
              <p:nvPr/>
            </p:nvSpPr>
            <p:spPr>
              <a:xfrm>
                <a:off x="4931228" y="3862717"/>
                <a:ext cx="3928188" cy="483466"/>
              </a:xfrm>
              <a:prstGeom prst="rect">
                <a:avLst/>
              </a:prstGeom>
              <a:blipFill>
                <a:blip r:embed="rId3"/>
                <a:stretch>
                  <a:fillRect l="-1398" b="-8861"/>
                </a:stretch>
              </a:blipFill>
            </p:spPr>
            <p:txBody>
              <a:bodyPr/>
              <a:lstStyle/>
              <a:p>
                <a:r>
                  <a:rPr lang="en-IN">
                    <a:noFill/>
                  </a:rPr>
                  <a:t> </a:t>
                </a:r>
              </a:p>
            </p:txBody>
          </p:sp>
        </mc:Fallback>
      </mc:AlternateContent>
    </p:spTree>
    <p:extLst>
      <p:ext uri="{BB962C8B-B14F-4D97-AF65-F5344CB8AC3E}">
        <p14:creationId xmlns:p14="http://schemas.microsoft.com/office/powerpoint/2010/main" val="121765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Formula: </a:t>
            </a:r>
            <a:r>
              <a:rPr dirty="0"/>
              <a:t>Perimeter Formulas for Five Polygons</a:t>
            </a:r>
          </a:p>
        </p:txBody>
      </p:sp>
      <p:sp>
        <p:nvSpPr>
          <p:cNvPr id="3" name="Text Placeholder 2"/>
          <p:cNvSpPr>
            <a:spLocks noGrp="1"/>
          </p:cNvSpPr>
          <p:nvPr>
            <p:ph type="body" sz="quarter" idx="10"/>
          </p:nvPr>
        </p:nvSpPr>
        <p:spPr/>
        <p:txBody>
          <a:bodyPr anchor="b">
            <a:normAutofit/>
          </a:bodyPr>
          <a:lstStyle/>
          <a:p>
            <a:r>
              <a:rPr sz="2400" b="1" dirty="0"/>
              <a:t>Note that each formula represents the sum of the lengths of the sides.</a:t>
            </a:r>
          </a:p>
        </p:txBody>
      </p:sp>
      <p:pic>
        <p:nvPicPr>
          <p:cNvPr id="5" name="Graphic 4">
            <a:extLst>
              <a:ext uri="{FF2B5EF4-FFF2-40B4-BE49-F238E27FC236}">
                <a16:creationId xmlns:a16="http://schemas.microsoft.com/office/drawing/2014/main" id="{895F7EE2-DD8D-4E8F-9D4F-00C07F7F90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729" y="731425"/>
            <a:ext cx="4953000" cy="2381250"/>
          </a:xfrm>
          <a:prstGeom prst="rect">
            <a:avLst/>
          </a:prstGeom>
        </p:spPr>
      </p:pic>
      <p:pic>
        <p:nvPicPr>
          <p:cNvPr id="8" name="Graphic 7">
            <a:extLst>
              <a:ext uri="{FF2B5EF4-FFF2-40B4-BE49-F238E27FC236}">
                <a16:creationId xmlns:a16="http://schemas.microsoft.com/office/drawing/2014/main" id="{D3B512C8-C41F-461B-BA91-D90E72D3BE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3033" y="760907"/>
            <a:ext cx="4852863" cy="2333107"/>
          </a:xfrm>
          <a:prstGeom prst="rect">
            <a:avLst/>
          </a:prstGeom>
        </p:spPr>
      </p:pic>
      <p:pic>
        <p:nvPicPr>
          <p:cNvPr id="10" name="Graphic 9">
            <a:extLst>
              <a:ext uri="{FF2B5EF4-FFF2-40B4-BE49-F238E27FC236}">
                <a16:creationId xmlns:a16="http://schemas.microsoft.com/office/drawing/2014/main" id="{EFE54D4B-636C-49C3-BA43-6BE2E5F0549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0" y="731478"/>
            <a:ext cx="4953000" cy="2381250"/>
          </a:xfrm>
          <a:prstGeom prst="rect">
            <a:avLst/>
          </a:prstGeom>
        </p:spPr>
      </p:pic>
      <p:pic>
        <p:nvPicPr>
          <p:cNvPr id="12" name="Graphic 11">
            <a:extLst>
              <a:ext uri="{FF2B5EF4-FFF2-40B4-BE49-F238E27FC236}">
                <a16:creationId xmlns:a16="http://schemas.microsoft.com/office/drawing/2014/main" id="{C9170FF0-3901-4270-96D3-0CD6B23EE99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067" y="2743200"/>
            <a:ext cx="4953000" cy="2381250"/>
          </a:xfrm>
          <a:prstGeom prst="rect">
            <a:avLst/>
          </a:prstGeom>
        </p:spPr>
      </p:pic>
      <p:pic>
        <p:nvPicPr>
          <p:cNvPr id="14" name="Graphic 13">
            <a:extLst>
              <a:ext uri="{FF2B5EF4-FFF2-40B4-BE49-F238E27FC236}">
                <a16:creationId xmlns:a16="http://schemas.microsoft.com/office/drawing/2014/main" id="{74BF4B93-A4D8-4E91-81DE-F93EBCF9BC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0202" y="2743200"/>
            <a:ext cx="4953000" cy="2381250"/>
          </a:xfrm>
          <a:prstGeom prst="rect">
            <a:avLst/>
          </a:prstGeom>
        </p:spPr>
      </p:pic>
      <p:sp>
        <p:nvSpPr>
          <p:cNvPr id="4" name="Rectangle 3">
            <a:extLst>
              <a:ext uri="{FF2B5EF4-FFF2-40B4-BE49-F238E27FC236}">
                <a16:creationId xmlns:a16="http://schemas.microsoft.com/office/drawing/2014/main" id="{43E1AD27-4153-01E9-BE20-36FFD525B095}"/>
              </a:ext>
            </a:extLst>
          </p:cNvPr>
          <p:cNvSpPr/>
          <p:nvPr/>
        </p:nvSpPr>
        <p:spPr>
          <a:xfrm>
            <a:off x="4058817" y="2286000"/>
            <a:ext cx="132182" cy="15084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1993F3FB-C43F-8C08-1512-9961AE5F1545}"/>
              </a:ext>
            </a:extLst>
          </p:cNvPr>
          <p:cNvSpPr/>
          <p:nvPr/>
        </p:nvSpPr>
        <p:spPr>
          <a:xfrm>
            <a:off x="6382140" y="2286000"/>
            <a:ext cx="132182" cy="15084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Calculating the Perimeter of a Square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sz="2800" dirty="0"/>
                  <a:t>Calculate the perimeter of a square with sides of length </a:t>
                </a:r>
                <a14:m>
                  <m:oMath xmlns:m="http://schemas.openxmlformats.org/officeDocument/2006/math">
                    <m:r>
                      <a:rPr lang="en-US" sz="2800" i="1" dirty="0" smtClean="0">
                        <a:latin typeface="Cambria Math" panose="02040503050406030204" pitchFamily="18" charset="0"/>
                      </a:rPr>
                      <m:t>16</m:t>
                    </m:r>
                  </m:oMath>
                </a14:m>
                <a:r>
                  <a:rPr lang="en-US" sz="2800" dirty="0"/>
                  <a:t> in.</a:t>
                </a:r>
              </a:p>
              <a:p>
                <a:endParaRPr lang="en-US" dirty="0"/>
              </a:p>
              <a:p>
                <a:endParaRPr lang="en-US" sz="2800" dirty="0"/>
              </a:p>
              <a:p>
                <a:r>
                  <a:rPr lang="en-US" sz="2800" b="1" dirty="0"/>
                  <a:t>Solution</a:t>
                </a:r>
              </a:p>
              <a:p>
                <a:r>
                  <a:rPr lang="en-US" sz="2800" dirty="0"/>
                  <a:t>Using the formula for the perimeter of a square, we have the following.</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=4</m:t>
                      </m:r>
                      <m:r>
                        <a:rPr lang="en-US" sz="2800" b="0" i="1" smtClean="0">
                          <a:latin typeface="Cambria Math" panose="02040503050406030204" pitchFamily="18" charset="0"/>
                        </a:rPr>
                        <m:t>𝑠</m:t>
                      </m:r>
                    </m:oMath>
                  </m:oMathPara>
                </a14:m>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r>
                        <a:rPr lang="en-US" sz="2800" b="0" i="1" smtClean="0">
                          <a:latin typeface="Cambria Math" panose="02040503050406030204" pitchFamily="18" charset="0"/>
                        </a:rPr>
                        <m:t>=4∙16 </m:t>
                      </m:r>
                      <m:r>
                        <m:rPr>
                          <m:sty m:val="p"/>
                        </m:rPr>
                        <a:rPr lang="en-US" sz="2800" b="0" i="0" smtClean="0">
                          <a:latin typeface="Cambria Math" panose="02040503050406030204" pitchFamily="18" charset="0"/>
                          <a:ea typeface="Cambria Math" panose="02040503050406030204" pitchFamily="18" charset="0"/>
                        </a:rPr>
                        <m:t>in</m:t>
                      </m:r>
                      <m:r>
                        <a:rPr lang="en-US" sz="2800" b="0" i="1" smtClean="0">
                          <a:latin typeface="Cambria Math" panose="02040503050406030204" pitchFamily="18" charset="0"/>
                          <a:ea typeface="Cambria Math" panose="02040503050406030204" pitchFamily="18" charset="0"/>
                        </a:rPr>
                        <m:t>.</m:t>
                      </m:r>
                    </m:oMath>
                  </m:oMathPara>
                </a14:m>
                <a:endParaRPr lang="en-US" sz="2800" dirty="0"/>
              </a:p>
              <a:p>
                <a:r>
                  <a:rPr lang="en-US" sz="2800" b="0" dirty="0"/>
                  <a:t>			</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=64</m:t>
                    </m:r>
                  </m:oMath>
                </a14:m>
                <a:r>
                  <a:rPr lang="en-US" sz="2800" dirty="0"/>
                  <a:t> </a:t>
                </a:r>
                <a14:m>
                  <m:oMath xmlns:m="http://schemas.openxmlformats.org/officeDocument/2006/math">
                    <m:r>
                      <m:rPr>
                        <m:sty m:val="p"/>
                      </m:rPr>
                      <a:rPr lang="en-US" sz="2800" i="0" dirty="0" smtClean="0">
                        <a:latin typeface="Cambria Math" panose="02040503050406030204" pitchFamily="18" charset="0"/>
                      </a:rPr>
                      <m:t>in</m:t>
                    </m:r>
                    <m:r>
                      <a:rPr lang="en-US" sz="2800" i="0" dirty="0" smtClean="0">
                        <a:latin typeface="Cambria Math" panose="02040503050406030204" pitchFamily="18" charset="0"/>
                      </a:rPr>
                      <m:t>.</m:t>
                    </m:r>
                  </m:oMath>
                </a14:m>
                <a:endParaRPr lang="en-US" sz="2800" dirty="0"/>
              </a:p>
              <a:p>
                <a:r>
                  <a:rPr lang="en-US" sz="2800" dirty="0"/>
                  <a:t>The perimeter of the square is 64 in.</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b="-245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A201404-8313-BEC9-A101-57BDFFC11E0C}"/>
              </a:ext>
            </a:extLst>
          </p:cNvPr>
          <p:cNvSpPr/>
          <p:nvPr/>
        </p:nvSpPr>
        <p:spPr>
          <a:xfrm>
            <a:off x="2614126" y="1605584"/>
            <a:ext cx="1298511" cy="11671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4EFFF3E4-D466-7924-A6A5-412765DD90A0}"/>
              </a:ext>
            </a:extLst>
          </p:cNvPr>
          <p:cNvSpPr/>
          <p:nvPr/>
        </p:nvSpPr>
        <p:spPr>
          <a:xfrm>
            <a:off x="2623456" y="2623457"/>
            <a:ext cx="157687" cy="12906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5AB461-0530-F67E-7322-DCAB70B9CAE0}"/>
                  </a:ext>
                </a:extLst>
              </p:cNvPr>
              <p:cNvSpPr txBox="1"/>
              <p:nvPr/>
            </p:nvSpPr>
            <p:spPr>
              <a:xfrm>
                <a:off x="2971800" y="2775857"/>
                <a:ext cx="838200"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16</m:t>
                    </m:r>
                  </m:oMath>
                </a14:m>
                <a:r>
                  <a:rPr lang="en-IN" dirty="0"/>
                  <a:t> in.</a:t>
                </a:r>
              </a:p>
            </p:txBody>
          </p:sp>
        </mc:Choice>
        <mc:Fallback xmlns="">
          <p:sp>
            <p:nvSpPr>
              <p:cNvPr id="7" name="TextBox 6">
                <a:extLst>
                  <a:ext uri="{FF2B5EF4-FFF2-40B4-BE49-F238E27FC236}">
                    <a16:creationId xmlns:a16="http://schemas.microsoft.com/office/drawing/2014/main" id="{D35AB461-0530-F67E-7322-DCAB70B9CAE0}"/>
                  </a:ext>
                </a:extLst>
              </p:cNvPr>
              <p:cNvSpPr txBox="1">
                <a:spLocks noRot="1" noChangeAspect="1" noMove="1" noResize="1" noEditPoints="1" noAdjustHandles="1" noChangeArrowheads="1" noChangeShapeType="1" noTextEdit="1"/>
              </p:cNvSpPr>
              <p:nvPr/>
            </p:nvSpPr>
            <p:spPr>
              <a:xfrm>
                <a:off x="2971800" y="2775857"/>
                <a:ext cx="838200" cy="369332"/>
              </a:xfrm>
              <a:prstGeom prst="rect">
                <a:avLst/>
              </a:prstGeom>
              <a:blipFill>
                <a:blip r:embed="rId3"/>
                <a:stretch>
                  <a:fillRect t="-8197" b="-24590"/>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Calculating the Perimeter of a Triangle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Calculate the perimeter of a triangle with sides of length </a:t>
                </a:r>
                <a14:m>
                  <m:oMath xmlns:m="http://schemas.openxmlformats.org/officeDocument/2006/math">
                    <m:r>
                      <a:rPr lang="en-US">
                        <a:latin typeface="Cambria Math" panose="02040503050406030204" pitchFamily="18" charset="0"/>
                      </a:rPr>
                      <m:t>40</m:t>
                    </m:r>
                    <m:r>
                      <a:rPr lang="en-US" b="0" i="0" smtClean="0">
                        <a:latin typeface="Cambria Math" panose="02040503050406030204" pitchFamily="18" charset="0"/>
                      </a:rPr>
                      <m:t> </m:t>
                    </m:r>
                    <m:r>
                      <m:rPr>
                        <m:sty m:val="p"/>
                      </m:rPr>
                      <a:rPr lang="en-US">
                        <a:latin typeface="Cambria Math" panose="02040503050406030204" pitchFamily="18" charset="0"/>
                      </a:rPr>
                      <m:t>mm</m:t>
                    </m:r>
                  </m:oMath>
                </a14:m>
                <a:r>
                  <a:rPr lang="en-US" sz="2800" dirty="0"/>
                  <a:t>, </a:t>
                </a:r>
                <a14:m>
                  <m:oMath xmlns:m="http://schemas.openxmlformats.org/officeDocument/2006/math">
                    <m:r>
                      <a:rPr lang="en-US">
                        <a:latin typeface="Cambria Math" panose="02040503050406030204" pitchFamily="18" charset="0"/>
                      </a:rPr>
                      <m:t>70</m:t>
                    </m:r>
                    <m:r>
                      <a:rPr lang="en-US" b="0" i="0" smtClean="0">
                        <a:latin typeface="Cambria Math" panose="02040503050406030204" pitchFamily="18" charset="0"/>
                      </a:rPr>
                      <m:t> </m:t>
                    </m:r>
                    <m:r>
                      <m:rPr>
                        <m:sty m:val="p"/>
                      </m:rPr>
                      <a:rPr lang="en-US">
                        <a:latin typeface="Cambria Math" panose="02040503050406030204" pitchFamily="18" charset="0"/>
                      </a:rPr>
                      <m:t>mm</m:t>
                    </m:r>
                  </m:oMath>
                </a14:m>
                <a:r>
                  <a:rPr lang="en-US" sz="2800" dirty="0"/>
                  <a:t>, and </a:t>
                </a:r>
                <a14:m>
                  <m:oMath xmlns:m="http://schemas.openxmlformats.org/officeDocument/2006/math">
                    <m:r>
                      <a:rPr lang="en-US">
                        <a:latin typeface="Cambria Math" panose="02040503050406030204" pitchFamily="18" charset="0"/>
                      </a:rPr>
                      <m:t>80</m:t>
                    </m:r>
                    <m:r>
                      <a:rPr lang="en-US" b="0" i="0" smtClean="0">
                        <a:latin typeface="Cambria Math" panose="02040503050406030204" pitchFamily="18" charset="0"/>
                      </a:rPr>
                      <m:t> </m:t>
                    </m:r>
                    <m:r>
                      <m:rPr>
                        <m:sty m:val="p"/>
                      </m:rPr>
                      <a:rPr lang="en-US">
                        <a:latin typeface="Cambria Math" panose="02040503050406030204" pitchFamily="18" charset="0"/>
                      </a:rPr>
                      <m:t>mm</m:t>
                    </m:r>
                  </m:oMath>
                </a14:m>
                <a:r>
                  <a:rPr lang="en-US" sz="2800" dirty="0"/>
                  <a:t>.</a:t>
                </a:r>
              </a:p>
              <a:p>
                <a:pPr>
                  <a:defRPr sz="2800"/>
                </a:pPr>
                <a:r>
                  <a:rPr lang="en-US" b="1" dirty="0"/>
                  <a:t>Solution</a:t>
                </a:r>
              </a:p>
              <a:p>
                <a:pPr>
                  <a:defRPr sz="2800"/>
                </a:pPr>
                <a:r>
                  <a:rPr lang="en-US" sz="2800" dirty="0"/>
                  <a:t>First draw a figure and label the lengths of the sides.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C92C0BC4-55BA-6AA0-7124-A2CD7630B6EE}"/>
              </a:ext>
            </a:extLst>
          </p:cNvPr>
          <p:cNvPicPr>
            <a:picLocks noChangeAspect="1"/>
          </p:cNvPicPr>
          <p:nvPr/>
        </p:nvPicPr>
        <p:blipFill>
          <a:blip r:embed="rId3"/>
          <a:stretch>
            <a:fillRect/>
          </a:stretch>
        </p:blipFill>
        <p:spPr>
          <a:xfrm>
            <a:off x="2362200" y="3048000"/>
            <a:ext cx="2568473" cy="2133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Calculating the Perimeter of a Triangle</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Now, using the formula for the perimeter of a triangle, we have the following.</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𝑐</m:t>
                      </m:r>
                    </m:oMath>
                  </m:oMathPara>
                </a14:m>
                <a:endParaRPr lang="en-US" sz="2800" b="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=40 </m:t>
                      </m:r>
                      <m:r>
                        <m:rPr>
                          <m:sty m:val="p"/>
                        </m:rPr>
                        <a:rPr lang="en-US" sz="2800" b="0" i="0" smtClean="0">
                          <a:latin typeface="Cambria Math" panose="02040503050406030204" pitchFamily="18" charset="0"/>
                        </a:rPr>
                        <m:t>mm</m:t>
                      </m:r>
                      <m:r>
                        <a:rPr lang="en-US" sz="2800" b="0" i="1" smtClean="0">
                          <a:latin typeface="Cambria Math" panose="02040503050406030204" pitchFamily="18" charset="0"/>
                        </a:rPr>
                        <m:t>+70 </m:t>
                      </m:r>
                      <m:r>
                        <m:rPr>
                          <m:sty m:val="p"/>
                        </m:rPr>
                        <a:rPr lang="en-US" sz="2800" b="0" i="0" smtClean="0">
                          <a:latin typeface="Cambria Math" panose="02040503050406030204" pitchFamily="18" charset="0"/>
                        </a:rPr>
                        <m:t>mm</m:t>
                      </m:r>
                      <m:r>
                        <a:rPr lang="en-US" sz="2800" b="0" i="1" smtClean="0">
                          <a:latin typeface="Cambria Math" panose="02040503050406030204" pitchFamily="18" charset="0"/>
                        </a:rPr>
                        <m:t>+80 </m:t>
                      </m:r>
                      <m:r>
                        <m:rPr>
                          <m:sty m:val="p"/>
                        </m:rPr>
                        <a:rPr lang="en-US" sz="2800" b="0" i="0" smtClean="0">
                          <a:latin typeface="Cambria Math" panose="02040503050406030204" pitchFamily="18" charset="0"/>
                        </a:rPr>
                        <m:t>mm</m:t>
                      </m:r>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 </m:t>
                      </m:r>
                      <m:r>
                        <a:rPr lang="en-US" sz="2800" b="0" i="1" smtClean="0">
                          <a:latin typeface="Cambria Math" panose="02040503050406030204" pitchFamily="18" charset="0"/>
                        </a:rPr>
                        <m:t>                   =190 </m:t>
                      </m:r>
                      <m:r>
                        <m:rPr>
                          <m:sty m:val="p"/>
                        </m:rPr>
                        <a:rPr lang="en-US" sz="2800" b="0" i="0" smtClean="0">
                          <a:latin typeface="Cambria Math" panose="02040503050406030204" pitchFamily="18" charset="0"/>
                        </a:rPr>
                        <m:t>mm</m:t>
                      </m:r>
                      <m:r>
                        <a:rPr lang="en-US" sz="2800" b="0" i="1" smtClean="0">
                          <a:latin typeface="Cambria Math" panose="02040503050406030204" pitchFamily="18" charset="0"/>
                        </a:rPr>
                        <m:t>      </m:t>
                      </m:r>
                    </m:oMath>
                  </m:oMathPara>
                </a14:m>
                <a:endParaRPr lang="en-US" sz="2800" dirty="0"/>
              </a:p>
              <a:p>
                <a:pPr>
                  <a:defRPr sz="2800"/>
                </a:pPr>
                <a:r>
                  <a:rPr lang="en-US" sz="2800" dirty="0"/>
                  <a:t>The perimeter of the triangle is </a:t>
                </a:r>
                <a14:m>
                  <m:oMath xmlns:m="http://schemas.openxmlformats.org/officeDocument/2006/math">
                    <m:r>
                      <a:rPr lang="en-US" sz="2800" i="1" dirty="0" smtClean="0">
                        <a:latin typeface="Cambria Math" panose="02040503050406030204" pitchFamily="18" charset="0"/>
                      </a:rPr>
                      <m:t>190 </m:t>
                    </m:r>
                    <m:r>
                      <m:rPr>
                        <m:sty m:val="p"/>
                      </m:rPr>
                      <a:rPr lang="en-US" sz="2800" i="0" dirty="0" smtClean="0">
                        <a:latin typeface="Cambria Math" panose="02040503050406030204" pitchFamily="18" charset="0"/>
                      </a:rPr>
                      <m:t>mm</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3385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Calculating the Perimeter of a Polygon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Calculate the perimeter of the polygon.</a:t>
                </a:r>
              </a:p>
              <a:p>
                <a:r>
                  <a:rPr sz="2800" dirty="0"/>
                  <a:t>(</a:t>
                </a:r>
                <a:r>
                  <a:rPr sz="2800" b="1" dirty="0"/>
                  <a:t>Note:</a:t>
                </a:r>
                <a:r>
                  <a:rPr sz="2800" dirty="0"/>
                  <a:t> A </a:t>
                </a:r>
                <a14:m>
                  <m:oMath xmlns:m="http://schemas.openxmlformats.org/officeDocument/2006/math">
                    <m:r>
                      <a:rPr lang="en-IN" sz="2800" i="1" dirty="0" smtClean="0">
                        <a:latin typeface="Cambria Math" panose="02040503050406030204" pitchFamily="18" charset="0"/>
                      </a:rPr>
                      <m:t>5</m:t>
                    </m:r>
                  </m:oMath>
                </a14:m>
                <a:r>
                  <a:rPr sz="2800" dirty="0"/>
                  <a:t>-sided polygon is called a </a:t>
                </a:r>
                <a:r>
                  <a:rPr sz="2800" b="1" dirty="0"/>
                  <a:t>pentagon</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21F3EAF4-1BD8-24E7-2F37-9B81F9007400}"/>
              </a:ext>
            </a:extLst>
          </p:cNvPr>
          <p:cNvPicPr>
            <a:picLocks noChangeAspect="1"/>
          </p:cNvPicPr>
          <p:nvPr/>
        </p:nvPicPr>
        <p:blipFill>
          <a:blip r:embed="rId3"/>
          <a:stretch>
            <a:fillRect/>
          </a:stretch>
        </p:blipFill>
        <p:spPr>
          <a:xfrm>
            <a:off x="2514600" y="2381794"/>
            <a:ext cx="2819400" cy="20944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Calculating the Perimeter of a Polygon</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The perimeter of any polygon is found by adding the lengths of the sides. Thus, for this pentagon we have the following.</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=10 </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+15 </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+20 </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+23 </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+35 </m:t>
                      </m:r>
                      <m:r>
                        <m:rPr>
                          <m:sty m:val="p"/>
                        </m:rPr>
                        <a:rPr lang="en-US" sz="2800" b="0" i="0" smtClean="0">
                          <a:latin typeface="Cambria Math" panose="02040503050406030204" pitchFamily="18" charset="0"/>
                        </a:rPr>
                        <m:t>cm</m:t>
                      </m:r>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 </m:t>
                      </m:r>
                      <m:r>
                        <a:rPr lang="en-US" sz="2800" b="0" i="1" smtClean="0">
                          <a:latin typeface="Cambria Math" panose="02040503050406030204" pitchFamily="18" charset="0"/>
                        </a:rPr>
                        <m:t>       =103</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cm</m:t>
                      </m:r>
                    </m:oMath>
                  </m:oMathPara>
                </a14:m>
                <a:endParaRPr lang="en-US" sz="2800" dirty="0"/>
              </a:p>
              <a:p>
                <a:r>
                  <a:rPr lang="en-US" sz="2800" dirty="0"/>
                  <a:t>The perimeter of the polygon is </a:t>
                </a:r>
                <a14:m>
                  <m:oMath xmlns:m="http://schemas.openxmlformats.org/officeDocument/2006/math">
                    <m:r>
                      <a:rPr lang="en-US" sz="2800" i="1" dirty="0" smtClean="0">
                        <a:latin typeface="Cambria Math" panose="02040503050406030204" pitchFamily="18" charset="0"/>
                      </a:rPr>
                      <m:t>103 </m:t>
                    </m:r>
                    <m:r>
                      <m:rPr>
                        <m:sty m:val="p"/>
                      </m:rPr>
                      <a:rPr lang="en-US" sz="2800" i="0" dirty="0" smtClean="0">
                        <a:latin typeface="Cambria Math" panose="02040503050406030204" pitchFamily="18" charset="0"/>
                      </a:rPr>
                      <m:t>cm</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49518885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1856</Words>
  <Application>Microsoft Office PowerPoint</Application>
  <PresentationFormat>On-screen Show (4:3)</PresentationFormat>
  <Paragraphs>204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Cambria Math</vt:lpstr>
      <vt:lpstr>Courier New</vt:lpstr>
      <vt:lpstr>Arial</vt:lpstr>
      <vt:lpstr>Calibri</vt:lpstr>
      <vt:lpstr>Office Theme</vt:lpstr>
      <vt:lpstr>Section 6.7</vt:lpstr>
      <vt:lpstr>Definition: Polygon</vt:lpstr>
      <vt:lpstr>Definition: Perimeter</vt:lpstr>
      <vt:lpstr>Formula: Perimeter Formulas for Five Polygons</vt:lpstr>
      <vt:lpstr>Example 1: Calculating the Perimeter of a Square</vt:lpstr>
      <vt:lpstr>Example 2: Calculating the Perimeter of a Triangle</vt:lpstr>
      <vt:lpstr>Example 2: Calculating the Perimeter of a Triangle (cont.)</vt:lpstr>
      <vt:lpstr>Example 3: Calculating the Perimeter of a Polygon</vt:lpstr>
      <vt:lpstr>Example 3: Calculating the Perimeter of a Polygon (cont.)</vt:lpstr>
      <vt:lpstr>Example 4: Application: Calculating the Perimeter of a Polygon</vt:lpstr>
      <vt:lpstr>Example 4: Application: Calculating the Perimeter of a Polygon (cont.)</vt:lpstr>
      <vt:lpstr>Definition: Circles</vt:lpstr>
      <vt:lpstr>Definition: Circles (cont.)</vt:lpstr>
      <vt:lpstr>Note</vt:lpstr>
      <vt:lpstr>Formula: The Circumference of a Circle</vt:lpstr>
      <vt:lpstr>Example 5: Calculating the Circumference of a Circle</vt:lpstr>
      <vt:lpstr>Example 6: Calculating the Perimeter</vt:lpstr>
      <vt:lpstr>Example 6: Calculating the Perimeter (cont.)</vt:lpstr>
      <vt:lpstr>Example 7: Calculating Perimeter</vt:lpstr>
      <vt:lpstr>Example 7: Calculating Perimeter (cont.)</vt:lpstr>
      <vt:lpstr>Note</vt:lpstr>
      <vt:lpstr>Formula: Area Formulas for Six Geometric Figures</vt:lpstr>
      <vt:lpstr>Example 8: Calculating the Area of a Triangle Using a Formula</vt:lpstr>
      <vt:lpstr>Example 8: Calculating the Area of a Triangle Using a Formula (cont.)</vt:lpstr>
      <vt:lpstr>Example 9: Calculating the Area of a Trapezoid Using a Formula</vt:lpstr>
      <vt:lpstr>Example 9: Calculating the Area of a Trapezoid Using a Formula (cont.)</vt:lpstr>
      <vt:lpstr>Example 10: Calculating the Area of a Circle</vt:lpstr>
      <vt:lpstr>Example 10: Calculating the Area of a Circle (cont.)</vt:lpstr>
      <vt:lpstr>Example 11: Calculating the Area of a Composite Figure</vt:lpstr>
      <vt:lpstr>Example 11: Calculating the Area of a Composite Figure (cont.)</vt:lpstr>
      <vt:lpstr>Example 12: Calculating Area</vt:lpstr>
      <vt:lpstr>Example 12: Calculating Area (cont.)</vt:lpstr>
      <vt:lpstr>Example 12: Calculating Area (cont.)</vt:lpstr>
      <vt:lpstr>Example 13: Calculating Area</vt:lpstr>
      <vt:lpstr>Example 13: Calculating Area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147</cp:revision>
  <dcterms:created xsi:type="dcterms:W3CDTF">2013-04-26T14:43:13Z</dcterms:created>
  <dcterms:modified xsi:type="dcterms:W3CDTF">2024-09-04T16:02:27Z</dcterms:modified>
</cp:coreProperties>
</file>