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63" r:id="rId4"/>
    <p:sldId id="291" r:id="rId5"/>
    <p:sldId id="266" r:id="rId6"/>
    <p:sldId id="292" r:id="rId7"/>
    <p:sldId id="269" r:id="rId8"/>
    <p:sldId id="301" r:id="rId9"/>
    <p:sldId id="293" r:id="rId10"/>
    <p:sldId id="272" r:id="rId11"/>
    <p:sldId id="296" r:id="rId12"/>
    <p:sldId id="275" r:id="rId13"/>
    <p:sldId id="297" r:id="rId14"/>
    <p:sldId id="298" r:id="rId15"/>
    <p:sldId id="281" r:id="rId16"/>
    <p:sldId id="299" r:id="rId17"/>
    <p:sldId id="284" r:id="rId18"/>
    <p:sldId id="300" r:id="rId19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ppaji" initials="a" lastIdx="3" clrIdx="1">
    <p:extLst>
      <p:ext uri="{19B8F6BF-5375-455C-9EA6-DF929625EA0E}">
        <p15:presenceInfo xmlns:p15="http://schemas.microsoft.com/office/powerpoint/2012/main" userId="S-1-5-21-1666015839-3846122634-945917319-22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7E9EC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68" autoAdjust="0"/>
    <p:restoredTop sz="94660"/>
  </p:normalViewPr>
  <p:slideViewPr>
    <p:cSldViewPr>
      <p:cViewPr varScale="1">
        <p:scale>
          <a:sx n="111" d="100"/>
          <a:sy n="111" d="100"/>
        </p:scale>
        <p:origin x="203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Volume and Surface Area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6.8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Calculating the Volume of a Solid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defRPr sz="2800"/>
                </a:pPr>
                <a:r>
                  <a:rPr sz="2800" dirty="0"/>
                  <a:t>Calculate the volume of a solid with the indicated dimensions. (Use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>
                        <a:latin typeface="Cambria Math" panose="02040503050406030204" pitchFamily="18" charset="0"/>
                      </a:rPr>
                      <m:t>=3.14</m:t>
                    </m:r>
                  </m:oMath>
                </a14:m>
                <a:r>
                  <a:rPr sz="2800" dirty="0"/>
                  <a:t>.)</a:t>
                </a:r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endParaRPr lang="en-IN" b="1" dirty="0"/>
              </a:p>
              <a:p>
                <a:pPr>
                  <a:defRPr sz="2800"/>
                </a:pPr>
                <a:endParaRPr lang="en-IN" b="1" dirty="0"/>
              </a:p>
              <a:p>
                <a:pPr>
                  <a:defRPr sz="2800"/>
                </a:pPr>
                <a:endParaRPr lang="en-IN" b="1" dirty="0"/>
              </a:p>
              <a:p>
                <a:pPr>
                  <a:defRPr sz="2800"/>
                </a:pPr>
                <a:r>
                  <a:rPr lang="en-US" dirty="0"/>
                  <a:t>From the figure, we see that the bottom portion of the solid is a cylinder and on top of the cylinder is a </a:t>
                </a:r>
                <a:r>
                  <a:rPr lang="en-US" b="1" dirty="0"/>
                  <a:t>hemisphere</a:t>
                </a:r>
                <a:r>
                  <a:rPr lang="en-US" dirty="0"/>
                  <a:t> (one-half of a sphere). Thus, the volume of the solid will be the sum of the volumes of the cylinder and the hemisphere.</a:t>
                </a:r>
              </a:p>
              <a:p>
                <a:pPr>
                  <a:defRPr sz="2800"/>
                </a:pPr>
                <a:endParaRPr lang="en-IN" b="1" dirty="0"/>
              </a:p>
              <a:p>
                <a:pPr>
                  <a:defRPr sz="2800"/>
                </a:pPr>
                <a:endParaRPr lang="en-IN" b="1" dirty="0"/>
              </a:p>
              <a:p>
                <a:pPr>
                  <a:defRPr sz="2800"/>
                </a:pPr>
                <a:endParaRPr lang="en-IN" b="1" dirty="0"/>
              </a:p>
              <a:p>
                <a:pPr>
                  <a:defRPr sz="2800"/>
                </a:pPr>
                <a:endParaRPr lang="en-IN" b="1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 r="-177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1C8C8C63-A679-B6AB-0F30-1AE92D0B6A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298" y="1559973"/>
            <a:ext cx="2940698" cy="210514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Calculating the Volume of a Solid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 </a:t>
                </a:r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The volume of the solid is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2797.74 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c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sz="28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34D7AF3A-895F-39CB-7435-331C22D98EF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81194059"/>
                  </p:ext>
                </p:extLst>
              </p:nvPr>
            </p:nvGraphicFramePr>
            <p:xfrm>
              <a:off x="457200" y="1029287"/>
              <a:ext cx="8229600" cy="417391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114800">
                      <a:extLst>
                        <a:ext uri="{9D8B030D-6E8A-4147-A177-3AD203B41FA5}">
                          <a16:colId xmlns:a16="http://schemas.microsoft.com/office/drawing/2014/main" val="561610657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1320113231"/>
                        </a:ext>
                      </a:extLst>
                    </a:gridCol>
                  </a:tblGrid>
                  <a:tr h="467772">
                    <a:tc>
                      <a:txBody>
                        <a:bodyPr/>
                        <a:lstStyle/>
                        <a:p>
                          <a:r>
                            <a:rPr lang="en-US" sz="2600" b="1" dirty="0"/>
                            <a:t>Volume of Cylinder</a:t>
                          </a:r>
                          <a:endParaRPr lang="en-IN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600" b="1" dirty="0"/>
                            <a:t>Volume of Hemisphere</a:t>
                          </a:r>
                          <a:endParaRPr lang="en-IN" sz="26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27031530"/>
                      </a:ext>
                    </a:extLst>
                  </a:tr>
                  <a:tr h="1915112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𝜋</m:t>
                                </m:r>
                                <m:sSup>
                                  <m:sSupPr>
                                    <m:ctrlPr>
                                      <a:rPr lang="en-US" sz="2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US" sz="2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h</m:t>
                                </m:r>
                              </m:oMath>
                            </m:oMathPara>
                          </a14:m>
                          <a:endParaRPr lang="en-US" sz="2600" b="0" dirty="0">
                            <a:ea typeface="Cambria Math" panose="02040503050406030204" pitchFamily="18" charset="0"/>
                          </a:endParaRP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≈3.14</m:t>
                                </m:r>
                                <m:sSup>
                                  <m:sSupPr>
                                    <m:ctrlPr>
                                      <a:rPr lang="en-US" sz="2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26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6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9 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en-US" sz="2600" b="0" i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cm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sz="2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en-US" sz="2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5 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600" b="0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cm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IN" sz="2600" dirty="0"/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    =1271.7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600" b="0" i="0" smtClean="0">
                                    <a:latin typeface="Cambria Math" panose="02040503050406030204" pitchFamily="18" charset="0"/>
                                  </a:rPr>
                                  <m:t>c</m:t>
                                </m:r>
                                <m:sSup>
                                  <m:sSupPr>
                                    <m:ctrlPr>
                                      <a:rPr lang="en-US" sz="2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600" b="0" i="0" smtClean="0">
                                        <a:latin typeface="Cambria Math" panose="02040503050406030204" pitchFamily="18" charset="0"/>
                                      </a:rPr>
                                      <m:t>m</m:t>
                                    </m:r>
                                  </m:e>
                                  <m:sup>
                                    <m:r>
                                      <a:rPr lang="en-US" sz="2600" b="0" i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IN" sz="2600" i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6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6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  <m:f>
                                  <m:fPr>
                                    <m:ctrlPr>
                                      <a:rPr lang="en-US" sz="2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2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𝜋</m:t>
                                </m:r>
                                <m:sSup>
                                  <m:sSupPr>
                                    <m:ctrlPr>
                                      <a:rPr lang="en-US" sz="2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US" sz="2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IN" sz="2600" dirty="0"/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≈</m:t>
                                </m:r>
                                <m:f>
                                  <m:fPr>
                                    <m:ctrlPr>
                                      <a:rPr lang="en-US" sz="2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2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d>
                                  <m:dPr>
                                    <m:ctrlPr>
                                      <a:rPr lang="en-US" sz="2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3.14</m:t>
                                    </m:r>
                                  </m:e>
                                </m:d>
                                <m:sSup>
                                  <m:sSupPr>
                                    <m:ctrlPr>
                                      <a:rPr lang="en-US" sz="2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26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600" b="0" i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9 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en-US" sz="2600" b="0" i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cm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sz="2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IN" sz="2600" dirty="0"/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    =1526.04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600" b="0" i="0" smtClean="0">
                                    <a:latin typeface="Cambria Math" panose="02040503050406030204" pitchFamily="18" charset="0"/>
                                  </a:rPr>
                                  <m:t>c</m:t>
                                </m:r>
                                <m:sSup>
                                  <m:sSupPr>
                                    <m:ctrlPr>
                                      <a:rPr lang="en-US" sz="2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600" b="0" i="0" smtClean="0">
                                        <a:latin typeface="Cambria Math" panose="02040503050406030204" pitchFamily="18" charset="0"/>
                                      </a:rPr>
                                      <m:t>m</m:t>
                                    </m:r>
                                  </m:e>
                                  <m:sup>
                                    <m:r>
                                      <a:rPr lang="en-US" sz="2600" b="0" i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IN" sz="2600" i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24618959"/>
                      </a:ext>
                    </a:extLst>
                  </a:tr>
                  <a:tr h="1655717">
                    <a:tc>
                      <a:txBody>
                        <a:bodyPr/>
                        <a:lstStyle/>
                        <a:p>
                          <a:endParaRPr lang="en-IN"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600" b="1" i="0" dirty="0"/>
                            <a:t>Total Volume</a:t>
                          </a: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    1 2 7 1. 7 0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600" b="0" i="0" smtClean="0">
                                    <a:latin typeface="Cambria Math" panose="02040503050406030204" pitchFamily="18" charset="0"/>
                                  </a:rPr>
                                  <m:t>c</m:t>
                                </m:r>
                                <m:sSup>
                                  <m:sSupPr>
                                    <m:ctrlPr>
                                      <a:rPr lang="en-US" sz="2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600" b="0" i="0" smtClean="0">
                                        <a:latin typeface="Cambria Math" panose="02040503050406030204" pitchFamily="18" charset="0"/>
                                      </a:rPr>
                                      <m:t>m</m:t>
                                    </m:r>
                                  </m:e>
                                  <m:sup>
                                    <m:r>
                                      <a:rPr lang="en-US" sz="2600" b="0" i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IN" sz="2600" i="0" dirty="0"/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bar>
                                  <m:barPr>
                                    <m:ctrlPr>
                                      <a:rPr lang="en-IN" sz="2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barPr>
                                  <m:e>
                                    <m:r>
                                      <a:rPr lang="en-US" sz="2600" b="0" i="1" smtClean="0">
                                        <a:latin typeface="Cambria Math" panose="02040503050406030204" pitchFamily="18" charset="0"/>
                                      </a:rPr>
                                      <m:t>+ 1 5 2 6. 0 4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600" b="0" i="0" smtClean="0">
                                        <a:latin typeface="Cambria Math" panose="02040503050406030204" pitchFamily="18" charset="0"/>
                                      </a:rPr>
                                      <m:t>c</m:t>
                                    </m:r>
                                    <m:sSup>
                                      <m:sSupPr>
                                        <m:ctrlPr>
                                          <a:rPr lang="en-US" sz="26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2600" b="0" i="0" smtClean="0">
                                            <a:latin typeface="Cambria Math" panose="02040503050406030204" pitchFamily="18" charset="0"/>
                                          </a:rPr>
                                          <m:t>m</m:t>
                                        </m:r>
                                      </m:e>
                                      <m:sup>
                                        <m:r>
                                          <a:rPr lang="en-US" sz="2600" b="0" i="0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</m:e>
                                </m:bar>
                              </m:oMath>
                            </m:oMathPara>
                          </a14:m>
                          <a:endParaRPr lang="en-IN" sz="2600" i="0" dirty="0"/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600" b="0" i="1" smtClean="0">
                                    <a:latin typeface="Cambria Math" panose="02040503050406030204" pitchFamily="18" charset="0"/>
                                  </a:rPr>
                                  <m:t>     2 7 9 7. 7 4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600" b="0" i="0" smtClean="0">
                                    <a:latin typeface="Cambria Math" panose="02040503050406030204" pitchFamily="18" charset="0"/>
                                  </a:rPr>
                                  <m:t>c</m:t>
                                </m:r>
                                <m:sSup>
                                  <m:sSupPr>
                                    <m:ctrlPr>
                                      <a:rPr lang="en-US" sz="2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600" b="0" i="0" smtClean="0">
                                        <a:latin typeface="Cambria Math" panose="02040503050406030204" pitchFamily="18" charset="0"/>
                                      </a:rPr>
                                      <m:t>m</m:t>
                                    </m:r>
                                  </m:e>
                                  <m:sup>
                                    <m:r>
                                      <a:rPr lang="en-US" sz="2600" b="0" i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IN" sz="2600" i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6301576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34D7AF3A-895F-39CB-7435-331C22D98EF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81194059"/>
                  </p:ext>
                </p:extLst>
              </p:nvPr>
            </p:nvGraphicFramePr>
            <p:xfrm>
              <a:off x="457200" y="1029287"/>
              <a:ext cx="8229600" cy="417391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114800">
                      <a:extLst>
                        <a:ext uri="{9D8B030D-6E8A-4147-A177-3AD203B41FA5}">
                          <a16:colId xmlns:a16="http://schemas.microsoft.com/office/drawing/2014/main" val="561610657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1320113231"/>
                        </a:ext>
                      </a:extLst>
                    </a:gridCol>
                  </a:tblGrid>
                  <a:tr h="487680">
                    <a:tc>
                      <a:txBody>
                        <a:bodyPr/>
                        <a:lstStyle/>
                        <a:p>
                          <a:r>
                            <a:rPr lang="en-US" sz="2600" b="1" dirty="0"/>
                            <a:t>Volume of Cylinder</a:t>
                          </a:r>
                          <a:endParaRPr lang="en-IN" sz="26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600" b="1" dirty="0"/>
                            <a:t>Volume of Hemisphere</a:t>
                          </a:r>
                          <a:endParaRPr lang="en-IN" sz="26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27031530"/>
                      </a:ext>
                    </a:extLst>
                  </a:tr>
                  <a:tr h="197662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26769" r="-100000" b="-864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t="-26769" b="-864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24618959"/>
                      </a:ext>
                    </a:extLst>
                  </a:tr>
                  <a:tr h="1709611">
                    <a:tc>
                      <a:txBody>
                        <a:bodyPr/>
                        <a:lstStyle/>
                        <a:p>
                          <a:pPr/>
                          <a:endParaRPr lang="en-IN" sz="2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t="-14661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63015769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00A27492-0406-AB50-9B2E-8C9109D9C01E}"/>
              </a:ext>
            </a:extLst>
          </p:cNvPr>
          <p:cNvSpPr txBox="1"/>
          <p:nvPr/>
        </p:nvSpPr>
        <p:spPr>
          <a:xfrm>
            <a:off x="6573417" y="1752600"/>
            <a:ext cx="2125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Half the volume of a sphere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731112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</a:t>
            </a:r>
            <a:r>
              <a:rPr lang="en-US" dirty="0"/>
              <a:t>Calculating the Volume of a Cube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Calculate the volume of the cube in both cubic yards and cubic feet.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Remember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1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yd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=3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ft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</m:e>
                    </m:d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endParaRPr sz="2800" b="1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5395F553-5AF3-EA00-379A-98CE095B0B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2667000"/>
            <a:ext cx="3124200" cy="257567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</a:t>
            </a:r>
            <a:r>
              <a:rPr lang="en-US" dirty="0"/>
              <a:t>Calculating the Volume of a Cube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We apply the formula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800" b="1" dirty="0"/>
                  <a:t> </a:t>
                </a:r>
                <a:r>
                  <a:rPr lang="en-US" sz="2800" dirty="0"/>
                  <a:t>twice; once by using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US" sz="2800" b="1" dirty="0"/>
                  <a:t> </a:t>
                </a:r>
                <a:r>
                  <a:rPr lang="en-US" sz="2800" dirty="0"/>
                  <a:t>yards and once by using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=9</m:t>
                    </m:r>
                  </m:oMath>
                </a14:m>
                <a:r>
                  <a:rPr lang="en-US" sz="2800" b="1" dirty="0"/>
                  <a:t> </a:t>
                </a:r>
                <a:r>
                  <a:rPr lang="en-US" sz="2800" dirty="0"/>
                  <a:t>feet. 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          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800" b="0" dirty="0"/>
                  <a:t>		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2800" b="0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          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3 </m:t>
                            </m:r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yd</m:t>
                            </m:r>
                          </m:e>
                        </m:d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800" dirty="0"/>
                  <a:t>	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  <m: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ft</m:t>
                            </m:r>
                          </m:e>
                        </m:d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                     =27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y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p>
                        <m:r>
                          <a:rPr lang="en-US" sz="28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800" dirty="0"/>
                  <a:t>	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=729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f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t</m:t>
                        </m:r>
                      </m:e>
                      <m:sup>
                        <m:r>
                          <a:rPr lang="en-US" sz="28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The volume of the cube </a:t>
                </a:r>
                <a:r>
                  <a:rPr lang="en-US" dirty="0"/>
                  <a:t>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27 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y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800" dirty="0"/>
                  <a:t> or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729 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f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t</m:t>
                        </m:r>
                      </m:e>
                      <m:sup>
                        <m:r>
                          <a:rPr lang="en-US" sz="28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Notice that because feet are smaller than yards, there are many more cubic feet than cubic yards in the cube.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7834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Formula: Surface Area Formulas for Three Geometric Solids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659737"/>
          </a:xfrm>
        </p:spPr>
        <p:txBody>
          <a:bodyPr>
            <a:spAutoFit/>
          </a:bodyPr>
          <a:lstStyle/>
          <a:p>
            <a:r>
              <a:rPr lang="en-US" sz="2800" dirty="0"/>
              <a:t> </a:t>
            </a:r>
          </a:p>
          <a:p>
            <a:endParaRPr lang="en-US" dirty="0"/>
          </a:p>
          <a:p>
            <a:endParaRPr lang="en-US" sz="2800" dirty="0"/>
          </a:p>
          <a:p>
            <a:endParaRPr lang="en-US" dirty="0"/>
          </a:p>
          <a:p>
            <a:endParaRPr lang="en-US" sz="2800" dirty="0"/>
          </a:p>
          <a:p>
            <a:endParaRPr lang="en-US" dirty="0"/>
          </a:p>
          <a:p>
            <a:endParaRPr lang="en-US" sz="2800" dirty="0"/>
          </a:p>
          <a:p>
            <a:endParaRPr lang="en-US" dirty="0"/>
          </a:p>
          <a:p>
            <a:endParaRPr lang="en-US" sz="2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72A053-0923-D61C-E3FC-3C0FC2E87C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752600"/>
            <a:ext cx="7087589" cy="245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490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Calculating the Surface Area of a Rectangular Solid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Calculate the surface area of a rectangular solid with length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30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US" sz="2800" dirty="0"/>
                  <a:t>, width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US" sz="2800" dirty="0"/>
                  <a:t>, and height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40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28C73767-4370-9428-0186-BB74BECA4A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2286000"/>
            <a:ext cx="2819400" cy="2419891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Calculating the Surface Area of a Rectangular Solid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Using the formula for the surface area of a rectangular solid, we have the following.</a:t>
                </a:r>
                <a:endParaRPr lang="en-US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𝑆𝐴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𝑙𝑤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𝑤h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𝑙h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𝑆𝐴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∙30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cm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cm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+2∙10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cm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∙40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cm</m:t>
                      </m:r>
                    </m:oMath>
                  </m:oMathPara>
                </a14:m>
                <a:endParaRPr lang="en-US" sz="2800" b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</m:t>
                      </m:r>
                      <m:r>
                        <a:rPr lang="en-US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+2∙30</m:t>
                      </m:r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cm</m:t>
                      </m:r>
                      <m:r>
                        <a:rPr lang="en-US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∙40</m:t>
                      </m:r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cm</m:t>
                      </m:r>
                    </m:oMath>
                  </m:oMathPara>
                </a14:m>
                <a:endParaRPr lang="en-US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      =600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c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m</m:t>
                          </m:r>
                        </m:e>
                        <m:sup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+800 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c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m</m:t>
                          </m:r>
                        </m:e>
                        <m:sup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+2400 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c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m</m:t>
                          </m:r>
                        </m:e>
                        <m:sup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      =3800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c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m</m:t>
                          </m:r>
                        </m:e>
                        <m:sup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>
                  <a:defRPr sz="2800"/>
                </a:pPr>
                <a:r>
                  <a:rPr lang="en-US" sz="2800" dirty="0"/>
                  <a:t>The surface area of the rectangular solid is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3800 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c</m:t>
                    </m:r>
                    <m:sSup>
                      <m:sSup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i="0" dirty="0" smtClean="0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sz="2800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43952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Calculating the Surface Area of a Cylinder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Calculate the surface area of a coffee can in the shape of a cylinder with a height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 in. and a circular base with a radius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in.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Use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= 3.14.)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EDB0CFAB-20C3-A506-2F1C-9780B3E8C4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2590800"/>
            <a:ext cx="2210108" cy="215295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Calculating the Surface Area of a Cylinder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Using the formula for the surface area of a cylinder, we have the following.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𝑆𝐴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𝑟h</m:t>
                      </m:r>
                    </m:oMath>
                  </m:oMathPara>
                </a14:m>
                <a:endParaRPr lang="en-US" sz="2800" b="0" dirty="0"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𝑆𝐴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≈2∙3.14∙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2 </m:t>
                              </m:r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in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+2∙3.14∙2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in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.∙5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in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                 =25.12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in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.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+62.8 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i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.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=87.92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in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The surface area of the cylinder is</a:t>
                </a:r>
                <a:r>
                  <a:rPr lang="en-IN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87.92 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74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3647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Formula: Volume Formulas for Five Geometric Solids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659737"/>
          </a:xfrm>
        </p:spPr>
        <p:txBody>
          <a:bodyPr>
            <a:spAutoFit/>
          </a:bodyPr>
          <a:lstStyle/>
          <a:p>
            <a:r>
              <a:rPr lang="en-US" sz="2800" dirty="0"/>
              <a:t> </a:t>
            </a:r>
          </a:p>
          <a:p>
            <a:endParaRPr lang="en-US" dirty="0"/>
          </a:p>
          <a:p>
            <a:endParaRPr lang="en-US" sz="2800" dirty="0"/>
          </a:p>
          <a:p>
            <a:endParaRPr lang="en-US" dirty="0"/>
          </a:p>
          <a:p>
            <a:endParaRPr lang="en-US" sz="2800" dirty="0"/>
          </a:p>
          <a:p>
            <a:endParaRPr lang="en-US" dirty="0"/>
          </a:p>
          <a:p>
            <a:endParaRPr lang="en-US" sz="2800" dirty="0"/>
          </a:p>
          <a:p>
            <a:endParaRPr lang="en-US" dirty="0"/>
          </a:p>
          <a:p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48A60B-D0BE-F45E-1BFD-8C10B37C07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504" y="1256867"/>
            <a:ext cx="6291769" cy="417522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Calculating the Volume of a Rectangular Solid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Calculate the volume of the rectangular solid with length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in</m:t>
                    </m:r>
                    <m:r>
                      <a:rPr lang="en-US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800" dirty="0"/>
                  <a:t>, width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in</m:t>
                    </m:r>
                    <m:r>
                      <a:rPr lang="en-US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800" dirty="0"/>
                  <a:t>, and height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in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6402A737-1B1E-6136-8DE2-F46AE0F9BF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2133600"/>
            <a:ext cx="2294359" cy="2438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Calculating the Volume of a Rectangular Solid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Using the formula for the volume of a rectangular solid, we have the following.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𝑙𝑤h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8 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in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.∙4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in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.∙12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in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                               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  =384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in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.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:r>
                  <a:rPr lang="en-US" sz="2800" dirty="0"/>
                  <a:t>The volume of the rectangular solid is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384 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in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.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0085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Calculating the Volume of a Sphere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Calculate the volume of a sphere with radius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US" sz="2800" dirty="0"/>
                  <a:t>. </a:t>
                </a:r>
              </a:p>
              <a:p>
                <a:pPr>
                  <a:defRPr sz="2800"/>
                </a:pPr>
                <a:r>
                  <a:rPr lang="en-US" sz="2800" dirty="0"/>
                  <a:t>(Use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=3.14</m:t>
                    </m:r>
                  </m:oMath>
                </a14:m>
                <a:r>
                  <a:rPr lang="en-US" sz="2800" dirty="0"/>
                  <a:t>.)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A12DB8E8-4A5E-94AB-2469-D524984919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2447532"/>
            <a:ext cx="2895600" cy="196293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Calculating the Volume of a Sphere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Using the formula for the volume of a sphere, we have the following</a:t>
                </a:r>
                <a:r>
                  <a:rPr lang="en-US" dirty="0"/>
                  <a:t>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b="0" dirty="0"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∙3.14∙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9 </m:t>
                              </m:r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cm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b="0" dirty="0"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∙3.14∙729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m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=3052.08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c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m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The volume of the sphere is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3052.08 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c</m:t>
                    </m:r>
                    <m:sSup>
                      <m:sSup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i="0" dirty="0" smtClean="0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sz="2800" b="0" i="0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74" b="-12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9729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Calculating the Volume of a Cone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What is the volume of a cone with a height of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mm</m:t>
                    </m:r>
                  </m:oMath>
                </a14:m>
                <a:r>
                  <a:rPr lang="en-US" sz="2800" dirty="0"/>
                  <a:t> and a circular base with a diameter of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mm</m:t>
                    </m:r>
                  </m:oMath>
                </a14:m>
                <a:r>
                  <a:rPr lang="en-US" sz="2800" dirty="0"/>
                  <a:t>?</a:t>
                </a:r>
                <a:br>
                  <a:rPr lang="en-US" sz="2800" dirty="0"/>
                </a:br>
                <a:r>
                  <a:rPr lang="en-US" sz="2800" dirty="0"/>
                  <a:t>(Use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=3.14</m:t>
                    </m:r>
                  </m:oMath>
                </a14:m>
                <a:r>
                  <a:rPr lang="en-US" sz="2800" dirty="0"/>
                  <a:t>.)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CD0D127F-4657-9972-32EC-49F2240E6D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2590800"/>
            <a:ext cx="2209800" cy="226241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Calculating the Volume of a Cone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We know the diameter of </a:t>
                </a:r>
                <a14:m>
                  <m:oMath xmlns:m="http://schemas.openxmlformats.org/officeDocument/2006/math"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8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mm</m:t>
                    </m:r>
                  </m:oMath>
                </a14:m>
                <a:r>
                  <a:rPr lang="en-US" sz="2800" dirty="0"/>
                  <a:t>, but we need the radius.</a:t>
                </a:r>
                <a:endParaRPr lang="en-US" dirty="0"/>
              </a:p>
              <a:p>
                <a:pPr>
                  <a:defRPr sz="2800"/>
                </a:pPr>
                <a:r>
                  <a:rPr lang="en-US" sz="2800" dirty="0"/>
                  <a:t>The radius is half of the diameter.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∙8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mm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mm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dirty="0"/>
                  <a:t>So, applying the formula for the volume of a cone, we have the following.</a:t>
                </a:r>
                <a:endParaRPr lang="en-US" sz="2800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9296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Calculating the Volume of a Cone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en-US" sz="2800" b="0" dirty="0"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∙3.14∙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4 </m:t>
                              </m:r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mm</m:t>
                              </m:r>
                            </m:e>
                          </m:d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∙12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mm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∙3.14∙192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m</m:t>
                          </m:r>
                        </m:e>
                        <m:sup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=200.96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m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m</m:t>
                          </m:r>
                        </m:e>
                        <m:sup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>
                  <a:defRPr sz="2800"/>
                </a:pPr>
                <a:r>
                  <a:rPr lang="en-US" sz="2800" dirty="0"/>
                  <a:t>The volume of the cone is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200.96 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m</m:t>
                    </m:r>
                    <m:sSup>
                      <m:sSup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i="0" dirty="0" smtClean="0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sz="2800" b="0" i="0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4211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923</Words>
  <Application>Microsoft Office PowerPoint</Application>
  <PresentationFormat>On-screen Show (4:3)</PresentationFormat>
  <Paragraphs>116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Cambria Math</vt:lpstr>
      <vt:lpstr>Courier New</vt:lpstr>
      <vt:lpstr>Arial</vt:lpstr>
      <vt:lpstr>Calibri</vt:lpstr>
      <vt:lpstr>Office Theme</vt:lpstr>
      <vt:lpstr>Section 6.8</vt:lpstr>
      <vt:lpstr>Formula: Volume Formulas for Five Geometric Solids</vt:lpstr>
      <vt:lpstr>Example 1: Calculating the Volume of a Rectangular Solid</vt:lpstr>
      <vt:lpstr>Example 1: Calculating the Volume of a Rectangular Solid (cont.)</vt:lpstr>
      <vt:lpstr>Example 2: Calculating the Volume of a Sphere</vt:lpstr>
      <vt:lpstr>Example 2: Calculating the Volume of a Sphere (cont.)</vt:lpstr>
      <vt:lpstr>Example 3: Calculating the Volume of a Cone</vt:lpstr>
      <vt:lpstr>Example 3: Calculating the Volume of a Cone (cont.)</vt:lpstr>
      <vt:lpstr>Example 3: Calculating the Volume of a Cone (cont.)</vt:lpstr>
      <vt:lpstr>Example 4: Calculating the Volume of a Solid</vt:lpstr>
      <vt:lpstr>Example 4: Calculating the Volume of a Solid (cont.)</vt:lpstr>
      <vt:lpstr>Example 5: Calculating the Volume of a Cube</vt:lpstr>
      <vt:lpstr>Example 5: Calculating the Volume of a Cube (cont.)</vt:lpstr>
      <vt:lpstr>Formula: Surface Area Formulas for Three Geometric Solids</vt:lpstr>
      <vt:lpstr>Example 6: Calculating the Surface Area of a Rectangular Solid</vt:lpstr>
      <vt:lpstr>Example 6: Calculating the Surface Area of a Rectangular Solid (cont.)</vt:lpstr>
      <vt:lpstr>Example 7: Calculating the Surface Area of a Cylinder</vt:lpstr>
      <vt:lpstr>Example 7: Calculating the Surface Area of a Cylinder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130</cp:revision>
  <dcterms:created xsi:type="dcterms:W3CDTF">2013-04-26T14:43:13Z</dcterms:created>
  <dcterms:modified xsi:type="dcterms:W3CDTF">2024-09-04T16:31:17Z</dcterms:modified>
</cp:coreProperties>
</file>