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9" r:id="rId4"/>
    <p:sldId id="260" r:id="rId5"/>
    <p:sldId id="270" r:id="rId6"/>
    <p:sldId id="263" r:id="rId7"/>
    <p:sldId id="271" r:id="rId8"/>
    <p:sldId id="272" r:id="rId9"/>
    <p:sldId id="273" r:id="rId10"/>
    <p:sldId id="264" r:id="rId11"/>
    <p:sldId id="274" r:id="rId12"/>
    <p:sldId id="267" r:id="rId13"/>
    <p:sldId id="275" r:id="rId14"/>
    <p:sldId id="276" r:id="rId15"/>
    <p:sldId id="277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Right Triangle Trigonometry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6.9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Solving a Right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An architect is standing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 feet from the base of a building and would like to know the height of the building. If he measures the angle of elevation (see figure) to be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, what is the approximate height of the building to the nearest tenth of a foot?</a:t>
                </a:r>
              </a:p>
              <a:p>
                <a:pPr>
                  <a:defRPr sz="2800"/>
                </a:pPr>
                <a:r>
                  <a:rPr lang="en-US" sz="2800" b="1" dirty="0"/>
                  <a:t>So</a:t>
                </a:r>
                <a:r>
                  <a:rPr lang="en-US" b="1" dirty="0"/>
                  <a:t>lution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7B7D7BD-A503-7FA1-D431-B1556767A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5593" y="3559699"/>
            <a:ext cx="2330339" cy="226901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Solving a Right Triangle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From the figure we see that the length of the adjacent side is given and the unknown height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) is the length of the side opposite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69.5°</m:t>
                    </m:r>
                  </m:oMath>
                </a14:m>
                <a:r>
                  <a:rPr lang="en-US" dirty="0"/>
                  <a:t> angle.</a:t>
                </a:r>
              </a:p>
              <a:p>
                <a:pPr>
                  <a:defRPr sz="2800"/>
                </a:pPr>
                <a:r>
                  <a:rPr lang="en-US" dirty="0"/>
                  <a:t>So, using the tangent function gives</a:t>
                </a:r>
              </a:p>
              <a:p>
                <a:pPr>
                  <a:defRPr sz="2800"/>
                </a:pPr>
                <a:r>
                  <a:rPr lang="en-US" dirty="0"/>
                  <a:t>tan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69.5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𝑜𝑝𝑝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𝑎𝑑𝑗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=100∙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69.5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≈100∙2.675=267.5.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The height of the building is approximately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267.5</m:t>
                    </m:r>
                  </m:oMath>
                </a14:m>
                <a:r>
                  <a:rPr lang="en-US" dirty="0"/>
                  <a:t> feet.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5385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a Right Triangle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measure of the acute angle </a:t>
            </a:r>
            <a:r>
              <a:rPr sz="2800" dirty="0">
                <a:latin typeface="Cambria Math"/>
              </a:rPr>
              <a:t>α</a:t>
            </a:r>
            <a:r>
              <a:rPr sz="2800" dirty="0"/>
              <a:t> (the </a:t>
            </a:r>
            <a:r>
              <a:rPr lang="en-US" dirty="0"/>
              <a:t>G</a:t>
            </a:r>
            <a:r>
              <a:rPr sz="2800" dirty="0"/>
              <a:t>reek letter alpha), to the nearest tenth, in the following right triangle.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B3BAE3-FB7C-1C8A-42F3-50A7A9E7A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438400"/>
            <a:ext cx="2105319" cy="306747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a Right Triangle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r>
                  <a:rPr lang="en-US" dirty="0"/>
                  <a:t>The </a:t>
                </a:r>
                <a:r>
                  <a:rPr lang="en-US" i="1" dirty="0"/>
                  <a:t>hypotenuse</a:t>
                </a:r>
                <a:r>
                  <a:rPr lang="en-US" dirty="0"/>
                  <a:t> and </a:t>
                </a:r>
                <a:r>
                  <a:rPr lang="en-US" i="1" dirty="0"/>
                  <a:t>opposite side </a:t>
                </a:r>
                <a:r>
                  <a:rPr lang="en-US" dirty="0"/>
                  <a:t>are known. Thus,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𝑜𝑝𝑝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𝑦𝑝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This means that the sine of the angle is known and the measure of the angle can be found by using the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sz="2800" dirty="0"/>
                  <a:t>] key. (This key is called the inverse sine key.)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265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F8BBC9-2F2C-E141-4712-28EF67A6D545}"/>
              </a:ext>
            </a:extLst>
          </p:cNvPr>
          <p:cNvSpPr/>
          <p:nvPr/>
        </p:nvSpPr>
        <p:spPr>
          <a:xfrm>
            <a:off x="2475723" y="1143000"/>
            <a:ext cx="556727" cy="303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44BAA9-797D-00C5-3772-57186ED320A0}"/>
              </a:ext>
            </a:extLst>
          </p:cNvPr>
          <p:cNvSpPr/>
          <p:nvPr/>
        </p:nvSpPr>
        <p:spPr>
          <a:xfrm>
            <a:off x="2457061" y="1637522"/>
            <a:ext cx="556727" cy="303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DB5F4E-E11E-2E13-B7F0-F2A489E12F93}"/>
              </a:ext>
            </a:extLst>
          </p:cNvPr>
          <p:cNvSpPr/>
          <p:nvPr/>
        </p:nvSpPr>
        <p:spPr>
          <a:xfrm>
            <a:off x="2494383" y="2663890"/>
            <a:ext cx="901960" cy="2752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a Right Triangle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Step 1</a:t>
                </a:r>
                <a:r>
                  <a:rPr lang="en-US" sz="2800" dirty="0"/>
                  <a:t>:</a:t>
                </a:r>
                <a:r>
                  <a:rPr lang="en-US" sz="2800" b="1" dirty="0"/>
                  <a:t> </a:t>
                </a:r>
                <a:r>
                  <a:rPr lang="en-US" sz="2800" dirty="0"/>
                  <a:t>Press 2nd.</a:t>
                </a:r>
              </a:p>
              <a:p>
                <a:r>
                  <a:rPr lang="en-US" b="1" dirty="0"/>
                  <a:t>Step 2</a:t>
                </a:r>
                <a:r>
                  <a:rPr lang="en-US" dirty="0"/>
                  <a:t>:</a:t>
                </a:r>
                <a:r>
                  <a:rPr lang="en-US" b="1" dirty="0"/>
                  <a:t> </a:t>
                </a:r>
                <a:r>
                  <a:rPr lang="en-US" dirty="0"/>
                  <a:t>Press SIN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 will appear.)</a:t>
                </a:r>
              </a:p>
              <a:p>
                <a:r>
                  <a:rPr lang="en-US" sz="2800" b="1" dirty="0"/>
                  <a:t>Step 3</a:t>
                </a:r>
                <a:r>
                  <a:rPr lang="en-US" sz="2800" dirty="0"/>
                  <a:t>: Enter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4.3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÷7.8 )</m:t>
                    </m:r>
                  </m:oMath>
                </a14:m>
                <a:endParaRPr lang="en-US" sz="2800" dirty="0"/>
              </a:p>
              <a:p>
                <a:r>
                  <a:rPr lang="en-IN" b="1" dirty="0"/>
                  <a:t>Step 4</a:t>
                </a:r>
                <a:r>
                  <a:rPr lang="en-IN" dirty="0"/>
                  <a:t>: Press ENTER.</a:t>
                </a:r>
              </a:p>
              <a:p>
                <a:r>
                  <a:rPr lang="en-US" sz="2800" dirty="0"/>
                  <a:t>The display will appear as follows.</a:t>
                </a:r>
                <a:r>
                  <a:rPr lang="en-IN" sz="2800" dirty="0"/>
                  <a:t> 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7262C751-FC7D-36C8-A44A-50D9E9FC8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7040" y="3751170"/>
            <a:ext cx="2553056" cy="1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2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Thus,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°.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(Note about rounding. Dividing first gives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 If we then calculate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func>
                  </m:oMath>
                </a14:m>
                <a:r>
                  <a:rPr lang="en-US" dirty="0"/>
                  <a:t>the answer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 because of rounding in an intermediate step.)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a Right Triangle</a:t>
            </a:r>
            <a:r>
              <a:rPr lang="en-US" dirty="0"/>
              <a:t> (cont.)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2191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Trigonometric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83811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dirty="0"/>
                  <a:t>is an acute angle of a right triangle, then the six trigonometric (or trig) functions are defined as follows</a:t>
                </a:r>
                <a:r>
                  <a:rPr lang="en-US" sz="2800" dirty="0"/>
                  <a:t>.</a:t>
                </a:r>
              </a:p>
              <a:p>
                <a:endParaRPr lang="en-US" sz="2800" dirty="0"/>
              </a:p>
              <a:p>
                <a:endParaRPr lang="en-US" dirty="0"/>
              </a:p>
              <a:p>
                <a:endParaRPr lang="en-US" sz="2800" dirty="0"/>
              </a:p>
              <a:p>
                <a:endParaRPr lang="en-US" sz="2800" dirty="0"/>
              </a:p>
              <a:p>
                <a:r>
                  <a:rPr lang="en-US" sz="2800" dirty="0"/>
                  <a:t>where</a:t>
                </a:r>
              </a:p>
              <a:p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𝑦𝑝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US" sz="2800" dirty="0"/>
                  <a:t> length of the hypotenuse</a:t>
                </a:r>
              </a:p>
              <a:p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𝑜𝑝𝑝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US" sz="2800" dirty="0"/>
                  <a:t> length of side opposite angle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𝑎𝑑𝑗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 </m:t>
                    </m:r>
                  </m:oMath>
                </a14:m>
                <a:r>
                  <a:rPr lang="en-US" sz="2800" dirty="0"/>
                  <a:t>length of side adjacent to angle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838113"/>
              </a:xfrm>
              <a:blipFill>
                <a:blip r:embed="rId2"/>
                <a:stretch>
                  <a:fillRect l="-1328" t="-175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7FF40397-887B-4253-9623-36659739E43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42769658"/>
                  </p:ext>
                </p:extLst>
              </p:nvPr>
            </p:nvGraphicFramePr>
            <p:xfrm>
              <a:off x="993710" y="1974980"/>
              <a:ext cx="6781800" cy="195084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260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60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6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  <m:r>
                                  <a:rPr lang="en-US" sz="28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ar-AE" sz="28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ar-AE" sz="2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𝑜𝑝𝑝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𝑦𝑝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28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ar-AE" sz="2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8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=</m:t>
                                    </m:r>
                                    <m:f>
                                      <m:fPr>
                                        <m:ctrlPr>
                                          <a:rPr lang="en-US" sz="2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𝑎𝑑𝑗</m:t>
                                        </m:r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h</m:t>
                                        </m:r>
                                        <m:r>
                                          <a:rPr lang="en-US" sz="2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𝑦𝑝</m:t>
                                        </m:r>
                                      </m:den>
                                    </m:f>
                                  </m:e>
                                </m:func>
                              </m:oMath>
                            </m:oMathPara>
                          </a14:m>
                          <a:endParaRPr lang="ar-AE" sz="28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  <m:r>
                                  <a:rPr lang="en-US" sz="2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sz="2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𝑜𝑝𝑝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𝑎𝑑𝑗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28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csc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𝑦𝑝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𝑜𝑝𝑝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28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sec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𝑦𝑝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𝑎𝑑𝑗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28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cot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=</m:t>
                                    </m:r>
                                    <m:f>
                                      <m:fPr>
                                        <m:ctrlPr>
                                          <a:rPr lang="en-US" sz="2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𝑎𝑑𝑗</m:t>
                                        </m:r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𝑜𝑝𝑝</m:t>
                                        </m:r>
                                      </m:den>
                                    </m:f>
                                  </m:e>
                                </m:func>
                              </m:oMath>
                            </m:oMathPara>
                          </a14:m>
                          <a:endParaRPr lang="ar-AE" sz="28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7FF40397-887B-4253-9623-36659739E43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42769658"/>
                  </p:ext>
                </p:extLst>
              </p:nvPr>
            </p:nvGraphicFramePr>
            <p:xfrm>
              <a:off x="993710" y="1974980"/>
              <a:ext cx="6781800" cy="195084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260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60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6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744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r="-200000" b="-99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r="-100000" b="-99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b="-993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763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0000" r="-200000" b="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00000" r="-100000" b="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100000" b="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C0D2E-2DE6-46D6-BEBD-2995AE6FD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A0269-9C1B-4C06-9EBF-5817A4D198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838113"/>
          </a:xfrm>
        </p:spPr>
        <p:txBody>
          <a:bodyPr/>
          <a:lstStyle/>
          <a:p>
            <a:r>
              <a:rPr lang="en-US" dirty="0"/>
              <a:t>In this text only the first three functions (</a:t>
            </a:r>
            <a:r>
              <a:rPr lang="en-US" b="1" dirty="0"/>
              <a:t>sin, cos</a:t>
            </a:r>
            <a:r>
              <a:rPr lang="en-US" dirty="0"/>
              <a:t>, and </a:t>
            </a:r>
            <a:r>
              <a:rPr lang="en-US" b="1" dirty="0"/>
              <a:t>tan</a:t>
            </a:r>
            <a:r>
              <a:rPr lang="en-US" dirty="0"/>
              <a:t>) will be used in the examples and exercises. These are the functions used most frequently in applications. The second three functions (</a:t>
            </a:r>
            <a:r>
              <a:rPr lang="en-US" b="1" dirty="0"/>
              <a:t>csc, sec</a:t>
            </a:r>
            <a:r>
              <a:rPr lang="en-US" dirty="0"/>
              <a:t>, and </a:t>
            </a:r>
            <a:r>
              <a:rPr lang="en-US" b="1" dirty="0"/>
              <a:t>cot</a:t>
            </a:r>
            <a:r>
              <a:rPr lang="en-US" dirty="0"/>
              <a:t>) are the </a:t>
            </a:r>
            <a:r>
              <a:rPr lang="en-US" i="1" dirty="0"/>
              <a:t>reciprocals</a:t>
            </a:r>
            <a:r>
              <a:rPr lang="en-US" dirty="0"/>
              <a:t> of the respective first three functions, respectively.</a:t>
            </a:r>
          </a:p>
        </p:txBody>
      </p:sp>
    </p:spTree>
    <p:extLst>
      <p:ext uri="{BB962C8B-B14F-4D97-AF65-F5344CB8AC3E}">
        <p14:creationId xmlns:p14="http://schemas.microsoft.com/office/powerpoint/2010/main" val="2597885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Values of Trig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The right triangle with hypotenuse of length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r>
                  <a:rPr sz="2800" dirty="0"/>
                  <a:t> and legs of lengths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sz="2800" dirty="0"/>
                  <a:t> is shown with one of the acute angles labeled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Which side is opposite angle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sz="2800" dirty="0"/>
                  <a:t>?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Which side is adjacent to angle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sz="2800" dirty="0"/>
                  <a:t>?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Find the values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sin</m:t>
                    </m:r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r>
                      <a:rPr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cos</m:t>
                    </m:r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r>
                      <a:rPr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tan</m:t>
                    </m:r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r>
                      <a:rPr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40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EBED43C8-7D85-69CC-FF16-7B335C3D1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6330" y="4013663"/>
            <a:ext cx="3113703" cy="17713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Values of Trig Functions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The side labeled 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is opposite angle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 The side labeled 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dirty="0"/>
                  <a:t> is adjacent to angle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𝑜𝑝𝑝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𝑦𝑝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2800" dirty="0"/>
                  <a:t> 	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𝑎𝑑𝑗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𝑦𝑝</m:t>
                            </m:r>
                          </m:den>
                        </m:f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13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𝑜𝑝𝑝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𝑎𝑑𝑗</m:t>
                            </m:r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e>
                    </m:func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2790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D353DD-1D98-C7C0-9785-A0C437971E95}"/>
              </a:ext>
            </a:extLst>
          </p:cNvPr>
          <p:cNvSpPr/>
          <p:nvPr/>
        </p:nvSpPr>
        <p:spPr>
          <a:xfrm>
            <a:off x="3023118" y="4648201"/>
            <a:ext cx="503853" cy="3156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</a:t>
            </a:r>
            <a:r>
              <a:rPr lang="en-US" dirty="0"/>
              <a:t>Using a Calculator to Find Values of Trig Functions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With your calculator set in degree mode, find the values of the following trig functions.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>
                        <a:latin typeface="Cambria Math" panose="02040503050406030204" pitchFamily="18" charset="0"/>
                      </a:rPr>
                      <m:t>tan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IN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>
                        <a:latin typeface="Cambria Math" panose="02040503050406030204" pitchFamily="18" charset="0"/>
                      </a:rPr>
                      <m:t>cos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32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671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IN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e>
                    </m:func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Step 1</a:t>
                </a:r>
                <a:r>
                  <a:rPr lang="en-US" dirty="0"/>
                  <a:t>: Press the SIN key.</a:t>
                </a:r>
              </a:p>
              <a:p>
                <a:pPr>
                  <a:defRPr sz="2800"/>
                </a:pPr>
                <a:r>
                  <a:rPr lang="en-US" b="1" dirty="0"/>
                  <a:t>Step 2</a:t>
                </a:r>
                <a:r>
                  <a:rPr lang="en-US" dirty="0"/>
                  <a:t>: Enter 3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).</m:t>
                    </m:r>
                  </m:oMath>
                </a14:m>
                <a:r>
                  <a:rPr lang="ar-AE" dirty="0"/>
                  <a:t>​ 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D353DD-1D98-C7C0-9785-A0C437971E95}"/>
              </a:ext>
            </a:extLst>
          </p:cNvPr>
          <p:cNvSpPr/>
          <p:nvPr/>
        </p:nvSpPr>
        <p:spPr>
          <a:xfrm>
            <a:off x="3116424" y="4694854"/>
            <a:ext cx="606490" cy="306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27AA2B-91A2-B6F9-FC52-2EC0FF5C95CB}"/>
              </a:ext>
            </a:extLst>
          </p:cNvPr>
          <p:cNvSpPr/>
          <p:nvPr/>
        </p:nvSpPr>
        <p:spPr>
          <a:xfrm>
            <a:off x="2481941" y="1149221"/>
            <a:ext cx="951723" cy="3250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Step 3</a:t>
                </a:r>
                <a:r>
                  <a:rPr lang="en-US" dirty="0"/>
                  <a:t>: Press ENTER. </a:t>
                </a:r>
              </a:p>
              <a:p>
                <a:pPr>
                  <a:defRPr sz="2800"/>
                </a:pPr>
                <a:r>
                  <a:rPr lang="en-US" dirty="0"/>
                  <a:t>	   The display will appear as follows. </a:t>
                </a:r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r>
                  <a:rPr lang="en-IN" b="1" dirty="0"/>
                  <a:t>b. </a:t>
                </a:r>
                <a:r>
                  <a:rPr lang="en-IN" dirty="0"/>
                  <a:t>tan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IN" b="1" dirty="0"/>
              </a:p>
              <a:p>
                <a:pPr>
                  <a:defRPr sz="2800"/>
                </a:pPr>
                <a:r>
                  <a:rPr lang="en-IN" b="1" dirty="0"/>
                  <a:t>Step 1:  </a:t>
                </a:r>
                <a:r>
                  <a:rPr lang="en-IN" dirty="0"/>
                  <a:t>Press the TAN key.</a:t>
                </a:r>
              </a:p>
              <a:p>
                <a:pPr>
                  <a:defRPr sz="2800"/>
                </a:pPr>
                <a:r>
                  <a:rPr lang="en-IN" b="1" dirty="0"/>
                  <a:t>Step 2: </a:t>
                </a:r>
                <a:r>
                  <a:rPr lang="en-IN" dirty="0"/>
                  <a:t> Enter 1 5. 6).</a:t>
                </a:r>
                <a:endParaRPr lang="en-IN" b="1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</a:t>
            </a:r>
            <a:r>
              <a:rPr lang="en-US" dirty="0"/>
              <a:t>Using a Calculator to Find Values of Trig Functions (cont.)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DC1EEB-0FB5-0AEE-9B3C-82BCD00BFA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2057400"/>
            <a:ext cx="2572109" cy="181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171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27AA2B-91A2-B6F9-FC52-2EC0FF5C95CB}"/>
              </a:ext>
            </a:extLst>
          </p:cNvPr>
          <p:cNvSpPr/>
          <p:nvPr/>
        </p:nvSpPr>
        <p:spPr>
          <a:xfrm>
            <a:off x="2565918" y="1130561"/>
            <a:ext cx="914400" cy="287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7C8163-90AE-E4C8-D39A-A8B9EBB18E22}"/>
              </a:ext>
            </a:extLst>
          </p:cNvPr>
          <p:cNvSpPr/>
          <p:nvPr/>
        </p:nvSpPr>
        <p:spPr>
          <a:xfrm>
            <a:off x="3051108" y="4713515"/>
            <a:ext cx="569169" cy="3530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Step 3: </a:t>
                </a:r>
                <a:r>
                  <a:rPr lang="en-IN" dirty="0"/>
                  <a:t> Press ENTER.</a:t>
                </a:r>
              </a:p>
              <a:p>
                <a:pPr>
                  <a:defRPr sz="2800"/>
                </a:pPr>
                <a:r>
                  <a:rPr lang="en-IN" b="1" dirty="0"/>
                  <a:t>      </a:t>
                </a:r>
                <a:r>
                  <a:rPr lang="en-IN" dirty="0"/>
                  <a:t>  	    The display will appear as follows.</a:t>
                </a:r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r>
                  <a:rPr lang="en-IN" b="1" dirty="0"/>
                  <a:t>c.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32.671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IN" b="1" dirty="0"/>
              </a:p>
              <a:p>
                <a:pPr>
                  <a:defRPr sz="2800"/>
                </a:pPr>
                <a:r>
                  <a:rPr lang="en-IN" b="1" dirty="0"/>
                  <a:t>Step 1: </a:t>
                </a:r>
                <a:r>
                  <a:rPr lang="en-IN" dirty="0"/>
                  <a:t>Press the COS key.</a:t>
                </a:r>
              </a:p>
              <a:p>
                <a:pPr>
                  <a:defRPr sz="2800"/>
                </a:pPr>
                <a:r>
                  <a:rPr lang="en-IN" b="1" dirty="0"/>
                  <a:t>Step 2: </a:t>
                </a:r>
                <a:r>
                  <a:rPr lang="en-IN" dirty="0"/>
                  <a:t>Enter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 2.6 7 1).</m:t>
                    </m:r>
                  </m:oMath>
                </a14:m>
                <a:endParaRPr lang="en-IN" b="1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</a:t>
            </a:r>
            <a:r>
              <a:rPr lang="en-US" dirty="0"/>
              <a:t>Using a Calculator to Find Values of Trig Functions (cont.)</a:t>
            </a:r>
            <a:endParaRPr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1E47BA-C2C8-A947-0448-453F047C6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2180328"/>
            <a:ext cx="2228463" cy="156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8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0026D6D-C40B-C275-2F04-AAD72132AAED}"/>
              </a:ext>
            </a:extLst>
          </p:cNvPr>
          <p:cNvSpPr/>
          <p:nvPr/>
        </p:nvSpPr>
        <p:spPr>
          <a:xfrm>
            <a:off x="2514600" y="1143000"/>
            <a:ext cx="900404" cy="3125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b="1" dirty="0"/>
              <a:t>Step 3: </a:t>
            </a:r>
            <a:r>
              <a:rPr lang="en-IN" dirty="0"/>
              <a:t>Press ENTER. </a:t>
            </a:r>
            <a:endParaRPr lang="en-IN" b="1" dirty="0"/>
          </a:p>
          <a:p>
            <a:pPr>
              <a:defRPr sz="2800"/>
            </a:pPr>
            <a:r>
              <a:rPr lang="en-US" dirty="0"/>
              <a:t>The display will appear as follows. 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</a:t>
            </a:r>
            <a:r>
              <a:rPr lang="en-US" dirty="0"/>
              <a:t>Using a Calculator to Find Values of Trig Functions (cont.)</a:t>
            </a:r>
            <a:endParaRPr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D55ADA-776E-820C-A0DC-37B139160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168472"/>
            <a:ext cx="2467319" cy="173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8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770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Courier New</vt:lpstr>
      <vt:lpstr>Arial</vt:lpstr>
      <vt:lpstr>Calibri</vt:lpstr>
      <vt:lpstr>Cambria Math</vt:lpstr>
      <vt:lpstr>Office Theme</vt:lpstr>
      <vt:lpstr>Section 6.9</vt:lpstr>
      <vt:lpstr>Definition: Trigonometric Functions</vt:lpstr>
      <vt:lpstr>Note</vt:lpstr>
      <vt:lpstr>Example 1: Finding Values of Trig Functions</vt:lpstr>
      <vt:lpstr>Example 1: Finding Values of Trig Functions (cont.)</vt:lpstr>
      <vt:lpstr>Example 2: Using a Calculator to Find Values of Trig Functions</vt:lpstr>
      <vt:lpstr>Example 2: Using a Calculator to Find Values of Trig Functions (cont.)</vt:lpstr>
      <vt:lpstr>Example 2: Using a Calculator to Find Values of Trig Functions (cont.)</vt:lpstr>
      <vt:lpstr>Example 2: Using a Calculator to Find Values of Trig Functions (cont.)</vt:lpstr>
      <vt:lpstr>Example 3: Solving a Right Triangle</vt:lpstr>
      <vt:lpstr>Example 3: Solving a Right Triangle (cont.)</vt:lpstr>
      <vt:lpstr>Example 4: Solving a Right Triangle</vt:lpstr>
      <vt:lpstr>Example 4: Solving a Right Triangle (cont.)</vt:lpstr>
      <vt:lpstr>Example 4: Solving a Right Triangle (cont.)</vt:lpstr>
      <vt:lpstr>Example 4: Solving a Right Triangle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122</cp:revision>
  <dcterms:created xsi:type="dcterms:W3CDTF">2013-04-26T14:43:13Z</dcterms:created>
  <dcterms:modified xsi:type="dcterms:W3CDTF">2024-09-04T20:15:45Z</dcterms:modified>
</cp:coreProperties>
</file>