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9" r:id="rId4"/>
    <p:sldId id="279" r:id="rId5"/>
    <p:sldId id="261" r:id="rId6"/>
    <p:sldId id="262" r:id="rId7"/>
    <p:sldId id="264" r:id="rId8"/>
    <p:sldId id="280" r:id="rId9"/>
    <p:sldId id="268" r:id="rId10"/>
    <p:sldId id="281" r:id="rId11"/>
    <p:sldId id="270" r:id="rId12"/>
    <p:sldId id="272" r:id="rId13"/>
    <p:sldId id="282" r:id="rId14"/>
    <p:sldId id="274" r:id="rId15"/>
    <p:sldId id="283" r:id="rId16"/>
    <p:sldId id="276" r:id="rId17"/>
    <p:sldId id="284" r:id="rId18"/>
    <p:sldId id="278" r:id="rId19"/>
    <p:sldId id="285" r:id="rId20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1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  <p:cmAuthor id="2" name="sujana" initials="s" lastIdx="1" clrIdx="2">
    <p:extLst>
      <p:ext uri="{19B8F6BF-5375-455C-9EA6-DF929625EA0E}">
        <p15:presenceInfo xmlns:p15="http://schemas.microsoft.com/office/powerpoint/2012/main" userId="S-1-5-21-1666015839-3846122634-945917319-22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Percents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7.1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Finding a Discount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Here, we will calculate the discount and then subtract from the original price.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∙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=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0.25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∙1600=400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$1600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bar>
                        <m:bar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−$400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$1200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The sale price for the bicycle was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$1200</m:t>
                    </m:r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2E8E28D-0BF6-0919-FD2B-4C09DB7730D8}"/>
              </a:ext>
            </a:extLst>
          </p:cNvPr>
          <p:cNvCxnSpPr>
            <a:cxnSpLocks/>
          </p:cNvCxnSpPr>
          <p:nvPr/>
        </p:nvCxnSpPr>
        <p:spPr>
          <a:xfrm flipH="1">
            <a:off x="830424" y="2362200"/>
            <a:ext cx="7776" cy="483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66787C7-0EB6-FCA0-9EAF-ACA857FD9AF9}"/>
              </a:ext>
            </a:extLst>
          </p:cNvPr>
          <p:cNvCxnSpPr>
            <a:cxnSpLocks/>
          </p:cNvCxnSpPr>
          <p:nvPr/>
        </p:nvCxnSpPr>
        <p:spPr>
          <a:xfrm flipH="1">
            <a:off x="1679510" y="2380862"/>
            <a:ext cx="7776" cy="483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463683F-5ECA-4517-6AB1-C2662E25B755}"/>
              </a:ext>
            </a:extLst>
          </p:cNvPr>
          <p:cNvSpPr txBox="1"/>
          <p:nvPr/>
        </p:nvSpPr>
        <p:spPr>
          <a:xfrm>
            <a:off x="3848878" y="2904931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Discount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A3236C-DBE7-D0DF-9D94-201931F38591}"/>
              </a:ext>
            </a:extLst>
          </p:cNvPr>
          <p:cNvSpPr txBox="1"/>
          <p:nvPr/>
        </p:nvSpPr>
        <p:spPr>
          <a:xfrm>
            <a:off x="1981200" y="3810000"/>
            <a:ext cx="1527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price</a:t>
            </a:r>
            <a:endParaRPr lang="en-IN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5873A7-7936-67BA-CD57-BB8566D5DC82}"/>
              </a:ext>
            </a:extLst>
          </p:cNvPr>
          <p:cNvSpPr txBox="1"/>
          <p:nvPr/>
        </p:nvSpPr>
        <p:spPr>
          <a:xfrm>
            <a:off x="1981200" y="4304522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Discount</a:t>
            </a: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BB7791-A3BD-8E1E-68E4-75A66CE34E9B}"/>
              </a:ext>
            </a:extLst>
          </p:cNvPr>
          <p:cNvSpPr txBox="1"/>
          <p:nvPr/>
        </p:nvSpPr>
        <p:spPr>
          <a:xfrm>
            <a:off x="1981200" y="4752391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Sale Price</a:t>
            </a:r>
            <a:endParaRPr lang="en-IN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65BA4E2-762D-F221-1F43-7B8F5272E356}"/>
              </a:ext>
            </a:extLst>
          </p:cNvPr>
          <p:cNvCxnSpPr>
            <a:cxnSpLocks/>
          </p:cNvCxnSpPr>
          <p:nvPr/>
        </p:nvCxnSpPr>
        <p:spPr>
          <a:xfrm flipH="1">
            <a:off x="2867314" y="2362199"/>
            <a:ext cx="7776" cy="483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936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Application: Calculating Sales Tax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>
                  <a:spcBef>
                    <a:spcPts val="0"/>
                  </a:spcBef>
                  <a:defRPr sz="2800"/>
                </a:pPr>
                <a:r>
                  <a:rPr lang="en-US" dirty="0"/>
                  <a:t>Suppose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dirty="0"/>
                  <a:t> sales tax was added to the sale price of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1200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bicycle. What was the total paid for the bicycle?</a:t>
                </a:r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sz="2800" dirty="0"/>
                  <a:t>The sales tax must be calculated on the sale price and then added to the sale price.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∙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spcBef>
                    <a:spcPts val="0"/>
                  </a:spcBef>
                  <a:defRPr sz="2800"/>
                </a:pPr>
                <a:endParaRPr lang="en-IN" sz="280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72</m:t>
                      </m:r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     $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         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72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     $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sz="2800" dirty="0"/>
                  <a:t>The total paid for the bicycle, including sales tax, was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1272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184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3A6DB3E1-C114-80A2-555A-DF4D7743E56B}"/>
              </a:ext>
            </a:extLst>
          </p:cNvPr>
          <p:cNvSpPr txBox="1"/>
          <p:nvPr/>
        </p:nvSpPr>
        <p:spPr>
          <a:xfrm>
            <a:off x="3144417" y="3615612"/>
            <a:ext cx="1083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Sales tax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C97C7B-74F3-A2E3-1AD1-7196F6F9EF02}"/>
              </a:ext>
            </a:extLst>
          </p:cNvPr>
          <p:cNvSpPr txBox="1"/>
          <p:nvPr/>
        </p:nvSpPr>
        <p:spPr>
          <a:xfrm>
            <a:off x="5617028" y="3998168"/>
            <a:ext cx="1240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Sales price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571600-2AC1-4080-354E-BB49A7E6C6A8}"/>
              </a:ext>
            </a:extLst>
          </p:cNvPr>
          <p:cNvSpPr txBox="1"/>
          <p:nvPr/>
        </p:nvSpPr>
        <p:spPr>
          <a:xfrm>
            <a:off x="5626358" y="4371393"/>
            <a:ext cx="1240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Sales tax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D63615-2371-4AC0-09B9-6244AFF7AEAB}"/>
              </a:ext>
            </a:extLst>
          </p:cNvPr>
          <p:cNvSpPr txBox="1"/>
          <p:nvPr/>
        </p:nvSpPr>
        <p:spPr>
          <a:xfrm>
            <a:off x="5626358" y="4772609"/>
            <a:ext cx="1240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paid</a:t>
            </a:r>
            <a:endParaRPr lang="en-IN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B43E604-66FB-8319-4220-B2549F1665FE}"/>
              </a:ext>
            </a:extLst>
          </p:cNvPr>
          <p:cNvCxnSpPr>
            <a:cxnSpLocks/>
          </p:cNvCxnSpPr>
          <p:nvPr/>
        </p:nvCxnSpPr>
        <p:spPr>
          <a:xfrm>
            <a:off x="838200" y="3258062"/>
            <a:ext cx="0" cy="399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25770F0-2FD2-F4DF-8011-A3B3BB468A9B}"/>
              </a:ext>
            </a:extLst>
          </p:cNvPr>
          <p:cNvCxnSpPr>
            <a:cxnSpLocks/>
          </p:cNvCxnSpPr>
          <p:nvPr/>
        </p:nvCxnSpPr>
        <p:spPr>
          <a:xfrm>
            <a:off x="2667000" y="3249158"/>
            <a:ext cx="0" cy="399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2114EE0-F8EB-DA25-6BAD-A850AAD2EAB5}"/>
              </a:ext>
            </a:extLst>
          </p:cNvPr>
          <p:cNvCxnSpPr>
            <a:cxnSpLocks/>
          </p:cNvCxnSpPr>
          <p:nvPr/>
        </p:nvCxnSpPr>
        <p:spPr>
          <a:xfrm>
            <a:off x="1600200" y="3258062"/>
            <a:ext cx="0" cy="399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Determining Commission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A saleswoman earns a salary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1200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 month plus a commission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% </m:t>
                    </m:r>
                  </m:oMath>
                </a14:m>
                <a:r>
                  <a:rPr lang="en-US" dirty="0"/>
                  <a:t>on whatever she sells after she has sold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8000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in furniture. What did she earn the month she sold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worth of furniture?</a:t>
                </a:r>
              </a:p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First subtract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from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to find the amount on which the commission is based.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$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−$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=$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Now find the amount of the commission.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Application: Determining Commission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∙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=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1360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Now add the commission to her salary to find what she earned that month.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$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+$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1360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=$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2560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r="-140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6D8B5C0-F4F9-87C0-16B2-9305AB63A1AF}"/>
              </a:ext>
            </a:extLst>
          </p:cNvPr>
          <p:cNvSpPr txBox="1"/>
          <p:nvPr/>
        </p:nvSpPr>
        <p:spPr>
          <a:xfrm>
            <a:off x="4264090" y="2001417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Commission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2F869C-2F9C-3396-11D0-0B9FCBA2DE6E}"/>
              </a:ext>
            </a:extLst>
          </p:cNvPr>
          <p:cNvSpPr txBox="1"/>
          <p:nvPr/>
        </p:nvSpPr>
        <p:spPr>
          <a:xfrm>
            <a:off x="4599990" y="3373017"/>
            <a:ext cx="2191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Earned for the month</a:t>
            </a:r>
            <a:endParaRPr lang="en-IN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35F0D60-ABAE-3A42-81A9-79C6E6C55B51}"/>
              </a:ext>
            </a:extLst>
          </p:cNvPr>
          <p:cNvCxnSpPr/>
          <p:nvPr/>
        </p:nvCxnSpPr>
        <p:spPr>
          <a:xfrm>
            <a:off x="867747" y="1505339"/>
            <a:ext cx="0" cy="477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7394A7C-140B-2972-5114-BCFC71D4A4C1}"/>
              </a:ext>
            </a:extLst>
          </p:cNvPr>
          <p:cNvCxnSpPr/>
          <p:nvPr/>
        </p:nvCxnSpPr>
        <p:spPr>
          <a:xfrm>
            <a:off x="3387012" y="1505339"/>
            <a:ext cx="0" cy="477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4145601-904D-539B-EA76-2B6604CA4464}"/>
              </a:ext>
            </a:extLst>
          </p:cNvPr>
          <p:cNvCxnSpPr/>
          <p:nvPr/>
        </p:nvCxnSpPr>
        <p:spPr>
          <a:xfrm>
            <a:off x="1940768" y="1496008"/>
            <a:ext cx="0" cy="4774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86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Application: </a:t>
            </a:r>
            <a:r>
              <a:rPr lang="en-IN" dirty="0"/>
              <a:t>Calculating Percent Increase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Akshi sells homemade greeting cards on the Internet. Last year she sold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160</m:t>
                    </m:r>
                  </m:oMath>
                </a14:m>
                <a:r>
                  <a:rPr lang="en-US" sz="2800" dirty="0"/>
                  <a:t> cards. This year she sold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176</m:t>
                    </m:r>
                  </m:oMath>
                </a14:m>
                <a:r>
                  <a:rPr lang="en-US" sz="2800" dirty="0"/>
                  <a:t> cards. What was her percent increase in sales from last year to this year?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First, find the increase in sales from last year to this year.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176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160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16</m:t>
                      </m:r>
                    </m:oMath>
                  </m:oMathPara>
                </a14:m>
                <a:endParaRPr lang="en-US" sz="2800" dirty="0"/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81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CA1184E-DF4F-53C4-2E7F-A3DF1E885980}"/>
              </a:ext>
            </a:extLst>
          </p:cNvPr>
          <p:cNvSpPr txBox="1"/>
          <p:nvPr/>
        </p:nvSpPr>
        <p:spPr>
          <a:xfrm>
            <a:off x="4781939" y="4231433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year’s sales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3232D9-933F-90EA-40BC-AF7956FB2B19}"/>
              </a:ext>
            </a:extLst>
          </p:cNvPr>
          <p:cNvSpPr txBox="1"/>
          <p:nvPr/>
        </p:nvSpPr>
        <p:spPr>
          <a:xfrm>
            <a:off x="4791270" y="4679303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Last year’s sales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8541A7-6B1C-2110-30DA-D6E3AD30FA4E}"/>
              </a:ext>
            </a:extLst>
          </p:cNvPr>
          <p:cNvSpPr txBox="1"/>
          <p:nvPr/>
        </p:nvSpPr>
        <p:spPr>
          <a:xfrm>
            <a:off x="4791270" y="5108511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Amount of change</a:t>
            </a:r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Application: </a:t>
            </a:r>
            <a:r>
              <a:rPr lang="en-IN" dirty="0"/>
              <a:t>Calculating Percent Increase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Now determine the percent increase by finding what percent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US" dirty="0"/>
                  <a:t> is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160</m:t>
                    </m:r>
                  </m:oMath>
                </a14:m>
                <a:r>
                  <a:rPr lang="en-US" dirty="0"/>
                  <a:t>. Use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160</m:t>
                    </m:r>
                  </m:oMath>
                </a14:m>
                <a:r>
                  <a:rPr lang="en-US" dirty="0"/>
                  <a:t> as the base because we want to find the percent increase from last year’s sales.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160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16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         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US" sz="2800" dirty="0"/>
                  <a:t>Akshi’s percent increase in sales was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44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28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10: Application: </a:t>
            </a:r>
            <a:r>
              <a:rPr lang="en-IN" dirty="0"/>
              <a:t>Calculating Percent Decrease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defRPr sz="2800"/>
                </a:pPr>
                <a:r>
                  <a:rPr lang="en-US" dirty="0"/>
                  <a:t>Three years ago, you bought a new car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$25,000</m:t>
                    </m:r>
                  </m:oMath>
                </a14:m>
                <a:r>
                  <a:rPr lang="en-US" dirty="0"/>
                  <a:t>. Your business is doing well and you are now looking for another new car and want to trade in your first car. The dealer has told you that the trade-in value of your car is now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$14,500</m:t>
                    </m:r>
                  </m:oMath>
                </a14:m>
                <a:r>
                  <a:rPr lang="en-US" dirty="0"/>
                  <a:t>. What is the percent decrease in the value of your car?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First find the actual decrease in the value.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$ 2 5, 0 0 0 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  1 4, 5 0 0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$ 1 0, 5 0 0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2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85134EA-D462-F861-8876-E08DD24CA098}"/>
              </a:ext>
            </a:extLst>
          </p:cNvPr>
          <p:cNvSpPr txBox="1"/>
          <p:nvPr/>
        </p:nvSpPr>
        <p:spPr>
          <a:xfrm>
            <a:off x="5626359" y="4324739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Original price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CF3D25-7242-0F34-A0D5-F997A83891CE}"/>
              </a:ext>
            </a:extLst>
          </p:cNvPr>
          <p:cNvSpPr txBox="1"/>
          <p:nvPr/>
        </p:nvSpPr>
        <p:spPr>
          <a:xfrm flipH="1">
            <a:off x="5641908" y="4775718"/>
            <a:ext cx="1752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Current price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38D079-612A-DA50-ABD8-B73EE5457CCF}"/>
              </a:ext>
            </a:extLst>
          </p:cNvPr>
          <p:cNvSpPr txBox="1"/>
          <p:nvPr/>
        </p:nvSpPr>
        <p:spPr>
          <a:xfrm flipH="1">
            <a:off x="5651238" y="5242249"/>
            <a:ext cx="1968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Decrease in value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10: Application: </a:t>
            </a:r>
            <a:r>
              <a:rPr lang="en-IN" dirty="0"/>
              <a:t>Calculating Percent Decrease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Now we find the percent decrease by finding what percent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500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(the decrease in value) is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000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(the original price).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∙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25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000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000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500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000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42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So the percent decrease in the value of your car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42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9654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11: Application: </a:t>
            </a:r>
            <a:r>
              <a:rPr lang="en-US" dirty="0"/>
              <a:t>Calculating the Percent of Profit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Calculate the percent of profit for both </a:t>
                </a:r>
                <a:r>
                  <a:rPr lang="en-US" sz="2800" b="1" dirty="0"/>
                  <a:t>a</a:t>
                </a:r>
                <a:r>
                  <a:rPr lang="en-US" sz="2800" dirty="0"/>
                  <a:t>. and </a:t>
                </a:r>
                <a:r>
                  <a:rPr lang="en-US" sz="2800" b="1" dirty="0"/>
                  <a:t>b</a:t>
                </a:r>
                <a:r>
                  <a:rPr lang="en-US" sz="2800" dirty="0"/>
                  <a:t>. and tell which is the better investment.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$300</m:t>
                    </m:r>
                  </m:oMath>
                </a14:m>
                <a:r>
                  <a:rPr lang="en-US" sz="2800" dirty="0"/>
                  <a:t> profit on an investment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$2400</m:t>
                    </m:r>
                  </m:oMath>
                </a14:m>
                <a:r>
                  <a:rPr lang="en-US" sz="2800" dirty="0"/>
                  <a:t> or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$500</m:t>
                    </m:r>
                  </m:oMath>
                </a14:m>
                <a:r>
                  <a:rPr lang="en-US" sz="2800" dirty="0"/>
                  <a:t> profit on an investment of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$5000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Set up ratios and find the corresponding percents.</a:t>
                </a:r>
              </a:p>
              <a:p>
                <a:pPr>
                  <a:defRPr sz="2800"/>
                </a:pPr>
                <a:r>
                  <a:rPr lang="en-US" dirty="0"/>
                  <a:t>a.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profit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2400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invested</m:t>
                        </m:r>
                      </m:den>
                    </m:f>
                    <m:r>
                      <a:rPr lang="ar-AE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sz="2800" dirty="0"/>
                  <a:t>b.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$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500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profit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$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5000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invested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500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500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2A78A48B-D12C-0E01-FFD9-317277D6E155}"/>
              </a:ext>
            </a:extLst>
          </p:cNvPr>
          <p:cNvSpPr txBox="1"/>
          <p:nvPr/>
        </p:nvSpPr>
        <p:spPr>
          <a:xfrm>
            <a:off x="6951306" y="465131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Percent of profit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E21CB1-FC1C-46B8-D95D-4E935975B2A4}"/>
              </a:ext>
            </a:extLst>
          </p:cNvPr>
          <p:cNvSpPr txBox="1"/>
          <p:nvPr/>
        </p:nvSpPr>
        <p:spPr>
          <a:xfrm>
            <a:off x="6913984" y="555638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Percent of profit</a:t>
            </a:r>
            <a:endParaRPr lang="en-IN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ABDE23C-D578-2AE5-3F98-D218FCB3D9C0}"/>
              </a:ext>
            </a:extLst>
          </p:cNvPr>
          <p:cNvCxnSpPr>
            <a:cxnSpLocks/>
          </p:cNvCxnSpPr>
          <p:nvPr/>
        </p:nvCxnSpPr>
        <p:spPr>
          <a:xfrm flipH="1">
            <a:off x="3327918" y="4191000"/>
            <a:ext cx="482082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A9CEDDF-2643-DFF3-3894-B138D545F98B}"/>
              </a:ext>
            </a:extLst>
          </p:cNvPr>
          <p:cNvCxnSpPr>
            <a:cxnSpLocks/>
          </p:cNvCxnSpPr>
          <p:nvPr/>
        </p:nvCxnSpPr>
        <p:spPr>
          <a:xfrm flipH="1">
            <a:off x="3290596" y="4573555"/>
            <a:ext cx="482082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2C4F083-1C3A-8602-B7C0-94BA867E5E48}"/>
              </a:ext>
            </a:extLst>
          </p:cNvPr>
          <p:cNvCxnSpPr>
            <a:cxnSpLocks/>
          </p:cNvCxnSpPr>
          <p:nvPr/>
        </p:nvCxnSpPr>
        <p:spPr>
          <a:xfrm flipH="1">
            <a:off x="3355911" y="5012093"/>
            <a:ext cx="482082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84D6873-0238-EDAB-82A9-F0B8786CD7C3}"/>
              </a:ext>
            </a:extLst>
          </p:cNvPr>
          <p:cNvCxnSpPr>
            <a:cxnSpLocks/>
          </p:cNvCxnSpPr>
          <p:nvPr/>
        </p:nvCxnSpPr>
        <p:spPr>
          <a:xfrm flipH="1">
            <a:off x="3327919" y="5357325"/>
            <a:ext cx="482082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11: Application: </a:t>
            </a:r>
            <a:r>
              <a:rPr lang="en-US" dirty="0"/>
              <a:t>Calculating the Percent of Profit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Clearly,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 more than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300</m:t>
                    </m:r>
                  </m:oMath>
                </a14:m>
                <a:r>
                  <a:rPr lang="en-US" sz="2800" dirty="0"/>
                  <a:t>, but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is greater than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, and investment </a:t>
                </a:r>
                <a:r>
                  <a:rPr lang="en-US" sz="2800" b="1" dirty="0"/>
                  <a:t>a</a:t>
                </a:r>
                <a:r>
                  <a:rPr lang="en-US" sz="2800" dirty="0"/>
                  <a:t>. is the better investment.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011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Changing between Percents and Decimal Numbers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Change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254</m:t>
                    </m:r>
                  </m:oMath>
                </a14:m>
                <a:r>
                  <a:rPr lang="en-US" sz="2800" dirty="0"/>
                  <a:t> to a percent.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Change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76</m:t>
                    </m:r>
                    <m:r>
                      <a:rPr lang="en-US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to a decimal number.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a.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:endParaRPr lang="en-US" sz="2800" b="0" dirty="0"/>
              </a:p>
              <a:p>
                <a:pPr>
                  <a:defRPr sz="2800"/>
                </a:pPr>
                <a:r>
                  <a:rPr lang="en-US" sz="2800" dirty="0"/>
                  <a:t>b.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76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.%     =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76</m:t>
                    </m:r>
                  </m:oMath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A7CB6F-2F89-B40B-7960-18D11085D74E}"/>
                  </a:ext>
                </a:extLst>
              </p:cNvPr>
              <p:cNvSpPr txBox="1"/>
              <p:nvPr/>
            </p:nvSpPr>
            <p:spPr>
              <a:xfrm>
                <a:off x="4068147" y="2635899"/>
                <a:ext cx="1828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IN" dirty="0"/>
                  <a:t> symbol added.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A7CB6F-2F89-B40B-7960-18D11085D7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8147" y="2635899"/>
                <a:ext cx="1828800" cy="369332"/>
              </a:xfrm>
              <a:prstGeom prst="rect">
                <a:avLst/>
              </a:prstGeom>
              <a:blipFill>
                <a:blip r:embed="rId3"/>
                <a:stretch>
                  <a:fillRect t="-8197" r="-166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7C847C-4064-5D68-1025-CC4B87E87D7E}"/>
              </a:ext>
            </a:extLst>
          </p:cNvPr>
          <p:cNvCxnSpPr>
            <a:cxnSpLocks/>
          </p:cNvCxnSpPr>
          <p:nvPr/>
        </p:nvCxnSpPr>
        <p:spPr>
          <a:xfrm flipH="1">
            <a:off x="3458547" y="2800738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EDA9606-883A-61DD-E356-AC5C9D4A3675}"/>
              </a:ext>
            </a:extLst>
          </p:cNvPr>
          <p:cNvSpPr txBox="1"/>
          <p:nvPr/>
        </p:nvSpPr>
        <p:spPr>
          <a:xfrm>
            <a:off x="811763" y="3429000"/>
            <a:ext cx="4407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Decimal point moved two places to the right</a:t>
            </a:r>
            <a:endParaRPr lang="en-IN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0D7A37A-4D0C-A392-9076-C6364D1C4FE4}"/>
              </a:ext>
            </a:extLst>
          </p:cNvPr>
          <p:cNvCxnSpPr>
            <a:cxnSpLocks/>
          </p:cNvCxnSpPr>
          <p:nvPr/>
        </p:nvCxnSpPr>
        <p:spPr>
          <a:xfrm flipV="1">
            <a:off x="1600200" y="3005231"/>
            <a:ext cx="0" cy="4237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43C3151-04EA-6B18-3AD8-4E4FE38CB112}"/>
              </a:ext>
            </a:extLst>
          </p:cNvPr>
          <p:cNvCxnSpPr>
            <a:cxnSpLocks/>
          </p:cNvCxnSpPr>
          <p:nvPr/>
        </p:nvCxnSpPr>
        <p:spPr>
          <a:xfrm flipV="1">
            <a:off x="1371600" y="4572000"/>
            <a:ext cx="0" cy="4237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F051A36-B550-3E93-2704-9C904468380E}"/>
              </a:ext>
            </a:extLst>
          </p:cNvPr>
          <p:cNvSpPr txBox="1"/>
          <p:nvPr/>
        </p:nvSpPr>
        <p:spPr>
          <a:xfrm>
            <a:off x="821094" y="4996543"/>
            <a:ext cx="1541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Understood decimal point</a:t>
            </a: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61EA4F-FFAE-3038-3AAD-0A84344B7EA1}"/>
              </a:ext>
            </a:extLst>
          </p:cNvPr>
          <p:cNvSpPr txBox="1"/>
          <p:nvPr/>
        </p:nvSpPr>
        <p:spPr>
          <a:xfrm>
            <a:off x="2916594" y="5009765"/>
            <a:ext cx="4474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Decimal point moved two places to the left</a:t>
            </a:r>
            <a:endParaRPr lang="en-IN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01B794D-1C62-84CD-0F17-DABAC19F7744}"/>
              </a:ext>
            </a:extLst>
          </p:cNvPr>
          <p:cNvCxnSpPr>
            <a:cxnSpLocks/>
          </p:cNvCxnSpPr>
          <p:nvPr/>
        </p:nvCxnSpPr>
        <p:spPr>
          <a:xfrm flipV="1">
            <a:off x="3219061" y="4581330"/>
            <a:ext cx="0" cy="4237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2782051-1497-4A66-CE55-04F1E076E569}"/>
              </a:ext>
            </a:extLst>
          </p:cNvPr>
          <p:cNvCxnSpPr>
            <a:cxnSpLocks/>
          </p:cNvCxnSpPr>
          <p:nvPr/>
        </p:nvCxnSpPr>
        <p:spPr>
          <a:xfrm flipH="1">
            <a:off x="3887755" y="4368281"/>
            <a:ext cx="4572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8C15D3E-8BB4-4198-591E-90499D88ED1B}"/>
                  </a:ext>
                </a:extLst>
              </p:cNvPr>
              <p:cNvSpPr txBox="1"/>
              <p:nvPr/>
            </p:nvSpPr>
            <p:spPr>
              <a:xfrm>
                <a:off x="4422709" y="4149023"/>
                <a:ext cx="22269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IN" dirty="0"/>
                  <a:t> symbol dropped.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8C15D3E-8BB4-4198-591E-90499D88ED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2709" y="4149023"/>
                <a:ext cx="2226905" cy="369332"/>
              </a:xfrm>
              <a:prstGeom prst="rect">
                <a:avLst/>
              </a:prstGeom>
              <a:blipFill>
                <a:blip r:embed="rId4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Changing between Percents and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Change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12</m:t>
                    </m:r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ar-AE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to a fraction.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Change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ar-AE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ar-AE" sz="2800" dirty="0"/>
                  <a:t> </a:t>
                </a:r>
                <a:r>
                  <a:rPr lang="en-US" sz="2800" dirty="0"/>
                  <a:t>to a percent.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a.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12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%=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%=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125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1000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125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125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b. Note that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 not a factor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sz="2800" dirty="0"/>
                  <a:t>, so we divide using long division (or using a calculator).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r="-96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5FFCA59-7C26-06AF-8D7C-8E82B1A3A6B9}"/>
              </a:ext>
            </a:extLst>
          </p:cNvPr>
          <p:cNvCxnSpPr/>
          <p:nvPr/>
        </p:nvCxnSpPr>
        <p:spPr>
          <a:xfrm flipH="1">
            <a:off x="5808306" y="3060440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3770134-AD60-F6DA-7FCD-F4D196C9F6A8}"/>
              </a:ext>
            </a:extLst>
          </p:cNvPr>
          <p:cNvCxnSpPr/>
          <p:nvPr/>
        </p:nvCxnSpPr>
        <p:spPr>
          <a:xfrm flipH="1">
            <a:off x="5808306" y="3480317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Changing between Percents and Fractions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/>
              </a:bodyPr>
              <a:lstStyle/>
              <a:p>
                <a:pPr>
                  <a:spcBef>
                    <a:spcPts val="0"/>
                  </a:spcBef>
                  <a:defRPr sz="2800"/>
                </a:pPr>
                <a:r>
                  <a:rPr lang="en-IN" sz="2800" dirty="0"/>
                  <a:t>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0.375</m:t>
                    </m:r>
                  </m:oMath>
                </a14:m>
                <a:endParaRPr lang="en-IN" sz="280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b="0" i="0" smtClean="0"/>
                        <m:t>8</m:t>
                      </m:r>
                      <m:r>
                        <m:rPr>
                          <m:nor/>
                        </m:rPr>
                        <a:rPr lang="en-US"/>
                        <m:t>⟌</m:t>
                      </m:r>
                      <m:bar>
                        <m:barPr>
                          <m:pos m:val="top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3.000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−24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60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−56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40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−40</m:t>
                          </m:r>
                        </m:e>
                      </m:bar>
                    </m:oMath>
                  </m:oMathPara>
                </a14:m>
                <a:endParaRPr lang="en-US" sz="2800" b="0" dirty="0"/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0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spcBef>
                    <a:spcPts val="0"/>
                  </a:spcBef>
                  <a:defRPr sz="2800"/>
                </a:pPr>
                <a:r>
                  <a:rPr lang="en-US" sz="2800" b="0" dirty="0"/>
                  <a:t>Now change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0.375</m:t>
                    </m:r>
                  </m:oMath>
                </a14:m>
                <a:r>
                  <a:rPr lang="en-US" sz="2800" b="0" dirty="0"/>
                  <a:t> to a percent. Move the decimal point two places to the right and write the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% </m:t>
                    </m:r>
                  </m:oMath>
                </a14:m>
                <a:r>
                  <a:rPr lang="en-US" sz="2800" b="0" dirty="0"/>
                  <a:t>sign.</a:t>
                </a:r>
              </a:p>
              <a:p>
                <a:pPr>
                  <a:spcBef>
                    <a:spcPts val="0"/>
                  </a:spcBef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=0.375=37.5%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9115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Formula: </a:t>
                </a:r>
                <a:r>
                  <a:rPr sz="3200" dirty="0"/>
                  <a:t>The Basic Formula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sz="2800" dirty="0"/>
                  <a:t> </a:t>
                </a:r>
                <a:r>
                  <a:rPr sz="3200" dirty="0">
                    <a:latin typeface="Cambria Math"/>
                  </a:rPr>
                  <a:t>⋅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sz="2800" dirty="0"/>
                  <a:t> </a:t>
                </a:r>
                <a:r>
                  <a:rPr sz="3200" dirty="0"/>
                  <a:t>=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sz="32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056495"/>
              </a:xfr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𝑹</m:t>
                    </m:r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sz="2800" dirty="0"/>
                  <a:t> </a:t>
                </a:r>
                <a:r>
                  <a:rPr sz="2800" b="1" dirty="0"/>
                  <a:t>RATE</a:t>
                </a:r>
                <a:r>
                  <a:rPr sz="2800" dirty="0"/>
                  <a:t> or percent (as a decimal or fraction)</a:t>
                </a:r>
              </a:p>
              <a:p>
                <a14:m>
                  <m:oMath xmlns:m="http://schemas.openxmlformats.org/officeDocument/2006/math"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sz="2800" dirty="0"/>
                  <a:t> </a:t>
                </a:r>
                <a:r>
                  <a:rPr sz="2800" b="1" dirty="0"/>
                  <a:t>BASE</a:t>
                </a:r>
                <a:r>
                  <a:rPr sz="2800" dirty="0"/>
                  <a:t> (number we are finding the percent of)</a:t>
                </a:r>
              </a:p>
              <a:p>
                <a14:m>
                  <m:oMath xmlns:m="http://schemas.openxmlformats.org/officeDocument/2006/math"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IN" b="1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sz="2800" dirty="0"/>
                  <a:t> </a:t>
                </a:r>
                <a:r>
                  <a:rPr sz="2800" b="1" dirty="0"/>
                  <a:t>AMOUNT</a:t>
                </a:r>
                <a:r>
                  <a:rPr sz="2800" dirty="0"/>
                  <a:t> (a part of the base)</a:t>
                </a:r>
              </a:p>
              <a:p>
                <a:r>
                  <a:rPr sz="2800" b="1" dirty="0"/>
                  <a:t>"of"</a:t>
                </a:r>
                <a:r>
                  <a:rPr sz="2800" dirty="0"/>
                  <a:t> means to multiply.</a:t>
                </a:r>
              </a:p>
              <a:p>
                <a:r>
                  <a:rPr sz="2800" b="1" dirty="0"/>
                  <a:t>"is"</a:t>
                </a:r>
                <a:r>
                  <a:rPr sz="2800" dirty="0"/>
                  <a:t> means equal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sz="2800" dirty="0"/>
                  <a:t>).</a:t>
                </a:r>
              </a:p>
              <a:p>
                <a:r>
                  <a:rPr sz="2800" dirty="0"/>
                  <a:t>The relationship among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sz="2800" dirty="0"/>
                  <a:t>,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sz="2800" dirty="0"/>
                  <a:t>,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sz="2800" dirty="0"/>
                  <a:t> is given in the equation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  <m:r>
                      <a:rPr>
                        <a:latin typeface="Cambria Math" panose="02040503050406030204" pitchFamily="18" charset="0"/>
                      </a:rPr>
                      <m:t>⋅</m:t>
                    </m:r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sz="2800" dirty="0"/>
                  <a:t> </a:t>
                </a:r>
                <a:r>
                  <a:rPr lang="en-US" sz="2800" dirty="0"/>
                  <a:t>    </a:t>
                </a:r>
                <a:r>
                  <a:rPr sz="2800" dirty="0"/>
                  <a:t>(or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𝑅</m:t>
                    </m:r>
                    <m:r>
                      <a:rPr>
                        <a:latin typeface="Cambria Math" panose="02040503050406030204" pitchFamily="18" charset="0"/>
                      </a:rPr>
                      <m:t>⋅</m:t>
                    </m:r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sz="2800" dirty="0"/>
                  <a:t>).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056495"/>
              </a:xfrm>
              <a:blipFill>
                <a:blip r:embed="rId3"/>
                <a:stretch>
                  <a:fillRect l="-1328" t="-1194" b="-298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Finding the Amount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800" dirty="0"/>
                  <a:t>What is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72</m:t>
                    </m:r>
                    <m:r>
                      <a:rPr lang="en-US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800</m:t>
                    </m:r>
                  </m:oMath>
                </a14:m>
                <a:r>
                  <a:rPr lang="en-US" sz="2800" dirty="0"/>
                  <a:t>?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In this case,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%=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72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800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dirty="0"/>
                  <a:t> We want to find the </a:t>
                </a:r>
                <a:r>
                  <a:rPr lang="en-US" sz="2800" b="1" dirty="0"/>
                  <a:t>amount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∙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576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So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𝟓𝟕𝟔</m:t>
                    </m:r>
                  </m:oMath>
                </a14:m>
                <a:r>
                  <a:rPr lang="en-US" sz="2800" dirty="0"/>
                  <a:t> 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72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800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EAAE402-BB50-BC90-898B-A1CFF3862E45}"/>
              </a:ext>
            </a:extLst>
          </p:cNvPr>
          <p:cNvCxnSpPr>
            <a:cxnSpLocks/>
          </p:cNvCxnSpPr>
          <p:nvPr/>
        </p:nvCxnSpPr>
        <p:spPr>
          <a:xfrm>
            <a:off x="914400" y="3391678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B3974F1-557F-0C6A-2E47-0D25DC544255}"/>
              </a:ext>
            </a:extLst>
          </p:cNvPr>
          <p:cNvCxnSpPr>
            <a:cxnSpLocks/>
          </p:cNvCxnSpPr>
          <p:nvPr/>
        </p:nvCxnSpPr>
        <p:spPr>
          <a:xfrm>
            <a:off x="1707502" y="3391678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7F1C2C-6FC5-CFEB-58EA-59763095D3C9}"/>
              </a:ext>
            </a:extLst>
          </p:cNvPr>
          <p:cNvCxnSpPr>
            <a:cxnSpLocks/>
          </p:cNvCxnSpPr>
          <p:nvPr/>
        </p:nvCxnSpPr>
        <p:spPr>
          <a:xfrm>
            <a:off x="2593911" y="3391678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98C6282-A210-3623-93A1-171560BB82CB}"/>
                  </a:ext>
                </a:extLst>
              </p:cNvPr>
              <p:cNvSpPr txBox="1"/>
              <p:nvPr/>
            </p:nvSpPr>
            <p:spPr>
              <a:xfrm>
                <a:off x="3489648" y="3923522"/>
                <a:ext cx="34289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Here, simply multiply to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98C6282-A210-3623-93A1-171560BB82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9648" y="3923522"/>
                <a:ext cx="3428999" cy="369332"/>
              </a:xfrm>
              <a:prstGeom prst="rect">
                <a:avLst/>
              </a:prstGeom>
              <a:blipFill>
                <a:blip r:embed="rId3"/>
                <a:stretch>
                  <a:fillRect l="-1421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Finding the Base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smtClean="0">
                        <a:latin typeface="Cambria Math" panose="02040503050406030204" pitchFamily="18" charset="0"/>
                      </a:rPr>
                      <m:t>57</m:t>
                    </m:r>
                    <m:r>
                      <a:rPr lang="en-US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of what number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163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191</m:t>
                    </m:r>
                  </m:oMath>
                </a14:m>
                <a:r>
                  <a:rPr lang="en-US" sz="2800" dirty="0"/>
                  <a:t>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Here,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57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%=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57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163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191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dirty="0"/>
                  <a:t> We want to find the </a:t>
                </a:r>
                <a:r>
                  <a:rPr lang="en-US" sz="2800" b="1" dirty="0"/>
                  <a:t>base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IN" dirty="0"/>
              </a:p>
              <a:p>
                <a:endParaRPr lang="en-IN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163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191</m:t>
                      </m:r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57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57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163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191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57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286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IN" dirty="0"/>
                  <a:t>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57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𝟐𝟖𝟔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2800" dirty="0"/>
                  <a:t> 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163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191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2086" r="-370" b="-73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EEAADCC-2017-30B4-A031-5A7D5F6540C5}"/>
              </a:ext>
            </a:extLst>
          </p:cNvPr>
          <p:cNvCxnSpPr/>
          <p:nvPr/>
        </p:nvCxnSpPr>
        <p:spPr>
          <a:xfrm>
            <a:off x="981270" y="3217506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CE8BC54-15A0-3025-2AF5-EFF74FE397BD}"/>
              </a:ext>
            </a:extLst>
          </p:cNvPr>
          <p:cNvCxnSpPr/>
          <p:nvPr/>
        </p:nvCxnSpPr>
        <p:spPr>
          <a:xfrm>
            <a:off x="1494454" y="3198845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E327FDB-C5DD-16C7-AD7B-23338474A0EC}"/>
              </a:ext>
            </a:extLst>
          </p:cNvPr>
          <p:cNvCxnSpPr/>
          <p:nvPr/>
        </p:nvCxnSpPr>
        <p:spPr>
          <a:xfrm>
            <a:off x="2408854" y="3180184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B7CB8C4-475D-1D58-E65B-28F9F4D2CD97}"/>
                  </a:ext>
                </a:extLst>
              </p:cNvPr>
              <p:cNvSpPr txBox="1"/>
              <p:nvPr/>
            </p:nvSpPr>
            <p:spPr>
              <a:xfrm>
                <a:off x="3956179" y="4250094"/>
                <a:ext cx="419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Now divide both sides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57</m:t>
                    </m:r>
                  </m:oMath>
                </a14:m>
                <a:r>
                  <a:rPr lang="en-US" dirty="0"/>
                  <a:t> to find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B7CB8C4-475D-1D58-E65B-28F9F4D2CD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6179" y="4250094"/>
                <a:ext cx="4191000" cy="369332"/>
              </a:xfrm>
              <a:prstGeom prst="rect">
                <a:avLst/>
              </a:prstGeom>
              <a:blipFill>
                <a:blip r:embed="rId3"/>
                <a:stretch>
                  <a:fillRect l="-1310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Percent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What percent of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180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For this problem,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=180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=45.</m:t>
                    </m:r>
                  </m:oMath>
                </a14:m>
                <a:r>
                  <a:rPr lang="en-US" sz="2800" dirty="0"/>
                  <a:t> We want to find the </a:t>
                </a:r>
                <a:r>
                  <a:rPr lang="en-US" sz="2800" b="1" dirty="0"/>
                  <a:t>percent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𝑹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=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IN" dirty="0"/>
              </a:p>
              <a:p>
                <a:pPr>
                  <a:spcBef>
                    <a:spcPts val="0"/>
                  </a:spcBef>
                </a:pPr>
                <a:endParaRPr lang="en-IN" sz="2800" dirty="0"/>
              </a:p>
              <a:p>
                <a:pPr>
                  <a:spcBef>
                    <a:spcPts val="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∙180=45</m:t>
                      </m:r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∙180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180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180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=0.25</m:t>
                      </m:r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=25%</m:t>
                      </m:r>
                    </m:oMath>
                  </m:oMathPara>
                </a14:m>
                <a:endParaRPr lang="en-US" sz="2800" dirty="0"/>
              </a:p>
              <a:p>
                <a:r>
                  <a:rPr lang="en-IN" dirty="0"/>
                  <a:t>So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5%</m:t>
                    </m:r>
                  </m:oMath>
                </a14:m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180</m:t>
                    </m:r>
                  </m:oMath>
                </a14:m>
                <a:r>
                  <a:rPr lang="en-US" sz="2800" dirty="0"/>
                  <a:t> is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45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1840" r="-21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EEAADCC-2017-30B4-A031-5A7D5F6540C5}"/>
              </a:ext>
            </a:extLst>
          </p:cNvPr>
          <p:cNvCxnSpPr/>
          <p:nvPr/>
        </p:nvCxnSpPr>
        <p:spPr>
          <a:xfrm>
            <a:off x="981270" y="3012232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CE8BC54-15A0-3025-2AF5-EFF74FE397BD}"/>
              </a:ext>
            </a:extLst>
          </p:cNvPr>
          <p:cNvCxnSpPr/>
          <p:nvPr/>
        </p:nvCxnSpPr>
        <p:spPr>
          <a:xfrm>
            <a:off x="1485124" y="3030894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E327FDB-C5DD-16C7-AD7B-23338474A0EC}"/>
              </a:ext>
            </a:extLst>
          </p:cNvPr>
          <p:cNvCxnSpPr/>
          <p:nvPr/>
        </p:nvCxnSpPr>
        <p:spPr>
          <a:xfrm>
            <a:off x="2408854" y="3021563"/>
            <a:ext cx="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B7CB8C4-475D-1D58-E65B-28F9F4D2CD97}"/>
                  </a:ext>
                </a:extLst>
              </p:cNvPr>
              <p:cNvSpPr txBox="1"/>
              <p:nvPr/>
            </p:nvSpPr>
            <p:spPr>
              <a:xfrm>
                <a:off x="3586065" y="4016829"/>
                <a:ext cx="4191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Now divide both sides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180</m:t>
                    </m:r>
                  </m:oMath>
                </a14:m>
                <a:r>
                  <a:rPr lang="en-US" dirty="0"/>
                  <a:t> to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B7CB8C4-475D-1D58-E65B-28F9F4D2CD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065" y="4016829"/>
                <a:ext cx="4191000" cy="369332"/>
              </a:xfrm>
              <a:prstGeom prst="rect">
                <a:avLst/>
              </a:prstGeom>
              <a:blipFill>
                <a:blip r:embed="rId3"/>
                <a:stretch>
                  <a:fillRect l="-1163" t="-9836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D752928-D181-FFC4-C922-AB4926A924AC}"/>
              </a:ext>
            </a:extLst>
          </p:cNvPr>
          <p:cNvSpPr txBox="1"/>
          <p:nvPr/>
        </p:nvSpPr>
        <p:spPr>
          <a:xfrm>
            <a:off x="3614057" y="4929227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the decimal in percent form.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10148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Application: Finding a Discount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dirty="0"/>
                  <a:t>A bicycle was purchased at a discount of 25% of its original price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1600</m:t>
                    </m:r>
                  </m:oMath>
                </a14:m>
                <a:r>
                  <a:rPr lang="en-US" dirty="0"/>
                  <a:t>. What was the sale price?</a:t>
                </a:r>
              </a:p>
              <a:p>
                <a:pPr>
                  <a:defRPr sz="2800"/>
                </a:pPr>
                <a:r>
                  <a:rPr lang="en-US" sz="2800" b="1" dirty="0"/>
                  <a:t>Solutions</a:t>
                </a:r>
              </a:p>
              <a:p>
                <a:pPr>
                  <a:defRPr sz="2800"/>
                </a:pPr>
                <a:r>
                  <a:rPr lang="en-US" sz="2800" dirty="0"/>
                  <a:t>There are two ways to approach this problem. One way is to find the discount and then subtract this amount from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1600</m:t>
                    </m:r>
                  </m:oMath>
                </a14:m>
                <a:r>
                  <a:rPr lang="en-US" sz="2800" dirty="0"/>
                  <a:t>. Another way is to subtract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from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 </m:t>
                    </m:r>
                  </m:oMath>
                </a14:m>
                <a:r>
                  <a:rPr lang="en-US" sz="2800" dirty="0"/>
                  <a:t>to get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75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and then find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75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1600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(because if the bicycle has a discount of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, you are really paying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75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800" dirty="0"/>
                  <a:t> of the original cost).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1331</Words>
  <Application>Microsoft Office PowerPoint</Application>
  <PresentationFormat>On-screen Show (4:3)</PresentationFormat>
  <Paragraphs>168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Courier New</vt:lpstr>
      <vt:lpstr>Arial</vt:lpstr>
      <vt:lpstr>Calibri</vt:lpstr>
      <vt:lpstr>Cambria Math</vt:lpstr>
      <vt:lpstr>Office Theme</vt:lpstr>
      <vt:lpstr>Section 7.1</vt:lpstr>
      <vt:lpstr>Example 1: Changing between Percents and Decimal Numbers</vt:lpstr>
      <vt:lpstr>Example 2: Changing between Percents and Fractions</vt:lpstr>
      <vt:lpstr>Example 2: Changing between Percents and Fractions (cont.)</vt:lpstr>
      <vt:lpstr>Formula: The Basic Formula R ⋅ B = A</vt:lpstr>
      <vt:lpstr>Example 3: Finding the Amount</vt:lpstr>
      <vt:lpstr>Example 4: Finding the Base</vt:lpstr>
      <vt:lpstr>Example 5: Finding the Percent</vt:lpstr>
      <vt:lpstr>Example 6: Application: Finding a Discount</vt:lpstr>
      <vt:lpstr>Example 6: Application: Finding a Discount (cont.)</vt:lpstr>
      <vt:lpstr>Example 7: Application: Calculating Sales Tax</vt:lpstr>
      <vt:lpstr>Example 8: Application: Determining Commission</vt:lpstr>
      <vt:lpstr>Example 8: Application: Determining Commission (cont.)</vt:lpstr>
      <vt:lpstr>Example 9: Application: Calculating Percent Increase</vt:lpstr>
      <vt:lpstr>Example 9: Application: Calculating Percent Increase (cont.)</vt:lpstr>
      <vt:lpstr>Example 10: Application: Calculating Percent Decrease</vt:lpstr>
      <vt:lpstr>Example 10: Application: Calculating Percent Decrease (cont.)</vt:lpstr>
      <vt:lpstr>Example 11: Application: Calculating the Percent of Profit</vt:lpstr>
      <vt:lpstr>Example 11: Application: Calculating the Percent of Profit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127</cp:revision>
  <dcterms:created xsi:type="dcterms:W3CDTF">2013-04-26T14:43:13Z</dcterms:created>
  <dcterms:modified xsi:type="dcterms:W3CDTF">2024-09-10T13:42:51Z</dcterms:modified>
</cp:coreProperties>
</file>