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60" r:id="rId5"/>
    <p:sldId id="262" r:id="rId6"/>
    <p:sldId id="282" r:id="rId7"/>
    <p:sldId id="264" r:id="rId8"/>
    <p:sldId id="283" r:id="rId9"/>
    <p:sldId id="284" r:id="rId10"/>
    <p:sldId id="285" r:id="rId11"/>
    <p:sldId id="266" r:id="rId12"/>
    <p:sldId id="286" r:id="rId13"/>
    <p:sldId id="269" r:id="rId14"/>
    <p:sldId id="287" r:id="rId15"/>
    <p:sldId id="288" r:id="rId16"/>
    <p:sldId id="272" r:id="rId17"/>
    <p:sldId id="289" r:id="rId18"/>
    <p:sldId id="290" r:id="rId19"/>
    <p:sldId id="271" r:id="rId20"/>
    <p:sldId id="275" r:id="rId21"/>
    <p:sldId id="291" r:id="rId22"/>
    <p:sldId id="274" r:id="rId23"/>
    <p:sldId id="278" r:id="rId24"/>
    <p:sldId id="281" r:id="rId25"/>
    <p:sldId id="292" r:id="rId26"/>
    <p:sldId id="277" r:id="rId27"/>
    <p:sldId id="293" r:id="rId28"/>
    <p:sldId id="294" r:id="rId29"/>
    <p:sldId id="280" r:id="rId30"/>
    <p:sldId id="295" r:id="rId31"/>
    <p:sldId id="296" r:id="rId32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  <p:cmAuthor id="1" name="appaji" initials="a" lastIdx="5" clrIdx="1">
    <p:extLst>
      <p:ext uri="{19B8F6BF-5375-455C-9EA6-DF929625EA0E}">
        <p15:presenceInfo xmlns:p15="http://schemas.microsoft.com/office/powerpoint/2012/main" userId="S-1-5-21-1666015839-3846122634-945917319-22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111" d="100"/>
          <a:sy n="111" d="100"/>
        </p:scale>
        <p:origin x="177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9/10/2024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35CC4C-7826-4276-8F07-9AB9B81FAB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AB0BDE-8359-4E8B-B7C6-A2E3F2B86E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908FCB-C7EB-4A2E-AB4D-5C5FE1B171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1F7AD25-EDF6-4D31-8211-FFD3700ADA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7201" y="1082076"/>
            <a:ext cx="8229599" cy="4850597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Simple and Compound Interest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Section 7.2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Application: </a:t>
            </a:r>
            <a:r>
              <a:rPr lang="en-US" dirty="0"/>
              <a:t>Calculating Time using Simple Interest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Stuart will earn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interest after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/>
                  <a:t>  year (or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months).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21402C-546F-CFAD-8E67-08F8461A4CDA}"/>
              </a:ext>
            </a:extLst>
          </p:cNvPr>
          <p:cNvCxnSpPr/>
          <p:nvPr/>
        </p:nvCxnSpPr>
        <p:spPr>
          <a:xfrm flipH="1">
            <a:off x="3581400" y="1143000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638C989-0795-378A-279B-56EF8FE638C5}"/>
              </a:ext>
            </a:extLst>
          </p:cNvPr>
          <p:cNvCxnSpPr/>
          <p:nvPr/>
        </p:nvCxnSpPr>
        <p:spPr>
          <a:xfrm flipH="1">
            <a:off x="3768012" y="1684175"/>
            <a:ext cx="5334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AA3D5C-6E2B-91ED-6898-C93ECF7190A5}"/>
                  </a:ext>
                </a:extLst>
              </p:cNvPr>
              <p:cNvSpPr txBox="1"/>
              <p:nvPr/>
            </p:nvSpPr>
            <p:spPr>
              <a:xfrm>
                <a:off x="4945224" y="1357604"/>
                <a:ext cx="2667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Divide both sides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en-US" dirty="0"/>
                  <a:t>.</a:t>
                </a:r>
                <a:endParaRPr lang="en-IN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9AA3D5C-6E2B-91ED-6898-C93ECF719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224" y="1357604"/>
                <a:ext cx="2667000" cy="369332"/>
              </a:xfrm>
              <a:prstGeom prst="rect">
                <a:avLst/>
              </a:prstGeom>
              <a:blipFill>
                <a:blip r:embed="rId3"/>
                <a:stretch>
                  <a:fillRect l="-1826" t="-10000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487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Calculate Compound Interest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Use the formula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to calculate simple interest.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ar-AE" dirty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is the number of periods per year for compounding.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00000"/>
                    </a:solidFill>
                  </a:rPr>
                  <a:t>For example:</a:t>
                </a:r>
              </a:p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for compounding annually,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ar-AE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ar-AE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for compounding semiannually,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ar-AE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for compounding quarterly,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ar-AE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 t="-1098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Procedure: </a:t>
            </a:r>
            <a:r>
              <a:rPr dirty="0"/>
              <a:t>To Calculate Compound Interest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for compounding bimonthly,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ar-AE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for compounding monthly,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ar-AE" dirty="0">
                  <a:solidFill>
                    <a:srgbClr val="000000"/>
                  </a:solidFill>
                </a:endParaRPr>
              </a:p>
              <a:p>
                <a:pPr marL="457200" lvl="1" indent="0">
                  <a:buNone/>
                  <a:defRPr sz="2800"/>
                </a:pPr>
                <a:r>
                  <a:rPr lang="en-US" dirty="0">
                    <a:solidFill>
                      <a:srgbClr val="000000"/>
                    </a:solidFill>
                  </a:rPr>
                  <a:t>for compounding daily,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365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ar-AE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365</m:t>
                        </m:r>
                      </m:den>
                    </m:f>
                  </m:oMath>
                </a14:m>
                <a:endParaRPr lang="ar-AE"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Add this interest to the principal to create a new value for the principal.</a:t>
                </a:r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Repeat steps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however many times the interest is to be compounded.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0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0425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Application: Calculating Compound Interest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If a savings account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compounded annually (once a year)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, how much interest will be earned in three years?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account is compounded annually</a:t>
                </a:r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  </a:t>
                </a:r>
              </a:p>
              <a:p>
                <a:pPr>
                  <a:defRPr sz="2800"/>
                </a:pP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Use the formula for simple interest,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with 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Application: Calculating Compound Interest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 principal will change each year.</a:t>
                </a:r>
              </a:p>
              <a:p>
                <a:pPr marL="971550" lvl="1" indent="-514350">
                  <a:buAutoNum type="alphaLcPeriod"/>
                  <a:defRPr sz="2800"/>
                </a:pPr>
                <a:r>
                  <a:rPr lang="en-US" b="1" dirty="0"/>
                  <a:t>First year</a:t>
                </a:r>
                <a:r>
                  <a:rPr lang="en-US" dirty="0"/>
                  <a:t>: the principal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/>
              </a:p>
              <a:p>
                <a:pPr marL="971550" lvl="1" indent="-514350">
                  <a:buFont typeface="+mj-lt"/>
                  <a:buAutoNum type="alphaLcPeriod"/>
                  <a:defRPr sz="2800"/>
                </a:pPr>
                <a:r>
                  <a:rPr lang="en-US" b="1" dirty="0"/>
                  <a:t>Second year</a:t>
                </a:r>
                <a:r>
                  <a:rPr lang="en-US" dirty="0"/>
                  <a:t>: the new principal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1260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dirty="0"/>
              </a:p>
              <a:p>
                <a:pPr marL="971550" lvl="1" indent="-514350">
                  <a:buFont typeface="+mj-lt"/>
                  <a:buAutoNum type="alphaLcPeriod"/>
                  <a:defRPr sz="2800"/>
                </a:pPr>
                <a:r>
                  <a:rPr lang="en-US" b="1" dirty="0"/>
                  <a:t>Third year</a:t>
                </a:r>
                <a:r>
                  <a:rPr lang="en-US" dirty="0"/>
                  <a:t>: the new principal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1260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1323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1323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16D7F9A-31F6-8F7C-A672-702037FD4D73}"/>
              </a:ext>
            </a:extLst>
          </p:cNvPr>
          <p:cNvSpPr txBox="1"/>
          <p:nvPr/>
        </p:nvSpPr>
        <p:spPr>
          <a:xfrm>
            <a:off x="5999583" y="204806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first year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E4FB0-6759-0CA6-B8CF-6A80C9F5D451}"/>
              </a:ext>
            </a:extLst>
          </p:cNvPr>
          <p:cNvSpPr txBox="1"/>
          <p:nvPr/>
        </p:nvSpPr>
        <p:spPr>
          <a:xfrm>
            <a:off x="5999583" y="3429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second year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343068-5BE2-42CF-35F8-F07F037E6D98}"/>
              </a:ext>
            </a:extLst>
          </p:cNvPr>
          <p:cNvSpPr txBox="1"/>
          <p:nvPr/>
        </p:nvSpPr>
        <p:spPr>
          <a:xfrm>
            <a:off x="5999583" y="4809931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third year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9538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Application: Calculating Compound Interest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The total interest earned in three years will be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$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$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b="1" dirty="0"/>
                  <a:t>Note</a:t>
                </a:r>
                <a:r>
                  <a:rPr lang="en-US" dirty="0"/>
                  <a:t>: Because the principal is larger each year, the interest earned increases each year.</a:t>
                </a:r>
              </a:p>
              <a:p>
                <a:pPr>
                  <a:defRPr sz="2800"/>
                </a:pPr>
                <a:endParaRPr lang="en-US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205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Application: </a:t>
            </a:r>
            <a:r>
              <a:rPr lang="en-IN" dirty="0"/>
              <a:t>Calculating Compound Interest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If an account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compounded monthly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dirty="0"/>
                  <a:t> times a year)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, what will be the balance in the account at the end of four months?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account is compounded monthly, so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dirty="0"/>
                  <a:t> and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Use the formula for simple interest,</a:t>
                </a: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with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06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Application: </a:t>
            </a:r>
            <a:r>
              <a:rPr lang="en-IN" dirty="0"/>
              <a:t>Calculating Compound Interest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lang="en-US" dirty="0"/>
                  <a:t>The principal will change each month.</a:t>
                </a:r>
              </a:p>
              <a:p>
                <a:pPr marL="971550" lvl="1" indent="-514350">
                  <a:buAutoNum type="alphaLcPeriod"/>
                  <a:defRPr sz="2800"/>
                </a:pPr>
                <a:r>
                  <a:rPr lang="en-US" b="1" dirty="0"/>
                  <a:t>First month</a:t>
                </a:r>
                <a:r>
                  <a:rPr lang="en-US" dirty="0"/>
                  <a:t>: the principal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lphaLcPeriod"/>
                  <a:defRPr sz="2800"/>
                </a:pPr>
                <a:r>
                  <a:rPr lang="en-IN" b="1" dirty="0"/>
                  <a:t>Second month</a:t>
                </a:r>
                <a:r>
                  <a:rPr lang="en-IN" dirty="0"/>
                  <a:t>: the new principal is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5025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06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=$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≈$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25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/>
              </a:p>
              <a:p>
                <a:pPr marL="971550" lvl="1" indent="-514350">
                  <a:buFont typeface="+mj-lt"/>
                  <a:buAutoNum type="alphaLcPeriod"/>
                  <a:defRPr sz="2800"/>
                </a:pPr>
                <a:r>
                  <a:rPr lang="en-IN" b="1" dirty="0"/>
                  <a:t>Third month</a:t>
                </a:r>
                <a:r>
                  <a:rPr lang="en-IN" dirty="0"/>
                  <a:t>: the new principal is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59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A31209A-B29F-6B8E-D364-8E9705D81743}"/>
              </a:ext>
            </a:extLst>
          </p:cNvPr>
          <p:cNvSpPr txBox="1"/>
          <p:nvPr/>
        </p:nvSpPr>
        <p:spPr>
          <a:xfrm>
            <a:off x="6172200" y="2133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first month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A0D0B6-F28B-71EE-5CE0-F20554999495}"/>
              </a:ext>
            </a:extLst>
          </p:cNvPr>
          <p:cNvSpPr txBox="1"/>
          <p:nvPr/>
        </p:nvSpPr>
        <p:spPr>
          <a:xfrm>
            <a:off x="5791200" y="3991957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second month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E2DD87-D01F-AD53-9442-3E4D89E7C964}"/>
              </a:ext>
            </a:extLst>
          </p:cNvPr>
          <p:cNvSpPr txBox="1"/>
          <p:nvPr/>
        </p:nvSpPr>
        <p:spPr>
          <a:xfrm>
            <a:off x="6009692" y="560614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third month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65572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Application: </a:t>
            </a:r>
            <a:r>
              <a:rPr lang="en-IN" dirty="0"/>
              <a:t>Calculating Compound Interest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marL="971550" lvl="1" indent="-514350">
                  <a:buFont typeface="+mj-lt"/>
                  <a:buAutoNum type="alphaLcPeriod" startAt="4"/>
                  <a:defRPr sz="2800"/>
                </a:pPr>
                <a:r>
                  <a:rPr lang="en-IN" b="1" dirty="0"/>
                  <a:t>Fourth month</a:t>
                </a:r>
                <a:r>
                  <a:rPr lang="en-IN" dirty="0"/>
                  <a:t>: the new principal is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857250" lvl="2" indent="0">
                  <a:buNone/>
                  <a:defRPr sz="2800"/>
                </a:pPr>
                <a:r>
                  <a:rPr lang="en-IN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5075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06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</m:t>
                    </m:r>
                  </m:oMath>
                </a14:m>
                <a:endParaRPr lang="en-US" dirty="0"/>
              </a:p>
              <a:p>
                <a:pPr indent="-285750">
                  <a:defRPr sz="2800"/>
                </a:pPr>
                <a:r>
                  <a:rPr lang="en-US" dirty="0"/>
                  <a:t>The total interest earned in four months will be</a:t>
                </a:r>
                <a:endParaRPr lang="en-IN" dirty="0"/>
              </a:p>
              <a:p>
                <a:pPr indent="-285750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$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b="0" dirty="0"/>
              </a:p>
              <a:p>
                <a:pPr indent="-285750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dirty="0"/>
              </a:p>
              <a:p>
                <a:pPr indent="-285750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  <a:p>
                <a:pPr indent="-285750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</m:t>
                      </m:r>
                      <m:bar>
                        <m:bar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 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.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bar>
                    </m:oMath>
                  </m:oMathPara>
                </a14:m>
                <a:endParaRPr lang="en-US" dirty="0"/>
              </a:p>
              <a:p>
                <a:pPr indent="-285750"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$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dirty="0"/>
              </a:p>
              <a:p>
                <a:pPr indent="-285750">
                  <a:defRPr sz="2800"/>
                </a:pPr>
                <a:r>
                  <a:rPr lang="en-US" dirty="0"/>
                  <a:t>The balance in the account will be 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5100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1227" r="-2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01FDCA6-C666-2F10-30F5-4CB1E4A2FF78}"/>
              </a:ext>
            </a:extLst>
          </p:cNvPr>
          <p:cNvSpPr txBox="1"/>
          <p:nvPr/>
        </p:nvSpPr>
        <p:spPr>
          <a:xfrm>
            <a:off x="5985588" y="2357535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for the fourth month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42864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Compound Interest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47869" y="1122593"/>
                <a:ext cx="8229600" cy="4457113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When interest is compounded, the total </a:t>
                </a:r>
                <a:r>
                  <a:rPr lang="en-US" b="1" dirty="0"/>
                  <a:t>amount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accumulated (including principal and interest) is given by the formula</a:t>
                </a:r>
                <a:endParaRPr lang="en-US" sz="2800" dirty="0"/>
              </a:p>
              <a:p>
                <a:pPr algn="ctr">
                  <a:spcBef>
                    <a:spcPts val="0"/>
                  </a:spcBef>
                  <a:defRPr sz="2800"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</m:t>
                    </m:r>
                    <m:sSup>
                      <m:sSupPr>
                        <m:ctrlPr>
                          <a:rPr lang="ar-A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AE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ar-AE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ar-AE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num>
                              <m:den>
                                <m:r>
                                  <a:rPr lang="ar-AE" b="1" i="1"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ar-AE" b="1" i="1">
                            <a:latin typeface="Cambria Math" panose="02040503050406030204" pitchFamily="18" charset="0"/>
                          </a:rPr>
                          <m:t>𝒏𝒕</m:t>
                        </m:r>
                      </m:sup>
                    </m:sSup>
                  </m:oMath>
                </a14:m>
                <a:r>
                  <a:rPr lang="en-US" sz="2800" dirty="0"/>
                  <a:t>, </a:t>
                </a:r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sz="2800" dirty="0"/>
                  <a:t>where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principal (the amount invested or borrowed),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annual interest rate in decimal or fraction form,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time (in years), and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number of compounding periods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year.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47869" y="1122593"/>
                <a:ext cx="8229600" cy="4457113"/>
              </a:xfrm>
              <a:blipFill>
                <a:blip r:embed="rId2"/>
                <a:stretch>
                  <a:fillRect l="-1328" t="-95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Simple Interest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970318"/>
              </a:xfrm>
            </p:spPr>
            <p:txBody>
              <a:bodyPr>
                <a:spAutoFit/>
              </a:bodyPr>
              <a:lstStyle/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b="1" i="1">
                          <a:latin typeface="Cambria Math" panose="02040503050406030204" pitchFamily="18" charset="0"/>
                        </a:rPr>
                        <m:t>𝐈𝐧𝐭𝐞𝐫𝐞𝐬𝐭</m:t>
                      </m:r>
                      <m:r>
                        <a:rPr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b="1" i="1">
                          <a:latin typeface="Cambria Math" panose="02040503050406030204" pitchFamily="18" charset="0"/>
                        </a:rPr>
                        <m:t>𝐏𝐫𝐢𝐧𝐜𝐢𝐩𝐚𝐥</m:t>
                      </m:r>
                      <m:r>
                        <a:rPr b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b="1" i="1">
                          <a:latin typeface="Cambria Math" panose="02040503050406030204" pitchFamily="18" charset="0"/>
                        </a:rPr>
                        <m:t>𝐫𝐚𝐭𝐞</m:t>
                      </m:r>
                      <m:r>
                        <a:rPr b="1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b="1" i="1">
                          <a:latin typeface="Cambria Math" panose="02040503050406030204" pitchFamily="18" charset="0"/>
                        </a:rPr>
                        <m:t>𝐭𝐢𝐦𝐞</m:t>
                      </m:r>
                    </m:oMath>
                  </m:oMathPara>
                </a14:m>
                <a:endParaRPr sz="2800" b="1" dirty="0"/>
              </a:p>
              <a:p>
                <a:pPr>
                  <a:defRPr sz="2800"/>
                </a:pPr>
                <a:r>
                  <a:rPr sz="2800" dirty="0"/>
                  <a:t>Writing the formula using letters, we have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1" i="1" dirty="0" err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sz="2800" dirty="0"/>
                  <a:t>, where</a:t>
                </a:r>
              </a:p>
              <a:p>
                <a:pPr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 dirty="0"/>
                  <a:t> interest (earned or paid),</a:t>
                </a:r>
              </a:p>
              <a:p>
                <a:pPr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 dirty="0"/>
                  <a:t> principal (the amount invested or borrowed),</a:t>
                </a:r>
              </a:p>
              <a:p>
                <a:pPr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 dirty="0"/>
                  <a:t> rate of interest (stated as an annual rate) in decimal or fraction form, and</a:t>
                </a:r>
              </a:p>
              <a:p>
                <a:pPr>
                  <a:defRPr sz="2800"/>
                </a:pPr>
                <a:r>
                  <a:rPr sz="2800" dirty="0"/>
                  <a:t>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sz="2800" dirty="0"/>
                  <a:t> time (years or fraction of a year).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970318"/>
              </a:xfrm>
              <a:blipFill>
                <a:blip r:embed="rId2"/>
                <a:stretch>
                  <a:fillRect l="-1328" r="-886" b="-304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8</a:t>
            </a:r>
            <a:r>
              <a:rPr dirty="0"/>
              <a:t>: Application: </a:t>
            </a:r>
            <a:r>
              <a:rPr lang="en-US" dirty="0"/>
              <a:t>Using the Compound Interest Formula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Max invested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4500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 to be compounded monthly. What will be the amount in his account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years?</a:t>
                </a:r>
              </a:p>
              <a:p>
                <a:r>
                  <a:rPr lang="en-US" b="1" dirty="0"/>
                  <a:t>Solution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4500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09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r>
                  <a:rPr lang="en-US" sz="2800" dirty="0"/>
                  <a:t> times per year,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years</a:t>
                </a:r>
              </a:p>
              <a:p>
                <a:r>
                  <a:rPr lang="en-US" sz="2800" dirty="0"/>
                  <a:t>Substituting into the formula gives the following.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8</a:t>
            </a:r>
            <a:r>
              <a:rPr dirty="0"/>
              <a:t>: Application: </a:t>
            </a:r>
            <a:r>
              <a:rPr lang="en-US" dirty="0"/>
              <a:t>Using the Compound Interest Formula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4500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09</m:t>
                                </m:r>
                              </m:num>
                              <m:den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4500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0075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4500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0075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sup>
                      </m:sSup>
                    </m:oMath>
                  </m:oMathPara>
                </a14:m>
                <a:endParaRPr lang="en-US" sz="28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$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7045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/>
                  <a:t>The amount in Max’s account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years will 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7045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56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B04FEA9-EB90-23B1-FDE3-D0DF5BE38726}"/>
              </a:ext>
            </a:extLst>
          </p:cNvPr>
          <p:cNvSpPr txBox="1"/>
          <p:nvPr/>
        </p:nvSpPr>
        <p:spPr>
          <a:xfrm>
            <a:off x="4394718" y="2738535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Rounded to the nearest cent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7004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Total Interest Earned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815882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To find the total interest earned on an investment that has earned interest by compounding, subtract the initial principal from the accumulated amount</a:t>
                </a:r>
                <a:r>
                  <a:rPr sz="2800" dirty="0"/>
                  <a:t>.</a:t>
                </a:r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sz="2800" b="1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1815882"/>
              </a:xfrm>
              <a:blipFill>
                <a:blip r:embed="rId2"/>
                <a:stretch>
                  <a:fillRect l="-1328" t="-264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9</a:t>
            </a:r>
            <a:r>
              <a:rPr dirty="0"/>
              <a:t>: Application: </a:t>
            </a:r>
            <a:r>
              <a:rPr lang="en-IN" dirty="0"/>
              <a:t>Calculating Total Interest Earned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How much interest did Max earn on the investment described in Example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7045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4500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en-US" sz="2800" b="0" dirty="0"/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2545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Max earned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2545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interest.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</a:t>
            </a:r>
            <a:r>
              <a:rPr dirty="0"/>
              <a:t>Example 1</a:t>
            </a:r>
            <a:r>
              <a:rPr lang="en-US" dirty="0"/>
              <a:t>0</a:t>
            </a:r>
            <a:r>
              <a:rPr dirty="0"/>
              <a:t>: Application: </a:t>
            </a:r>
            <a:r>
              <a:rPr lang="en-IN" dirty="0"/>
              <a:t>Compound Interest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lphaLcPeriod"/>
                  <a:defRPr sz="2800"/>
                </a:pPr>
                <a:r>
                  <a:rPr lang="en-US" sz="2800" dirty="0"/>
                  <a:t>Use the compound interest formula to find the value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6000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invested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sz="2800" dirty="0"/>
                  <a:t> years if it is compounded quarterly at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dirty="0"/>
                  <a:t>Find the amount of interest earned.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 marL="514350" indent="-514350">
                  <a:buAutoNum type="alphaLcPeriod"/>
                  <a:defRPr sz="2800"/>
                </a:pPr>
                <a:r>
                  <a:rPr lang="en-US" sz="2800" dirty="0"/>
                  <a:t>With a scientific calculator, follow the steps outlined in Example 8 with  </a:t>
                </a:r>
              </a:p>
              <a:p>
                <a:pPr marL="457200" lvl="1" indent="0">
                  <a:buNone/>
                  <a:defRPr sz="2800"/>
                </a:pP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6000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  <a:defRPr sz="2800"/>
                </a:pP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</a:t>
            </a:r>
            <a:r>
              <a:rPr dirty="0"/>
              <a:t>Example 1</a:t>
            </a:r>
            <a:r>
              <a:rPr lang="en-US" dirty="0"/>
              <a:t>0</a:t>
            </a:r>
            <a:r>
              <a:rPr dirty="0"/>
              <a:t>: Application: </a:t>
            </a:r>
            <a:r>
              <a:rPr lang="en-IN" dirty="0"/>
              <a:t>Compound Interest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defRPr sz="2800"/>
                </a:pPr>
                <a:r>
                  <a:rPr lang="en-US" dirty="0"/>
                  <a:t>Substituting into the formula gives the following.</a:t>
                </a:r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bar>
                                    <m:bar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</m:e>
                                  </m:ba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bar>
                            <m:ba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)</m:t>
                              </m:r>
                            </m:e>
                          </m:ba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bar>
                            <m:ba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ba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6000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bar>
                                <m:bar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03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   </m:t>
                                  </m:r>
                                </m:e>
                              </m:bar>
                            </m:e>
                          </m:d>
                        </m:e>
                        <m:sup>
                          <m:bar>
                            <m:ba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e>
                          </m:ba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dirty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6000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bar>
                          <m:bar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604706439</m:t>
                            </m:r>
                          </m:e>
                        </m:ba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9628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  <a:p>
                <a:pPr>
                  <a:spcBef>
                    <a:spcPts val="0"/>
                  </a:spcBef>
                  <a:defRPr sz="2800"/>
                </a:pPr>
                <a:r>
                  <a:rPr lang="en-US" sz="2800" dirty="0"/>
                  <a:t>The value (or amount) will be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$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9628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.</m:t>
                        </m:r>
                      </m:e>
                    </m:bar>
                  </m:oMath>
                </a14:m>
                <a:endParaRPr lang="en-US" sz="2800" dirty="0"/>
              </a:p>
              <a:p>
                <a:pPr marL="514350" indent="-514350">
                  <a:spcBef>
                    <a:spcPts val="0"/>
                  </a:spcBef>
                  <a:buFont typeface="+mj-lt"/>
                  <a:buAutoNum type="alphaLcPeriod" startAt="2"/>
                  <a:defRPr sz="2800"/>
                </a:pPr>
                <a:r>
                  <a:rPr lang="en-US" sz="2800" dirty="0"/>
                  <a:t>The interest earned will be</a:t>
                </a:r>
              </a:p>
              <a:p>
                <a:pPr>
                  <a:spcBef>
                    <a:spcPts val="0"/>
                  </a:spcBef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9628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ba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−$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=$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3628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.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C2B1049-650E-1BB8-3643-1B7AF6BDEB61}"/>
              </a:ext>
            </a:extLst>
          </p:cNvPr>
          <p:cNvSpPr txBox="1"/>
          <p:nvPr/>
        </p:nvSpPr>
        <p:spPr>
          <a:xfrm>
            <a:off x="4954555" y="415678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Rounded to the nearest cent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3509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Inflation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108543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The adjusted amount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due to </a:t>
                </a:r>
                <a:r>
                  <a:rPr lang="en-US" sz="2800" b="1" dirty="0"/>
                  <a:t>inflation</a:t>
                </a:r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sSup>
                      <m:sSupPr>
                        <m:ctrlPr>
                          <a:rPr lang="ar-A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AE" b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ar-AE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ar-AE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ar-AE" sz="2800" dirty="0"/>
                  <a:t>,</a:t>
                </a:r>
              </a:p>
              <a:p>
                <a:r>
                  <a:rPr lang="en-US" sz="2800" dirty="0"/>
                  <a:t>where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principal (the original value),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annual rate of inflation in decimal notation, and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time (in years).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108543"/>
              </a:xfrm>
              <a:blipFill>
                <a:blip r:embed="rId2"/>
                <a:stretch>
                  <a:fillRect l="-1328" t="-1553" b="-40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</a:t>
            </a:r>
            <a:r>
              <a:rPr lang="en-US" dirty="0"/>
              <a:t>1</a:t>
            </a:r>
            <a:r>
              <a:rPr dirty="0"/>
              <a:t>: Application: </a:t>
            </a:r>
            <a:r>
              <a:rPr lang="en-IN" dirty="0"/>
              <a:t>Calculating Inflation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Suppose that your income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800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per year and that each year you can expect to receive a cost-of-living raise that matches the inflation rate. If inflation is steady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per year, find your yearly income in:</a:t>
                </a:r>
              </a:p>
              <a:p>
                <a:pPr>
                  <a:defRPr sz="2800"/>
                </a:pPr>
                <a:r>
                  <a:rPr lang="en-US" b="1" dirty="0"/>
                  <a:t>a.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years 		</a:t>
                </a:r>
                <a:r>
                  <a:rPr lang="en-US" b="1" dirty="0"/>
                  <a:t>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years		</a:t>
                </a:r>
                <a:r>
                  <a:rPr lang="en-US" b="1" dirty="0"/>
                  <a:t>c.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years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To calculate your yearly income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sz="2800" dirty="0"/>
                  <a:t> years, evaluate</a:t>
                </a:r>
              </a:p>
              <a:p>
                <a:pPr indent="-285750">
                  <a:defRPr sz="2800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i="0" dirty="0">
                    <a:latin typeface="+mj-lt"/>
                  </a:rPr>
                  <a:t>at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b="0" i="0" dirty="0">
                    <a:latin typeface="+mj-lt"/>
                  </a:rPr>
                  <a:t>and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5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7655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</a:t>
            </a:r>
            <a:r>
              <a:rPr lang="en-US" dirty="0"/>
              <a:t>1</a:t>
            </a:r>
            <a:r>
              <a:rPr dirty="0"/>
              <a:t>: Application: </a:t>
            </a:r>
            <a:r>
              <a:rPr lang="en-IN" dirty="0"/>
              <a:t>Calculating Inflation (cont.)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AutoNum type="alphaLcPeriod"/>
                  <a:defRPr sz="2800"/>
                </a:pPr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33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387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09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IN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38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704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79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endParaRPr lang="en-IN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IN" dirty="0"/>
                  <a:t>for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800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03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52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016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</m:t>
                    </m:r>
                  </m:oMath>
                </a14:m>
                <a:endParaRPr lang="en-US" dirty="0"/>
              </a:p>
              <a:p>
                <a:pPr>
                  <a:defRPr sz="2800"/>
                </a:pPr>
                <a:endParaRPr lang="en-IN" dirty="0"/>
              </a:p>
              <a:p>
                <a:pPr>
                  <a:defRPr sz="2800"/>
                </a:pPr>
                <a:r>
                  <a:rPr lang="en-US" dirty="0"/>
                  <a:t>Thus, if you keep the same job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years with your salary matching inflation, you will be making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387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09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years,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704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79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dirty="0"/>
                  <a:t> years,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52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016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en-US" dirty="0"/>
                  <a:t> years.</a:t>
                </a:r>
                <a:endParaRPr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b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4CA5DE-EA55-EFE8-F655-848E3C536C77}"/>
              </a:ext>
            </a:extLst>
          </p:cNvPr>
          <p:cNvSpPr txBox="1"/>
          <p:nvPr/>
        </p:nvSpPr>
        <p:spPr>
          <a:xfrm>
            <a:off x="4254759" y="1460242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Rounded to the nearest cent</a:t>
            </a:r>
            <a:endParaRPr lang="en-IN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E4EE6F-A541-23FA-EEE7-BDD0391EA0EE}"/>
              </a:ext>
            </a:extLst>
          </p:cNvPr>
          <p:cNvSpPr txBox="1"/>
          <p:nvPr/>
        </p:nvSpPr>
        <p:spPr>
          <a:xfrm>
            <a:off x="4301413" y="249594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Rounded to the nearest cent</a:t>
            </a:r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09FA07-CBC3-1A94-2FC6-D59DD2E49093}"/>
              </a:ext>
            </a:extLst>
          </p:cNvPr>
          <p:cNvSpPr txBox="1"/>
          <p:nvPr/>
        </p:nvSpPr>
        <p:spPr>
          <a:xfrm>
            <a:off x="4329405" y="3531638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Rounded to the nearest cent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741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 sz="3200"/>
            </a:pPr>
            <a:r>
              <a:rPr lang="en-US" dirty="0"/>
              <a:t>Formula: </a:t>
            </a:r>
            <a:r>
              <a:rPr dirty="0"/>
              <a:t>Depreciation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625608"/>
              </a:xfrm>
            </p:spPr>
            <p:txBody>
              <a:bodyPr>
                <a:spAutoFit/>
              </a:bodyPr>
              <a:lstStyle/>
              <a:p>
                <a:r>
                  <a:rPr lang="en-US" sz="2800" dirty="0"/>
                  <a:t>The current value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of an item due to </a:t>
                </a:r>
                <a:r>
                  <a:rPr lang="en-US" sz="2800" b="1" dirty="0"/>
                  <a:t>depreciation</a:t>
                </a:r>
                <a:r>
                  <a:rPr lang="en-US" sz="2800" dirty="0"/>
                  <a:t> is</a:t>
                </a:r>
              </a:p>
              <a:p>
                <a:pPr algn="ctr">
                  <a:defRPr sz="2800"/>
                </a:pP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sSup>
                      <m:sSupPr>
                        <m:ctrlPr>
                          <a:rPr lang="ar-AE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ar-AE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ar-AE" b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d>
                      </m:e>
                      <m:sup>
                        <m:r>
                          <a:rPr lang="ar-AE" b="1" i="1">
                            <a:latin typeface="Cambria Math" panose="02040503050406030204" pitchFamily="18" charset="0"/>
                          </a:rPr>
                          <m:t>𝒕</m:t>
                        </m:r>
                      </m:sup>
                    </m:sSup>
                  </m:oMath>
                </a14:m>
                <a:r>
                  <a:rPr lang="ar-AE" sz="2800" b="1" dirty="0"/>
                  <a:t>,</a:t>
                </a:r>
              </a:p>
              <a:p>
                <a:r>
                  <a:rPr lang="en-US" sz="2800" dirty="0"/>
                  <a:t>where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principal (the original value),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annual rate of depreciation in decimal notation,   </a:t>
                </a:r>
              </a:p>
              <a:p>
                <a:r>
                  <a:rPr lang="en-US" dirty="0"/>
                  <a:t>       </a:t>
                </a:r>
                <a:r>
                  <a:rPr lang="en-US" sz="2800" dirty="0"/>
                  <a:t>and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time (in years).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29287"/>
                <a:ext cx="8229600" cy="3625608"/>
              </a:xfrm>
              <a:blipFill>
                <a:blip r:embed="rId2"/>
                <a:stretch>
                  <a:fillRect l="-1328" t="-1333" b="-333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1: Application: Calculating Simple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You want to borrow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from your bank for one year. If the interest rate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, how much interest would you pay?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interest is found by using the formula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with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055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2800" dirty="0"/>
                  <a:t> and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year</a:t>
                </a:r>
                <a:r>
                  <a:rPr lang="en-US" dirty="0"/>
                  <a:t>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2000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055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You would pay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interest.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</a:t>
            </a:r>
            <a:r>
              <a:rPr lang="en-US" dirty="0"/>
              <a:t>2</a:t>
            </a:r>
            <a:r>
              <a:rPr dirty="0"/>
              <a:t>: Application: </a:t>
            </a:r>
            <a:r>
              <a:rPr lang="en-US" dirty="0"/>
              <a:t>Calculating the Current Value Due to Depreciation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Suppose that a certain make of automobile depreciates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each year. Find the current market value of one of these automobiles if it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dirty="0"/>
                  <a:t> years old and its original value was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000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defRPr sz="2800"/>
                </a:pPr>
                <a:r>
                  <a:rPr lang="en-US" b="1" dirty="0"/>
                  <a:t>Solution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years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Using the formula for the current value due to depreciation, we have the following.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63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972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1</a:t>
            </a:r>
            <a:r>
              <a:rPr lang="en-US" dirty="0"/>
              <a:t>2</a:t>
            </a:r>
            <a:r>
              <a:rPr dirty="0"/>
              <a:t>: Application: </a:t>
            </a:r>
            <a:r>
              <a:rPr lang="en-US" dirty="0"/>
              <a:t>Calculating the Current Value Due to Depreciation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000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>
                  <a:defRPr sz="2800"/>
                </a:pPr>
                <a:r>
                  <a:rPr lang="en-US" dirty="0"/>
                  <a:t>Putting this in the calculator gives us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748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2125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defRPr sz="2800"/>
                </a:pPr>
                <a:r>
                  <a:rPr lang="en-US" dirty="0"/>
                  <a:t>The current market value of the automobile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748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21</m:t>
                    </m:r>
                  </m:oMath>
                </a14:m>
                <a:r>
                  <a:rPr lang="en-US" dirty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101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</a:t>
            </a:r>
            <a:r>
              <a:rPr dirty="0"/>
              <a:t>Example </a:t>
            </a:r>
            <a:r>
              <a:rPr lang="en-US" dirty="0"/>
              <a:t>2</a:t>
            </a:r>
            <a:r>
              <a:rPr dirty="0"/>
              <a:t>: Application: </a:t>
            </a:r>
            <a:r>
              <a:rPr lang="en-IN" dirty="0"/>
              <a:t>Calculating Simple Interest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defRPr sz="2800"/>
                </a:pPr>
                <a:r>
                  <a:rPr lang="en-US" dirty="0"/>
                  <a:t>Sylvia borrowed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2400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interest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 months. How much interest did she have to pay?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interest is found by using the formula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with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2400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bar>
                      <m:bar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05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,</m:t>
                        </m:r>
                      </m:e>
                    </m:bar>
                  </m:oMath>
                </a14:m>
                <a:r>
                  <a:rPr lang="en-US" sz="2800" dirty="0"/>
                  <a:t>  and 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months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/>
                  <a:t> year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  </m:t>
                        </m:r>
                      </m:e>
                    </m:ba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800" dirty="0"/>
                  <a:t> year.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2400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</m:e>
                      </m:ba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05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</m:ba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ba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e>
                      </m:ba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Sylvia had to pay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$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bar>
                  </m:oMath>
                </a14:m>
                <a:r>
                  <a:rPr lang="en-US" sz="2800" dirty="0"/>
                  <a:t> in interest.</a:t>
                </a:r>
              </a:p>
              <a:p>
                <a:pPr>
                  <a:defRPr sz="2800"/>
                </a:pP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2086" r="-148" b="-20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Application: </a:t>
            </a:r>
            <a:r>
              <a:rPr lang="en-IN" dirty="0"/>
              <a:t>Calculating Total Amount Due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Carmen loaned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a friend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months at an interest rate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. How much will her friend pay her at the end of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months?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The total amount paid to Carmen at the end of the six months will be the original amount loaned plus the interest.</a:t>
                </a:r>
              </a:p>
              <a:p>
                <a:pPr>
                  <a:defRPr sz="2800"/>
                </a:pPr>
                <a:r>
                  <a:rPr lang="en-US" sz="2800" dirty="0"/>
                  <a:t>The interest is found by using the formula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IN" b="0" i="1" dirty="0" err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, with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Example </a:t>
            </a:r>
            <a:r>
              <a:rPr lang="en-US" dirty="0"/>
              <a:t>3</a:t>
            </a:r>
            <a:r>
              <a:rPr dirty="0"/>
              <a:t>: Application: </a:t>
            </a:r>
            <a:r>
              <a:rPr lang="en-IN" dirty="0"/>
              <a:t>Calculating Total Amount Due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 and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months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/>
                  <a:t> year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year.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500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08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interest is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and the total amount to be paid at the end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 months is</a:t>
                </a:r>
              </a:p>
              <a:p>
                <a:pPr algn="ctr">
                  <a:defRPr sz="2800"/>
                </a:pPr>
                <a:r>
                  <a:rPr lang="en-US" sz="2800" b="0" i="0" dirty="0">
                    <a:latin typeface="+mj-lt"/>
                  </a:rPr>
                  <a:t>principal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b="0" i="0" dirty="0">
                    <a:latin typeface="+mj-lt"/>
                  </a:rPr>
                  <a:t> interest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520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92CBBE-E7F9-287A-1B03-9CE0A9D93057}"/>
              </a:ext>
            </a:extLst>
          </p:cNvPr>
          <p:cNvCxnSpPr/>
          <p:nvPr/>
        </p:nvCxnSpPr>
        <p:spPr>
          <a:xfrm flipH="1">
            <a:off x="3657600" y="2438400"/>
            <a:ext cx="6858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09641C-A61F-8AA3-A15F-67274C2BB5C1}"/>
              </a:ext>
            </a:extLst>
          </p:cNvPr>
          <p:cNvCxnSpPr>
            <a:cxnSpLocks/>
          </p:cNvCxnSpPr>
          <p:nvPr/>
        </p:nvCxnSpPr>
        <p:spPr>
          <a:xfrm flipH="1">
            <a:off x="4495800" y="2752531"/>
            <a:ext cx="300135" cy="295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10ED1B-C12D-109B-0A13-D0128BB362A8}"/>
                  </a:ext>
                </a:extLst>
              </p:cNvPr>
              <p:cNvSpPr txBox="1"/>
              <p:nvPr/>
            </p:nvSpPr>
            <p:spPr>
              <a:xfrm>
                <a:off x="3442996" y="221602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04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10ED1B-C12D-109B-0A13-D0128BB362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996" y="2216020"/>
                <a:ext cx="914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76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Application: </a:t>
            </a:r>
            <a:r>
              <a:rPr lang="en-US" dirty="0"/>
              <a:t>Calculating Principal using Simple Interest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What principal would you need to invest at a rate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 to 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450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months?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Here the principal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is unknown. We do know</a:t>
                </a: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450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06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year.</a:t>
                </a:r>
              </a:p>
              <a:p>
                <a:pPr>
                  <a:defRPr sz="2800"/>
                </a:pPr>
                <a:r>
                  <a:rPr lang="en-US" sz="2800" dirty="0"/>
                  <a:t>Substituting and solving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we have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450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06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450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03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4</a:t>
            </a:r>
            <a:r>
              <a:rPr dirty="0"/>
              <a:t>: Application: </a:t>
            </a:r>
            <a:r>
              <a:rPr lang="en-US" dirty="0"/>
              <a:t>Calculating Principal using Simple Interest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450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03</m:t>
                          </m:r>
                        </m:den>
                      </m:f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000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You would need to invest a principal amount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000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to earn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450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800" dirty="0"/>
                  <a:t> months at a rate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E76BB8-F30B-F2A7-8D70-D83D17951AE8}"/>
              </a:ext>
            </a:extLst>
          </p:cNvPr>
          <p:cNvCxnSpPr/>
          <p:nvPr/>
        </p:nvCxnSpPr>
        <p:spPr>
          <a:xfrm flipV="1">
            <a:off x="4953000" y="1143000"/>
            <a:ext cx="838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3B585E-5C6D-F5A5-96B9-7393D88277D2}"/>
              </a:ext>
            </a:extLst>
          </p:cNvPr>
          <p:cNvCxnSpPr/>
          <p:nvPr/>
        </p:nvCxnSpPr>
        <p:spPr>
          <a:xfrm flipV="1">
            <a:off x="4724400" y="1600200"/>
            <a:ext cx="8382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50C10-3506-BF6D-B622-7EEB86AE2C4B}"/>
                  </a:ext>
                </a:extLst>
              </p:cNvPr>
              <p:cNvSpPr txBox="1"/>
              <p:nvPr/>
            </p:nvSpPr>
            <p:spPr>
              <a:xfrm>
                <a:off x="5990253" y="1292290"/>
                <a:ext cx="26561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Divide both sides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7250C10-3506-BF6D-B622-7EEB86AE2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253" y="1292290"/>
                <a:ext cx="2656114" cy="369332"/>
              </a:xfrm>
              <a:prstGeom prst="rect">
                <a:avLst/>
              </a:prstGeom>
              <a:blipFill>
                <a:blip r:embed="rId3"/>
                <a:stretch>
                  <a:fillRect l="-2069" t="-9836" b="-2459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01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5</a:t>
            </a:r>
            <a:r>
              <a:rPr dirty="0"/>
              <a:t>: Application: </a:t>
            </a:r>
            <a:r>
              <a:rPr lang="en-US" dirty="0"/>
              <a:t>Calculating Time using Simple Interest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/>
                  <a:t>Stuart is investing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1500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 an interest rate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dirty="0"/>
                  <a:t>. How long will it take for his investment to earn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$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in simple interest?</a:t>
                </a:r>
              </a:p>
              <a:p>
                <a:pPr>
                  <a:defRPr sz="2800"/>
                </a:pPr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dirty="0"/>
                  <a:t>In this case, the unknown is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. We do know</a:t>
                </a:r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%=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=$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1500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Substituting and solving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 gives</a:t>
                </a: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1500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b="0" dirty="0">
                  <a:ea typeface="Cambria Math" panose="02040503050406030204" pitchFamily="18" charset="0"/>
                </a:endParaRPr>
              </a:p>
              <a:p>
                <a:pPr>
                  <a:defRPr sz="2800"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3251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2172</Words>
  <Application>Microsoft Office PowerPoint</Application>
  <PresentationFormat>On-screen Show (4:3)</PresentationFormat>
  <Paragraphs>216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Courier New</vt:lpstr>
      <vt:lpstr>Arial</vt:lpstr>
      <vt:lpstr>Calibri</vt:lpstr>
      <vt:lpstr>Cambria Math</vt:lpstr>
      <vt:lpstr>Office Theme</vt:lpstr>
      <vt:lpstr>Section 7.2</vt:lpstr>
      <vt:lpstr>Formula: Simple Interest Formula</vt:lpstr>
      <vt:lpstr>Example 1: Application: Calculating Simple Interest</vt:lpstr>
      <vt:lpstr>Completion Example 2: Application: Calculating Simple Interest</vt:lpstr>
      <vt:lpstr>Example 3: Application: Calculating Total Amount Due</vt:lpstr>
      <vt:lpstr>Example 3: Application: Calculating Total Amount Due (cont.)</vt:lpstr>
      <vt:lpstr>Example 4: Application: Calculating Principal using Simple Interest</vt:lpstr>
      <vt:lpstr>Example 4: Application: Calculating Principal using Simple Interest (cont.)</vt:lpstr>
      <vt:lpstr>Example 5: Application: Calculating Time using Simple Interest</vt:lpstr>
      <vt:lpstr>Example 5: Application: Calculating Time using Simple Interest (cont.)</vt:lpstr>
      <vt:lpstr>Procedure: To Calculate Compound Interest</vt:lpstr>
      <vt:lpstr>Procedure: To Calculate Compound Interest (cont.)</vt:lpstr>
      <vt:lpstr>Example 6: Application: Calculating Compound Interest</vt:lpstr>
      <vt:lpstr>Example 6: Application: Calculating Compound Interest (cont.)</vt:lpstr>
      <vt:lpstr>Example 6: Application: Calculating Compound Interest (cont.)</vt:lpstr>
      <vt:lpstr>Example 7: Application: Calculating Compound Interest</vt:lpstr>
      <vt:lpstr>Example 7: Application: Calculating Compound Interest (cont.)</vt:lpstr>
      <vt:lpstr>Example 7: Application: Calculating Compound Interest (cont.)</vt:lpstr>
      <vt:lpstr>Formula: Compound Interest Formula</vt:lpstr>
      <vt:lpstr>Example 8: Application: Using the Compound Interest Formula</vt:lpstr>
      <vt:lpstr>Example 8: Application: Using the Compound Interest Formula (cont.)</vt:lpstr>
      <vt:lpstr>Formula: Total Interest Earned</vt:lpstr>
      <vt:lpstr>Example 9: Application: Calculating Total Interest Earned</vt:lpstr>
      <vt:lpstr>Completion Example 10: Application: Compound Interest</vt:lpstr>
      <vt:lpstr>Completion Example 10: Application: Compound Interest (cont.)</vt:lpstr>
      <vt:lpstr>Formula: Inflation</vt:lpstr>
      <vt:lpstr>Example 11: Application: Calculating Inflation</vt:lpstr>
      <vt:lpstr>Example 11: Application: Calculating Inflation (cont.)</vt:lpstr>
      <vt:lpstr>Formula: Depreciation</vt:lpstr>
      <vt:lpstr>Example 12: Application: Calculating the Current Value Due to Depreciation</vt:lpstr>
      <vt:lpstr>Example 12: Application: Calculating the Current Value Due to Depreciation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Pathways to College Mathematics</dc:title>
  <dc:creator>Hawkes Learning</dc:creator>
  <cp:lastModifiedBy>Jolie Even</cp:lastModifiedBy>
  <cp:revision>132</cp:revision>
  <dcterms:created xsi:type="dcterms:W3CDTF">2013-04-26T14:43:13Z</dcterms:created>
  <dcterms:modified xsi:type="dcterms:W3CDTF">2024-09-10T15:04:49Z</dcterms:modified>
</cp:coreProperties>
</file>