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7" r:id="rId3"/>
    <p:sldId id="258" r:id="rId4"/>
    <p:sldId id="270" r:id="rId5"/>
    <p:sldId id="260" r:id="rId6"/>
    <p:sldId id="261" r:id="rId7"/>
    <p:sldId id="271" r:id="rId8"/>
    <p:sldId id="272" r:id="rId9"/>
    <p:sldId id="273" r:id="rId10"/>
    <p:sldId id="274" r:id="rId11"/>
    <p:sldId id="263" r:id="rId12"/>
    <p:sldId id="264" r:id="rId13"/>
    <p:sldId id="275" r:id="rId14"/>
    <p:sldId id="266" r:id="rId15"/>
    <p:sldId id="267" r:id="rId16"/>
    <p:sldId id="276" r:id="rId17"/>
    <p:sldId id="277" r:id="rId18"/>
  </p:sldIdLst>
  <p:sldSz cx="9144000" cy="6858000" type="screen4x3"/>
  <p:notesSz cx="6858000" cy="9144000"/>
  <p:embeddedFontLst>
    <p:embeddedFont>
      <p:font typeface="Cambria Math" panose="02040503050406030204" pitchFamily="18" charset="0"/>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1-5-21-1482476501-413027322-842925246-31193" providerId="AD"/>
      </p:ext>
    </p:extLst>
  </p:cmAuthor>
  <p:cmAuthor id="2" name="appaji" initials="a" lastIdx="1" clrIdx="2">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Buying a Car</a:t>
            </a:r>
          </a:p>
        </p:txBody>
      </p:sp>
      <p:sp>
        <p:nvSpPr>
          <p:cNvPr id="3" name="Title 2"/>
          <p:cNvSpPr>
            <a:spLocks noGrp="1"/>
          </p:cNvSpPr>
          <p:nvPr>
            <p:ph type="title"/>
          </p:nvPr>
        </p:nvSpPr>
        <p:spPr/>
        <p:txBody>
          <a:bodyPr/>
          <a:lstStyle/>
          <a:p>
            <a:r>
              <a:rPr dirty="0"/>
              <a:t>Section 7.3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t>
            </a:r>
            <a:r>
              <a:rPr lang="en-US" dirty="0"/>
              <a:t>Application: </a:t>
            </a:r>
            <a:r>
              <a:rPr dirty="0"/>
              <a:t>Calculating Car Payments and Finance Charges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457200" lvl="1" indent="0">
                  <a:buNone/>
                  <a:defRPr sz="2800"/>
                </a:pPr>
                <a:r>
                  <a:rPr lang="en-US" dirty="0"/>
                  <a:t>Total interest paid </a:t>
                </a:r>
                <a14:m>
                  <m:oMath xmlns:m="http://schemas.openxmlformats.org/officeDocument/2006/math">
                    <m:r>
                      <a:rPr lang="en-US" i="1" dirty="0" smtClean="0">
                        <a:latin typeface="Cambria Math" panose="02040503050406030204" pitchFamily="18" charset="0"/>
                      </a:rPr>
                      <m:t>= $</m:t>
                    </m:r>
                    <m:r>
                      <a:rPr lang="en-US" i="1" dirty="0" smtClean="0">
                        <a:latin typeface="Cambria Math" panose="02040503050406030204" pitchFamily="18" charset="0"/>
                      </a:rPr>
                      <m:t>23</m:t>
                    </m:r>
                    <m:r>
                      <a:rPr lang="en-US" i="1" dirty="0" smtClean="0">
                        <a:latin typeface="Cambria Math" panose="02040503050406030204" pitchFamily="18" charset="0"/>
                      </a:rPr>
                      <m:t>,</m:t>
                    </m:r>
                    <m:r>
                      <a:rPr lang="en-US" i="1" dirty="0" smtClean="0">
                        <a:latin typeface="Cambria Math" panose="02040503050406030204" pitchFamily="18" charset="0"/>
                      </a:rPr>
                      <m:t>560</m:t>
                    </m:r>
                    <m:r>
                      <a:rPr lang="en-US" i="1" dirty="0" smtClean="0">
                        <a:latin typeface="Cambria Math" panose="02040503050406030204" pitchFamily="18" charset="0"/>
                      </a:rPr>
                      <m:t>.</m:t>
                    </m:r>
                    <m:r>
                      <a:rPr lang="en-US" i="1" dirty="0" smtClean="0">
                        <a:latin typeface="Cambria Math" panose="02040503050406030204" pitchFamily="18" charset="0"/>
                      </a:rPr>
                      <m:t>48</m:t>
                    </m:r>
                    <m:r>
                      <a:rPr lang="en-US" i="1" dirty="0" smtClean="0">
                        <a:latin typeface="Cambria Math" panose="02040503050406030204" pitchFamily="18" charset="0"/>
                      </a:rPr>
                      <m:t> − $</m:t>
                    </m:r>
                    <m:r>
                      <a:rPr lang="en-US" i="1" dirty="0" smtClean="0">
                        <a:latin typeface="Cambria Math" panose="02040503050406030204" pitchFamily="18" charset="0"/>
                      </a:rPr>
                      <m:t>22</m:t>
                    </m:r>
                    <m:r>
                      <a:rPr lang="en-US" i="1" dirty="0" smtClean="0">
                        <a:latin typeface="Cambria Math" panose="02040503050406030204" pitchFamily="18" charset="0"/>
                      </a:rPr>
                      <m:t>,</m:t>
                    </m:r>
                    <m:r>
                      <a:rPr lang="en-US" i="1" dirty="0" smtClean="0">
                        <a:latin typeface="Cambria Math" panose="02040503050406030204" pitchFamily="18" charset="0"/>
                      </a:rPr>
                      <m:t>000</m:t>
                    </m:r>
                    <m:r>
                      <a:rPr lang="en-US" i="1" dirty="0" smtClean="0">
                        <a:latin typeface="Cambria Math" panose="02040503050406030204" pitchFamily="18" charset="0"/>
                      </a:rPr>
                      <m:t> = $</m:t>
                    </m:r>
                    <m:r>
                      <a:rPr lang="en-US" i="1" dirty="0" smtClean="0">
                        <a:latin typeface="Cambria Math" panose="02040503050406030204" pitchFamily="18" charset="0"/>
                      </a:rPr>
                      <m:t>1560</m:t>
                    </m:r>
                    <m:r>
                      <a:rPr lang="en-US" i="1" dirty="0" smtClean="0">
                        <a:latin typeface="Cambria Math" panose="02040503050406030204" pitchFamily="18" charset="0"/>
                      </a:rPr>
                      <m:t>.</m:t>
                    </m:r>
                    <m:r>
                      <a:rPr lang="en-US" i="1" dirty="0" smtClean="0">
                        <a:latin typeface="Cambria Math" panose="02040503050406030204" pitchFamily="18" charset="0"/>
                      </a:rPr>
                      <m:t>48</m:t>
                    </m:r>
                  </m:oMath>
                </a14:m>
                <a:endParaRPr lang="en-US" dirty="0"/>
              </a:p>
              <a:p>
                <a:pPr marL="457200" lvl="1" indent="0">
                  <a:buNone/>
                  <a:defRPr sz="2800"/>
                </a:pPr>
                <a:r>
                  <a:rPr lang="en-US" dirty="0"/>
                  <a:t>Therefore, Ada will pay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1560</m:t>
                    </m:r>
                    <m:r>
                      <a:rPr lang="en-US" i="1" dirty="0" smtClean="0">
                        <a:latin typeface="Cambria Math" panose="02040503050406030204" pitchFamily="18" charset="0"/>
                      </a:rPr>
                      <m:t>.</m:t>
                    </m:r>
                    <m:r>
                      <a:rPr lang="en-US" i="1" dirty="0" smtClean="0">
                        <a:latin typeface="Cambria Math" panose="02040503050406030204" pitchFamily="18" charset="0"/>
                      </a:rPr>
                      <m:t>48</m:t>
                    </m:r>
                    <m:r>
                      <a:rPr lang="en-US" i="1" dirty="0" smtClean="0">
                        <a:latin typeface="Cambria Math" panose="02040503050406030204" pitchFamily="18" charset="0"/>
                      </a:rPr>
                      <m:t> </m:t>
                    </m:r>
                  </m:oMath>
                </a14:m>
                <a:r>
                  <a:rPr lang="en-US" dirty="0"/>
                  <a:t>in interest over </a:t>
                </a:r>
                <a14:m>
                  <m:oMath xmlns:m="http://schemas.openxmlformats.org/officeDocument/2006/math">
                    <m:r>
                      <a:rPr lang="en-US" i="1" dirty="0" smtClean="0">
                        <a:latin typeface="Cambria Math" panose="02040503050406030204" pitchFamily="18" charset="0"/>
                      </a:rPr>
                      <m:t>4</m:t>
                    </m:r>
                  </m:oMath>
                </a14:m>
                <a:r>
                  <a:rPr lang="en-US" dirty="0"/>
                  <a:t> years to finance the car.</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t="-1227"/>
                </a:stretch>
              </a:blipFill>
            </p:spPr>
            <p:txBody>
              <a:bodyPr/>
              <a:lstStyle/>
              <a:p>
                <a:r>
                  <a:rPr lang="en-IN">
                    <a:noFill/>
                  </a:rPr>
                  <a:t> </a:t>
                </a:r>
              </a:p>
            </p:txBody>
          </p:sp>
        </mc:Fallback>
      </mc:AlternateContent>
    </p:spTree>
    <p:extLst>
      <p:ext uri="{BB962C8B-B14F-4D97-AF65-F5344CB8AC3E}">
        <p14:creationId xmlns:p14="http://schemas.microsoft.com/office/powerpoint/2010/main" val="237095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Procedure: </a:t>
            </a:r>
            <a:r>
              <a:rPr sz="3200" dirty="0"/>
              <a:t>Finding the</a:t>
            </a:r>
            <a:r>
              <a:rPr lang="en-US" sz="2800" dirty="0"/>
              <a:t> APR </a:t>
            </a:r>
            <a:r>
              <a:rPr sz="3200" dirty="0"/>
              <a:t>of a Loan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229600" cy="4685713"/>
              </a:xfrm>
            </p:spPr>
            <p:txBody>
              <a:bodyPr>
                <a:normAutofit/>
              </a:bodyPr>
              <a:lstStyle/>
              <a:p>
                <a:pPr marL="514350" indent="-514350">
                  <a:buFont typeface="+mj-lt"/>
                  <a:buAutoNum type="arabicPeriod"/>
                  <a:defRPr sz="2800"/>
                </a:pPr>
                <a:r>
                  <a:rPr lang="en-US" dirty="0"/>
                  <a:t>​</a:t>
                </a:r>
                <a:r>
                  <a:rPr lang="en-US" sz="2800" dirty="0"/>
                  <a:t>Calculate the finance charge.</a:t>
                </a:r>
              </a:p>
              <a:p>
                <a:pPr marL="514350" indent="-514350">
                  <a:buFont typeface="+mj-lt"/>
                  <a:buAutoNum type="arabicPeriod" startAt="2"/>
                  <a:defRPr sz="2800"/>
                </a:pPr>
                <a:r>
                  <a:rPr lang="en-US" dirty="0"/>
                  <a:t>​</a:t>
                </a:r>
                <a:r>
                  <a:rPr lang="en-US" sz="2800" dirty="0"/>
                  <a:t>Find the finance charge per </a:t>
                </a:r>
                <a14:m>
                  <m:oMath xmlns:m="http://schemas.openxmlformats.org/officeDocument/2006/math">
                    <m:r>
                      <a:rPr lang="en-US">
                        <a:latin typeface="Cambria Math" panose="02040503050406030204" pitchFamily="18" charset="0"/>
                      </a:rPr>
                      <m:t>$100</m:t>
                    </m:r>
                  </m:oMath>
                </a14:m>
                <a:r>
                  <a:rPr lang="en-US" sz="2800" dirty="0"/>
                  <a:t> borrowed.</a:t>
                </a:r>
              </a:p>
              <a:p>
                <a:pPr algn="ctr">
                  <a:defRPr sz="2800"/>
                </a:pPr>
                <a:r>
                  <a:rPr lang="en-US" dirty="0"/>
                  <a:t>​</a:t>
                </a:r>
                <a:r>
                  <a:rPr lang="en-US" sz="2800" dirty="0"/>
                  <a:t> </a:t>
                </a:r>
                <a14:m>
                  <m:oMath xmlns:m="http://schemas.openxmlformats.org/officeDocument/2006/math">
                    <m:f>
                      <m:fPr>
                        <m:ctrlPr>
                          <a:rPr lang="ar-AE" i="1" smtClean="0">
                            <a:latin typeface="Cambria Math" panose="02040503050406030204" pitchFamily="18" charset="0"/>
                          </a:rPr>
                        </m:ctrlPr>
                      </m:fPr>
                      <m:num>
                        <m:r>
                          <m:rPr>
                            <m:sty m:val="p"/>
                          </m:rPr>
                          <a:rPr lang="en-US" b="0" i="0" smtClean="0">
                            <a:latin typeface="Cambria Math" panose="02040503050406030204" pitchFamily="18" charset="0"/>
                          </a:rPr>
                          <m:t>Finance</m:t>
                        </m:r>
                        <m:r>
                          <a:rPr lang="en-US" b="0" i="0" smtClean="0">
                            <a:latin typeface="Cambria Math" panose="02040503050406030204" pitchFamily="18" charset="0"/>
                          </a:rPr>
                          <m:t> </m:t>
                        </m:r>
                        <m:r>
                          <m:rPr>
                            <m:sty m:val="p"/>
                          </m:rPr>
                          <a:rPr lang="en-US" b="0" i="0" smtClean="0">
                            <a:latin typeface="Cambria Math" panose="02040503050406030204" pitchFamily="18" charset="0"/>
                          </a:rPr>
                          <m:t>charge</m:t>
                        </m:r>
                      </m:num>
                      <m:den>
                        <m:r>
                          <m:rPr>
                            <m:sty m:val="p"/>
                          </m:rPr>
                          <a:rPr lang="en-US" b="0" i="0" smtClean="0">
                            <a:latin typeface="Cambria Math" panose="02040503050406030204" pitchFamily="18" charset="0"/>
                          </a:rPr>
                          <m:t>Amount</m:t>
                        </m:r>
                        <m:r>
                          <a:rPr lang="en-US" b="0" i="0" smtClean="0">
                            <a:latin typeface="Cambria Math" panose="02040503050406030204" pitchFamily="18" charset="0"/>
                          </a:rPr>
                          <m:t> </m:t>
                        </m:r>
                        <m:r>
                          <m:rPr>
                            <m:sty m:val="p"/>
                          </m:rPr>
                          <a:rPr lang="en-US" b="0" i="0" smtClean="0">
                            <a:latin typeface="Cambria Math" panose="02040503050406030204" pitchFamily="18" charset="0"/>
                          </a:rPr>
                          <m:t>financed</m:t>
                        </m:r>
                      </m:den>
                    </m:f>
                    <m:r>
                      <a:rPr lang="ar-AE" smtClean="0">
                        <a:latin typeface="Cambria Math" panose="02040503050406030204" pitchFamily="18" charset="0"/>
                      </a:rPr>
                      <m:t>⋅</m:t>
                    </m:r>
                    <m:r>
                      <a:rPr lang="ar-AE">
                        <a:latin typeface="Cambria Math" panose="02040503050406030204" pitchFamily="18" charset="0"/>
                      </a:rPr>
                      <m:t>$</m:t>
                    </m:r>
                    <m:r>
                      <a:rPr lang="ar-AE">
                        <a:latin typeface="Cambria Math" panose="02040503050406030204" pitchFamily="18" charset="0"/>
                      </a:rPr>
                      <m:t>100</m:t>
                    </m:r>
                  </m:oMath>
                </a14:m>
                <a:endParaRPr lang="ar-AE" sz="2800" dirty="0"/>
              </a:p>
              <a:p>
                <a:pPr marL="514350" indent="-514350">
                  <a:buFont typeface="+mj-lt"/>
                  <a:buAutoNum type="arabicPeriod" startAt="3"/>
                  <a:defRPr sz="2800"/>
                </a:pPr>
                <a:r>
                  <a:rPr lang="ar-AE" dirty="0"/>
                  <a:t>​</a:t>
                </a:r>
                <a:r>
                  <a:rPr lang="en-US" sz="2800" dirty="0"/>
                  <a:t>Find the row of the annual percentage rate table that corresponds to the number of payments made and look across that row to find the closest value to the one found in Step </a:t>
                </a:r>
                <a14:m>
                  <m:oMath xmlns:m="http://schemas.openxmlformats.org/officeDocument/2006/math">
                    <m:r>
                      <a:rPr lang="en-US" sz="2800" i="1" dirty="0" smtClean="0">
                        <a:latin typeface="Cambria Math" panose="02040503050406030204" pitchFamily="18" charset="0"/>
                      </a:rPr>
                      <m:t>2</m:t>
                    </m:r>
                  </m:oMath>
                </a14:m>
                <a:r>
                  <a:rPr lang="en-US" sz="2800" dirty="0"/>
                  <a:t>.</a:t>
                </a:r>
              </a:p>
              <a:p>
                <a:pPr marL="514350" indent="-514350">
                  <a:buFont typeface="+mj-lt"/>
                  <a:buAutoNum type="arabicPeriod" startAt="4"/>
                  <a:defRPr sz="2800"/>
                </a:pPr>
                <a:r>
                  <a:rPr lang="en-US" dirty="0"/>
                  <a:t>​</a:t>
                </a:r>
                <a:r>
                  <a:rPr lang="en-US" sz="2800" dirty="0"/>
                  <a:t>Find the percent listed at the top of that column. That is the approximate APR.</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4685713"/>
              </a:xfrm>
              <a:blipFill>
                <a:blip r:embed="rId2"/>
                <a:stretch>
                  <a:fillRect l="-1402" t="-1163" r="-1107"/>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Jada purchases a car and takes out a </a:t>
                </a:r>
                <a14:m>
                  <m:oMath xmlns:m="http://schemas.openxmlformats.org/officeDocument/2006/math">
                    <m:r>
                      <a:rPr lang="en-US" i="1" dirty="0" smtClean="0">
                        <a:latin typeface="Cambria Math" panose="02040503050406030204" pitchFamily="18" charset="0"/>
                      </a:rPr>
                      <m:t>3</m:t>
                    </m:r>
                  </m:oMath>
                </a14:m>
                <a:r>
                  <a:rPr lang="en-US" dirty="0"/>
                  <a:t>-year loan for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15</m:t>
                    </m:r>
                    <m:r>
                      <a:rPr lang="en-US" i="1" dirty="0" smtClean="0">
                        <a:latin typeface="Cambria Math" panose="02040503050406030204" pitchFamily="18" charset="0"/>
                      </a:rPr>
                      <m:t>,</m:t>
                    </m:r>
                    <m:r>
                      <a:rPr lang="en-US" i="1" dirty="0" smtClean="0">
                        <a:latin typeface="Cambria Math" panose="02040503050406030204" pitchFamily="18" charset="0"/>
                      </a:rPr>
                      <m:t>000</m:t>
                    </m:r>
                  </m:oMath>
                </a14:m>
                <a:r>
                  <a:rPr lang="en-US" dirty="0"/>
                  <a:t>. The loan officer tells her that with an interest rate of </a:t>
                </a:r>
                <a14:m>
                  <m:oMath xmlns:m="http://schemas.openxmlformats.org/officeDocument/2006/math">
                    <m:r>
                      <a:rPr lang="en-US" i="1" dirty="0" smtClean="0">
                        <a:latin typeface="Cambria Math" panose="02040503050406030204" pitchFamily="18" charset="0"/>
                      </a:rPr>
                      <m:t>6</m:t>
                    </m:r>
                    <m:r>
                      <a:rPr lang="en-US" i="1" dirty="0" smtClean="0">
                        <a:latin typeface="Cambria Math" panose="02040503050406030204" pitchFamily="18" charset="0"/>
                      </a:rPr>
                      <m:t>%</m:t>
                    </m:r>
                  </m:oMath>
                </a14:m>
                <a:r>
                  <a:rPr lang="en-US" dirty="0"/>
                  <a:t>, her monthly payment will be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466</m:t>
                    </m:r>
                    <m:r>
                      <a:rPr lang="en-US" i="1" dirty="0" smtClean="0">
                        <a:latin typeface="Cambria Math" panose="02040503050406030204" pitchFamily="18" charset="0"/>
                      </a:rPr>
                      <m:t>.</m:t>
                    </m:r>
                    <m:r>
                      <a:rPr lang="en-US" i="1" dirty="0" smtClean="0">
                        <a:latin typeface="Cambria Math" panose="02040503050406030204" pitchFamily="18" charset="0"/>
                      </a:rPr>
                      <m:t>59</m:t>
                    </m:r>
                  </m:oMath>
                </a14:m>
                <a:r>
                  <a:rPr lang="en-US" dirty="0"/>
                  <a:t>. What is the APR of the loan?</a:t>
                </a:r>
              </a:p>
              <a:p>
                <a:pPr>
                  <a:defRPr sz="2800"/>
                </a:pPr>
                <a:r>
                  <a:rPr lang="en-US" sz="2800" b="1" dirty="0"/>
                  <a:t>Solution</a:t>
                </a:r>
              </a:p>
              <a:p>
                <a:pPr>
                  <a:defRPr sz="2800"/>
                </a:pPr>
                <a:r>
                  <a:rPr lang="en-US" sz="2800" dirty="0"/>
                  <a:t>First, we need to calculate the finance charge by determining the amount of interest paid over the life of the loan. Since it is a </a:t>
                </a:r>
                <a14:m>
                  <m:oMath xmlns:m="http://schemas.openxmlformats.org/officeDocument/2006/math">
                    <m:r>
                      <a:rPr lang="en-US" sz="2800" i="1" dirty="0" smtClean="0">
                        <a:latin typeface="Cambria Math" panose="02040503050406030204" pitchFamily="18" charset="0"/>
                      </a:rPr>
                      <m:t>3</m:t>
                    </m:r>
                  </m:oMath>
                </a14:m>
                <a:r>
                  <a:rPr lang="en-US" sz="2800" dirty="0"/>
                  <a:t>-year loan with monthly payments, </a:t>
                </a:r>
                <a14:m>
                  <m:oMath xmlns:m="http://schemas.openxmlformats.org/officeDocument/2006/math">
                    <m:r>
                      <a:rPr lang="en-US" sz="2800" i="1" dirty="0" smtClean="0">
                        <a:latin typeface="Cambria Math" panose="02040503050406030204" pitchFamily="18" charset="0"/>
                      </a:rPr>
                      <m:t>36</m:t>
                    </m:r>
                  </m:oMath>
                </a14:m>
                <a:r>
                  <a:rPr lang="en-US" sz="2800" dirty="0"/>
                  <a:t> payments will be made.</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778"/>
                </a:stretch>
              </a:blipFill>
            </p:spPr>
            <p:txBody>
              <a:bodyPr/>
              <a:lstStyle/>
              <a:p>
                <a:r>
                  <a:rPr lang="en-IN">
                    <a:noFill/>
                  </a:rPr>
                  <a:t> </a:t>
                </a:r>
              </a:p>
            </p:txBody>
          </p:sp>
        </mc:Fallback>
      </mc:AlternateContent>
      <p:sp>
        <p:nvSpPr>
          <p:cNvPr id="5" name="Title 4">
            <a:extLst>
              <a:ext uri="{FF2B5EF4-FFF2-40B4-BE49-F238E27FC236}">
                <a16:creationId xmlns:a16="http://schemas.microsoft.com/office/drawing/2014/main" id="{3D2441B2-2B82-2F1A-5D57-DC487D8F507E}"/>
              </a:ext>
            </a:extLst>
          </p:cNvPr>
          <p:cNvSpPr>
            <a:spLocks noGrp="1"/>
          </p:cNvSpPr>
          <p:nvPr>
            <p:ph type="title"/>
          </p:nvPr>
        </p:nvSpPr>
        <p:spPr/>
        <p:txBody>
          <a:bodyPr/>
          <a:lstStyle/>
          <a:p>
            <a:r>
              <a:rPr lang="en-US" dirty="0"/>
              <a:t>Example 3: Application: Finding the APR of a Loan</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Total amount paid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466</m:t>
                    </m:r>
                    <m:r>
                      <a:rPr lang="en-US" b="0" i="1" smtClean="0">
                        <a:latin typeface="Cambria Math" panose="02040503050406030204" pitchFamily="18" charset="0"/>
                      </a:rPr>
                      <m:t>.</m:t>
                    </m:r>
                    <m:r>
                      <a:rPr lang="en-US" b="0" i="1" smtClean="0">
                        <a:latin typeface="Cambria Math" panose="02040503050406030204" pitchFamily="18" charset="0"/>
                      </a:rPr>
                      <m:t>59</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797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24</m:t>
                    </m:r>
                  </m:oMath>
                </a14:m>
                <a:endParaRPr lang="en-US" sz="2800" dirty="0"/>
              </a:p>
              <a:p>
                <a:pPr>
                  <a:defRPr sz="2800"/>
                </a:pPr>
                <a:r>
                  <a:rPr lang="en-IN" dirty="0"/>
                  <a:t>Finance charge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797</m:t>
                    </m:r>
                    <m:r>
                      <a:rPr lang="en-US" b="0" i="1" smtClean="0">
                        <a:latin typeface="Cambria Math" panose="02040503050406030204" pitchFamily="18" charset="0"/>
                      </a:rPr>
                      <m:t>.</m:t>
                    </m:r>
                    <m:r>
                      <a:rPr lang="en-US" b="0" i="1" smtClean="0">
                        <a:latin typeface="Cambria Math" panose="02040503050406030204" pitchFamily="18" charset="0"/>
                      </a:rPr>
                      <m:t>24</m:t>
                    </m:r>
                    <m:r>
                      <a:rPr lang="en-US" b="0" i="1" smtClean="0">
                        <a:latin typeface="Cambria Math" panose="02040503050406030204" pitchFamily="18" charset="0"/>
                      </a:rPr>
                      <m:t>−$</m:t>
                    </m:r>
                    <m:r>
                      <a:rPr lang="en-US" b="0" i="1" smtClean="0">
                        <a:latin typeface="Cambria Math" panose="02040503050406030204" pitchFamily="18" charset="0"/>
                      </a:rPr>
                      <m:t>15</m:t>
                    </m:r>
                    <m:r>
                      <a:rPr lang="en-US" b="0" i="1" smtClean="0">
                        <a:latin typeface="Cambria Math" panose="02040503050406030204" pitchFamily="18" charset="0"/>
                      </a:rPr>
                      <m:t>,</m:t>
                    </m:r>
                    <m:r>
                      <a:rPr lang="en-US" b="0" i="1" smtClean="0">
                        <a:latin typeface="Cambria Math" panose="02040503050406030204" pitchFamily="18" charset="0"/>
                      </a:rPr>
                      <m:t>000</m:t>
                    </m:r>
                    <m:r>
                      <a:rPr lang="en-US" b="0" i="1" smtClean="0">
                        <a:latin typeface="Cambria Math" panose="02040503050406030204" pitchFamily="18" charset="0"/>
                      </a:rPr>
                      <m:t>=$</m:t>
                    </m:r>
                    <m:r>
                      <a:rPr lang="en-US" b="0" i="1" smtClean="0">
                        <a:latin typeface="Cambria Math" panose="02040503050406030204" pitchFamily="18" charset="0"/>
                      </a:rPr>
                      <m:t>1797</m:t>
                    </m:r>
                    <m:r>
                      <a:rPr lang="en-US" b="0" i="1" smtClean="0">
                        <a:latin typeface="Cambria Math" panose="02040503050406030204" pitchFamily="18" charset="0"/>
                      </a:rPr>
                      <m:t>.</m:t>
                    </m:r>
                    <m:r>
                      <a:rPr lang="en-US" b="0" i="1" smtClean="0">
                        <a:latin typeface="Cambria Math" panose="02040503050406030204" pitchFamily="18" charset="0"/>
                      </a:rPr>
                      <m:t>24</m:t>
                    </m:r>
                  </m:oMath>
                </a14:m>
                <a:endParaRPr lang="en-US" b="0" dirty="0"/>
              </a:p>
              <a:p>
                <a:pPr>
                  <a:defRPr sz="2800"/>
                </a:pPr>
                <a:r>
                  <a:rPr lang="en-US" sz="2800" dirty="0"/>
                  <a:t>Now, find the finance charge per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100</m:t>
                    </m:r>
                  </m:oMath>
                </a14:m>
                <a:r>
                  <a:rPr lang="en-US" sz="2800" dirty="0"/>
                  <a:t> borrowed.</a:t>
                </a:r>
              </a:p>
              <a:p>
                <a:pPr>
                  <a:defRPr sz="2800"/>
                </a:pPr>
                <a14:m>
                  <m:oMathPara xmlns:m="http://schemas.openxmlformats.org/officeDocument/2006/math">
                    <m:oMathParaPr>
                      <m:jc m:val="left"/>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m:t>
                          </m:r>
                          <m:r>
                            <a:rPr lang="en-US" sz="2800" b="0" i="1" smtClean="0">
                              <a:latin typeface="Cambria Math" panose="02040503050406030204" pitchFamily="18" charset="0"/>
                            </a:rPr>
                            <m:t>1797</m:t>
                          </m:r>
                          <m:r>
                            <a:rPr lang="en-US" sz="2800" b="0" i="1" smtClean="0">
                              <a:latin typeface="Cambria Math" panose="02040503050406030204" pitchFamily="18" charset="0"/>
                            </a:rPr>
                            <m:t>.</m:t>
                          </m:r>
                          <m:r>
                            <a:rPr lang="en-US" sz="2800" b="0" i="1" smtClean="0">
                              <a:latin typeface="Cambria Math" panose="02040503050406030204" pitchFamily="18" charset="0"/>
                            </a:rPr>
                            <m:t>24</m:t>
                          </m:r>
                        </m:num>
                        <m:den>
                          <m:r>
                            <a:rPr lang="en-US" sz="2800" b="0" i="1" smtClean="0">
                              <a:latin typeface="Cambria Math" panose="02040503050406030204" pitchFamily="18" charset="0"/>
                            </a:rPr>
                            <m:t>$</m:t>
                          </m:r>
                          <m:r>
                            <a:rPr lang="en-US" sz="2800" b="0" i="1" smtClean="0">
                              <a:latin typeface="Cambria Math" panose="02040503050406030204" pitchFamily="18" charset="0"/>
                            </a:rPr>
                            <m:t>15</m:t>
                          </m:r>
                          <m:r>
                            <a:rPr lang="en-US" sz="2800" b="0" i="1" smtClean="0">
                              <a:latin typeface="Cambria Math" panose="02040503050406030204" pitchFamily="18" charset="0"/>
                            </a:rPr>
                            <m:t>,</m:t>
                          </m:r>
                          <m:r>
                            <a:rPr lang="en-US" sz="2800" b="0" i="1" smtClean="0">
                              <a:latin typeface="Cambria Math" panose="02040503050406030204" pitchFamily="18" charset="0"/>
                            </a:rPr>
                            <m:t>000</m:t>
                          </m:r>
                        </m:den>
                      </m:f>
                      <m:r>
                        <a:rPr lang="en-IN" sz="280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100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11</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98</m:t>
                      </m:r>
                    </m:oMath>
                  </m:oMathPara>
                </a14:m>
                <a:endParaRPr lang="en-US" sz="2800" dirty="0"/>
              </a:p>
              <a:p>
                <a:pPr>
                  <a:defRPr sz="2800"/>
                </a:pPr>
                <a:r>
                  <a:rPr lang="en-US" sz="2800" dirty="0"/>
                  <a:t>Using the annual percentage rate table, look across the row for </a:t>
                </a:r>
                <a14:m>
                  <m:oMath xmlns:m="http://schemas.openxmlformats.org/officeDocument/2006/math">
                    <m:r>
                      <a:rPr lang="en-US" sz="2800" i="1" dirty="0" smtClean="0">
                        <a:latin typeface="Cambria Math" panose="02040503050406030204" pitchFamily="18" charset="0"/>
                      </a:rPr>
                      <m:t>36</m:t>
                    </m:r>
                  </m:oMath>
                </a14:m>
                <a:r>
                  <a:rPr lang="en-US" sz="2800" dirty="0"/>
                  <a:t> payments until you find the value closest to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11</m:t>
                    </m:r>
                    <m:r>
                      <a:rPr lang="en-US" sz="2800" i="1" dirty="0" smtClean="0">
                        <a:latin typeface="Cambria Math" panose="02040503050406030204" pitchFamily="18" charset="0"/>
                      </a:rPr>
                      <m:t>.</m:t>
                    </m:r>
                    <m:r>
                      <a:rPr lang="en-US" sz="2800" i="1" dirty="0" smtClean="0">
                        <a:latin typeface="Cambria Math" panose="02040503050406030204" pitchFamily="18" charset="0"/>
                      </a:rPr>
                      <m:t>98</m:t>
                    </m:r>
                  </m:oMath>
                </a14:m>
                <a:r>
                  <a:rPr lang="en-US" sz="2800" dirty="0"/>
                  <a:t>. This value appears in the column for </a:t>
                </a:r>
                <a14:m>
                  <m:oMath xmlns:m="http://schemas.openxmlformats.org/officeDocument/2006/math">
                    <m:r>
                      <a:rPr lang="en-US" sz="2800" i="1" dirty="0" smtClean="0">
                        <a:latin typeface="Cambria Math" panose="02040503050406030204" pitchFamily="18" charset="0"/>
                      </a:rPr>
                      <m:t>7</m:t>
                    </m:r>
                    <m:r>
                      <a:rPr lang="en-US" sz="2800" i="1" dirty="0" smtClean="0">
                        <a:latin typeface="Cambria Math" panose="02040503050406030204" pitchFamily="18" charset="0"/>
                      </a:rPr>
                      <m:t>.</m:t>
                    </m:r>
                    <m:r>
                      <a:rPr lang="en-US" sz="2800" i="1" dirty="0" smtClean="0">
                        <a:latin typeface="Cambria Math" panose="02040503050406030204" pitchFamily="18" charset="0"/>
                      </a:rPr>
                      <m:t>5</m:t>
                    </m:r>
                    <m:r>
                      <a:rPr lang="en-US" sz="2800" i="1" dirty="0" smtClean="0">
                        <a:latin typeface="Cambria Math" panose="02040503050406030204" pitchFamily="18" charset="0"/>
                      </a:rPr>
                      <m:t>%</m:t>
                    </m:r>
                  </m:oMath>
                </a14:m>
                <a:r>
                  <a:rPr lang="en-US" sz="2800" dirty="0"/>
                  <a:t>.</a:t>
                </a:r>
              </a:p>
              <a:p>
                <a:pPr>
                  <a:defRPr sz="2800"/>
                </a:pPr>
                <a:r>
                  <a:rPr lang="en-US" sz="2800" dirty="0"/>
                  <a:t>Thus, the APR on the loan is </a:t>
                </a:r>
                <a14:m>
                  <m:oMath xmlns:m="http://schemas.openxmlformats.org/officeDocument/2006/math">
                    <m:r>
                      <a:rPr lang="en-US" sz="2800" i="1" dirty="0" smtClean="0">
                        <a:latin typeface="Cambria Math" panose="02040503050406030204" pitchFamily="18" charset="0"/>
                      </a:rPr>
                      <m:t>7</m:t>
                    </m:r>
                    <m:r>
                      <a:rPr lang="en-US" sz="2800" i="1" dirty="0" smtClean="0">
                        <a:latin typeface="Cambria Math" panose="02040503050406030204" pitchFamily="18" charset="0"/>
                      </a:rPr>
                      <m:t>.</m:t>
                    </m:r>
                    <m:r>
                      <a:rPr lang="en-US" sz="2800" i="1" dirty="0" smtClean="0">
                        <a:latin typeface="Cambria Math" panose="02040503050406030204" pitchFamily="18" charset="0"/>
                      </a:rPr>
                      <m:t>5</m:t>
                    </m:r>
                    <m:r>
                      <a:rPr lang="en-US" sz="2800" i="1" dirty="0" smtClean="0">
                        <a:latin typeface="Cambria Math" panose="02040503050406030204" pitchFamily="18" charset="0"/>
                      </a:rPr>
                      <m:t>%</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111"/>
                </a:stretch>
              </a:blipFill>
            </p:spPr>
            <p:txBody>
              <a:bodyPr/>
              <a:lstStyle/>
              <a:p>
                <a:r>
                  <a:rPr lang="en-IN">
                    <a:noFill/>
                  </a:rPr>
                  <a:t> </a:t>
                </a:r>
              </a:p>
            </p:txBody>
          </p:sp>
        </mc:Fallback>
      </mc:AlternateContent>
      <p:sp>
        <p:nvSpPr>
          <p:cNvPr id="5" name="Title 4">
            <a:extLst>
              <a:ext uri="{FF2B5EF4-FFF2-40B4-BE49-F238E27FC236}">
                <a16:creationId xmlns:a16="http://schemas.microsoft.com/office/drawing/2014/main" id="{602284C1-75AE-EC17-C2A0-7AEB0C55CBAB}"/>
              </a:ext>
            </a:extLst>
          </p:cNvPr>
          <p:cNvSpPr>
            <a:spLocks noGrp="1"/>
          </p:cNvSpPr>
          <p:nvPr>
            <p:ph type="title"/>
          </p:nvPr>
        </p:nvSpPr>
        <p:spPr/>
        <p:txBody>
          <a:bodyPr/>
          <a:lstStyle/>
          <a:p>
            <a:r>
              <a:rPr lang="en-US" dirty="0"/>
              <a:t>Example 3: Application: Finding the APR of a Loan (cont.)</a:t>
            </a:r>
            <a:endParaRPr lang="en-IN" dirty="0"/>
          </a:p>
        </p:txBody>
      </p:sp>
    </p:spTree>
    <p:extLst>
      <p:ext uri="{BB962C8B-B14F-4D97-AF65-F5344CB8AC3E}">
        <p14:creationId xmlns:p14="http://schemas.microsoft.com/office/powerpoint/2010/main" val="2317632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Additional Expenses in Owning a Car</a:t>
            </a:r>
          </a:p>
        </p:txBody>
      </p:sp>
      <p:sp>
        <p:nvSpPr>
          <p:cNvPr id="3" name="Text Placeholder 2"/>
          <p:cNvSpPr>
            <a:spLocks noGrp="1"/>
          </p:cNvSpPr>
          <p:nvPr>
            <p:ph type="body" sz="quarter" idx="10"/>
          </p:nvPr>
        </p:nvSpPr>
        <p:spPr>
          <a:xfrm>
            <a:off x="457200" y="1029287"/>
            <a:ext cx="8229600" cy="3797963"/>
          </a:xfrm>
        </p:spPr>
        <p:txBody>
          <a:bodyPr>
            <a:spAutoFit/>
          </a:bodyPr>
          <a:lstStyle/>
          <a:p>
            <a:r>
              <a:rPr sz="2800" b="1" dirty="0"/>
              <a:t>Auto Insurance</a:t>
            </a:r>
            <a:r>
              <a:rPr lang="en-US" b="1" dirty="0"/>
              <a:t>:</a:t>
            </a:r>
            <a:r>
              <a:rPr sz="2800" dirty="0"/>
              <a:t> </a:t>
            </a:r>
            <a:r>
              <a:rPr lang="en-US" sz="2800" dirty="0"/>
              <a:t>Protects you against financial loss due 		         to a variety of situations with your 		         car, such as collisions, liability, theft,</a:t>
            </a:r>
          </a:p>
          <a:p>
            <a:r>
              <a:rPr lang="en-US" sz="2800" dirty="0"/>
              <a:t>		         and so on.</a:t>
            </a:r>
            <a:endParaRPr sz="2800" dirty="0"/>
          </a:p>
          <a:p>
            <a:r>
              <a:rPr sz="2800" b="1" dirty="0"/>
              <a:t>Operating Costs</a:t>
            </a:r>
            <a:r>
              <a:rPr lang="en-US" b="1" dirty="0"/>
              <a:t>:</a:t>
            </a:r>
            <a:r>
              <a:rPr sz="2800" dirty="0"/>
              <a:t> </a:t>
            </a:r>
            <a:r>
              <a:rPr lang="en-US" sz="2800" dirty="0"/>
              <a:t>Includes basic costs such as gasoline, 		          oil, tires, and tune-ups.</a:t>
            </a:r>
            <a:endParaRPr sz="2800" dirty="0"/>
          </a:p>
          <a:p>
            <a:r>
              <a:rPr sz="2800" b="1" dirty="0"/>
              <a:t>Repairs</a:t>
            </a:r>
            <a:r>
              <a:rPr lang="en-US" b="1" dirty="0"/>
              <a:t>:</a:t>
            </a:r>
            <a:r>
              <a:rPr sz="2800" dirty="0"/>
              <a:t> </a:t>
            </a:r>
            <a:r>
              <a:rPr lang="en-US" sz="2800" dirty="0"/>
              <a:t>Includes replacing worn-out or damaged 	      	     parts, such as water pumps or thermostats</a:t>
            </a:r>
            <a:r>
              <a:rPr sz="28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t>
            </a:r>
            <a:r>
              <a:rPr lang="en-US" dirty="0"/>
              <a:t>Application: Budgeting for Car Expenses</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After purchasing a car, Liam wants to make sure there is enough room in his budget for most car-related expenses that may occur. The monthly payment for his loan is </a:t>
                </a:r>
                <a14:m>
                  <m:oMath xmlns:m="http://schemas.openxmlformats.org/officeDocument/2006/math">
                    <m:r>
                      <a:rPr lang="en-US" i="1" dirty="0" smtClean="0">
                        <a:latin typeface="Cambria Math" panose="02040503050406030204" pitchFamily="18" charset="0"/>
                      </a:rPr>
                      <m:t>$</m:t>
                    </m:r>
                    <m:r>
                      <a:rPr lang="en-US" i="1" dirty="0">
                        <a:latin typeface="Cambria Math" panose="02040503050406030204" pitchFamily="18" charset="0"/>
                      </a:rPr>
                      <m:t>325</m:t>
                    </m:r>
                    <m:r>
                      <a:rPr lang="en-US" i="1" dirty="0">
                        <a:latin typeface="Cambria Math" panose="02040503050406030204" pitchFamily="18" charset="0"/>
                      </a:rPr>
                      <m:t>.</m:t>
                    </m:r>
                    <m:r>
                      <a:rPr lang="en-US" i="1" dirty="0">
                        <a:latin typeface="Cambria Math" panose="02040503050406030204" pitchFamily="18" charset="0"/>
                      </a:rPr>
                      <m:t>76</m:t>
                    </m:r>
                  </m:oMath>
                </a14:m>
                <a:r>
                  <a:rPr lang="en-US" dirty="0"/>
                  <a:t>, the cost of car insurance for </a:t>
                </a:r>
                <a14:m>
                  <m:oMath xmlns:m="http://schemas.openxmlformats.org/officeDocument/2006/math">
                    <m:r>
                      <a:rPr lang="en-US" i="1" dirty="0" smtClean="0">
                        <a:latin typeface="Cambria Math" panose="02040503050406030204" pitchFamily="18" charset="0"/>
                      </a:rPr>
                      <m:t>6</m:t>
                    </m:r>
                  </m:oMath>
                </a14:m>
                <a:r>
                  <a:rPr lang="en-US" dirty="0"/>
                  <a:t> months is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376</m:t>
                    </m:r>
                    <m:r>
                      <a:rPr lang="en-US" i="1" dirty="0" smtClean="0">
                        <a:latin typeface="Cambria Math" panose="02040503050406030204" pitchFamily="18" charset="0"/>
                      </a:rPr>
                      <m:t>.</m:t>
                    </m:r>
                    <m:r>
                      <a:rPr lang="en-US" i="1" dirty="0" smtClean="0">
                        <a:latin typeface="Cambria Math" panose="02040503050406030204" pitchFamily="18" charset="0"/>
                      </a:rPr>
                      <m:t>42</m:t>
                    </m:r>
                  </m:oMath>
                </a14:m>
                <a:r>
                  <a:rPr lang="en-US" dirty="0"/>
                  <a:t>, the estimated fuel cost per month is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130</m:t>
                    </m:r>
                  </m:oMath>
                </a14:m>
                <a:r>
                  <a:rPr lang="en-US" dirty="0"/>
                  <a:t>, and he wants to set aside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800</m:t>
                    </m:r>
                    <m:r>
                      <a:rPr lang="en-US" i="1" dirty="0" smtClean="0">
                        <a:latin typeface="Cambria Math" panose="02040503050406030204" pitchFamily="18" charset="0"/>
                      </a:rPr>
                      <m:t> </m:t>
                    </m:r>
                  </m:oMath>
                </a14:m>
                <a:r>
                  <a:rPr lang="en-US" dirty="0"/>
                  <a:t>per year for repairs and other maintenance. How much should Liam budget per month for car expenses?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370"/>
                </a:stretch>
              </a:blipFill>
            </p:spPr>
            <p:txBody>
              <a:bodyPr/>
              <a:lstStyle/>
              <a:p>
                <a:r>
                  <a:rPr lang="en-IN">
                    <a:noFill/>
                  </a:rPr>
                  <a:t> </a:t>
                </a:r>
              </a:p>
            </p:txBody>
          </p:sp>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t>
            </a:r>
            <a:r>
              <a:rPr lang="en-US" dirty="0"/>
              <a:t>Application: Budgeting for Car Expenses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b="1" dirty="0"/>
                  <a:t>Solution</a:t>
                </a:r>
              </a:p>
              <a:p>
                <a:pPr>
                  <a:defRPr sz="2800"/>
                </a:pPr>
                <a:r>
                  <a:rPr lang="en-US" dirty="0"/>
                  <a:t>First, we need to find the total amount Liam wants to budget for the year.</a:t>
                </a:r>
              </a:p>
              <a:p>
                <a:pPr>
                  <a:defRPr sz="2800"/>
                </a:pPr>
                <a:r>
                  <a:rPr lang="en-US" sz="2800" dirty="0"/>
                  <a:t>Year of car payments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325</m:t>
                    </m:r>
                    <m:r>
                      <a:rPr lang="en-US" sz="2800" b="0" i="1" smtClean="0">
                        <a:latin typeface="Cambria Math" panose="02040503050406030204" pitchFamily="18" charset="0"/>
                      </a:rPr>
                      <m:t>.</m:t>
                    </m:r>
                    <m:r>
                      <a:rPr lang="en-US" sz="2800" b="0" i="1" smtClean="0">
                        <a:latin typeface="Cambria Math" panose="02040503050406030204" pitchFamily="18" charset="0"/>
                      </a:rPr>
                      <m:t>76</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3909</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12</m:t>
                    </m:r>
                  </m:oMath>
                </a14:m>
                <a:endParaRPr lang="en-US" sz="2800" dirty="0"/>
              </a:p>
              <a:p>
                <a:pPr>
                  <a:defRPr sz="2800"/>
                </a:pPr>
                <a:r>
                  <a:rPr lang="en-IN" sz="2800" dirty="0"/>
                  <a:t>Year of insurance</a:t>
                </a:r>
                <a:r>
                  <a:rPr lang="en-IN" dirty="0"/>
                  <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376</m:t>
                    </m:r>
                    <m:r>
                      <a:rPr lang="en-US" b="0" i="1" smtClean="0">
                        <a:latin typeface="Cambria Math" panose="02040503050406030204" pitchFamily="18" charset="0"/>
                      </a:rPr>
                      <m:t>.</m:t>
                    </m:r>
                    <m:r>
                      <a:rPr lang="en-US" b="0" i="1" smtClean="0">
                        <a:latin typeface="Cambria Math" panose="02040503050406030204" pitchFamily="18" charset="0"/>
                      </a:rPr>
                      <m:t>42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752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84</m:t>
                    </m:r>
                  </m:oMath>
                </a14:m>
                <a:endParaRPr lang="en-US" b="0" dirty="0">
                  <a:ea typeface="Cambria Math" panose="02040503050406030204" pitchFamily="18" charset="0"/>
                </a:endParaRPr>
              </a:p>
              <a:p>
                <a:pPr>
                  <a:defRPr sz="2800"/>
                </a:pPr>
                <a:r>
                  <a:rPr lang="en-IN" sz="2800" dirty="0"/>
                  <a:t>Year of fuel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130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1560</m:t>
                    </m:r>
                  </m:oMath>
                </a14:m>
                <a:endParaRPr lang="en-US" sz="2800" dirty="0"/>
              </a:p>
              <a:p>
                <a:pPr>
                  <a:defRPr sz="2800"/>
                </a:pPr>
                <a:r>
                  <a:rPr lang="en-US" sz="2800" dirty="0"/>
                  <a:t>Year of repairs and maintenance</a:t>
                </a:r>
                <a:r>
                  <a:rPr lang="en-IN" dirty="0"/>
                  <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800</m:t>
                    </m:r>
                  </m:oMath>
                </a14:m>
                <a:endParaRPr lang="en-US" b="0" dirty="0"/>
              </a:p>
              <a:p>
                <a:pPr>
                  <a:defRPr sz="2800"/>
                </a:pPr>
                <a:r>
                  <a:rPr lang="en-US" sz="2800" dirty="0"/>
                  <a:t>Total car costs per year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3909</m:t>
                    </m:r>
                    <m:r>
                      <a:rPr lang="en-US" sz="2800" b="0" i="1" smtClean="0">
                        <a:latin typeface="Cambria Math" panose="02040503050406030204" pitchFamily="18" charset="0"/>
                      </a:rPr>
                      <m:t>.</m:t>
                    </m:r>
                    <m:r>
                      <a:rPr lang="en-US" sz="2800" b="0" i="1" smtClean="0">
                        <a:latin typeface="Cambria Math" panose="02040503050406030204" pitchFamily="18" charset="0"/>
                      </a:rPr>
                      <m:t>12</m:t>
                    </m:r>
                    <m:r>
                      <a:rPr lang="en-US" sz="2800" b="0" i="1" smtClean="0">
                        <a:latin typeface="Cambria Math" panose="02040503050406030204" pitchFamily="18" charset="0"/>
                      </a:rPr>
                      <m:t>+$</m:t>
                    </m:r>
                    <m:r>
                      <a:rPr lang="en-US" sz="2800" b="0" i="1" smtClean="0">
                        <a:latin typeface="Cambria Math" panose="02040503050406030204" pitchFamily="18" charset="0"/>
                      </a:rPr>
                      <m:t>752</m:t>
                    </m:r>
                    <m:r>
                      <a:rPr lang="en-US" sz="2800" b="0" i="1" smtClean="0">
                        <a:latin typeface="Cambria Math" panose="02040503050406030204" pitchFamily="18" charset="0"/>
                      </a:rPr>
                      <m:t>.</m:t>
                    </m:r>
                    <m:r>
                      <a:rPr lang="en-US" sz="2800" b="0" i="1" smtClean="0">
                        <a:latin typeface="Cambria Math" panose="02040503050406030204" pitchFamily="18" charset="0"/>
                      </a:rPr>
                      <m:t>84</m:t>
                    </m:r>
                    <m:r>
                      <a:rPr lang="en-US" sz="2800" b="0" i="1" smtClean="0">
                        <a:latin typeface="Cambria Math" panose="02040503050406030204" pitchFamily="18" charset="0"/>
                      </a:rPr>
                      <m:t>+$</m:t>
                    </m:r>
                    <m:r>
                      <a:rPr lang="en-US" sz="2800" b="0" i="1" smtClean="0">
                        <a:latin typeface="Cambria Math" panose="02040503050406030204" pitchFamily="18" charset="0"/>
                      </a:rPr>
                      <m:t>1560</m:t>
                    </m:r>
                    <m:r>
                      <a:rPr lang="en-US" sz="2800" b="0" i="1" smtClean="0">
                        <a:latin typeface="Cambria Math" panose="02040503050406030204" pitchFamily="18" charset="0"/>
                      </a:rPr>
                      <m:t>+$</m:t>
                    </m:r>
                    <m:r>
                      <a:rPr lang="en-US" sz="2800" b="0" i="1" smtClean="0">
                        <a:latin typeface="Cambria Math" panose="02040503050406030204" pitchFamily="18" charset="0"/>
                      </a:rPr>
                      <m:t>800</m:t>
                    </m:r>
                    <m:r>
                      <a:rPr lang="en-US" sz="2800" b="0" i="1" smtClean="0">
                        <a:latin typeface="Cambria Math" panose="02040503050406030204" pitchFamily="18" charset="0"/>
                      </a:rPr>
                      <m:t>=$</m:t>
                    </m:r>
                    <m:r>
                      <a:rPr lang="en-US" sz="2800" b="0" i="1" smtClean="0">
                        <a:latin typeface="Cambria Math" panose="02040503050406030204" pitchFamily="18" charset="0"/>
                      </a:rPr>
                      <m:t>7021</m:t>
                    </m:r>
                    <m:r>
                      <a:rPr lang="en-US" sz="2800" b="0" i="1" smtClean="0">
                        <a:latin typeface="Cambria Math" panose="02040503050406030204" pitchFamily="18" charset="0"/>
                      </a:rPr>
                      <m:t>.</m:t>
                    </m:r>
                    <m:r>
                      <a:rPr lang="en-US" sz="2800" b="0" i="1" smtClean="0">
                        <a:latin typeface="Cambria Math" panose="02040503050406030204" pitchFamily="18" charset="0"/>
                      </a:rPr>
                      <m:t>96</m:t>
                    </m:r>
                  </m:oMath>
                </a14:m>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8113399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t>
            </a:r>
            <a:r>
              <a:rPr lang="en-US" dirty="0"/>
              <a:t>Application: Budgeting for Car Expenses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sz="2800" dirty="0"/>
                  <a:t>Next, divide by </a:t>
                </a:r>
                <a14:m>
                  <m:oMath xmlns:m="http://schemas.openxmlformats.org/officeDocument/2006/math">
                    <m:r>
                      <a:rPr lang="en-US" sz="2800" i="1" dirty="0" smtClean="0">
                        <a:latin typeface="Cambria Math" panose="02040503050406030204" pitchFamily="18" charset="0"/>
                      </a:rPr>
                      <m:t>12</m:t>
                    </m:r>
                  </m:oMath>
                </a14:m>
                <a:r>
                  <a:rPr lang="en-US" sz="2800" dirty="0"/>
                  <a:t> to determine the amount Liam should budget per month.</a:t>
                </a:r>
              </a:p>
              <a:p>
                <a:pPr>
                  <a:defRPr sz="2800"/>
                </a:pPr>
                <a:r>
                  <a:rPr lang="en-IN" sz="2800" dirty="0"/>
                  <a:t>Monthly car expenses</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7021</m:t>
                    </m:r>
                    <m:r>
                      <a:rPr lang="en-US" sz="2800" b="0" i="1" smtClean="0">
                        <a:latin typeface="Cambria Math" panose="02040503050406030204" pitchFamily="18" charset="0"/>
                      </a:rPr>
                      <m:t>.</m:t>
                    </m:r>
                    <m:r>
                      <a:rPr lang="en-US" sz="2800" b="0" i="1" smtClean="0">
                        <a:latin typeface="Cambria Math" panose="02040503050406030204" pitchFamily="18" charset="0"/>
                      </a:rPr>
                      <m:t>96</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585</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16</m:t>
                    </m:r>
                  </m:oMath>
                </a14:m>
                <a:endParaRPr lang="en-US" sz="2800" dirty="0"/>
              </a:p>
              <a:p>
                <a:pPr>
                  <a:defRPr sz="2800"/>
                </a:pPr>
                <a:r>
                  <a:rPr lang="en-US" sz="2800" dirty="0"/>
                  <a:t>Thus, Liam should plan to budget at least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585</m:t>
                    </m:r>
                    <m:r>
                      <a:rPr lang="en-US" sz="2800" i="1" dirty="0" smtClean="0">
                        <a:latin typeface="Cambria Math" panose="02040503050406030204" pitchFamily="18" charset="0"/>
                      </a:rPr>
                      <m:t>.</m:t>
                    </m:r>
                    <m:r>
                      <a:rPr lang="en-US" sz="2800" i="1" dirty="0" smtClean="0">
                        <a:latin typeface="Cambria Math" panose="02040503050406030204" pitchFamily="18" charset="0"/>
                      </a:rPr>
                      <m:t>16</m:t>
                    </m:r>
                  </m:oMath>
                </a14:m>
                <a:r>
                  <a:rPr lang="en-US" sz="2800" dirty="0"/>
                  <a:t> per month for car expenses. He should re-evaluate this amount yearly to determine if his expenses have changed.</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3544150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Terminology Used when Purchasing a Car</a:t>
            </a:r>
            <a:endParaRPr dirty="0"/>
          </a:p>
        </p:txBody>
      </p:sp>
      <p:sp>
        <p:nvSpPr>
          <p:cNvPr id="3" name="Text Placeholder 2"/>
          <p:cNvSpPr>
            <a:spLocks noGrp="1"/>
          </p:cNvSpPr>
          <p:nvPr>
            <p:ph type="body" sz="quarter" idx="10"/>
          </p:nvPr>
        </p:nvSpPr>
        <p:spPr>
          <a:xfrm>
            <a:off x="457200" y="1029287"/>
            <a:ext cx="8229600" cy="4832092"/>
          </a:xfrm>
        </p:spPr>
        <p:txBody>
          <a:bodyPr>
            <a:spAutoFit/>
          </a:bodyPr>
          <a:lstStyle/>
          <a:p>
            <a:pPr>
              <a:spcBef>
                <a:spcPts val="0"/>
              </a:spcBef>
            </a:pPr>
            <a:r>
              <a:rPr sz="2800" b="1" dirty="0"/>
              <a:t>Purchase Price</a:t>
            </a:r>
            <a:r>
              <a:rPr lang="en-US" sz="2800" b="1" dirty="0"/>
              <a:t>:</a:t>
            </a:r>
            <a:r>
              <a:rPr sz="2800" dirty="0"/>
              <a:t> </a:t>
            </a:r>
            <a:r>
              <a:rPr lang="en-US" sz="2800" dirty="0"/>
              <a:t>The amount agreed to be paid to the 		      seller in exchange for the car, including 		      taxes and fees</a:t>
            </a:r>
            <a:r>
              <a:rPr sz="2800" dirty="0"/>
              <a:t>.</a:t>
            </a:r>
          </a:p>
          <a:p>
            <a:pPr>
              <a:spcBef>
                <a:spcPts val="0"/>
              </a:spcBef>
            </a:pPr>
            <a:r>
              <a:rPr sz="2800" b="1" dirty="0"/>
              <a:t>Principal</a:t>
            </a:r>
            <a:r>
              <a:rPr lang="en-US" b="1" dirty="0"/>
              <a:t>: </a:t>
            </a:r>
            <a:r>
              <a:rPr lang="en-US" sz="2800" dirty="0"/>
              <a:t>The amount financed, or borrowed, from the 	       lender</a:t>
            </a:r>
            <a:r>
              <a:rPr sz="2800" dirty="0"/>
              <a:t>.</a:t>
            </a:r>
          </a:p>
          <a:p>
            <a:pPr>
              <a:spcBef>
                <a:spcPts val="0"/>
              </a:spcBef>
            </a:pPr>
            <a:r>
              <a:rPr sz="2800" b="1" dirty="0"/>
              <a:t>Down Payment</a:t>
            </a:r>
            <a:r>
              <a:rPr lang="en-US" sz="2800" b="1" dirty="0"/>
              <a:t>:</a:t>
            </a:r>
            <a:r>
              <a:rPr sz="2800" dirty="0"/>
              <a:t> </a:t>
            </a:r>
            <a:r>
              <a:rPr lang="en-US" sz="2800" dirty="0"/>
              <a:t>The amount of cash you pay upfront 		        for the car if you take out a loan</a:t>
            </a:r>
            <a:r>
              <a:rPr sz="2800" dirty="0"/>
              <a:t>.</a:t>
            </a:r>
          </a:p>
          <a:p>
            <a:pPr>
              <a:spcBef>
                <a:spcPts val="0"/>
              </a:spcBef>
            </a:pPr>
            <a:r>
              <a:rPr sz="2800" b="1" dirty="0"/>
              <a:t>Finance Charge</a:t>
            </a:r>
            <a:r>
              <a:rPr lang="en-US" sz="2800" b="1" dirty="0"/>
              <a:t>:</a:t>
            </a:r>
            <a:r>
              <a:rPr sz="2800" dirty="0"/>
              <a:t> </a:t>
            </a:r>
            <a:r>
              <a:rPr lang="en-US" sz="2800" dirty="0"/>
              <a:t>The amount of interest paid over the 		        life of the loan. Can also include fees, 		        such as account maintenance and 		        late payment fees</a:t>
            </a:r>
            <a:r>
              <a:rPr sz="28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a:t>
            </a:r>
            <a:r>
              <a:rPr lang="en-US" dirty="0"/>
              <a:t>Application: Finding the Financed Amount of a Car Purchase</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You are buying a car that has a purchase price of </a:t>
                </a:r>
                <a14:m>
                  <m:oMath xmlns:m="http://schemas.openxmlformats.org/officeDocument/2006/math">
                    <m:r>
                      <a:rPr lang="en-US" i="1" dirty="0" smtClean="0">
                        <a:latin typeface="Cambria Math" panose="02040503050406030204" pitchFamily="18" charset="0"/>
                      </a:rPr>
                      <m:t>$</m:t>
                    </m:r>
                    <m:r>
                      <a:rPr lang="en-US" i="1" dirty="0">
                        <a:latin typeface="Cambria Math" panose="02040503050406030204" pitchFamily="18" charset="0"/>
                      </a:rPr>
                      <m:t>18,500</m:t>
                    </m:r>
                  </m:oMath>
                </a14:m>
                <a:r>
                  <a:rPr lang="en-US" dirty="0"/>
                  <a:t>. You plan to make a </a:t>
                </a:r>
                <a14:m>
                  <m:oMath xmlns:m="http://schemas.openxmlformats.org/officeDocument/2006/math">
                    <m:r>
                      <a:rPr lang="en-US" i="1" dirty="0" smtClean="0">
                        <a:latin typeface="Cambria Math" panose="02040503050406030204" pitchFamily="18" charset="0"/>
                      </a:rPr>
                      <m:t>30%</m:t>
                    </m:r>
                  </m:oMath>
                </a14:m>
                <a:r>
                  <a:rPr lang="en-US" dirty="0"/>
                  <a:t> down payment and finance the rest. How much is the down payment and what is the amount you will finance?</a:t>
                </a:r>
              </a:p>
              <a:p>
                <a:pPr>
                  <a:defRPr sz="2800"/>
                </a:pPr>
                <a:r>
                  <a:rPr lang="en-US" sz="2800" b="1" dirty="0"/>
                  <a:t>Solution</a:t>
                </a:r>
              </a:p>
              <a:p>
                <a:pPr>
                  <a:defRPr sz="2800"/>
                </a:pPr>
                <a:r>
                  <a:rPr lang="en-US" sz="2800" dirty="0"/>
                  <a:t>First, calculate the down payment.</a:t>
                </a:r>
                <a:endParaRPr lang="en-US"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$18,500</m:t>
                      </m:r>
                    </m:oMath>
                  </m:oMathPara>
                </a14:m>
                <a:endParaRPr lang="en-US" sz="2800" b="0" dirty="0"/>
              </a:p>
              <a:p>
                <a:pPr>
                  <a:defRPr sz="2800"/>
                </a:pPr>
                <a14:m>
                  <m:oMathPara xmlns:m="http://schemas.openxmlformats.org/officeDocument/2006/math">
                    <m:oMathParaPr>
                      <m:jc m:val="left"/>
                    </m:oMathParaPr>
                    <m:oMath xmlns:m="http://schemas.openxmlformats.org/officeDocument/2006/math">
                      <m:bar>
                        <m:barPr>
                          <m:ctrlPr>
                            <a:rPr lang="en-IN" sz="2800" i="1" smtClean="0">
                              <a:latin typeface="Cambria Math" panose="02040503050406030204" pitchFamily="18" charset="0"/>
                            </a:rPr>
                          </m:ctrlPr>
                        </m:barPr>
                        <m:e>
                          <m:r>
                            <a:rPr lang="en-IN" sz="280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   0.30</m:t>
                          </m:r>
                        </m:e>
                      </m:bar>
                    </m:oMath>
                  </m:oMathPara>
                </a14:m>
                <a:endParaRPr lang="en-US" sz="2800" dirty="0"/>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$5550</m:t>
                      </m:r>
                    </m:oMath>
                  </m:oMathPara>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a:t>
            </a:r>
            <a:r>
              <a:rPr lang="en-US" dirty="0"/>
              <a:t>Application: Finding the Financed Amount of a Car Purchase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Now, subtract the down payment from the purchase price of the car to determine the amount financed.</a:t>
                </a:r>
              </a:p>
              <a:p>
                <a:pPr>
                  <a:defRPr sz="2800"/>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18</m:t>
                      </m:r>
                      <m:r>
                        <a:rPr lang="en-US" sz="2800" b="0" i="1" smtClean="0">
                          <a:latin typeface="Cambria Math" panose="02040503050406030204" pitchFamily="18" charset="0"/>
                        </a:rPr>
                        <m:t>,</m:t>
                      </m:r>
                      <m:r>
                        <a:rPr lang="en-US" sz="2800" b="0" i="1" smtClean="0">
                          <a:latin typeface="Cambria Math" panose="02040503050406030204" pitchFamily="18" charset="0"/>
                        </a:rPr>
                        <m:t>500</m:t>
                      </m:r>
                      <m:r>
                        <a:rPr lang="en-US" sz="2800" b="0" i="1" smtClean="0">
                          <a:latin typeface="Cambria Math" panose="02040503050406030204" pitchFamily="18" charset="0"/>
                        </a:rPr>
                        <m:t>−$</m:t>
                      </m:r>
                      <m:r>
                        <a:rPr lang="en-US" sz="2800" b="0" i="1" smtClean="0">
                          <a:latin typeface="Cambria Math" panose="02040503050406030204" pitchFamily="18" charset="0"/>
                        </a:rPr>
                        <m:t>5550</m:t>
                      </m:r>
                      <m:r>
                        <a:rPr lang="en-US" sz="2800" b="0" i="1" smtClean="0">
                          <a:latin typeface="Cambria Math" panose="02040503050406030204" pitchFamily="18" charset="0"/>
                        </a:rPr>
                        <m:t>=$</m:t>
                      </m:r>
                      <m:r>
                        <a:rPr lang="en-US" sz="2800" b="0" i="1" smtClean="0">
                          <a:latin typeface="Cambria Math" panose="02040503050406030204" pitchFamily="18" charset="0"/>
                        </a:rPr>
                        <m:t>12</m:t>
                      </m:r>
                      <m:r>
                        <a:rPr lang="en-US" sz="2800" b="0" i="1" smtClean="0">
                          <a:latin typeface="Cambria Math" panose="02040503050406030204" pitchFamily="18" charset="0"/>
                        </a:rPr>
                        <m:t>,</m:t>
                      </m:r>
                      <m:r>
                        <a:rPr lang="en-US" sz="2800" b="0" i="1" smtClean="0">
                          <a:latin typeface="Cambria Math" panose="02040503050406030204" pitchFamily="18" charset="0"/>
                        </a:rPr>
                        <m:t>950</m:t>
                      </m:r>
                    </m:oMath>
                  </m:oMathPara>
                </a14:m>
                <a:endParaRPr lang="en-US" sz="2800" b="0" dirty="0"/>
              </a:p>
              <a:p>
                <a:pPr>
                  <a:defRPr sz="2800"/>
                </a:pPr>
                <a:r>
                  <a:rPr lang="en-US" sz="2800" b="0" dirty="0"/>
                  <a:t>Therefore, you will make a down payment of </a:t>
                </a:r>
                <a14:m>
                  <m:oMath xmlns:m="http://schemas.openxmlformats.org/officeDocument/2006/math">
                    <m:r>
                      <a:rPr lang="en-US" sz="2800" b="0" i="1" dirty="0" smtClean="0">
                        <a:latin typeface="Cambria Math" panose="02040503050406030204" pitchFamily="18" charset="0"/>
                      </a:rPr>
                      <m:t>$</m:t>
                    </m:r>
                    <m:r>
                      <a:rPr lang="en-US" sz="2800" b="0" i="1" dirty="0" smtClean="0">
                        <a:latin typeface="Cambria Math" panose="02040503050406030204" pitchFamily="18" charset="0"/>
                      </a:rPr>
                      <m:t>5550</m:t>
                    </m:r>
                    <m:r>
                      <a:rPr lang="en-US" sz="2800" b="0" i="1" dirty="0" smtClean="0">
                        <a:latin typeface="Cambria Math" panose="02040503050406030204" pitchFamily="18" charset="0"/>
                      </a:rPr>
                      <m:t> </m:t>
                    </m:r>
                  </m:oMath>
                </a14:m>
                <a:r>
                  <a:rPr lang="en-US" sz="2800" b="0" dirty="0"/>
                  <a:t>and finance </a:t>
                </a:r>
                <a14:m>
                  <m:oMath xmlns:m="http://schemas.openxmlformats.org/officeDocument/2006/math">
                    <m:r>
                      <a:rPr lang="en-US" sz="2800" b="0" i="1" dirty="0" smtClean="0">
                        <a:latin typeface="Cambria Math" panose="02040503050406030204" pitchFamily="18" charset="0"/>
                      </a:rPr>
                      <m:t>$</m:t>
                    </m:r>
                    <m:r>
                      <a:rPr lang="en-US" sz="2800" b="0" i="1" dirty="0" smtClean="0">
                        <a:latin typeface="Cambria Math" panose="02040503050406030204" pitchFamily="18" charset="0"/>
                      </a:rPr>
                      <m:t>12</m:t>
                    </m:r>
                    <m:r>
                      <a:rPr lang="en-US" sz="2800" b="0" i="1" dirty="0" smtClean="0">
                        <a:latin typeface="Cambria Math" panose="02040503050406030204" pitchFamily="18" charset="0"/>
                      </a:rPr>
                      <m:t>,</m:t>
                    </m:r>
                    <m:r>
                      <a:rPr lang="en-US" sz="2800" b="0" i="1" dirty="0" smtClean="0">
                        <a:latin typeface="Cambria Math" panose="02040503050406030204" pitchFamily="18" charset="0"/>
                      </a:rPr>
                      <m:t>950</m:t>
                    </m:r>
                  </m:oMath>
                </a14:m>
                <a:r>
                  <a:rPr lang="en-US" sz="2800" b="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1336894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Formula: </a:t>
            </a:r>
            <a:r>
              <a:rPr dirty="0"/>
              <a:t>Loan Repayment Formula</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29287"/>
                <a:ext cx="8229600" cy="3610219"/>
              </a:xfrm>
            </p:spPr>
            <p:txBody>
              <a:bodyPr>
                <a:spAutoFit/>
              </a:bodyPr>
              <a:lstStyle/>
              <a:p>
                <a:r>
                  <a:rPr lang="en-US" sz="2800" dirty="0"/>
                  <a:t>The formula to determine the monthly payment amount </a:t>
                </a:r>
                <a14:m>
                  <m:oMath xmlns:m="http://schemas.openxmlformats.org/officeDocument/2006/math">
                    <m:r>
                      <a:rPr lang="en-US">
                        <a:latin typeface="Cambria Math" panose="02040503050406030204" pitchFamily="18" charset="0"/>
                      </a:rPr>
                      <m:t>𝑃𝑀𝑇</m:t>
                    </m:r>
                  </m:oMath>
                </a14:m>
                <a:r>
                  <a:rPr lang="en-US" sz="2800" dirty="0"/>
                  <a:t> for a fixed installment loan is</a:t>
                </a:r>
              </a:p>
              <a:p>
                <a:pPr algn="ctr">
                  <a:defRPr sz="2800"/>
                </a:pPr>
                <a14:m>
                  <m:oMath xmlns:m="http://schemas.openxmlformats.org/officeDocument/2006/math">
                    <m:r>
                      <a:rPr lang="en-US">
                        <a:latin typeface="Cambria Math" panose="02040503050406030204" pitchFamily="18" charset="0"/>
                      </a:rPr>
                      <m:t>𝑃𝑀𝑇</m:t>
                    </m:r>
                    <m:r>
                      <a:rPr lang="en-US">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𝑃</m:t>
                        </m:r>
                        <m:d>
                          <m:dPr>
                            <m:ctrlPr>
                              <a:rPr lang="ar-AE" i="1">
                                <a:latin typeface="Cambria Math" panose="02040503050406030204" pitchFamily="18" charset="0"/>
                              </a:rPr>
                            </m:ctrlPr>
                          </m:dPr>
                          <m:e>
                            <m:f>
                              <m:fPr>
                                <m:ctrlPr>
                                  <a:rPr lang="ar-AE" i="1">
                                    <a:latin typeface="Cambria Math" panose="02040503050406030204" pitchFamily="18" charset="0"/>
                                  </a:rPr>
                                </m:ctrlPr>
                              </m:fPr>
                              <m:num>
                                <m:r>
                                  <a:rPr lang="ar-AE">
                                    <a:latin typeface="Cambria Math" panose="02040503050406030204" pitchFamily="18" charset="0"/>
                                  </a:rPr>
                                  <m:t>𝑟</m:t>
                                </m:r>
                              </m:num>
                              <m:den>
                                <m:r>
                                  <a:rPr lang="ar-AE">
                                    <a:latin typeface="Cambria Math" panose="02040503050406030204" pitchFamily="18" charset="0"/>
                                  </a:rPr>
                                  <m:t>𝑛</m:t>
                                </m:r>
                              </m:den>
                            </m:f>
                          </m:e>
                        </m:d>
                      </m:num>
                      <m:den>
                        <m:r>
                          <a:rPr lang="ar-AE">
                            <a:latin typeface="Cambria Math" panose="02040503050406030204" pitchFamily="18" charset="0"/>
                          </a:rPr>
                          <m:t>1</m:t>
                        </m:r>
                        <m:r>
                          <a:rPr lang="ar-AE">
                            <a:latin typeface="Cambria Math" panose="02040503050406030204" pitchFamily="18" charset="0"/>
                          </a:rPr>
                          <m:t>−</m:t>
                        </m:r>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1</m:t>
                                </m:r>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𝑟</m:t>
                                    </m:r>
                                  </m:num>
                                  <m:den>
                                    <m:r>
                                      <a:rPr lang="ar-AE">
                                        <a:latin typeface="Cambria Math" panose="02040503050406030204" pitchFamily="18" charset="0"/>
                                      </a:rPr>
                                      <m:t>𝑛</m:t>
                                    </m:r>
                                  </m:den>
                                </m:f>
                              </m:e>
                            </m:d>
                          </m:e>
                          <m:sup>
                            <m:r>
                              <a:rPr lang="ar-AE">
                                <a:latin typeface="Cambria Math" panose="02040503050406030204" pitchFamily="18" charset="0"/>
                              </a:rPr>
                              <m:t>−</m:t>
                            </m:r>
                            <m:r>
                              <a:rPr lang="ar-AE">
                                <a:latin typeface="Cambria Math" panose="02040503050406030204" pitchFamily="18" charset="0"/>
                              </a:rPr>
                              <m:t>𝑛𝑡</m:t>
                            </m:r>
                          </m:sup>
                        </m:sSup>
                      </m:den>
                    </m:f>
                  </m:oMath>
                </a14:m>
                <a:r>
                  <a:rPr lang="ar-AE" sz="2800" dirty="0"/>
                  <a:t>,</a:t>
                </a:r>
              </a:p>
              <a:p>
                <a:r>
                  <a:rPr lang="en-US" sz="2800" dirty="0"/>
                  <a:t>where </a:t>
                </a:r>
                <a14:m>
                  <m:oMath xmlns:m="http://schemas.openxmlformats.org/officeDocument/2006/math">
                    <m:r>
                      <a:rPr lang="en-US" sz="2800" b="0" i="1" smtClean="0">
                        <a:latin typeface="Cambria Math" panose="02040503050406030204" pitchFamily="18" charset="0"/>
                      </a:rPr>
                      <m:t>𝑃</m:t>
                    </m:r>
                  </m:oMath>
                </a14:m>
                <a:r>
                  <a:rPr lang="en-US" sz="2800" dirty="0"/>
                  <a:t> is the initial principal of the loan, </a:t>
                </a:r>
                <a14:m>
                  <m:oMath xmlns:m="http://schemas.openxmlformats.org/officeDocument/2006/math">
                    <m:r>
                      <a:rPr lang="en-US" sz="2800" b="0" i="1" smtClean="0">
                        <a:latin typeface="Cambria Math" panose="02040503050406030204" pitchFamily="18" charset="0"/>
                      </a:rPr>
                      <m:t>𝑟</m:t>
                    </m:r>
                  </m:oMath>
                </a14:m>
                <a:r>
                  <a:rPr lang="en-US" sz="2800" dirty="0"/>
                  <a:t> is the annual percentage rate, </a:t>
                </a:r>
                <a14:m>
                  <m:oMath xmlns:m="http://schemas.openxmlformats.org/officeDocument/2006/math">
                    <m:r>
                      <a:rPr lang="en-US" sz="2800" b="0" i="1" smtClean="0">
                        <a:latin typeface="Cambria Math" panose="02040503050406030204" pitchFamily="18" charset="0"/>
                      </a:rPr>
                      <m:t>𝑛</m:t>
                    </m:r>
                  </m:oMath>
                </a14:m>
                <a:r>
                  <a:rPr lang="en-US" sz="2800" dirty="0"/>
                  <a:t> is the number of payments per year, and </a:t>
                </a:r>
                <a14:m>
                  <m:oMath xmlns:m="http://schemas.openxmlformats.org/officeDocument/2006/math">
                    <m:r>
                      <a:rPr lang="en-US" sz="2800" b="0" i="1" smtClean="0">
                        <a:latin typeface="Cambria Math" panose="02040503050406030204" pitchFamily="18" charset="0"/>
                      </a:rPr>
                      <m:t>𝑡</m:t>
                    </m:r>
                  </m:oMath>
                </a14:m>
                <a:r>
                  <a:rPr lang="en-US" sz="2800" dirty="0"/>
                  <a:t> is the time in years.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29287"/>
                <a:ext cx="8229600" cy="3610219"/>
              </a:xfrm>
              <a:blipFill>
                <a:blip r:embed="rId2"/>
                <a:stretch>
                  <a:fillRect l="-1328" t="-1340" b="-3350"/>
                </a:stretch>
              </a:blipFill>
            </p:spPr>
            <p:txBody>
              <a:bodyPr/>
              <a:lstStyle/>
              <a:p>
                <a:r>
                  <a:rPr lang="en-IN">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t>
            </a:r>
            <a:r>
              <a:rPr lang="en-US" dirty="0"/>
              <a:t>Application: </a:t>
            </a:r>
            <a:r>
              <a:rPr dirty="0"/>
              <a:t>Calculating Car Payments and Finance Charges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Ada purchases a car that has a purchase price of </a:t>
                </a:r>
                <a14:m>
                  <m:oMath xmlns:m="http://schemas.openxmlformats.org/officeDocument/2006/math">
                    <m:r>
                      <a:rPr lang="en-US" i="1" dirty="0" smtClean="0">
                        <a:latin typeface="Cambria Math" panose="02040503050406030204" pitchFamily="18" charset="0"/>
                      </a:rPr>
                      <m:t>$</m:t>
                    </m:r>
                    <m:r>
                      <a:rPr lang="en-US" i="1" dirty="0">
                        <a:latin typeface="Cambria Math" panose="02040503050406030204" pitchFamily="18" charset="0"/>
                      </a:rPr>
                      <m:t>22</m:t>
                    </m:r>
                    <m:r>
                      <a:rPr lang="en-US" i="1" dirty="0">
                        <a:latin typeface="Cambria Math" panose="02040503050406030204" pitchFamily="18" charset="0"/>
                      </a:rPr>
                      <m:t>,</m:t>
                    </m:r>
                    <m:r>
                      <a:rPr lang="en-US" i="1" dirty="0">
                        <a:latin typeface="Cambria Math" panose="02040503050406030204" pitchFamily="18" charset="0"/>
                      </a:rPr>
                      <m:t>000</m:t>
                    </m:r>
                    <m:r>
                      <a:rPr lang="en-US" i="1" dirty="0">
                        <a:latin typeface="Cambria Math" panose="02040503050406030204" pitchFamily="18" charset="0"/>
                      </a:rPr>
                      <m:t> </m:t>
                    </m:r>
                  </m:oMath>
                </a14:m>
                <a:r>
                  <a:rPr lang="en-US" dirty="0"/>
                  <a:t>and makes a </a:t>
                </a:r>
                <a14:m>
                  <m:oMath xmlns:m="http://schemas.openxmlformats.org/officeDocument/2006/math">
                    <m:r>
                      <a:rPr lang="en-US" i="1" dirty="0" smtClean="0">
                        <a:latin typeface="Cambria Math" panose="02040503050406030204" pitchFamily="18" charset="0"/>
                      </a:rPr>
                      <m:t>25</m:t>
                    </m:r>
                    <m:r>
                      <a:rPr lang="en-US" i="1" dirty="0" smtClean="0">
                        <a:latin typeface="Cambria Math" panose="02040503050406030204" pitchFamily="18" charset="0"/>
                      </a:rPr>
                      <m:t>%</m:t>
                    </m:r>
                  </m:oMath>
                </a14:m>
                <a:r>
                  <a:rPr lang="en-US" dirty="0"/>
                  <a:t> down payment. She finances the remaining cost with a </a:t>
                </a:r>
                <a14:m>
                  <m:oMath xmlns:m="http://schemas.openxmlformats.org/officeDocument/2006/math">
                    <m:r>
                      <a:rPr lang="en-US" i="1" dirty="0" smtClean="0">
                        <a:latin typeface="Cambria Math" panose="02040503050406030204" pitchFamily="18" charset="0"/>
                      </a:rPr>
                      <m:t>4</m:t>
                    </m:r>
                  </m:oMath>
                </a14:m>
                <a:r>
                  <a:rPr lang="en-US" dirty="0"/>
                  <a:t>-year loan that has an annual percentage rate of </a:t>
                </a:r>
                <a14:m>
                  <m:oMath xmlns:m="http://schemas.openxmlformats.org/officeDocument/2006/math">
                    <m:r>
                      <a:rPr lang="en-US" i="1" dirty="0" smtClean="0">
                        <a:latin typeface="Cambria Math" panose="02040503050406030204" pitchFamily="18" charset="0"/>
                      </a:rPr>
                      <m:t>4</m:t>
                    </m:r>
                    <m:r>
                      <a:rPr lang="en-US" i="1" dirty="0" smtClean="0">
                        <a:latin typeface="Cambria Math" panose="02040503050406030204" pitchFamily="18" charset="0"/>
                      </a:rPr>
                      <m:t>.</m:t>
                    </m:r>
                    <m:r>
                      <a:rPr lang="en-US" i="1" dirty="0" smtClean="0">
                        <a:latin typeface="Cambria Math" panose="02040503050406030204" pitchFamily="18" charset="0"/>
                      </a:rPr>
                      <m:t>5</m:t>
                    </m:r>
                    <m:r>
                      <a:rPr lang="en-US" i="1" dirty="0" smtClean="0">
                        <a:latin typeface="Cambria Math" panose="02040503050406030204" pitchFamily="18" charset="0"/>
                      </a:rPr>
                      <m:t>%</m:t>
                    </m:r>
                  </m:oMath>
                </a14:m>
                <a:r>
                  <a:rPr lang="en-US" dirty="0"/>
                  <a:t>.</a:t>
                </a:r>
                <a:endParaRPr sz="2800" dirty="0"/>
              </a:p>
              <a:p>
                <a:pPr marL="514350" indent="-514350">
                  <a:buFont typeface="+mj-lt"/>
                  <a:buAutoNum type="alphaLcPeriod"/>
                  <a:defRPr sz="2800"/>
                </a:pPr>
                <a:r>
                  <a:rPr dirty="0"/>
                  <a:t>​</a:t>
                </a:r>
                <a:r>
                  <a:rPr sz="2800" dirty="0"/>
                  <a:t>Calculate the monthly payment for the car loan.</a:t>
                </a:r>
              </a:p>
              <a:p>
                <a:pPr marL="514350" indent="-514350">
                  <a:buFont typeface="+mj-lt"/>
                  <a:buAutoNum type="alphaLcPeriod" startAt="2"/>
                  <a:defRPr sz="2800"/>
                </a:pPr>
                <a:r>
                  <a:rPr dirty="0"/>
                  <a:t>​</a:t>
                </a:r>
                <a:r>
                  <a:rPr sz="2800" dirty="0"/>
                  <a:t>Calculate the finance charge, or total interest paid, on the car loan after </a:t>
                </a:r>
                <a14:m>
                  <m:oMath xmlns:m="http://schemas.openxmlformats.org/officeDocument/2006/math">
                    <m:r>
                      <a:rPr lang="en-IN" sz="2800" i="1" dirty="0" smtClean="0">
                        <a:latin typeface="Cambria Math" panose="02040503050406030204" pitchFamily="18" charset="0"/>
                      </a:rPr>
                      <m:t>4</m:t>
                    </m:r>
                  </m:oMath>
                </a14:m>
                <a:r>
                  <a:rPr sz="2800" dirty="0"/>
                  <a:t> years.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815"/>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t>
            </a:r>
            <a:r>
              <a:rPr lang="en-US" dirty="0"/>
              <a:t>Application: </a:t>
            </a:r>
            <a:r>
              <a:rPr dirty="0"/>
              <a:t>Calculating Car Payments and Finance Charges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b="1" dirty="0"/>
                  <a:t>Solution</a:t>
                </a:r>
              </a:p>
              <a:p>
                <a:pPr marL="514350" indent="-514350">
                  <a:buAutoNum type="alphaLcPeriod"/>
                  <a:defRPr sz="2800"/>
                </a:pPr>
                <a:r>
                  <a:rPr lang="en-US" sz="2800" dirty="0"/>
                  <a:t>To calculate the monthly payment for the car loan, we first need to determine the total amount financed.</a:t>
                </a:r>
              </a:p>
              <a:p>
                <a:pPr marL="457200" lvl="1" indent="0">
                  <a:buNone/>
                  <a:defRPr sz="2800"/>
                </a:pPr>
                <a:r>
                  <a:rPr lang="en-US" dirty="0"/>
                  <a:t>Down payment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22</m:t>
                    </m:r>
                    <m:r>
                      <a:rPr lang="en-US" b="0" i="1" smtClean="0">
                        <a:latin typeface="Cambria Math" panose="02040503050406030204" pitchFamily="18" charset="0"/>
                      </a:rPr>
                      <m:t>,</m:t>
                    </m:r>
                    <m:r>
                      <a:rPr lang="en-US" b="0" i="1" smtClean="0">
                        <a:latin typeface="Cambria Math" panose="02040503050406030204" pitchFamily="18" charset="0"/>
                      </a:rPr>
                      <m:t>000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5500</m:t>
                    </m:r>
                  </m:oMath>
                </a14:m>
                <a:endParaRPr lang="en-US" b="0" dirty="0">
                  <a:ea typeface="Cambria Math" panose="02040503050406030204" pitchFamily="18" charset="0"/>
                </a:endParaRPr>
              </a:p>
              <a:p>
                <a:pPr marL="457200" lvl="1" indent="0">
                  <a:buNone/>
                  <a:defRPr sz="2800"/>
                </a:pPr>
                <a:r>
                  <a:rPr lang="en-US" dirty="0"/>
                  <a:t>Amount Financed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22</m:t>
                    </m:r>
                    <m:r>
                      <a:rPr lang="en-US" b="0" i="1" smtClean="0">
                        <a:latin typeface="Cambria Math" panose="02040503050406030204" pitchFamily="18" charset="0"/>
                      </a:rPr>
                      <m:t>,</m:t>
                    </m:r>
                    <m:r>
                      <a:rPr lang="en-US" b="0" i="1" smtClean="0">
                        <a:latin typeface="Cambria Math" panose="02040503050406030204" pitchFamily="18" charset="0"/>
                      </a:rPr>
                      <m:t>000</m:t>
                    </m:r>
                    <m:r>
                      <a:rPr lang="en-US" b="0" i="1" smtClean="0">
                        <a:latin typeface="Cambria Math" panose="02040503050406030204" pitchFamily="18" charset="0"/>
                      </a:rPr>
                      <m:t>−$</m:t>
                    </m:r>
                    <m:r>
                      <a:rPr lang="en-US" b="0" i="1" smtClean="0">
                        <a:latin typeface="Cambria Math" panose="02040503050406030204" pitchFamily="18" charset="0"/>
                      </a:rPr>
                      <m:t>5500</m:t>
                    </m:r>
                    <m:r>
                      <a:rPr lang="en-US" b="0" i="1" smtClean="0">
                        <a:latin typeface="Cambria Math" panose="02040503050406030204" pitchFamily="18" charset="0"/>
                      </a:rPr>
                      <m:t>=$</m:t>
                    </m:r>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500</m:t>
                    </m:r>
                  </m:oMath>
                </a14:m>
                <a:endParaRPr lang="en-US" dirty="0"/>
              </a:p>
              <a:p>
                <a:pPr marL="457200" lvl="1" indent="0">
                  <a:buNone/>
                  <a:defRPr sz="2800"/>
                </a:pPr>
                <a:r>
                  <a:rPr lang="en-US" dirty="0"/>
                  <a:t>Now substitute the known values into the formula and simplify. (Remember that the principal of the loan is the amount financed.)</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Tree>
    <p:extLst>
      <p:ext uri="{BB962C8B-B14F-4D97-AF65-F5344CB8AC3E}">
        <p14:creationId xmlns:p14="http://schemas.microsoft.com/office/powerpoint/2010/main" val="1812182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t>
            </a:r>
            <a:r>
              <a:rPr lang="en-US" dirty="0"/>
              <a:t>Application: </a:t>
            </a:r>
            <a:r>
              <a:rPr dirty="0"/>
              <a:t>Calculating Car Payments and Finance Charges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 </a:t>
                </a:r>
                <a14:m>
                  <m:oMath xmlns:m="http://schemas.openxmlformats.org/officeDocument/2006/math">
                    <m:r>
                      <a:rPr lang="en-US" sz="2800" b="0" i="1" smtClean="0">
                        <a:latin typeface="Cambria Math" panose="02040503050406030204" pitchFamily="18" charset="0"/>
                      </a:rPr>
                      <m:t>𝑃𝑀𝑇</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𝑃</m:t>
                        </m:r>
                        <m:d>
                          <m:dPr>
                            <m:ctrlPr>
                              <a:rPr lang="en-US" sz="2800" b="0" i="1" smtClean="0">
                                <a:latin typeface="Cambria Math" panose="02040503050406030204" pitchFamily="18" charset="0"/>
                              </a:rPr>
                            </m:ctrlPr>
                          </m:dPr>
                          <m:e>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𝑟</m:t>
                                </m:r>
                              </m:num>
                              <m:den>
                                <m:r>
                                  <a:rPr lang="en-US" sz="2800" b="0" i="1" smtClean="0">
                                    <a:latin typeface="Cambria Math" panose="02040503050406030204" pitchFamily="18" charset="0"/>
                                  </a:rPr>
                                  <m:t>𝑛</m:t>
                                </m:r>
                              </m:den>
                            </m:f>
                          </m:e>
                        </m:d>
                      </m:num>
                      <m:den>
                        <m:r>
                          <a:rPr lang="en-US" sz="2800" b="0" i="1" smtClean="0">
                            <a:latin typeface="Cambria Math" panose="02040503050406030204" pitchFamily="18" charset="0"/>
                          </a:rPr>
                          <m:t>1</m:t>
                        </m:r>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d>
                              <m:dPr>
                                <m:ctrlPr>
                                  <a:rPr lang="en-US" sz="2800" b="0" i="1" smtClean="0">
                                    <a:latin typeface="Cambria Math" panose="02040503050406030204" pitchFamily="18" charset="0"/>
                                  </a:rPr>
                                </m:ctrlPr>
                              </m:dPr>
                              <m:e>
                                <m:r>
                                  <a:rPr lang="en-US" sz="2800" b="0" i="1" smtClean="0">
                                    <a:latin typeface="Cambria Math" panose="02040503050406030204" pitchFamily="18" charset="0"/>
                                  </a:rPr>
                                  <m:t>1</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𝑟</m:t>
                                    </m:r>
                                  </m:num>
                                  <m:den>
                                    <m:r>
                                      <a:rPr lang="en-US" sz="2800" b="0" i="1" smtClean="0">
                                        <a:latin typeface="Cambria Math" panose="02040503050406030204" pitchFamily="18" charset="0"/>
                                      </a:rPr>
                                      <m:t>𝑛</m:t>
                                    </m:r>
                                  </m:den>
                                </m:f>
                              </m:e>
                            </m:d>
                          </m:e>
                          <m:sup>
                            <m:r>
                              <a:rPr lang="en-US" sz="2800" b="0" i="1" smtClean="0">
                                <a:latin typeface="Cambria Math" panose="02040503050406030204" pitchFamily="18" charset="0"/>
                              </a:rPr>
                              <m:t>−</m:t>
                            </m:r>
                            <m:r>
                              <a:rPr lang="en-US" sz="2800" b="0" i="1" smtClean="0">
                                <a:latin typeface="Cambria Math" panose="02040503050406030204" pitchFamily="18" charset="0"/>
                              </a:rPr>
                              <m:t>𝑛𝑡</m:t>
                            </m:r>
                          </m:sup>
                        </m:sSup>
                      </m:den>
                    </m:f>
                  </m:oMath>
                </a14:m>
                <a:endParaRPr lang="en-US"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500</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045</m:t>
                                  </m:r>
                                </m:num>
                                <m:den>
                                  <m:r>
                                    <a:rPr lang="en-US" b="0" i="1" smtClean="0">
                                      <a:latin typeface="Cambria Math" panose="02040503050406030204" pitchFamily="18" charset="0"/>
                                    </a:rPr>
                                    <m:t>12</m:t>
                                  </m:r>
                                </m:den>
                              </m:f>
                            </m:e>
                          </m:d>
                        </m:num>
                        <m:den>
                          <m:r>
                            <a:rPr lang="en-US" b="0" i="1" smtClean="0">
                              <a:latin typeface="Cambria Math" panose="02040503050406030204" pitchFamily="18" charset="0"/>
                            </a:rPr>
                            <m:t>1</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045</m:t>
                                      </m:r>
                                    </m:num>
                                    <m:den>
                                      <m:r>
                                        <a:rPr lang="en-US" b="0" i="1" smtClean="0">
                                          <a:latin typeface="Cambria Math" panose="02040503050406030204" pitchFamily="18" charset="0"/>
                                        </a:rPr>
                                        <m:t>12</m:t>
                                      </m:r>
                                    </m:den>
                                  </m:f>
                                </m:e>
                              </m:d>
                            </m:e>
                            <m:sup>
                              <m:r>
                                <a:rPr lang="en-US" b="0" i="1" smtClean="0">
                                  <a:latin typeface="Cambria Math" panose="02040503050406030204" pitchFamily="18" charset="0"/>
                                </a:rPr>
                                <m:t>−</m:t>
                              </m:r>
                              <m:r>
                                <a:rPr lang="en-US" b="0" i="1" smtClean="0">
                                  <a:latin typeface="Cambria Math" panose="02040503050406030204" pitchFamily="18" charset="0"/>
                                </a:rPr>
                                <m:t>12</m:t>
                              </m:r>
                              <m:d>
                                <m:dPr>
                                  <m:ctrlPr>
                                    <a:rPr lang="en-US" b="0" i="1" smtClean="0">
                                      <a:latin typeface="Cambria Math" panose="02040503050406030204" pitchFamily="18" charset="0"/>
                                    </a:rPr>
                                  </m:ctrlPr>
                                </m:dPr>
                                <m:e>
                                  <m:r>
                                    <a:rPr lang="en-US" b="0" i="1" smtClean="0">
                                      <a:latin typeface="Cambria Math" panose="02040503050406030204" pitchFamily="18" charset="0"/>
                                    </a:rPr>
                                    <m:t>4</m:t>
                                  </m:r>
                                </m:e>
                              </m:d>
                            </m:sup>
                          </m:sSup>
                        </m:den>
                      </m:f>
                    </m:oMath>
                  </m:oMathPara>
                </a14:m>
                <a:endParaRPr lang="en-US" b="0" dirty="0"/>
              </a:p>
              <a:p>
                <a:pPr>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rPr>
                        <m:t>$</m:t>
                      </m:r>
                      <m:r>
                        <a:rPr lang="en-US" b="0" i="1" smtClean="0">
                          <a:latin typeface="Cambria Math" panose="02040503050406030204" pitchFamily="18" charset="0"/>
                        </a:rPr>
                        <m:t>376</m:t>
                      </m:r>
                      <m:r>
                        <a:rPr lang="en-US" b="0" i="1" smtClean="0">
                          <a:latin typeface="Cambria Math" panose="02040503050406030204" pitchFamily="18" charset="0"/>
                        </a:rPr>
                        <m:t>.</m:t>
                      </m:r>
                      <m:r>
                        <a:rPr lang="en-US" b="0" i="1" smtClean="0">
                          <a:latin typeface="Cambria Math" panose="02040503050406030204" pitchFamily="18" charset="0"/>
                        </a:rPr>
                        <m:t>26</m:t>
                      </m:r>
                    </m:oMath>
                  </m:oMathPara>
                </a14:m>
                <a:endParaRPr lang="en-US" dirty="0"/>
              </a:p>
              <a:p>
                <a:pPr>
                  <a:defRPr sz="2800"/>
                </a:pPr>
                <a:r>
                  <a:rPr lang="en-US" dirty="0"/>
                  <a:t>Thus, the monthly payment is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376</m:t>
                    </m:r>
                    <m:r>
                      <a:rPr lang="en-US" i="1" dirty="0" smtClean="0">
                        <a:latin typeface="Cambria Math" panose="02040503050406030204" pitchFamily="18" charset="0"/>
                      </a:rPr>
                      <m:t>.</m:t>
                    </m:r>
                    <m:r>
                      <a:rPr lang="en-US" i="1" dirty="0" smtClean="0">
                        <a:latin typeface="Cambria Math" panose="02040503050406030204" pitchFamily="18" charset="0"/>
                      </a:rPr>
                      <m:t>26</m:t>
                    </m:r>
                  </m:oMath>
                </a14:m>
                <a:r>
                  <a:rPr lang="en-IN" dirty="0"/>
                  <a:t>.</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IN">
                    <a:noFill/>
                  </a:rPr>
                  <a:t> </a:t>
                </a:r>
              </a:p>
            </p:txBody>
          </p:sp>
        </mc:Fallback>
      </mc:AlternateContent>
    </p:spTree>
    <p:extLst>
      <p:ext uri="{BB962C8B-B14F-4D97-AF65-F5344CB8AC3E}">
        <p14:creationId xmlns:p14="http://schemas.microsoft.com/office/powerpoint/2010/main" val="2850282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t>
            </a:r>
            <a:r>
              <a:rPr lang="en-US" dirty="0"/>
              <a:t>Application: </a:t>
            </a:r>
            <a:r>
              <a:rPr dirty="0"/>
              <a:t>Calculating Car Payments and Finance Charges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To calculate the finance charge on the car loan, we first must calculate the total amount paid over the life of the loan. Since it is a </a:t>
                </a:r>
                <a14:m>
                  <m:oMath xmlns:m="http://schemas.openxmlformats.org/officeDocument/2006/math">
                    <m:r>
                      <a:rPr lang="en-US" i="1" dirty="0" smtClean="0">
                        <a:latin typeface="Cambria Math" panose="02040503050406030204" pitchFamily="18" charset="0"/>
                      </a:rPr>
                      <m:t>4</m:t>
                    </m:r>
                  </m:oMath>
                </a14:m>
                <a:r>
                  <a:rPr lang="en-US" dirty="0"/>
                  <a:t>-year loan with monthly payments, </a:t>
                </a:r>
                <a14:m>
                  <m:oMath xmlns:m="http://schemas.openxmlformats.org/officeDocument/2006/math">
                    <m:r>
                      <a:rPr lang="en-US" i="1" dirty="0" smtClean="0">
                        <a:latin typeface="Cambria Math" panose="02040503050406030204" pitchFamily="18" charset="0"/>
                      </a:rPr>
                      <m:t>48</m:t>
                    </m:r>
                  </m:oMath>
                </a14:m>
                <a:r>
                  <a:rPr lang="en-US" dirty="0"/>
                  <a:t> payments are made. Don’t forget to include the down payment in the total amount paid.</a:t>
                </a:r>
              </a:p>
              <a:p>
                <a:pPr marL="457200" lvl="1" indent="0">
                  <a:buNone/>
                  <a:defRPr sz="2800"/>
                </a:pPr>
                <a:r>
                  <a:rPr lang="en-US" dirty="0"/>
                  <a:t>Total amount paid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5500</m:t>
                    </m:r>
                    <m:r>
                      <a:rPr lang="en-US" b="0" i="1" smtClean="0">
                        <a:latin typeface="Cambria Math" panose="02040503050406030204" pitchFamily="18" charset="0"/>
                      </a:rPr>
                      <m:t>+$</m:t>
                    </m:r>
                    <m:r>
                      <a:rPr lang="en-US" b="0" i="1" smtClean="0">
                        <a:latin typeface="Cambria Math" panose="02040503050406030204" pitchFamily="18" charset="0"/>
                      </a:rPr>
                      <m:t>376</m:t>
                    </m:r>
                    <m:r>
                      <a:rPr lang="en-US" b="0" i="1" smtClean="0">
                        <a:latin typeface="Cambria Math" panose="02040503050406030204" pitchFamily="18" charset="0"/>
                      </a:rPr>
                      <m:t>.</m:t>
                    </m:r>
                    <m:r>
                      <a:rPr lang="en-US" b="0" i="1" smtClean="0">
                        <a:latin typeface="Cambria Math" panose="02040503050406030204" pitchFamily="18" charset="0"/>
                      </a:rPr>
                      <m:t>26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560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48</m:t>
                    </m:r>
                  </m:oMath>
                </a14:m>
                <a:endParaRPr lang="en-US" dirty="0"/>
              </a:p>
              <a:p>
                <a:pPr marL="457200" lvl="1" indent="0">
                  <a:buNone/>
                  <a:defRPr sz="2800"/>
                </a:pPr>
                <a:r>
                  <a:rPr lang="en-US" dirty="0"/>
                  <a:t>Now subtract the purchase price of the car from the total amount paid to determine the total interest paid.</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r="-1407" b="-3313"/>
                </a:stretch>
              </a:blipFill>
            </p:spPr>
            <p:txBody>
              <a:bodyPr/>
              <a:lstStyle/>
              <a:p>
                <a:r>
                  <a:rPr lang="en-IN">
                    <a:noFill/>
                  </a:rPr>
                  <a:t> </a:t>
                </a:r>
              </a:p>
            </p:txBody>
          </p:sp>
        </mc:Fallback>
      </mc:AlternateContent>
    </p:spTree>
    <p:extLst>
      <p:ext uri="{BB962C8B-B14F-4D97-AF65-F5344CB8AC3E}">
        <p14:creationId xmlns:p14="http://schemas.microsoft.com/office/powerpoint/2010/main" val="409286690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727</TotalTime>
  <Words>1229</Words>
  <Application>Microsoft Office PowerPoint</Application>
  <PresentationFormat>On-screen Show (4:3)</PresentationFormat>
  <Paragraphs>80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Courier New</vt:lpstr>
      <vt:lpstr>Arial</vt:lpstr>
      <vt:lpstr>Calibri</vt:lpstr>
      <vt:lpstr>Cambria Math</vt:lpstr>
      <vt:lpstr>Office Theme</vt:lpstr>
      <vt:lpstr>Section 7.3</vt:lpstr>
      <vt:lpstr>Definition: Terminology Used when Purchasing a Car</vt:lpstr>
      <vt:lpstr>Example 1: Application: Finding the Financed Amount of a Car Purchase</vt:lpstr>
      <vt:lpstr>Example 1: Application: Finding the Financed Amount of a Car Purchase (cont.)</vt:lpstr>
      <vt:lpstr>Formula: Loan Repayment Formula</vt:lpstr>
      <vt:lpstr>Example 2: Application: Calculating Car Payments and Finance Charges</vt:lpstr>
      <vt:lpstr>Example 2: Application: Calculating Car Payments and Finance Charges (cont.)</vt:lpstr>
      <vt:lpstr>Example 2: Application: Calculating Car Payments and Finance Charges (cont.)</vt:lpstr>
      <vt:lpstr>Example 2: Application: Calculating Car Payments and Finance Charges (cont.)</vt:lpstr>
      <vt:lpstr>Example 2: Application: Calculating Car Payments and Finance Charges (cont.)</vt:lpstr>
      <vt:lpstr>Procedure: Finding the APR of a Loan</vt:lpstr>
      <vt:lpstr>Example 3: Application: Finding the APR of a Loan</vt:lpstr>
      <vt:lpstr>Example 3: Application: Finding the APR of a Loan (cont.)</vt:lpstr>
      <vt:lpstr>Definition: Additional Expenses in Owning a Car</vt:lpstr>
      <vt:lpstr>Example 4: Application: Budgeting for Car Expenses</vt:lpstr>
      <vt:lpstr>Example 4: Application: Budgeting for Car Expenses (cont.)</vt:lpstr>
      <vt:lpstr>Example 4: Application: Budgeting for Car Expenses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127</cp:revision>
  <dcterms:created xsi:type="dcterms:W3CDTF">2013-04-26T14:43:13Z</dcterms:created>
  <dcterms:modified xsi:type="dcterms:W3CDTF">2024-09-10T17:17:29Z</dcterms:modified>
</cp:coreProperties>
</file>