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71" r:id="rId9"/>
    <p:sldId id="272" r:id="rId10"/>
    <p:sldId id="260" r:id="rId11"/>
    <p:sldId id="273" r:id="rId12"/>
    <p:sldId id="261" r:id="rId13"/>
    <p:sldId id="274" r:id="rId14"/>
    <p:sldId id="275" r:id="rId15"/>
    <p:sldId id="276" r:id="rId16"/>
    <p:sldId id="277" r:id="rId17"/>
    <p:sldId id="263" r:id="rId18"/>
    <p:sldId id="278" r:id="rId19"/>
    <p:sldId id="279" r:id="rId20"/>
    <p:sldId id="280" r:id="rId21"/>
    <p:sldId id="281" r:id="rId22"/>
    <p:sldId id="282" r:id="rId23"/>
    <p:sldId id="283" r:id="rId24"/>
    <p:sldId id="265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syamprasad" initials="s" lastIdx="1" clrIdx="1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Buying a House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7.4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Loan Repayment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610219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The formula to determine the monthly payment amount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𝑃𝑀𝑇</m:t>
                    </m:r>
                  </m:oMath>
                </a14:m>
                <a:r>
                  <a:rPr lang="en-US" sz="2800" dirty="0"/>
                  <a:t> for a fixed installment loan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𝑃𝑀𝑇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sz="2800" dirty="0"/>
                  <a:t>,</a:t>
                </a: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is the initial principal of the loan,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the annual percentage rate,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is the number of payments per year,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is time in years.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610219"/>
              </a:xfrm>
              <a:blipFill>
                <a:blip r:embed="rId2"/>
                <a:stretch>
                  <a:fillRect l="-1328" t="-1340" b="-3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Note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539430"/>
              </a:xfrm>
            </p:spPr>
            <p:txBody>
              <a:bodyPr>
                <a:spAutoFit/>
              </a:bodyPr>
              <a:lstStyle/>
              <a:p>
                <a:r>
                  <a:rPr lang="en-US" dirty="0"/>
                  <a:t>The term, or length, of a mortgage can vary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dirty="0"/>
                  <a:t> years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-year increments. The most common terms for fixed rate mortgages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years. While you can save money by selecting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-year mortgage, you may want to choose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-year mortgage and pay it off faster by paying extra each month. (However, there may be a prepayment penalty for paying off your loan early. Always read the documents!)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539430"/>
              </a:xfrm>
              <a:blipFill>
                <a:blip r:embed="rId2"/>
                <a:stretch>
                  <a:fillRect l="-1328" t="-1368" r="-1697" b="-3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53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</a:t>
            </a:r>
            <a:r>
              <a:rPr lang="en-US" dirty="0"/>
              <a:t> Application:</a:t>
            </a:r>
            <a:r>
              <a:rPr dirty="0"/>
              <a:t> Determining a Monthly Mortgage Payment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Mariam purchases a house and gets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-year mortgage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$127,500 </m:t>
                    </m:r>
                  </m:oMath>
                </a14:m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4%</m:t>
                    </m:r>
                  </m:oMath>
                </a14:m>
                <a:r>
                  <a:rPr lang="en-US" dirty="0"/>
                  <a:t> APR. In addition to the monthly payment, the lender requires her to pay into an escrow account for the homeowners insurance and property tax. Her homeowners insurance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$900 </m:t>
                    </m:r>
                  </m:oMath>
                </a14:m>
                <a:r>
                  <a:rPr lang="en-US" dirty="0"/>
                  <a:t>per year and the property tax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$2700 </m:t>
                    </m:r>
                  </m:oMath>
                </a14:m>
                <a:r>
                  <a:rPr lang="en-US" dirty="0"/>
                  <a:t>per year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lang="en-US" sz="2800" dirty="0"/>
                  <a:t>Determine the monthly mortgage payment for this loan. Round to the nearest cent, if necessary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lang="en-US" sz="2800" dirty="0"/>
                  <a:t>Determine the monthly payment to the lender that includes the insurance and property tax.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</a:t>
            </a:r>
            <a:r>
              <a:rPr lang="en-US" dirty="0"/>
              <a:t> Application:</a:t>
            </a:r>
            <a:r>
              <a:rPr dirty="0"/>
              <a:t> Determining a Monthly Mortgage Payment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 marL="514350" indent="-514350">
                  <a:buAutoNum type="alphaLcPeriod"/>
                  <a:defRPr sz="2800"/>
                </a:pPr>
                <a:r>
                  <a:rPr lang="en-US" sz="2800" dirty="0"/>
                  <a:t>To determine the monthly payment, we need the principal of the loan, the length of the loan, and the APR.</a:t>
                </a:r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=$127,500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 years</a:t>
                </a:r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=4%=0.04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Substitute these values into the formula and simplify.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6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98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</a:t>
            </a:r>
            <a:r>
              <a:rPr lang="en-US" dirty="0"/>
              <a:t> Application:</a:t>
            </a:r>
            <a:r>
              <a:rPr dirty="0"/>
              <a:t> Determining a Monthly Mortgage Payment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127,500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0.04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≈608.70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Therefore, the monthly mortgage payment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$608.70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86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</a:t>
            </a:r>
            <a:r>
              <a:rPr lang="en-US" dirty="0"/>
              <a:t> Application:</a:t>
            </a:r>
            <a:r>
              <a:rPr dirty="0"/>
              <a:t> Determining a Monthly Mortgage Payment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To determine the monthly payment amount including insurance and property tax, we first need to determine the amount of each that will need to be paid each month.</a:t>
                </a:r>
              </a:p>
              <a:p>
                <a:pPr marL="857250" lvl="2" indent="0">
                  <a:buNone/>
                  <a:defRPr sz="2800"/>
                </a:pPr>
                <a:r>
                  <a:rPr lang="en-IN" dirty="0"/>
                  <a:t>Monthly insurance payment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=$900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÷12=$75</m:t>
                    </m:r>
                  </m:oMath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:r>
                  <a:rPr lang="en-IN" dirty="0"/>
                  <a:t>Monthly property tax payment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=$2700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÷12=$225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857250" lvl="2" indent="0">
                  <a:buNone/>
                  <a:defRPr sz="2800"/>
                </a:pPr>
                <a:r>
                  <a:rPr lang="en-US" dirty="0"/>
                  <a:t>Now we can add these values to the monthly mortgage payment to get the total monthly payment to the mortgage lender.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13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43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</a:t>
            </a:r>
            <a:r>
              <a:rPr lang="en-US" dirty="0"/>
              <a:t> Application:</a:t>
            </a:r>
            <a:r>
              <a:rPr dirty="0"/>
              <a:t> Determining a Monthly Mortgage Payment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$608.70</m:t>
                      </m:r>
                    </m:oMath>
                  </m:oMathPara>
                </a14:m>
                <a:endParaRPr lang="en-US" b="0" dirty="0"/>
              </a:p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$75.00</m:t>
                      </m:r>
                    </m:oMath>
                  </m:oMathPara>
                </a14:m>
                <a:endParaRPr lang="en-US" b="0" dirty="0"/>
              </a:p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+$225.00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$908.70</m:t>
                      </m:r>
                    </m:oMath>
                  </m:oMathPara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:r>
                  <a:rPr lang="en-US" dirty="0"/>
                  <a:t>Therefore, the monthly payment made to the lender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$908.70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B7EAD9-F6EE-5998-EF0C-9EF2D46DF19C}"/>
              </a:ext>
            </a:extLst>
          </p:cNvPr>
          <p:cNvSpPr txBox="1"/>
          <p:nvPr/>
        </p:nvSpPr>
        <p:spPr>
          <a:xfrm>
            <a:off x="3848877" y="106991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Monthly mortgage payment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D6D9D-2180-51AE-BF49-3E755393DDB3}"/>
              </a:ext>
            </a:extLst>
          </p:cNvPr>
          <p:cNvSpPr txBox="1"/>
          <p:nvPr/>
        </p:nvSpPr>
        <p:spPr>
          <a:xfrm>
            <a:off x="3839546" y="14897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Monthly insurance payment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EB768-2F81-64D2-FDF6-8FAE1AC72510}"/>
              </a:ext>
            </a:extLst>
          </p:cNvPr>
          <p:cNvSpPr txBox="1"/>
          <p:nvPr/>
        </p:nvSpPr>
        <p:spPr>
          <a:xfrm>
            <a:off x="3848876" y="1946989"/>
            <a:ext cx="331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Monthly property tax payment</a:t>
            </a:r>
          </a:p>
        </p:txBody>
      </p:sp>
    </p:spTree>
    <p:extLst>
      <p:ext uri="{BB962C8B-B14F-4D97-AF65-F5344CB8AC3E}">
        <p14:creationId xmlns:p14="http://schemas.microsoft.com/office/powerpoint/2010/main" val="384402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</a:t>
            </a:r>
            <a:r>
              <a:rPr lang="en-US" dirty="0"/>
              <a:t>Application: Determining Whether You Can Afford a House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You and your spouse make a combined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4200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per month and are looking to buy a house. You want to spend no more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of your monthly budget on mortgage payments. You’ve saved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 down payment and closing costs. You are interested in a house that is listed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240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. The estimated yearly property tax for the house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3400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 estimated homeowners insurance for a year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1300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</a:t>
            </a:r>
            <a:r>
              <a:rPr lang="en-US" dirty="0"/>
              <a:t>Application: Determining Whether You Can Afford a House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AutoNum type="alphaLcPeriod"/>
                  <a:defRPr sz="2800"/>
                </a:pPr>
                <a:r>
                  <a:rPr lang="en-US" dirty="0"/>
                  <a:t>Suppose you purchase the house for the price listed and make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down payment. Determine the estimated monthly payment, including homeowners insurance and property tax, on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-year mortgage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APR.</a:t>
                </a:r>
              </a:p>
              <a:p>
                <a:pPr marL="514350" indent="-514350">
                  <a:buAutoNum type="alphaLcPeriod"/>
                  <a:defRPr sz="2800"/>
                </a:pPr>
                <a:r>
                  <a:rPr lang="en-US" sz="2800" dirty="0"/>
                  <a:t>Does this monthly payment fit into your budget?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 marL="514350" indent="-514350">
                  <a:buAutoNum type="alphaLcPeriod"/>
                  <a:defRPr sz="2800"/>
                </a:pPr>
                <a:r>
                  <a:rPr lang="en-US" sz="2800" dirty="0"/>
                  <a:t>First, determine the down payment amount.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Down payment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⋅$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240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This means that the amount financed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1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07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</a:t>
            </a:r>
            <a:r>
              <a:rPr lang="en-US" dirty="0"/>
              <a:t>Application: Determining Whether You Can Afford a House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:r>
                  <a:rPr lang="en-US" dirty="0"/>
                  <a:t>To determine the monthly payment, we need the principal of the loan, the length of the loan, and the APR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=$216,000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years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=4.25%=0.0425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:r>
                  <a:rPr lang="en-US" b="0" dirty="0"/>
                  <a:t>Substitute these values into the formula and simplify.</a:t>
                </a:r>
              </a:p>
              <a:p>
                <a:pPr marL="457200" lvl="1" indent="0">
                  <a:buNone/>
                  <a:defRPr sz="2800"/>
                </a:pP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89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Terminology Used when Buying a House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685713"/>
              </a:xfrm>
            </p:spPr>
            <p:txBody>
              <a:bodyPr>
                <a:normAutofit/>
              </a:bodyPr>
              <a:lstStyle/>
              <a:p>
                <a:r>
                  <a:rPr b="1" dirty="0"/>
                  <a:t>Purchase Price</a:t>
                </a:r>
                <a:r>
                  <a:rPr dirty="0"/>
                  <a:t>: </a:t>
                </a:r>
                <a:r>
                  <a:rPr lang="en-US" dirty="0"/>
                  <a:t>The selling price that you agree to pay 		      for the house</a:t>
                </a:r>
                <a:r>
                  <a:rPr dirty="0"/>
                  <a:t>.</a:t>
                </a:r>
                <a:endParaRPr lang="en-US" dirty="0"/>
              </a:p>
              <a:p>
                <a:r>
                  <a:rPr b="1" dirty="0"/>
                  <a:t>Down Payment</a:t>
                </a:r>
                <a:r>
                  <a:rPr dirty="0"/>
                  <a:t>: </a:t>
                </a:r>
                <a:r>
                  <a:rPr lang="en-US" dirty="0"/>
                  <a:t>Cash paid to the seller that is not part 		       of the loan. Down payments are 			       typically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20%</m:t>
                    </m:r>
                  </m:oMath>
                </a14:m>
                <a:r>
                  <a:rPr lang="en-US" dirty="0"/>
                  <a:t> of 		       the cost of the house, but can be as 		       low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in some situations</a:t>
                </a:r>
                <a:r>
                  <a:rPr dirty="0"/>
                  <a:t>.</a:t>
                </a:r>
                <a:endParaRPr lang="en-US" dirty="0"/>
              </a:p>
              <a:p>
                <a:r>
                  <a:rPr b="1" dirty="0"/>
                  <a:t>Mortgage</a:t>
                </a:r>
                <a:r>
                  <a:rPr dirty="0"/>
                  <a:t>: </a:t>
                </a:r>
                <a:r>
                  <a:rPr lang="en-US" dirty="0"/>
                  <a:t>A loan used to buy a property (land, house, 	        building, etc.). These loans typically come 	        from a bank or lending institution.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685713"/>
              </a:xfrm>
              <a:blipFill>
                <a:blip r:embed="rId2"/>
                <a:stretch>
                  <a:fillRect l="-1328" t="-10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</a:t>
            </a:r>
            <a:r>
              <a:rPr lang="en-US" dirty="0"/>
              <a:t>Application: Determining Whether You Can Afford a House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216,000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0.0425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0.0425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≈1062.59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:r>
                  <a:rPr lang="en-US" b="0" dirty="0"/>
                  <a:t>Now determine the monthly payments for the homeowners insurance and property tax.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5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</a:t>
            </a:r>
            <a:r>
              <a:rPr lang="en-US" dirty="0"/>
              <a:t>Application: Determining Whether You Can Afford a House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:r>
                  <a:rPr lang="en-US" b="0" dirty="0"/>
                  <a:t>Monthly insurance payment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=$1300÷12≈$108.33</m:t>
                    </m:r>
                  </m:oMath>
                </a14:m>
                <a:endParaRPr lang="en-US" b="0" dirty="0"/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:r>
                  <a:rPr lang="en-US" b="0" dirty="0"/>
                  <a:t>Monthly property tax payment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=$3400÷12≈$283.33</m:t>
                    </m:r>
                  </m:oMath>
                </a14:m>
                <a:endParaRPr lang="en-US" b="0" dirty="0"/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:r>
                  <a:rPr lang="en-US" b="0" dirty="0"/>
                  <a:t>Add these values together to determine the monthly payment to the lender.</a:t>
                </a:r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$1062.59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$108.33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+  $283.33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$1454.25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spcBef>
                    <a:spcPts val="0"/>
                  </a:spcBef>
                  <a:buNone/>
                  <a:defRPr sz="2800"/>
                </a:pPr>
                <a:r>
                  <a:rPr lang="en-US" dirty="0"/>
                  <a:t>Therefore, the monthly mortgage payment to the lender will be approximately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$1454.25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2086" b="-24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FA53EB-8410-3D32-6E92-AD11320E0739}"/>
              </a:ext>
            </a:extLst>
          </p:cNvPr>
          <p:cNvSpPr txBox="1"/>
          <p:nvPr/>
        </p:nvSpPr>
        <p:spPr>
          <a:xfrm>
            <a:off x="3810000" y="340392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Monthly mortgage payment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8E3FA-5D85-B1E5-B979-F6BC71CBCDDE}"/>
              </a:ext>
            </a:extLst>
          </p:cNvPr>
          <p:cNvSpPr txBox="1"/>
          <p:nvPr/>
        </p:nvSpPr>
        <p:spPr>
          <a:xfrm>
            <a:off x="3800669" y="383313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Monthly insurance payment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C6E7E-0C2A-00EA-DE0D-F9941D499CDE}"/>
              </a:ext>
            </a:extLst>
          </p:cNvPr>
          <p:cNvSpPr txBox="1"/>
          <p:nvPr/>
        </p:nvSpPr>
        <p:spPr>
          <a:xfrm>
            <a:off x="3809999" y="4281006"/>
            <a:ext cx="331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Monthly property tax payment</a:t>
            </a:r>
          </a:p>
        </p:txBody>
      </p:sp>
    </p:spTree>
    <p:extLst>
      <p:ext uri="{BB962C8B-B14F-4D97-AF65-F5344CB8AC3E}">
        <p14:creationId xmlns:p14="http://schemas.microsoft.com/office/powerpoint/2010/main" val="412801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</a:t>
            </a:r>
            <a:r>
              <a:rPr lang="en-US" dirty="0"/>
              <a:t>Application: Determining Whether You Can Afford a House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To determine if this monthly mortgage payment will fit into your budget, we need to determine what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30%</m:t>
                    </m:r>
                  </m:oMath>
                </a14:m>
                <a:r>
                  <a:rPr lang="en-US" dirty="0"/>
                  <a:t> of your income is.</a:t>
                </a:r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$4200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=$1260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Unfortunately, the approximate mortgage payment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$1454.25 </m:t>
                    </m:r>
                  </m:oMath>
                </a14:m>
                <a:r>
                  <a:rPr lang="en-US" dirty="0"/>
                  <a:t>will not fit into your housing budget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$1260</m:t>
                    </m:r>
                  </m:oMath>
                </a14:m>
                <a:r>
                  <a:rPr lang="en-US" dirty="0"/>
                  <a:t>. Notice that you might think you can afford this house if you don’t include the costs of homeowners insurance and property tax into the monthly payment. 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2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</a:t>
            </a:r>
            <a:r>
              <a:rPr lang="en-US" dirty="0"/>
              <a:t>Application: Determining Whether You Can Afford a House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 sz="2800"/>
            </a:pPr>
            <a:r>
              <a:rPr lang="en-US" dirty="0"/>
              <a:t>You can try making a low offer on this house, but you’ll likely need to find a less expensive house to purchase or set aside more money to make a larger down payment.</a:t>
            </a:r>
          </a:p>
          <a:p>
            <a:pPr marL="457200" lvl="1" indent="0">
              <a:buNone/>
              <a:defRPr sz="2800"/>
            </a:pPr>
            <a:endParaRPr lang="en-US" dirty="0"/>
          </a:p>
          <a:p>
            <a:pPr indent="-285750">
              <a:defRPr sz="2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00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Building an Amortization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Fill in the amortization table for the first three months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-year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$180,000 </m:t>
                    </m:r>
                  </m:oMath>
                </a14:m>
                <a:r>
                  <a:rPr lang="en-US" dirty="0"/>
                  <a:t>mortgage that has an APR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. The monthly payment for this mortgage (not including insurance or property tax)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$912.03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98F74B-9D4F-D58E-EEF8-657D3A0C1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94329"/>
              </p:ext>
            </p:extLst>
          </p:nvPr>
        </p:nvGraphicFramePr>
        <p:xfrm>
          <a:off x="457200" y="3048000"/>
          <a:ext cx="8229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2664566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0843253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3362681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38632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Payment Number</a:t>
                      </a:r>
                      <a:endParaRPr lang="en-IN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Interest Payment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Principal Payment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Mortgage Balance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5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718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5043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Building an Amortization Table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b="1" dirty="0"/>
                  <a:t>Payment 1</a:t>
                </a:r>
                <a:r>
                  <a:rPr lang="en-US" sz="2800" dirty="0"/>
                  <a:t>:</a:t>
                </a:r>
              </a:p>
              <a:p>
                <a:pPr>
                  <a:defRPr sz="2800"/>
                </a:pPr>
                <a:r>
                  <a:rPr lang="en-US" sz="2800" dirty="0"/>
                  <a:t>The interest can be calculated by substituting the known values into the simple</a:t>
                </a:r>
                <a:r>
                  <a:rPr lang="en-US" dirty="0"/>
                  <a:t> interest formula. Remember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𝑃𝑟𝑡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=$180,000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0.045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=$675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760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Building an Amortization Table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The payment towards the principal can be calculated by subtracting the interest payment from the monthly payment. </a:t>
                </a:r>
              </a:p>
              <a:p>
                <a:pPr>
                  <a:defRPr sz="2800"/>
                </a:pPr>
                <a:r>
                  <a:rPr lang="en-US" sz="2800" dirty="0"/>
                  <a:t>Principal payment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912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675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237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03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Finally, the mortgage balance after the payment is calculated by subtracting the principal payment from the previous month’s balance (which is the starting balance in this case).</a:t>
                </a:r>
              </a:p>
              <a:p>
                <a:pPr>
                  <a:defRPr sz="2800"/>
                </a:pPr>
                <a:r>
                  <a:rPr lang="en-IN" sz="2800" dirty="0"/>
                  <a:t>Mortgage balance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−$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237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03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179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762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97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82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Building an Amortization Table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Payment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defRPr sz="2800"/>
                </a:pPr>
                <a:r>
                  <a:rPr lang="en-US" dirty="0"/>
                  <a:t>Repeat these steps to determine payment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using the mortgage balance after the first payment.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762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045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≈$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674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Principal payment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92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Mortgage balance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179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762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179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69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Building an Amortization Table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Payment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=$179,525.05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0.045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≈$673.22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Principal payment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=$912.03−$673.22=$238.81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Mortgage balance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=$179,525.05−$238.81=$179,286.24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06C5B9-2260-19C8-2E88-4DD8B8E8A7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4971627"/>
                  </p:ext>
                </p:extLst>
              </p:nvPr>
            </p:nvGraphicFramePr>
            <p:xfrm>
              <a:off x="457200" y="41148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5559653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255608598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368669072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588239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Payment Number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Interest Payment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Principal Payment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Mortgage Balance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9869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IN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$675.00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$237.03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$179,762.97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8220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$674.11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$237.92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$179,525.05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1146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IN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$673.22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$238.81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  <m:t>$179,286.24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01594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06C5B9-2260-19C8-2E88-4DD8B8E8A7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4971627"/>
                  </p:ext>
                </p:extLst>
              </p:nvPr>
            </p:nvGraphicFramePr>
            <p:xfrm>
              <a:off x="457200" y="41148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5559653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255608598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3686690725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588239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Payment Number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Interest Payment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Principal Payment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Mortgage Balance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598696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n-IN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297" t="-108197" r="-20089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99704" t="-108197" r="-10029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0593" t="-108197" r="-593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20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97" t="-208197" r="-20089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704" t="-208197" r="-10029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3" t="-208197" r="-59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81146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  <a:endParaRPr lang="en-IN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7" t="-308197" r="-20089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704" t="-308197" r="-10029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93" t="-308197" r="-593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594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2302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Building an Amortization Table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Notice that each month the interest payment decreases and the principal payment increases.</a:t>
            </a:r>
          </a:p>
        </p:txBody>
      </p:sp>
    </p:spTree>
    <p:extLst>
      <p:ext uri="{BB962C8B-B14F-4D97-AF65-F5344CB8AC3E}">
        <p14:creationId xmlns:p14="http://schemas.microsoft.com/office/powerpoint/2010/main" val="258305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Terminology Used when Buying a House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685713"/>
              </a:xfrm>
            </p:spPr>
            <p:txBody>
              <a:bodyPr>
                <a:normAutofit/>
              </a:bodyPr>
              <a:lstStyle/>
              <a:p>
                <a:r>
                  <a:rPr b="1" dirty="0"/>
                  <a:t>Private Mortgage Insurance (PMI)</a:t>
                </a:r>
                <a:r>
                  <a:rPr dirty="0"/>
                  <a:t>: </a:t>
                </a:r>
                <a:r>
                  <a:rPr lang="en-US" dirty="0"/>
                  <a:t>Required if the 	down payment is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20%</m:t>
                    </m:r>
                  </m:oMath>
                </a14:m>
                <a:r>
                  <a:rPr lang="en-US" dirty="0"/>
                  <a:t>. Can be paid 	upfront or as part of the monthly mortgage 	payments</a:t>
                </a:r>
                <a:r>
                  <a:rPr dirty="0"/>
                  <a:t>.</a:t>
                </a:r>
                <a:endParaRPr lang="en-US" dirty="0"/>
              </a:p>
              <a:p>
                <a:pPr>
                  <a:defRPr sz="2800"/>
                </a:pPr>
                <a:r>
                  <a:rPr lang="en-US" b="1" dirty="0"/>
                  <a:t>Points</a:t>
                </a:r>
                <a:r>
                  <a:rPr lang="en-US" dirty="0"/>
                  <a:t>: A fee paid to the lender at closing in exchange 	  for a lower interest rate. One point is equal to 	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of the mortgage.</a:t>
                </a:r>
              </a:p>
              <a:p>
                <a:pPr>
                  <a:defRPr sz="2800"/>
                </a:pPr>
                <a:r>
                  <a:rPr lang="en-US" b="1" dirty="0"/>
                  <a:t>Escrow</a:t>
                </a:r>
                <a:r>
                  <a:rPr lang="en-US" dirty="0"/>
                  <a:t>: An account that property tax and insurance 	   fees go into. These fees are included in your 	   monthly payment.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685713"/>
              </a:xfrm>
              <a:blipFill>
                <a:blip r:embed="rId2"/>
                <a:stretch>
                  <a:fillRect l="-1328" t="-10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96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Terminology Used when Buying a House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685713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Closing Costs</a:t>
                </a:r>
                <a:r>
                  <a:rPr lang="en-US" dirty="0"/>
                  <a:t>: The amount you need to pay to finalize 		   the purchase, around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dirty="0"/>
                  <a:t> of the 		   purchase price. This includes the down 		   payment, lender fees, property tax, and 		   homeowners insurance.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685713"/>
              </a:xfrm>
              <a:blipFill>
                <a:blip r:embed="rId2"/>
                <a:stretch>
                  <a:fillRect l="-1328" t="-10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28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</a:t>
            </a:r>
            <a:r>
              <a:rPr lang="en-US" dirty="0"/>
              <a:t>Application: </a:t>
            </a:r>
            <a:r>
              <a:rPr dirty="0"/>
              <a:t>Determining the Mortgage Amount and Closing Costs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William is buying a house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$150,000</m:t>
                    </m:r>
                  </m:oMath>
                </a14:m>
                <a:r>
                  <a:rPr lang="en-US" dirty="0"/>
                  <a:t>. He plans to make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15%</m:t>
                    </m:r>
                  </m:oMath>
                </a14:m>
                <a:r>
                  <a:rPr lang="en-US" dirty="0"/>
                  <a:t> down payment. Since the down payment is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20%</m:t>
                    </m:r>
                  </m:oMath>
                </a14:m>
                <a:r>
                  <a:rPr lang="en-US" dirty="0"/>
                  <a:t>, he will also have to pay for PMI that costs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0.6%</m:t>
                    </m:r>
                  </m:oMath>
                </a14:m>
                <a:r>
                  <a:rPr lang="en-US" dirty="0"/>
                  <a:t> of the mortgage amount and will be included in the closing costs. Other closing costs include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$450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months of homeowners insurance,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$1300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months of property tax,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$150 </m:t>
                    </m:r>
                  </m:oMath>
                </a14:m>
                <a:r>
                  <a:rPr lang="en-US" dirty="0"/>
                  <a:t>for the title fee,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$600 </m:t>
                    </m:r>
                  </m:oMath>
                </a14:m>
                <a:r>
                  <a:rPr lang="en-US" dirty="0"/>
                  <a:t>in transaction fees. William also agreed to pay two points in exchange for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0.5%</m:t>
                    </m:r>
                  </m:oMath>
                </a14:m>
                <a:r>
                  <a:rPr lang="en-US" dirty="0"/>
                  <a:t> reduction in interest rate.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</a:t>
            </a:r>
            <a:r>
              <a:rPr lang="en-US" dirty="0"/>
              <a:t>Application: </a:t>
            </a:r>
            <a:r>
              <a:rPr dirty="0"/>
              <a:t>Determining the Mortgage Amount and Closing Costs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Determine the mortgage amount.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Determine the amount of money William needs to cover closing costs.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sz="2800" dirty="0"/>
                  <a:t>To determine the mortgage amount, we first need to calculate the down payment, which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15%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$150,000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∙$150,000=$22,500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Now subtract the down payment from the purchase price to find the value of the mortgage.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1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</a:t>
            </a:r>
            <a:r>
              <a:rPr lang="en-US" dirty="0"/>
              <a:t>Application: </a:t>
            </a:r>
            <a:r>
              <a:rPr dirty="0"/>
              <a:t>Determining the Mortgage Amount and Closing Costs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$150,000−$22,500=$127,500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The value of the mortgage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$127,500.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To find the closing costs, we first we need to find the PMI cost,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0.6%</m:t>
                    </m:r>
                  </m:oMath>
                </a14:m>
                <a:r>
                  <a:rPr lang="en-US" dirty="0"/>
                  <a:t> of the mortgage amount.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PMI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=0.006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∙$127,500=$765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We also need to calculate the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points,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of the mortgage.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Cost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=0.02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∙$127,500=$2550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r="-2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13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</a:t>
            </a:r>
            <a:r>
              <a:rPr lang="en-US" dirty="0"/>
              <a:t>Application: </a:t>
            </a:r>
            <a:r>
              <a:rPr dirty="0"/>
              <a:t>Determining the Mortgage Amount and Closing Costs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:r>
                  <a:rPr lang="en-US" dirty="0"/>
                  <a:t>Now add the down payment, PMI, and other costs together to find the closing costs.</a:t>
                </a:r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$22,500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$765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$2550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$450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$1300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$150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+  $600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$28,315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D70FDA0-763E-CB03-6485-276558554A30}"/>
              </a:ext>
            </a:extLst>
          </p:cNvPr>
          <p:cNvSpPr txBox="1"/>
          <p:nvPr/>
        </p:nvSpPr>
        <p:spPr>
          <a:xfrm>
            <a:off x="3306146" y="234023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IN" dirty="0"/>
              <a:t>MI cost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A9225-387B-6F86-0C24-F914CF6DFCF0}"/>
              </a:ext>
            </a:extLst>
          </p:cNvPr>
          <p:cNvSpPr txBox="1"/>
          <p:nvPr/>
        </p:nvSpPr>
        <p:spPr>
          <a:xfrm>
            <a:off x="3296816" y="18830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Down payment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9C291F-EB1A-A2C8-6462-FF258E85F69A}"/>
                  </a:ext>
                </a:extLst>
              </p:cNvPr>
              <p:cNvSpPr txBox="1"/>
              <p:nvPr/>
            </p:nvSpPr>
            <p:spPr>
              <a:xfrm>
                <a:off x="3287485" y="2797438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dirty="0"/>
                  <a:t> points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9C291F-EB1A-A2C8-6462-FF258E85F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85" y="2797438"/>
                <a:ext cx="1905000" cy="369332"/>
              </a:xfrm>
              <a:prstGeom prst="rect">
                <a:avLst/>
              </a:prstGeom>
              <a:blipFill>
                <a:blip r:embed="rId3"/>
                <a:stretch>
                  <a:fillRect l="-255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B7D7628-0CBB-4E49-8224-D8CFF9EAA494}"/>
              </a:ext>
            </a:extLst>
          </p:cNvPr>
          <p:cNvSpPr txBox="1"/>
          <p:nvPr/>
        </p:nvSpPr>
        <p:spPr>
          <a:xfrm>
            <a:off x="3287484" y="3226646"/>
            <a:ext cx="25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Homeowners insurance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5C0FF-8D08-07C6-A6E5-AFD875937AFA}"/>
              </a:ext>
            </a:extLst>
          </p:cNvPr>
          <p:cNvSpPr txBox="1"/>
          <p:nvPr/>
        </p:nvSpPr>
        <p:spPr>
          <a:xfrm>
            <a:off x="3268823" y="3646523"/>
            <a:ext cx="16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Property tax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A2465-CACB-139E-3055-1B955BF57D6C}"/>
              </a:ext>
            </a:extLst>
          </p:cNvPr>
          <p:cNvSpPr txBox="1"/>
          <p:nvPr/>
        </p:nvSpPr>
        <p:spPr>
          <a:xfrm>
            <a:off x="3259492" y="4047739"/>
            <a:ext cx="16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fee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14D8B-ADF9-2D9D-7406-A00BA1983EF2}"/>
              </a:ext>
            </a:extLst>
          </p:cNvPr>
          <p:cNvSpPr txBox="1"/>
          <p:nvPr/>
        </p:nvSpPr>
        <p:spPr>
          <a:xfrm>
            <a:off x="3250161" y="4523600"/>
            <a:ext cx="194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 fees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834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</a:t>
            </a:r>
            <a:r>
              <a:rPr lang="en-US" dirty="0"/>
              <a:t>Application: </a:t>
            </a:r>
            <a:r>
              <a:rPr dirty="0"/>
              <a:t>Determining the Mortgage Amount and Closing Costs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:r>
                  <a:rPr lang="en-US" dirty="0"/>
                  <a:t>So you will need to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$28,315 </m:t>
                    </m:r>
                  </m:oMath>
                </a14:m>
                <a:r>
                  <a:rPr lang="en-US" dirty="0"/>
                  <a:t>for closing costs. Notice that this is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$5000 </m:t>
                    </m:r>
                  </m:oMath>
                </a14:m>
                <a:r>
                  <a:rPr lang="en-US" dirty="0"/>
                  <a:t>more than the down payment!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1227" r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400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2006</Words>
  <Application>Microsoft Office PowerPoint</Application>
  <PresentationFormat>On-screen Show (4:3)</PresentationFormat>
  <Paragraphs>173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Courier New</vt:lpstr>
      <vt:lpstr>Arial</vt:lpstr>
      <vt:lpstr>Calibri</vt:lpstr>
      <vt:lpstr>Cambria Math</vt:lpstr>
      <vt:lpstr>Office Theme</vt:lpstr>
      <vt:lpstr>Section 7.4</vt:lpstr>
      <vt:lpstr>Definition: Terminology Used when Buying a House</vt:lpstr>
      <vt:lpstr>Definition: Terminology Used when Buying a House (cont.)</vt:lpstr>
      <vt:lpstr>Definition: Terminology Used when Buying a House (cont.)</vt:lpstr>
      <vt:lpstr>Example 1: Application: Determining the Mortgage Amount and Closing Costs</vt:lpstr>
      <vt:lpstr>Example 1: Application: Determining the Mortgage Amount and Closing Costs (cont.)</vt:lpstr>
      <vt:lpstr>Example 1: Application: Determining the Mortgage Amount and Closing Costs (cont.)</vt:lpstr>
      <vt:lpstr>Example 1: Application: Determining the Mortgage Amount and Closing Costs (cont.)</vt:lpstr>
      <vt:lpstr>Example 1: Application: Determining the Mortgage Amount and Closing Costs (cont.)</vt:lpstr>
      <vt:lpstr>Formula: Loan Repayment Formula</vt:lpstr>
      <vt:lpstr>Note</vt:lpstr>
      <vt:lpstr>Example 2: Application: Determining a Monthly Mortgage Payment</vt:lpstr>
      <vt:lpstr>Example 2: Application: Determining a Monthly Mortgage Payment (cont.)</vt:lpstr>
      <vt:lpstr>Example 2: Application: Determining a Monthly Mortgage Payment (cont.)</vt:lpstr>
      <vt:lpstr>Example 2: Application: Determining a Monthly Mortgage Payment (cont.)</vt:lpstr>
      <vt:lpstr>Example 2: Application: Determining a Monthly Mortgage Payment (cont.)</vt:lpstr>
      <vt:lpstr>Example 3: Application: Determining Whether You Can Afford a House</vt:lpstr>
      <vt:lpstr>Example 3: Application: Determining Whether You Can Afford a House (cont.)</vt:lpstr>
      <vt:lpstr>Example 3: Application: Determining Whether You Can Afford a House (cont.)</vt:lpstr>
      <vt:lpstr>Example 3: Application: Determining Whether You Can Afford a House (cont.)</vt:lpstr>
      <vt:lpstr>Example 3: Application: Determining Whether You Can Afford a House (cont.)</vt:lpstr>
      <vt:lpstr>Example 3: Application: Determining Whether You Can Afford a House (cont.)</vt:lpstr>
      <vt:lpstr>Example 3: Application: Determining Whether You Can Afford a House (cont.)</vt:lpstr>
      <vt:lpstr>Example 4: Building an Amortization Table</vt:lpstr>
      <vt:lpstr>Example 4: Building an Amortization Table (cont.)</vt:lpstr>
      <vt:lpstr>Example 4: Building an Amortization Table (cont.)</vt:lpstr>
      <vt:lpstr>Example 4: Building an Amortization Table (cont.)</vt:lpstr>
      <vt:lpstr>Example 4: Building an Amortization Table (cont.)</vt:lpstr>
      <vt:lpstr>Example 4: Building an Amortization Table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College Mathematics</dc:title>
  <dc:creator>Hawkes Learning</dc:creator>
  <cp:lastModifiedBy>Jolie Even</cp:lastModifiedBy>
  <cp:revision>123</cp:revision>
  <dcterms:created xsi:type="dcterms:W3CDTF">2013-04-26T14:43:13Z</dcterms:created>
  <dcterms:modified xsi:type="dcterms:W3CDTF">2024-09-10T18:27:22Z</dcterms:modified>
</cp:coreProperties>
</file>