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258" r:id="rId4"/>
    <p:sldId id="260" r:id="rId5"/>
    <p:sldId id="262" r:id="rId6"/>
    <p:sldId id="264" r:id="rId7"/>
    <p:sldId id="266" r:id="rId8"/>
    <p:sldId id="267" r:id="rId9"/>
    <p:sldId id="269" r:id="rId10"/>
    <p:sldId id="271" r:id="rId11"/>
    <p:sldId id="272" r:id="rId12"/>
    <p:sldId id="274" r:id="rId13"/>
    <p:sldId id="275" r:id="rId14"/>
    <p:sldId id="279" r:id="rId15"/>
    <p:sldId id="276" r:id="rId16"/>
    <p:sldId id="280" r:id="rId17"/>
    <p:sldId id="278" r:id="rId18"/>
    <p:sldId id="281" r:id="rId19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2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syamprasad" initials="s" lastIdx="1" clrIdx="1">
    <p:extLst>
      <p:ext uri="{19B8F6BF-5375-455C-9EA6-DF929625EA0E}">
        <p15:presenceInfo xmlns:p15="http://schemas.microsoft.com/office/powerpoint/2012/main" userId="S-1-5-21-1666015839-3846122634-945917319-11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3" autoAdjust="0"/>
    <p:restoredTop sz="94660"/>
  </p:normalViewPr>
  <p:slideViewPr>
    <p:cSldViewPr>
      <p:cViewPr varScale="1">
        <p:scale>
          <a:sx n="111" d="100"/>
          <a:sy n="111" d="100"/>
        </p:scale>
        <p:origin x="1362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9/11/2024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dirty="0"/>
              <a:t>Introduction to Sets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Section 8.1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The Empty Set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145941"/>
            <a:ext cx="8229600" cy="1384995"/>
          </a:xfrm>
        </p:spPr>
        <p:txBody>
          <a:bodyPr>
            <a:spAutoFit/>
          </a:bodyPr>
          <a:lstStyle/>
          <a:p>
            <a:r>
              <a:rPr sz="2800" dirty="0"/>
              <a:t>The </a:t>
            </a:r>
            <a:r>
              <a:rPr sz="2800" b="1" dirty="0"/>
              <a:t>empty set</a:t>
            </a:r>
            <a:r>
              <a:rPr sz="2800" dirty="0"/>
              <a:t> (or </a:t>
            </a:r>
            <a:r>
              <a:rPr sz="2800" b="1" dirty="0"/>
              <a:t>null set</a:t>
            </a:r>
            <a:r>
              <a:rPr sz="2800" dirty="0"/>
              <a:t>) is a set with no elements. It is represented by the symbol </a:t>
            </a:r>
            <a:r>
              <a:rPr sz="2800" dirty="0">
                <a:latin typeface="Cambria Math"/>
              </a:rPr>
              <a:t>∅</a:t>
            </a:r>
            <a:r>
              <a:rPr sz="2800" dirty="0"/>
              <a:t> or by writing nothing between a set of braces, { }.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7: Recognizing the Empty Set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sz="2800" dirty="0"/>
                  <a:t>Which of the following are empty sets?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dirty="0"/>
                  <a:t>​</a:t>
                </a:r>
                <a:r>
                  <a:rPr sz="2800" dirty="0"/>
                  <a:t>The set of all NFL quarterbacks</a:t>
                </a:r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dirty="0"/>
                  <a:t>​</a:t>
                </a:r>
                <a:r>
                  <a:rPr sz="2800" dirty="0"/>
                  <a:t>The set of all people born in the </a:t>
                </a:r>
                <a14:m>
                  <m:oMath xmlns:m="http://schemas.openxmlformats.org/officeDocument/2006/math">
                    <m:r>
                      <a:rPr lang="en-IN" sz="2800" i="1" dirty="0" smtClean="0">
                        <a:latin typeface="Cambria Math" panose="02040503050406030204" pitchFamily="18" charset="0"/>
                      </a:rPr>
                      <m:t>1800</m:t>
                    </m:r>
                    <m:r>
                      <m:rPr>
                        <m:sty m:val="p"/>
                      </m:rPr>
                      <a:rPr lang="en-IN" sz="2800" i="0" dirty="0" smtClean="0">
                        <a:latin typeface="Cambria Math" panose="02040503050406030204" pitchFamily="18" charset="0"/>
                      </a:rPr>
                      <m:t>s</m:t>
                    </m:r>
                  </m:oMath>
                </a14:m>
                <a:r>
                  <a:rPr sz="2800" dirty="0"/>
                  <a:t> who are still alive today.</a:t>
                </a:r>
              </a:p>
              <a:p>
                <a:pPr marL="514350" indent="-514350">
                  <a:buFont typeface="+mj-lt"/>
                  <a:buAutoNum type="alphaLcPeriod" startAt="3"/>
                  <a:defRPr sz="2800"/>
                </a:pPr>
                <a:r>
                  <a:rPr dirty="0"/>
                  <a:t>​</a:t>
                </a:r>
                <a:r>
                  <a:rPr sz="2800" dirty="0"/>
                  <a:t>The set of all states in the United States that begin with the letter </a:t>
                </a:r>
                <a14:m>
                  <m:oMath xmlns:m="http://schemas.openxmlformats.org/officeDocument/2006/math">
                    <m:r>
                      <a:rPr lang="en-IN" sz="2800" i="1" dirty="0" smtClean="0">
                        <a:latin typeface="Cambria Math" panose="02040503050406030204" pitchFamily="18" charset="0"/>
                      </a:rPr>
                      <m:t>𝑍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:r>
                  <a:rPr lang="en-US" sz="2800" b="1" dirty="0"/>
                  <a:t>b</a:t>
                </a:r>
                <a:r>
                  <a:rPr lang="en-US" sz="2800" dirty="0"/>
                  <a:t>. and </a:t>
                </a:r>
                <a:r>
                  <a:rPr lang="en-US" sz="2800" b="1" dirty="0"/>
                  <a:t>c</a:t>
                </a:r>
                <a:r>
                  <a:rPr lang="en-US" sz="2800" dirty="0"/>
                  <a:t>. are empty sets because no people born in the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1800</m:t>
                    </m:r>
                    <m:r>
                      <m:rPr>
                        <m:sty m:val="p"/>
                      </m:rPr>
                      <a:rPr lang="en-US" sz="2800" i="0" dirty="0" smtClean="0">
                        <a:latin typeface="Cambria Math" panose="02040503050406030204" pitchFamily="18" charset="0"/>
                      </a:rPr>
                      <m:t>s</m:t>
                    </m:r>
                  </m:oMath>
                </a14:m>
                <a:r>
                  <a:rPr lang="en-US" sz="2800" dirty="0"/>
                  <a:t> are still alive today and no state of the United States begins with the letter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𝑍</m:t>
                    </m:r>
                  </m:oMath>
                </a14:m>
                <a:r>
                  <a:rPr lang="en-US" sz="2800" dirty="0"/>
                  <a:t>.</a:t>
                </a:r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 r="-14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Subsets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119628"/>
                <a:ext cx="8229600" cy="954107"/>
              </a:xfrm>
            </p:spPr>
            <p:txBody>
              <a:bodyPr>
                <a:spAutoFit/>
              </a:bodyPr>
              <a:lstStyle/>
              <a:p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dirty="0"/>
                  <a:t> are sets,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dirty="0"/>
                  <a:t> is a </a:t>
                </a:r>
                <a:r>
                  <a:rPr lang="en-US" b="1" dirty="0"/>
                  <a:t>subset</a:t>
                </a:r>
                <a:r>
                  <a:rPr lang="en-US" dirty="0"/>
                  <a:t>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if every element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dirty="0"/>
                  <a:t> is also an element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800" dirty="0"/>
                  <a:t>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119628"/>
                <a:ext cx="8229600" cy="954107"/>
              </a:xfrm>
              <a:blipFill>
                <a:blip r:embed="rId2"/>
                <a:stretch>
                  <a:fillRect l="-1328" t="-4969" b="-1552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Proper Subsets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128724"/>
                <a:ext cx="8229600" cy="2332946"/>
              </a:xfrm>
            </p:spPr>
            <p:txBody>
              <a:bodyPr>
                <a:spAutoFit/>
              </a:bodyPr>
              <a:lstStyle/>
              <a:p>
                <a:r>
                  <a:rPr lang="en-US" dirty="0"/>
                  <a:t>If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is a subset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contains at least one element that is not contained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dirty="0"/>
                  <a:t>, then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dirty="0"/>
                  <a:t> is a </a:t>
                </a:r>
                <a:r>
                  <a:rPr lang="en-US" b="1" dirty="0"/>
                  <a:t>proper subset </a:t>
                </a:r>
                <a:r>
                  <a:rPr lang="en-US" dirty="0"/>
                  <a:t>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800" dirty="0"/>
                  <a:t>.</a:t>
                </a:r>
              </a:p>
              <a:p>
                <a:r>
                  <a:rPr lang="en-US" sz="2800" b="1" dirty="0"/>
                  <a:t>Note:</a:t>
                </a:r>
                <a:r>
                  <a:rPr lang="en-US" sz="2800" dirty="0"/>
                  <a:t> </a:t>
                </a:r>
                <a:r>
                  <a:rPr lang="en-US" dirty="0"/>
                  <a:t>If the subset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dirty="0"/>
                  <a:t> contains all the elements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, then it is an </a:t>
                </a:r>
                <a:r>
                  <a:rPr lang="en-US" b="1" dirty="0"/>
                  <a:t>improper subset</a:t>
                </a:r>
                <a:r>
                  <a:rPr lang="en-US" dirty="0"/>
                  <a:t>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128724"/>
                <a:ext cx="8229600" cy="2332946"/>
              </a:xfrm>
              <a:blipFill>
                <a:blip r:embed="rId2"/>
                <a:stretch>
                  <a:fillRect l="-1328" t="-1804" r="-2066" b="-567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Note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128724"/>
            <a:ext cx="8229600" cy="1384995"/>
          </a:xfrm>
        </p:spPr>
        <p:txBody>
          <a:bodyPr>
            <a:spAutoFit/>
          </a:bodyPr>
          <a:lstStyle/>
          <a:p>
            <a:r>
              <a:rPr lang="en-US" dirty="0"/>
              <a:t>It’s a good idea when writing subsets to always begin with the empty set since this is the easiest subset to forget.</a:t>
            </a:r>
            <a:endParaRPr sz="2800" dirty="0"/>
          </a:p>
        </p:txBody>
      </p:sp>
    </p:spTree>
    <p:extLst>
      <p:ext uri="{BB962C8B-B14F-4D97-AF65-F5344CB8AC3E}">
        <p14:creationId xmlns:p14="http://schemas.microsoft.com/office/powerpoint/2010/main" val="1507963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8: Finding All Proper Subsets of a Given Set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>
                          <a:latin typeface="Cambria Math" panose="02040503050406030204" pitchFamily="18" charset="0"/>
                        </a:rPr>
                        <m:t>={</m:t>
                      </m:r>
                      <m:r>
                        <m:rPr>
                          <m:nor/>
                        </m:rPr>
                        <a:rPr/>
                        <m:t>apple</m:t>
                      </m:r>
                      <m:r>
                        <a:rPr>
                          <a:latin typeface="Cambria Math" panose="02040503050406030204" pitchFamily="18" charset="0"/>
                        </a:rPr>
                        <m:t>,</m:t>
                      </m:r>
                      <m:r>
                        <m:rPr>
                          <m:nor/>
                        </m:rPr>
                        <a:rPr/>
                        <m:t>pear</m:t>
                      </m:r>
                      <m:r>
                        <a:rPr>
                          <a:latin typeface="Cambria Math" panose="02040503050406030204" pitchFamily="18" charset="0"/>
                        </a:rPr>
                        <m:t>,</m:t>
                      </m:r>
                      <m:r>
                        <m:rPr>
                          <m:nor/>
                        </m:rPr>
                        <a:rPr/>
                        <m:t>peach</m:t>
                      </m:r>
                      <m:r>
                        <a:rPr>
                          <a:latin typeface="Cambria Math" panose="02040503050406030204" pitchFamily="18" charset="0"/>
                        </a:rPr>
                        <m:t>,</m:t>
                      </m:r>
                      <m:r>
                        <m:rPr>
                          <m:nor/>
                        </m:rPr>
                        <a:rPr/>
                        <m:t>plum</m:t>
                      </m:r>
                      <m:r>
                        <a:rPr>
                          <a:latin typeface="Cambria Math" panose="02040503050406030204" pitchFamily="18" charset="0"/>
                        </a:rPr>
                        <m:t>}</m:t>
                      </m:r>
                    </m:oMath>
                  </m:oMathPara>
                </a14:m>
                <a:endParaRPr lang="en-US" sz="2800" dirty="0"/>
              </a:p>
              <a:p>
                <a:r>
                  <a:rPr sz="2800" dirty="0"/>
                  <a:t>How many proper subsets of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sz="2800" dirty="0"/>
                  <a:t> are there? List them.</a:t>
                </a:r>
                <a:endParaRPr lang="en-US" sz="2800" dirty="0"/>
              </a:p>
              <a:p>
                <a:r>
                  <a:rPr lang="en-IN" b="1" dirty="0"/>
                  <a:t>Solution</a:t>
                </a:r>
              </a:p>
              <a:p>
                <a:r>
                  <a:rPr lang="en-US" sz="2800" dirty="0"/>
                  <a:t>Set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800" dirty="0"/>
                  <a:t> contains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sz="2800" dirty="0"/>
                  <a:t> elements. Applying the formula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800" i="1" baseline="30000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–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800" dirty="0"/>
                  <a:t> where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sz="2800" dirty="0"/>
                  <a:t> yields the answer of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15</m:t>
                    </m:r>
                  </m:oMath>
                </a14:m>
                <a:r>
                  <a:rPr lang="en-US" sz="2800" dirty="0"/>
                  <a:t>. There are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15</m:t>
                    </m:r>
                  </m:oMath>
                </a14:m>
                <a:r>
                  <a:rPr lang="en-US" sz="2800" dirty="0"/>
                  <a:t> proper subsets of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800" dirty="0"/>
                  <a:t>.</a:t>
                </a:r>
              </a:p>
              <a:p>
                <a:r>
                  <a:rPr lang="en-US" dirty="0"/>
                  <a:t>The proper subsets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are: </a:t>
                </a:r>
                <a:r>
                  <a:rPr lang="en-IN" dirty="0">
                    <a:latin typeface="Cambria Math"/>
                  </a:rPr>
                  <a:t>∅,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apple</m:t>
                        </m:r>
                        <m:r>
                          <a:rPr lang="en-IN" b="0" i="0" smtClean="0">
                            <a:latin typeface="Cambria Math" panose="02040503050406030204" pitchFamily="18" charset="0"/>
                          </a:rPr>
                          <m:t>}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</m:e>
                    </m:d>
                  </m:oMath>
                </a14:m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pear</m:t>
                        </m:r>
                        <m:r>
                          <a:rPr lang="en-IN">
                            <a:latin typeface="Cambria Math" panose="02040503050406030204" pitchFamily="18" charset="0"/>
                          </a:rPr>
                          <m:t>}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,</m:t>
                        </m:r>
                      </m:e>
                    </m:d>
                  </m:oMath>
                </a14:m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peach</m:t>
                        </m:r>
                        <m:r>
                          <a:rPr lang="en-IN">
                            <a:latin typeface="Cambria Math" panose="02040503050406030204" pitchFamily="18" charset="0"/>
                          </a:rPr>
                          <m:t>}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,</m:t>
                        </m:r>
                      </m:e>
                    </m:d>
                  </m:oMath>
                </a14:m>
                <a:r>
                  <a:rPr lang="en-IN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plum</m:t>
                        </m:r>
                        <m:r>
                          <a:rPr lang="en-IN">
                            <a:latin typeface="Cambria Math" panose="02040503050406030204" pitchFamily="18" charset="0"/>
                          </a:rPr>
                          <m:t>}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,</m:t>
                        </m:r>
                      </m:e>
                    </m:d>
                  </m:oMath>
                </a14:m>
                <a:r>
                  <a:rPr lang="en-IN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apple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pear</m:t>
                        </m:r>
                        <m:r>
                          <a:rPr lang="en-IN">
                            <a:latin typeface="Cambria Math" panose="02040503050406030204" pitchFamily="18" charset="0"/>
                          </a:rPr>
                          <m:t>}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,</m:t>
                        </m:r>
                      </m:e>
                    </m:d>
                  </m:oMath>
                </a14:m>
                <a:r>
                  <a:rPr lang="en-IN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apple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peach</m:t>
                        </m:r>
                        <m:r>
                          <a:rPr lang="en-IN">
                            <a:latin typeface="Cambria Math" panose="02040503050406030204" pitchFamily="18" charset="0"/>
                          </a:rPr>
                          <m:t>}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,</m:t>
                        </m:r>
                      </m:e>
                    </m:d>
                  </m:oMath>
                </a14:m>
                <a:r>
                  <a:rPr lang="en-IN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apple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plum</m:t>
                        </m:r>
                        <m:r>
                          <a:rPr lang="en-IN">
                            <a:latin typeface="Cambria Math" panose="02040503050406030204" pitchFamily="18" charset="0"/>
                          </a:rPr>
                          <m:t>}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,</m:t>
                        </m:r>
                      </m:e>
                    </m:d>
                  </m:oMath>
                </a14:m>
                <a:r>
                  <a:rPr lang="en-IN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pear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peach</m:t>
                        </m:r>
                        <m:r>
                          <a:rPr lang="en-IN">
                            <a:latin typeface="Cambria Math" panose="02040503050406030204" pitchFamily="18" charset="0"/>
                          </a:rPr>
                          <m:t>}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,</m:t>
                        </m:r>
                      </m:e>
                    </m:d>
                  </m:oMath>
                </a14:m>
                <a:r>
                  <a:rPr lang="en-IN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pear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plum</m:t>
                        </m:r>
                        <m:r>
                          <a:rPr lang="en-IN">
                            <a:latin typeface="Cambria Math" panose="02040503050406030204" pitchFamily="18" charset="0"/>
                          </a:rPr>
                          <m:t>}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,</m:t>
                        </m:r>
                      </m:e>
                    </m:d>
                  </m:oMath>
                </a14:m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peach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plum</m:t>
                        </m:r>
                        <m:r>
                          <a:rPr lang="en-IN">
                            <a:latin typeface="Cambria Math" panose="02040503050406030204" pitchFamily="18" charset="0"/>
                          </a:rPr>
                          <m:t>}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,</m:t>
                        </m:r>
                      </m:e>
                    </m:d>
                  </m:oMath>
                </a14:m>
                <a:r>
                  <a:rPr lang="en-IN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apple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pear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peach</m:t>
                        </m:r>
                        <m:r>
                          <a:rPr lang="en-IN">
                            <a:latin typeface="Cambria Math" panose="02040503050406030204" pitchFamily="18" charset="0"/>
                          </a:rPr>
                          <m:t>}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,</m:t>
                        </m:r>
                      </m:e>
                    </m:d>
                  </m:oMath>
                </a14:m>
                <a:r>
                  <a:rPr lang="en-IN" dirty="0"/>
                  <a:t> </a:t>
                </a:r>
                <a:endParaRPr lang="en-US" sz="2800" dirty="0"/>
              </a:p>
              <a:p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8: Finding All Proper Subsets of a Given Set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apple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pear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plum</m:t>
                        </m:r>
                        <m:r>
                          <a:rPr lang="en-IN">
                            <a:latin typeface="Cambria Math" panose="02040503050406030204" pitchFamily="18" charset="0"/>
                          </a:rPr>
                          <m:t>}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,</m:t>
                        </m:r>
                      </m:e>
                    </m:d>
                  </m:oMath>
                </a14:m>
                <a:r>
                  <a:rPr lang="en-IN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apple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peach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plum</m:t>
                        </m:r>
                        <m:r>
                          <a:rPr lang="en-IN">
                            <a:latin typeface="Cambria Math" panose="02040503050406030204" pitchFamily="18" charset="0"/>
                          </a:rPr>
                          <m:t>}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,</m:t>
                        </m:r>
                      </m:e>
                    </m:d>
                  </m:oMath>
                </a14:m>
                <a:r>
                  <a:rPr lang="en-IN" dirty="0"/>
                  <a:t> and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pear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peach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plum</m:t>
                        </m:r>
                        <m:r>
                          <a:rPr lang="en-IN">
                            <a:latin typeface="Cambria Math" panose="02040503050406030204" pitchFamily="18" charset="0"/>
                          </a:rPr>
                          <m:t>}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.</m:t>
                        </m:r>
                      </m:e>
                    </m:d>
                  </m:oMath>
                </a14:m>
                <a:r>
                  <a:rPr lang="en-US" dirty="0"/>
                  <a:t> The proper subsets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are the sets that contain none or some of the elements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438434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9: Using the </a:t>
            </a:r>
            <a:r>
              <a:rPr lang="en-US" dirty="0"/>
              <a:t>S</a:t>
            </a:r>
            <a:r>
              <a:rPr dirty="0"/>
              <a:t>ymbols ⊆ and ⊂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Fill in the blank with the symbol ⊆ or ⊂ to make a true statement. If it is not possible to insert a symbol, explain why.</a:t>
                </a:r>
              </a:p>
              <a:p>
                <a:pPr marL="514350" indent="-514350">
                  <a:defRPr sz="2800"/>
                </a:pPr>
                <a14:m>
                  <m:oMath xmlns:m="http://schemas.openxmlformats.org/officeDocument/2006/math">
                    <m:r>
                      <a:rPr lang="en-US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ar-AE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ar-AE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e>
                    </m:d>
                  </m:oMath>
                </a14:m>
                <a:r>
                  <a:rPr lang="ar-AE" dirty="0"/>
                  <a:t>​</a:t>
                </a:r>
                <a:endParaRPr lang="en-US" dirty="0">
                  <a:latin typeface="Cambria Math" panose="02040503050406030204" pitchFamily="18" charset="0"/>
                </a:endParaRP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bar>
                      <m:bar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phant>
                          <m:phantPr>
                            <m:show m:val="off"/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phant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b="0" i="0" smtClean="0">
                                <a:latin typeface="Cambria Math" panose="02040503050406030204" pitchFamily="18" charset="0"/>
                              </a:rPr>
                              <m:t>          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⊂</m:t>
                            </m:r>
                          </m:e>
                        </m:phant>
                      </m:e>
                    </m:ba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ar-AE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endParaRPr lang="ar-AE" dirty="0"/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ar-AE" dirty="0"/>
                  <a:t>​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ar-AE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bar>
                      <m:bar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phant>
                          <m:phantPr>
                            <m:show m:val="off"/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phantPr>
                          <m:e>
                            <m:r>
                              <a:rPr lang="en-US" b="0" i="0" smtClean="0">
                                <a:latin typeface="Cambria Math" panose="02040503050406030204" pitchFamily="18" charset="0"/>
                              </a:rPr>
                              <m:t>        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⊂</m:t>
                            </m:r>
                          </m:e>
                        </m:phant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</m:e>
                    </m:ba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ar-AE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endParaRPr lang="ar-AE" dirty="0"/>
              </a:p>
              <a:p>
                <a:pPr marL="514350" indent="-514350">
                  <a:buFont typeface="+mj-lt"/>
                  <a:buAutoNum type="alphaLcPeriod" startAt="3"/>
                  <a:defRPr sz="2800"/>
                </a:pPr>
                <a:r>
                  <a:rPr lang="ar-AE" dirty="0"/>
                  <a:t>​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ar-AE" i="1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4</m:t>
                        </m:r>
                      </m:e>
                    </m:d>
                  </m:oMath>
                </a14:m>
                <a:r>
                  <a:rPr lang="ar-AE" dirty="0"/>
                  <a:t>​</a:t>
                </a:r>
                <a:r>
                  <a:rPr lang="en-US" dirty="0"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bar>
                      <m:bar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     </m:t>
                        </m:r>
                        <m:phant>
                          <m:phantPr>
                            <m:show m:val="off"/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phant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⊂</m:t>
                            </m:r>
                          </m:e>
                        </m:phant>
                      </m:e>
                    </m:ba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ar-AE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endParaRPr lang="en-US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  <a:r>
                  <a:rPr lang="en-IN" dirty="0"/>
                  <a:t> 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IN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"/>
                            <m:endChr m:val="}"/>
                            <m:ctrlPr>
                              <a:rPr lang="en-IN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</m:e>
                    </m:d>
                  </m:oMath>
                </a14:m>
                <a:r>
                  <a:rPr lang="en-US" dirty="0"/>
                  <a:t> ⊆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and </a:t>
                </a:r>
                <a:r>
                  <a:rPr lang="en-IN" dirty="0"/>
                  <a:t>⊂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.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"/>
                            <m:endChr m:val="}"/>
                            <m:ctrlPr>
                              <a:rPr lang="en-IN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</m:e>
                    </m:d>
                  </m:oMath>
                </a14:m>
                <a:r>
                  <a:rPr lang="en-US" dirty="0"/>
                  <a:t> is both a subset and a proper subset of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.</a:t>
                </a:r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595" r="-963" b="-2822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9: Using the </a:t>
            </a:r>
            <a:r>
              <a:rPr lang="en-US" dirty="0"/>
              <a:t>S</a:t>
            </a:r>
            <a:r>
              <a:rPr dirty="0"/>
              <a:t>ymbols ⊆ and ⊂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en-US" dirty="0"/>
                  <a:t>Neither symbol can be inserted here. While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 is a not a subset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because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 is not itself a set. In order to be a </a:t>
                </a:r>
                <a:r>
                  <a:rPr lang="en-US" i="1" dirty="0"/>
                  <a:t>subset</a:t>
                </a:r>
                <a:r>
                  <a:rPr lang="en-US" dirty="0"/>
                  <a:t>, it is necessary to be a </a:t>
                </a:r>
                <a:r>
                  <a:rPr lang="en-US" i="1" dirty="0"/>
                  <a:t>set</a:t>
                </a:r>
                <a:r>
                  <a:rPr lang="en-US" dirty="0"/>
                  <a:t>. Because all subsets are themselves sets, subsets are always written in set notation, using the appropriate braces to contain their elements.</a:t>
                </a:r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"/>
                            <m:endChr m:val="}"/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e>
                        </m:d>
                      </m:e>
                    </m:d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dirty="0"/>
                      <m:t>⊆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"/>
                            <m:endChr m:val="}"/>
                            <m:ctrlPr>
                              <a:rPr lang="en-US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e>
                        </m:d>
                      </m:e>
                    </m:d>
                  </m:oMath>
                </a14:m>
                <a:r>
                  <a:rPr lang="en-US" dirty="0"/>
                  <a:t> contains all the elements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. This means it is a subset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, but not a proper subset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350" r="-214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48014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Sets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119628"/>
            <a:ext cx="8229600" cy="954107"/>
          </a:xfrm>
        </p:spPr>
        <p:txBody>
          <a:bodyPr>
            <a:spAutoFit/>
          </a:bodyPr>
          <a:lstStyle/>
          <a:p>
            <a:r>
              <a:rPr lang="en-US" sz="2800" dirty="0"/>
              <a:t>A </a:t>
            </a:r>
            <a:r>
              <a:rPr lang="en-US" sz="2800" b="1" dirty="0"/>
              <a:t>set</a:t>
            </a:r>
            <a:r>
              <a:rPr lang="en-US" sz="2800" dirty="0"/>
              <a:t> is a collection of items. The items are called </a:t>
            </a:r>
            <a:r>
              <a:rPr lang="en-US" sz="2800" b="1" dirty="0"/>
              <a:t>elements</a:t>
            </a:r>
            <a:r>
              <a:rPr lang="en-US" sz="2800" dirty="0"/>
              <a:t> or </a:t>
            </a:r>
            <a:r>
              <a:rPr lang="en-US" sz="2800" b="1" dirty="0"/>
              <a:t>members</a:t>
            </a:r>
            <a:r>
              <a:rPr lang="en-US" sz="2800" dirty="0"/>
              <a:t> of the set</a:t>
            </a:r>
            <a:r>
              <a:rPr sz="2800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Writing Sets Using Roster Notation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Set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en-US" sz="2800" dirty="0"/>
                  <a:t> consists of the first five natural numbers. Write set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en-US" sz="2800" dirty="0"/>
                  <a:t> using roster notation.</a:t>
                </a:r>
              </a:p>
              <a:p>
                <a:r>
                  <a:rPr lang="en-US" b="1" dirty="0"/>
                  <a:t>Solution</a:t>
                </a:r>
              </a:p>
              <a:p>
                <a:r>
                  <a:rPr lang="en-US" sz="2800" dirty="0"/>
                  <a:t>The numbers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6</m:t>
                    </m:r>
                  </m:oMath>
                </a14:m>
                <a:r>
                  <a:rPr lang="en-US" sz="2800" dirty="0"/>
                  <a:t>,… are the natural numbers. (Remember, the three dots are called an </a:t>
                </a:r>
                <a:r>
                  <a:rPr lang="en-US" sz="2800" b="1" dirty="0"/>
                  <a:t>ellipsis</a:t>
                </a:r>
                <a:r>
                  <a:rPr lang="en-US" sz="2800" dirty="0"/>
                  <a:t> and indicate that the pattern continues without end.)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"/>
                              <m:endChr m:val="}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2: Writing Sets Using Roster Notation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Set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dirty="0"/>
                  <a:t> consists of the five vowels of the English alphabet. Write set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dirty="0"/>
                  <a:t> using roster notation</a:t>
                </a:r>
                <a:r>
                  <a:rPr lang="en-US" sz="2800" dirty="0"/>
                  <a:t>.</a:t>
                </a:r>
              </a:p>
              <a:p>
                <a:r>
                  <a:rPr lang="en-US" b="1" dirty="0"/>
                  <a:t>Solution</a:t>
                </a:r>
              </a:p>
              <a:p>
                <a:r>
                  <a:rPr lang="en-US" sz="2800" dirty="0"/>
                  <a:t>The five vowels of the English alphabet are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i="0" dirty="0" smtClean="0">
                        <a:latin typeface="Cambria Math" panose="02040503050406030204" pitchFamily="18" charset="0"/>
                      </a:rPr>
                      <m:t>a</m:t>
                    </m:r>
                    <m:r>
                      <a:rPr lang="en-US" sz="2800" i="0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m:rPr>
                        <m:sty m:val="p"/>
                      </m:rPr>
                      <a:rPr lang="en-US" sz="2800" i="0" dirty="0" smtClean="0">
                        <a:latin typeface="Cambria Math" panose="02040503050406030204" pitchFamily="18" charset="0"/>
                      </a:rPr>
                      <m:t>e</m:t>
                    </m:r>
                    <m:r>
                      <a:rPr lang="en-US" sz="2800" i="0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m:rPr>
                        <m:sty m:val="p"/>
                      </m:rPr>
                      <a:rPr lang="en-US" sz="2800" i="0" dirty="0" err="1" smtClean="0">
                        <a:latin typeface="Cambria Math" panose="02040503050406030204" pitchFamily="18" charset="0"/>
                      </a:rPr>
                      <m:t>i</m:t>
                    </m:r>
                    <m:r>
                      <a:rPr lang="en-US" sz="2800" i="0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m:rPr>
                        <m:sty m:val="p"/>
                      </m:rPr>
                      <a:rPr lang="en-US" sz="2800" i="0" dirty="0" smtClean="0">
                        <a:latin typeface="Cambria Math" panose="02040503050406030204" pitchFamily="18" charset="0"/>
                      </a:rPr>
                      <m:t>o</m:t>
                    </m:r>
                  </m:oMath>
                </a14:m>
                <a:r>
                  <a:rPr lang="en-US" sz="2800" dirty="0"/>
                  <a:t>, and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i="0" dirty="0" smtClean="0">
                        <a:latin typeface="Cambria Math" panose="02040503050406030204" pitchFamily="18" charset="0"/>
                      </a:rPr>
                      <m:t>u</m:t>
                    </m:r>
                  </m:oMath>
                </a14:m>
                <a:r>
                  <a:rPr lang="en-US" sz="2800" dirty="0"/>
                  <a:t>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,</m:t>
                          </m:r>
                        </m:e>
                      </m:d>
                      <m:d>
                        <m:dPr>
                          <m:begChr m:val=""/>
                          <m:endChr m:val="}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e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i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o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u</m:t>
                          </m:r>
                        </m:e>
                      </m:d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163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3: Writing Sets Using Set-Builder Notation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Set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dirty="0"/>
                  <a:t> consists of the books authored by J.K. Rowling. Write set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dirty="0"/>
                  <a:t> using set-builder notation</a:t>
                </a:r>
                <a:r>
                  <a:rPr lang="en-US" sz="2800" dirty="0"/>
                  <a:t>.</a:t>
                </a:r>
              </a:p>
              <a:p>
                <a:r>
                  <a:rPr lang="en-US" b="1" dirty="0"/>
                  <a:t>Solution</a:t>
                </a:r>
              </a:p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|"/>
                        <m:ctrlPr>
                          <a:rPr lang="en-US" sz="28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dirty="0" err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b="0" i="1" dirty="0" err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800" b="0" i="0" dirty="0">
                    <a:latin typeface="+mj-lt"/>
                  </a:rPr>
                  <a:t> is a book authored by J.K. Rowling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Writing Sets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Here is a list of the world’s five oceans: Arctic, Atlantic, Pacific, Indian, and Southern. Write set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𝑂</m:t>
                    </m:r>
                  </m:oMath>
                </a14:m>
                <a:r>
                  <a:rPr lang="en-US" dirty="0"/>
                  <a:t>, the set of the world’s five oceans, using</a:t>
                </a:r>
                <a:endParaRPr lang="en-US" sz="2800" dirty="0"/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dirty="0"/>
                  <a:t>​</a:t>
                </a:r>
                <a:r>
                  <a:rPr lang="en-US" sz="2800" dirty="0"/>
                  <a:t>a word description,</a:t>
                </a:r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en-US" dirty="0"/>
                  <a:t>​</a:t>
                </a:r>
                <a:r>
                  <a:rPr lang="en-US" sz="2800" dirty="0"/>
                  <a:t>roster notation, and</a:t>
                </a:r>
              </a:p>
              <a:p>
                <a:pPr marL="514350" indent="-514350">
                  <a:buFont typeface="+mj-lt"/>
                  <a:buAutoNum type="alphaLcPeriod" startAt="3"/>
                  <a:defRPr sz="2800"/>
                </a:pPr>
                <a:r>
                  <a:rPr lang="en-US" dirty="0"/>
                  <a:t>​</a:t>
                </a:r>
                <a:r>
                  <a:rPr lang="en-US" sz="2800" dirty="0"/>
                  <a:t>set-builder notation.</a:t>
                </a:r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 marL="514350" indent="-514350">
                  <a:buAutoNum type="alphaLcPeriod"/>
                  <a:defRPr sz="2800"/>
                </a:pP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𝑂</m:t>
                    </m:r>
                  </m:oMath>
                </a14:m>
                <a:r>
                  <a:rPr lang="en-US" sz="2800" dirty="0"/>
                  <a:t> is the set of the world’s five oceans.</a:t>
                </a:r>
              </a:p>
              <a:p>
                <a:pPr marL="514350" indent="-514350">
                  <a:buAutoNum type="alphaLcPeriod"/>
                  <a:defRPr sz="2800"/>
                </a:pP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800" b="0" i="0" dirty="0">
                    <a:latin typeface="+mj-lt"/>
                  </a:rPr>
                  <a:t>{</a:t>
                </a:r>
                <a:r>
                  <a:rPr lang="en-US" i="0" dirty="0">
                    <a:latin typeface="+mj-lt"/>
                  </a:rPr>
                  <a:t>Arctic, Atlantic, Pacific, Indian, Southern}</a:t>
                </a:r>
              </a:p>
              <a:p>
                <a:pPr marL="514350" indent="-514350">
                  <a:buAutoNum type="alphaLcPeriod"/>
                  <a:defRPr sz="2800"/>
                </a:pPr>
                <a:r>
                  <a:rPr lang="en-US" sz="2800" dirty="0">
                    <a:latin typeface="+mj-lt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800" b="0" i="0" dirty="0">
                    <a:latin typeface="+mj-lt"/>
                  </a:rPr>
                  <a:t>{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 | 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b="0" i="0" dirty="0">
                    <a:latin typeface="+mj-lt"/>
                  </a:rPr>
                  <a:t> </a:t>
                </a:r>
                <a:r>
                  <a:rPr lang="en-US" i="0" dirty="0">
                    <a:latin typeface="+mj-lt"/>
                  </a:rPr>
                  <a:t>is an ocean of the world}</a:t>
                </a:r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 r="-2370" b="-33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>
                  <a:defRPr sz="3200"/>
                </a:pPr>
                <a:r>
                  <a:rPr lang="en-US" dirty="0"/>
                  <a:t>Definition: </a:t>
                </a:r>
                <a:r>
                  <a:rPr dirty="0"/>
                  <a:t>The Symbols </a:t>
                </a:r>
                <a14:m>
                  <m:oMath xmlns:m="http://schemas.openxmlformats.org/officeDocument/2006/math">
                    <m:r>
                      <a:rPr lang="en-IN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∉</m:t>
                    </m:r>
                  </m:oMath>
                </a14:m>
                <a:endParaRPr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185851"/>
                <a:ext cx="8229600" cy="1040285"/>
              </a:xfrm>
            </p:spPr>
            <p:txBody>
              <a:bodyPr>
                <a:spAutoFit/>
              </a:bodyPr>
              <a:lstStyle/>
              <a:p>
                <a:r>
                  <a:rPr lang="en-US" sz="2800" dirty="0"/>
                  <a:t>The symbol </a:t>
                </a:r>
                <a14:m>
                  <m:oMath xmlns:m="http://schemas.openxmlformats.org/officeDocument/2006/math">
                    <m:r>
                      <a:rPr lang="en-IN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sz="2800" dirty="0"/>
                  <a:t> </a:t>
                </a:r>
                <a:r>
                  <a:rPr lang="en-US" sz="2800" dirty="0"/>
                  <a:t>means “</a:t>
                </a:r>
                <a:r>
                  <a:rPr sz="2800" dirty="0"/>
                  <a:t>an element of</a:t>
                </a:r>
                <a:r>
                  <a:rPr lang="en-US" sz="2800" dirty="0"/>
                  <a:t>.”</a:t>
                </a:r>
                <a:endParaRPr sz="2800" dirty="0"/>
              </a:p>
              <a:p>
                <a:r>
                  <a:rPr lang="en-US" sz="2800" dirty="0"/>
                  <a:t>The symbol </a:t>
                </a:r>
                <a14:m>
                  <m:oMath xmlns:m="http://schemas.openxmlformats.org/officeDocument/2006/math">
                    <m:r>
                      <a:rPr lang="en-IN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∉</m:t>
                    </m:r>
                  </m:oMath>
                </a14:m>
                <a:r>
                  <a:rPr lang="en-US" sz="2800" dirty="0"/>
                  <a:t> means “</a:t>
                </a:r>
                <a:r>
                  <a:rPr sz="2800" dirty="0"/>
                  <a:t>not an element of</a:t>
                </a:r>
                <a:r>
                  <a:rPr lang="en-US" sz="2800" dirty="0"/>
                  <a:t>.”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185851"/>
                <a:ext cx="8229600" cy="1040285"/>
              </a:xfrm>
              <a:blipFill>
                <a:blip r:embed="rId3"/>
                <a:stretch>
                  <a:fillRect l="-1328" t="-4571" b="-1428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dirty="0"/>
                  <a:t>Example 5: Using the Symbols </a:t>
                </a:r>
                <a14:m>
                  <m:oMath xmlns:m="http://schemas.openxmlformats.org/officeDocument/2006/math">
                    <m:r>
                      <a:rPr lang="en-IN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dirty="0"/>
                  <a:t> and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∉</m:t>
                    </m:r>
                  </m:oMath>
                </a14:m>
                <a:endParaRPr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Fill in the blank with the symbol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sz="2800" dirty="0"/>
                  <a:t> or </a:t>
                </a:r>
                <a14:m>
                  <m:oMath xmlns:m="http://schemas.openxmlformats.org/officeDocument/2006/math">
                    <m:r>
                      <a:rPr lang="en-IN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∉</m:t>
                    </m:r>
                  </m:oMath>
                </a14:m>
                <a:r>
                  <a:rPr lang="en-US" sz="2800" dirty="0"/>
                  <a:t> to make a true statement.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>
                          <a:latin typeface="Cambria Math" panose="02040503050406030204" pitchFamily="18" charset="0"/>
                        </a:rPr>
                        <m:t>𝐷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ar-AE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d>
                    </m:oMath>
                  </m:oMathPara>
                </a14:m>
                <a:endParaRPr lang="ar-AE" dirty="0"/>
              </a:p>
              <a:p>
                <a:pPr marL="514350" indent="-514350">
                  <a:buFont typeface="+mj-lt"/>
                  <a:buAutoNum type="alphaLcPeriod"/>
                </a:pPr>
                <a:r>
                  <a:rPr lang="ar-AE" dirty="0"/>
                  <a:t>​</a:t>
                </a:r>
                <a14:m>
                  <m:oMath xmlns:m="http://schemas.openxmlformats.org/officeDocument/2006/math">
                    <m:r>
                      <a:rPr lang="ar-AE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bar>
                      <m:bar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phant>
                          <m:phantPr>
                            <m:show m:val="off"/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phant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∈</m:t>
                            </m:r>
                            <m:r>
                              <a:rPr lang="en-US" b="0" i="0" smtClean="0">
                                <a:latin typeface="Cambria Math" panose="02040503050406030204" pitchFamily="18" charset="0"/>
                              </a:rPr>
                              <m:t>          </m:t>
                            </m:r>
                          </m:e>
                        </m:phant>
                      </m:e>
                    </m:ba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ar-AE"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endParaRPr lang="ar-AE" dirty="0"/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ar-AE" dirty="0"/>
                  <a:t>​</a:t>
                </a:r>
                <a14:m>
                  <m:oMath xmlns:m="http://schemas.openxmlformats.org/officeDocument/2006/math">
                    <m:r>
                      <a:rPr lang="ar-AE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bar>
                      <m:bar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phant>
                          <m:phantPr>
                            <m:show m:val="off"/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phantPr>
                          <m:e>
                            <m:r>
                              <a:rPr lang="en-US" b="0" i="0" smtClean="0">
                                <a:latin typeface="Cambria Math" panose="02040503050406030204" pitchFamily="18" charset="0"/>
                              </a:rPr>
                              <m:t>         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∉</m:t>
                            </m:r>
                          </m:e>
                        </m:phant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ba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ar-AE"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endParaRPr lang="en-US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:r>
                  <a:rPr lang="en-IN" dirty="0"/>
                  <a:t>a.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𝐷</m:t>
                    </m:r>
                  </m:oMath>
                </a14:m>
                <a:endParaRPr lang="en-US" b="0" dirty="0">
                  <a:ea typeface="Cambria Math" panose="02040503050406030204" pitchFamily="18" charset="0"/>
                </a:endParaRPr>
              </a:p>
              <a:p>
                <a:pPr>
                  <a:defRPr sz="2800"/>
                </a:pPr>
                <a:r>
                  <a:rPr lang="en-US" dirty="0"/>
                  <a:t>b.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6</m:t>
                    </m:r>
                  </m:oMath>
                </a14:m>
                <a:r>
                  <a:rPr lang="en-IN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IN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∉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en-US" dirty="0"/>
                  <a:t> </a:t>
                </a:r>
                <a:endParaRPr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6: Using the Symbols ∈ and ∉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lnSpcReduction="10000"/>
              </a:bodyPr>
              <a:lstStyle/>
              <a:p>
                <a:pPr>
                  <a:spcBef>
                    <a:spcPts val="0"/>
                  </a:spcBef>
                </a:pPr>
                <a:r>
                  <a:rPr lang="en-US" sz="2800" dirty="0"/>
                  <a:t>Fill in the blank with the symbol ∈ or ∉ to make a true statement.</a:t>
                </a:r>
              </a:p>
              <a:p>
                <a:pPr>
                  <a:spcBef>
                    <a:spcPts val="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e>
                          <m:r>
                            <a:rPr lang="ar-AE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m:rPr>
                              <m:nor/>
                            </m:rPr>
                            <a:rPr lang="ar-AE"/>
                            <m:t> </m:t>
                          </m:r>
                          <m:r>
                            <m:rPr>
                              <m:nor/>
                            </m:rPr>
                            <a:rPr lang="en-US"/>
                            <m:t>is</m:t>
                          </m:r>
                          <m:r>
                            <m:rPr>
                              <m:nor/>
                            </m:rPr>
                            <a:rPr lang="en-US"/>
                            <m:t> </m:t>
                          </m:r>
                          <m:r>
                            <m:rPr>
                              <m:nor/>
                            </m:rPr>
                            <a:rPr lang="en-US"/>
                            <m:t>a</m:t>
                          </m:r>
                          <m:r>
                            <m:rPr>
                              <m:nor/>
                            </m:rPr>
                            <a:rPr lang="en-US"/>
                            <m:t> </m:t>
                          </m:r>
                          <m:r>
                            <m:rPr>
                              <m:nor/>
                            </m:rPr>
                            <a:rPr lang="en-US"/>
                            <m:t>planet</m:t>
                          </m:r>
                          <m:r>
                            <m:rPr>
                              <m:nor/>
                            </m:rPr>
                            <a:rPr lang="en-US"/>
                            <m:t> </m:t>
                          </m:r>
                          <m:r>
                            <m:rPr>
                              <m:nor/>
                            </m:rPr>
                            <a:rPr lang="en-US"/>
                            <m:t>of</m:t>
                          </m:r>
                          <m:r>
                            <m:rPr>
                              <m:nor/>
                            </m:rPr>
                            <a:rPr lang="en-US"/>
                            <m:t> </m:t>
                          </m:r>
                          <m:r>
                            <m:rPr>
                              <m:nor/>
                            </m:rPr>
                            <a:rPr lang="en-US"/>
                            <m:t>the</m:t>
                          </m:r>
                          <m:r>
                            <m:rPr>
                              <m:nor/>
                            </m:rPr>
                            <a:rPr lang="en-US"/>
                            <m:t> </m:t>
                          </m:r>
                          <m:r>
                            <m:rPr>
                              <m:nor/>
                            </m:rPr>
                            <a:rPr lang="en-US"/>
                            <m:t>Solar</m:t>
                          </m:r>
                          <m:r>
                            <m:rPr>
                              <m:nor/>
                            </m:rPr>
                            <a:rPr lang="en-US"/>
                            <m:t> </m:t>
                          </m:r>
                          <m:r>
                            <m:rPr>
                              <m:nor/>
                            </m:rPr>
                            <a:rPr lang="en-US"/>
                            <m:t>System</m:t>
                          </m:r>
                        </m:e>
                      </m:d>
                    </m:oMath>
                  </m:oMathPara>
                </a14:m>
                <a:endParaRPr lang="ar-AE" i="1" dirty="0">
                  <a:latin typeface="Cambria Math" panose="02040503050406030204" pitchFamily="18" charset="0"/>
                </a:endParaRPr>
              </a:p>
              <a:p>
                <a:pPr>
                  <a:spcBef>
                    <a:spcPts val="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ar-AE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ar-AE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m:rPr>
                                    <m:nor/>
                                  </m:rPr>
                                  <a:rPr lang="ar-AE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US"/>
                                  <m:t>is</m:t>
                                </m:r>
                                <m:r>
                                  <m:rPr>
                                    <m:nor/>
                                  </m:rPr>
                                  <a:rPr lang="en-US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US"/>
                                  <m:t>a</m:t>
                                </m:r>
                                <m:r>
                                  <m:rPr>
                                    <m:nor/>
                                  </m:rPr>
                                  <a:rPr lang="en-US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US"/>
                                  <m:t>character</m:t>
                                </m:r>
                                <m:r>
                                  <m:rPr>
                                    <m:nor/>
                                  </m:rPr>
                                  <a:rPr lang="en-US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US"/>
                                  <m:t>in</m:t>
                                </m:r>
                                <m:r>
                                  <m:rPr>
                                    <m:nor/>
                                  </m:rPr>
                                  <a:rPr lang="en-US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US"/>
                                  <m:t>a</m:t>
                                </m:r>
                                <m:r>
                                  <m:rPr>
                                    <m:nor/>
                                  </m:rPr>
                                  <a:rPr lang="en-US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US"/>
                                  <m:t>play</m:t>
                                </m:r>
                              </m:e>
                            </m:mr>
                            <m:mr>
                              <m:e>
                                <m:r>
                                  <m:rPr>
                                    <m:nor/>
                                  </m:rPr>
                                  <a:rPr lang="en-US"/>
                                  <m:t>by</m:t>
                                </m:r>
                                <m:r>
                                  <m:rPr>
                                    <m:nor/>
                                  </m:rPr>
                                  <a:rPr lang="en-US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US"/>
                                  <m:t>William</m:t>
                                </m:r>
                                <m:r>
                                  <m:rPr>
                                    <m:nor/>
                                  </m:rPr>
                                  <a:rPr lang="en-US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US"/>
                                  <m:t>Shakespeare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  <a:p>
                <a:pPr marL="514350" indent="-514350">
                  <a:spcBef>
                    <a:spcPts val="0"/>
                  </a:spcBef>
                  <a:buFont typeface="+mj-lt"/>
                  <a:buAutoNum type="alphaLcPeriod"/>
                </a:pPr>
                <a:r>
                  <a:rPr lang="ar-AE" dirty="0"/>
                  <a:t>​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/>
                      <m:t>Earth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bar>
                      <m:bar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phant>
                          <m:phantPr>
                            <m:show m:val="off"/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phantPr>
                          <m:e>
                            <m:r>
                              <a:rPr lang="en-US" b="0" i="0" smtClean="0">
                                <a:latin typeface="Cambria Math" panose="02040503050406030204" pitchFamily="18" charset="0"/>
                              </a:rPr>
                              <m:t>  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∈</m:t>
                            </m:r>
                          </m:e>
                        </m:phant>
                      </m:e>
                    </m:ba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ar-AE"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endParaRPr lang="ar-AE" dirty="0"/>
              </a:p>
              <a:p>
                <a:pPr marL="514350" indent="-514350">
                  <a:spcBef>
                    <a:spcPts val="0"/>
                  </a:spcBef>
                  <a:buFont typeface="+mj-lt"/>
                  <a:buAutoNum type="alphaLcPeriod" startAt="2"/>
                  <a:defRPr sz="2800"/>
                </a:pPr>
                <a:r>
                  <a:rPr lang="ar-AE" dirty="0"/>
                  <a:t>​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/>
                      <m:t>Harry</m:t>
                    </m:r>
                    <m:r>
                      <m:rPr>
                        <m:nor/>
                      </m:rPr>
                      <a:rPr lang="en-US"/>
                      <m:t> </m:t>
                    </m:r>
                    <m:r>
                      <m:rPr>
                        <m:nor/>
                      </m:rPr>
                      <a:rPr lang="en-US"/>
                      <m:t>Potter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bar>
                      <m:bar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phant>
                          <m:phantPr>
                            <m:show m:val="off"/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phant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∉</m:t>
                            </m:r>
                            <m:r>
                              <a:rPr lang="en-US" b="0" i="0" smtClean="0">
                                <a:latin typeface="Cambria Math" panose="02040503050406030204" pitchFamily="18" charset="0"/>
                              </a:rPr>
                              <m:t>  </m:t>
                            </m:r>
                          </m:e>
                        </m:phant>
                      </m:e>
                    </m:ba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ar-AE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endParaRPr lang="en-US" dirty="0"/>
              </a:p>
              <a:p>
                <a:pPr>
                  <a:spcBef>
                    <a:spcPts val="0"/>
                  </a:spcBef>
                  <a:defRPr sz="2800"/>
                </a:pPr>
                <a:r>
                  <a:rPr lang="en-IN" b="1" dirty="0"/>
                  <a:t>Solution</a:t>
                </a:r>
              </a:p>
              <a:p>
                <a:pPr marL="514350" indent="-514350">
                  <a:spcBef>
                    <a:spcPts val="0"/>
                  </a:spcBef>
                  <a:buAutoNum type="alphaLcPeriod"/>
                  <a:defRPr sz="2800"/>
                </a:pPr>
                <a:r>
                  <a:rPr lang="en-IN" dirty="0"/>
                  <a:t>Earth </a:t>
                </a:r>
                <a14:m>
                  <m:oMath xmlns:m="http://schemas.openxmlformats.org/officeDocument/2006/math">
                    <m:r>
                      <a:rPr lang="en-IN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𝑃</m:t>
                    </m:r>
                  </m:oMath>
                </a14:m>
                <a:r>
                  <a:rPr lang="en-US" dirty="0"/>
                  <a:t> because Earth is a planet of the Solar System.</a:t>
                </a:r>
              </a:p>
              <a:p>
                <a:pPr marL="514350" indent="-514350">
                  <a:spcBef>
                    <a:spcPts val="0"/>
                  </a:spcBef>
                  <a:buAutoNum type="alphaLcPeriod"/>
                  <a:defRPr sz="2800"/>
                </a:pPr>
                <a:r>
                  <a:rPr lang="en-US" dirty="0"/>
                  <a:t>Harry Potter ∉ </a:t>
                </a:r>
                <a14:m>
                  <m:oMath xmlns:m="http://schemas.openxmlformats.org/officeDocument/2006/math">
                    <m:r>
                      <a:rPr lang="ar-AE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ar-AE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because Harry Potter is not a character in a play by William Shakespeare.</a:t>
                </a:r>
                <a:endParaRPr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2454" b="-3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724</TotalTime>
  <Words>967</Words>
  <Application>Microsoft Office PowerPoint</Application>
  <PresentationFormat>On-screen Show (4:3)</PresentationFormat>
  <Paragraphs>82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Calibri</vt:lpstr>
      <vt:lpstr>Cambria Math</vt:lpstr>
      <vt:lpstr>Courier New</vt:lpstr>
      <vt:lpstr>Arial</vt:lpstr>
      <vt:lpstr>Office Theme</vt:lpstr>
      <vt:lpstr>Section 8.1</vt:lpstr>
      <vt:lpstr>Definition: Sets</vt:lpstr>
      <vt:lpstr>Example 1: Writing Sets Using Roster Notation</vt:lpstr>
      <vt:lpstr>Example 2: Writing Sets Using Roster Notation</vt:lpstr>
      <vt:lpstr>Example 3: Writing Sets Using Set-Builder Notation</vt:lpstr>
      <vt:lpstr>Example 4: Writing Sets</vt:lpstr>
      <vt:lpstr>Definition: The Symbols ∈ and ∉</vt:lpstr>
      <vt:lpstr>Example 5: Using the Symbols ∈ and ∉</vt:lpstr>
      <vt:lpstr>Example 6: Using the Symbols ∈ and ∉</vt:lpstr>
      <vt:lpstr>Definition: The Empty Set</vt:lpstr>
      <vt:lpstr>Example 7: Recognizing the Empty Set</vt:lpstr>
      <vt:lpstr>Definition: Subsets</vt:lpstr>
      <vt:lpstr>Definition: Proper Subsets</vt:lpstr>
      <vt:lpstr>Note</vt:lpstr>
      <vt:lpstr>Example 8: Finding All Proper Subsets of a Given Set</vt:lpstr>
      <vt:lpstr>Example 8: Finding All Proper Subsets of a Given Set (cont.)</vt:lpstr>
      <vt:lpstr>Example 9: Using the Symbols ⊆ and ⊂</vt:lpstr>
      <vt:lpstr>Example 9: Using the Symbols ⊆ and ⊂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Pathways to College Mathematics</dc:title>
  <dc:creator>Hawkes Learning</dc:creator>
  <cp:lastModifiedBy>Jolie Even</cp:lastModifiedBy>
  <cp:revision>123</cp:revision>
  <dcterms:created xsi:type="dcterms:W3CDTF">2013-04-26T14:43:13Z</dcterms:created>
  <dcterms:modified xsi:type="dcterms:W3CDTF">2024-09-11T15:01:35Z</dcterms:modified>
</cp:coreProperties>
</file>