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8"/>
  </p:notesMasterIdLst>
  <p:handoutMasterIdLst>
    <p:handoutMasterId r:id="rId29"/>
  </p:handoutMasterIdLst>
  <p:sldIdLst>
    <p:sldId id="256" r:id="rId2"/>
    <p:sldId id="257" r:id="rId3"/>
    <p:sldId id="258" r:id="rId4"/>
    <p:sldId id="292" r:id="rId5"/>
    <p:sldId id="261" r:id="rId6"/>
    <p:sldId id="262" r:id="rId7"/>
    <p:sldId id="293" r:id="rId8"/>
    <p:sldId id="265" r:id="rId9"/>
    <p:sldId id="266" r:id="rId10"/>
    <p:sldId id="268" r:id="rId11"/>
    <p:sldId id="270" r:id="rId12"/>
    <p:sldId id="272" r:id="rId13"/>
    <p:sldId id="294" r:id="rId14"/>
    <p:sldId id="295" r:id="rId15"/>
    <p:sldId id="275" r:id="rId16"/>
    <p:sldId id="296" r:id="rId17"/>
    <p:sldId id="278" r:id="rId18"/>
    <p:sldId id="279" r:id="rId19"/>
    <p:sldId id="281" r:id="rId20"/>
    <p:sldId id="297" r:id="rId21"/>
    <p:sldId id="283" r:id="rId22"/>
    <p:sldId id="298" r:id="rId23"/>
    <p:sldId id="299" r:id="rId24"/>
    <p:sldId id="286" r:id="rId25"/>
    <p:sldId id="287" r:id="rId26"/>
    <p:sldId id="289" r:id="rId27"/>
  </p:sldIdLst>
  <p:sldSz cx="9144000" cy="6858000" type="screen4x3"/>
  <p:notesSz cx="6858000" cy="9144000"/>
  <p:embeddedFontLst>
    <p:embeddedFont>
      <p:font typeface="Cambria Math" panose="02040503050406030204" pitchFamily="18" charset="0"/>
      <p:regular r:id="rId3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ick  Belloit" initials="" lastIdx="10" clrIdx="0"/>
  <p:cmAuthor id="1" name="syamprasad" initials="s" lastIdx="3" clrIdx="1">
    <p:extLst>
      <p:ext uri="{19B8F6BF-5375-455C-9EA6-DF929625EA0E}">
        <p15:presenceInfo xmlns:p15="http://schemas.microsoft.com/office/powerpoint/2012/main" userId="S-1-5-21-1666015839-3846122634-945917319-1154" providerId="AD"/>
      </p:ext>
    </p:extLst>
  </p:cmAuthor>
  <p:cmAuthor id="2" name="sujana" initials="s" lastIdx="1" clrIdx="2">
    <p:extLst>
      <p:ext uri="{19B8F6BF-5375-455C-9EA6-DF929625EA0E}">
        <p15:presenceInfo xmlns:p15="http://schemas.microsoft.com/office/powerpoint/2012/main" userId="S-1-5-21-1666015839-3846122634-945917319-224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2D7D9F"/>
    <a:srgbClr val="0000FF"/>
    <a:srgbClr val="000099"/>
    <a:srgbClr val="1F497D"/>
    <a:srgbClr val="366092"/>
    <a:srgbClr val="1F49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853" autoAdjust="0"/>
    <p:restoredTop sz="94660"/>
  </p:normalViewPr>
  <p:slideViewPr>
    <p:cSldViewPr>
      <p:cViewPr varScale="1">
        <p:scale>
          <a:sx n="111" d="100"/>
          <a:sy n="111" d="100"/>
        </p:scale>
        <p:origin x="1776" y="96"/>
      </p:cViewPr>
      <p:guideLst>
        <p:guide orient="horz" pos="2160"/>
        <p:guide pos="2880"/>
      </p:guideLst>
    </p:cSldViewPr>
  </p:slideViewPr>
  <p:notesTextViewPr>
    <p:cViewPr>
      <p:scale>
        <a:sx n="3" d="2"/>
        <a:sy n="3" d="2"/>
      </p:scale>
      <p:origin x="0" y="0"/>
    </p:cViewPr>
  </p:notesTextViewPr>
  <p:sorterViewPr>
    <p:cViewPr>
      <p:scale>
        <a:sx n="66" d="100"/>
        <a:sy n="66" d="100"/>
      </p:scale>
      <p:origin x="0" y="0"/>
    </p:cViewPr>
  </p:sorterViewPr>
  <p:notesViewPr>
    <p:cSldViewPr>
      <p:cViewPr varScale="1">
        <p:scale>
          <a:sx n="58" d="100"/>
          <a:sy n="58" d="100"/>
        </p:scale>
        <p:origin x="3024"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1.fntdata"/><Relationship Id="rId35" Type="http://schemas.openxmlformats.org/officeDocument/2006/relationships/tableStyles" Target="tableStyle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E235DB0-18E5-42EE-8A41-3EE53E7DF1D8}" type="datetimeFigureOut">
              <a:rPr lang="en-US" smtClean="0"/>
              <a:pPr/>
              <a:t>9/11/2024</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74792EB-0FA9-4C62-9AEF-94474B71BCAD}" type="slidenum">
              <a:rPr lang="en-US" smtClean="0"/>
              <a:pPr/>
              <a:t>‹#›</a:t>
            </a:fld>
            <a:endParaRPr lang="en-US" dirty="0"/>
          </a:p>
        </p:txBody>
      </p:sp>
    </p:spTree>
    <p:extLst>
      <p:ext uri="{BB962C8B-B14F-4D97-AF65-F5344CB8AC3E}">
        <p14:creationId xmlns:p14="http://schemas.microsoft.com/office/powerpoint/2010/main" val="41630158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69A0D3-B478-40F2-A888-1E8089CEC0F3}" type="datetimeFigureOut">
              <a:rPr lang="en-US" smtClean="0"/>
              <a:pPr/>
              <a:t>9/11/2024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E6DA207-A26B-4388-9112-E8BB699F6246}" type="slidenum">
              <a:rPr lang="en-US" smtClean="0"/>
              <a:pPr/>
              <a:t>‹#›</a:t>
            </a:fld>
            <a:endParaRPr lang="en-US" dirty="0"/>
          </a:p>
        </p:txBody>
      </p:sp>
    </p:spTree>
    <p:extLst>
      <p:ext uri="{BB962C8B-B14F-4D97-AF65-F5344CB8AC3E}">
        <p14:creationId xmlns:p14="http://schemas.microsoft.com/office/powerpoint/2010/main" val="6156667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10"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4" name="Text Placeholder 3">
            <a:extLst>
              <a:ext uri="{FF2B5EF4-FFF2-40B4-BE49-F238E27FC236}">
                <a16:creationId xmlns:a16="http://schemas.microsoft.com/office/drawing/2014/main" id="{71A0D54E-FB3F-4E00-91DF-E7D7900CC666}"/>
              </a:ext>
            </a:extLst>
          </p:cNvPr>
          <p:cNvSpPr>
            <a:spLocks noGrp="1"/>
          </p:cNvSpPr>
          <p:nvPr>
            <p:ph type="body" sz="quarter" idx="10" hasCustomPrompt="1"/>
          </p:nvPr>
        </p:nvSpPr>
        <p:spPr>
          <a:xfrm>
            <a:off x="1371600" y="3502152"/>
            <a:ext cx="6400800" cy="1755648"/>
          </a:xfrm>
          <a:prstGeom prst="rect">
            <a:avLst/>
          </a:prstGeom>
        </p:spPr>
        <p:txBody>
          <a:bodyPr anchor="t" anchorCtr="1"/>
          <a:lstStyle>
            <a:lvl1pPr marL="0" indent="0">
              <a:buFontTx/>
              <a:buNone/>
              <a:defRPr b="1" i="1"/>
            </a:lvl1pPr>
          </a:lstStyle>
          <a:p>
            <a:pPr lvl="0"/>
            <a:r>
              <a:rPr lang="en-US" dirty="0"/>
              <a:t>Click to add subtitle</a:t>
            </a:r>
          </a:p>
        </p:txBody>
      </p:sp>
      <p:sp>
        <p:nvSpPr>
          <p:cNvPr id="3" name="Title 2">
            <a:extLst>
              <a:ext uri="{FF2B5EF4-FFF2-40B4-BE49-F238E27FC236}">
                <a16:creationId xmlns:a16="http://schemas.microsoft.com/office/drawing/2014/main" id="{F01147E5-B1BD-4168-9DA2-D332C27DB199}"/>
              </a:ext>
            </a:extLst>
          </p:cNvPr>
          <p:cNvSpPr>
            <a:spLocks noGrp="1"/>
          </p:cNvSpPr>
          <p:nvPr>
            <p:ph type="title"/>
          </p:nvPr>
        </p:nvSpPr>
        <p:spPr>
          <a:xfrm>
            <a:off x="640080" y="2130552"/>
            <a:ext cx="7772400" cy="1472184"/>
          </a:xfrm>
          <a:prstGeom prst="rect">
            <a:avLst/>
          </a:prstGeom>
        </p:spPr>
        <p:txBody>
          <a:bodyPr anchor="ctr" anchorCtr="0"/>
          <a:lstStyle>
            <a:lvl1pPr>
              <a:defRPr b="1">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3651075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rrors">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ext Placeholder 2">
            <a:extLst>
              <a:ext uri="{FF2B5EF4-FFF2-40B4-BE49-F238E27FC236}">
                <a16:creationId xmlns:a16="http://schemas.microsoft.com/office/drawing/2014/main" id="{C7651718-6C8C-47B1-82C8-30B07A449145}"/>
              </a:ext>
            </a:extLst>
          </p:cNvPr>
          <p:cNvSpPr>
            <a:spLocks noGrp="1"/>
          </p:cNvSpPr>
          <p:nvPr>
            <p:ph type="body" sz="quarter" idx="10"/>
          </p:nvPr>
        </p:nvSpPr>
        <p:spPr>
          <a:xfrm>
            <a:off x="457200" y="1029287"/>
            <a:ext cx="8229600" cy="4967067"/>
          </a:xfrm>
          <a:prstGeom prst="rect">
            <a:avLst/>
          </a:prstGeom>
          <a:ln w="28575">
            <a:solidFill>
              <a:srgbClr val="FF0000"/>
            </a:solidFill>
          </a:ln>
        </p:spPr>
        <p:txBody>
          <a:bodyPr/>
          <a:lstStyle>
            <a:lvl1pPr marL="0" indent="0">
              <a:buNone/>
              <a:defRPr sz="2800">
                <a:solidFill>
                  <a:srgbClr val="000000"/>
                </a:solidFill>
              </a:defRPr>
            </a:lvl1pPr>
          </a:lstStyle>
          <a:p>
            <a:pPr lvl="0"/>
            <a:endParaRPr lang="en-US" dirty="0"/>
          </a:p>
        </p:txBody>
      </p:sp>
    </p:spTree>
    <p:extLst>
      <p:ext uri="{BB962C8B-B14F-4D97-AF65-F5344CB8AC3E}">
        <p14:creationId xmlns:p14="http://schemas.microsoft.com/office/powerpoint/2010/main" val="23534850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rrors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Picture Placeholder 4">
            <a:extLst>
              <a:ext uri="{FF2B5EF4-FFF2-40B4-BE49-F238E27FC236}">
                <a16:creationId xmlns:a16="http://schemas.microsoft.com/office/drawing/2014/main" id="{4835CC4C-7826-4276-8F07-9AB9B81FAB55}"/>
              </a:ext>
            </a:extLst>
          </p:cNvPr>
          <p:cNvSpPr>
            <a:spLocks noGrp="1"/>
          </p:cNvSpPr>
          <p:nvPr>
            <p:ph type="pic" sz="quarter" idx="10"/>
          </p:nvPr>
        </p:nvSpPr>
        <p:spPr>
          <a:xfrm>
            <a:off x="457201" y="1082076"/>
            <a:ext cx="8229599" cy="4850597"/>
          </a:xfrm>
          <a:prstGeom prst="rect">
            <a:avLst/>
          </a:prstGeom>
          <a:ln w="28575">
            <a:solidFill>
              <a:srgbClr val="FF0000"/>
            </a:solidFill>
          </a:ln>
        </p:spPr>
        <p:txBody>
          <a:bodyPr/>
          <a:lstStyle>
            <a:lvl1pPr>
              <a:defRPr sz="2800"/>
            </a:lvl1pPr>
          </a:lstStyle>
          <a:p>
            <a:endParaRPr lang="en-US" dirty="0"/>
          </a:p>
        </p:txBody>
      </p:sp>
    </p:spTree>
    <p:extLst>
      <p:ext uri="{BB962C8B-B14F-4D97-AF65-F5344CB8AC3E}">
        <p14:creationId xmlns:p14="http://schemas.microsoft.com/office/powerpoint/2010/main" val="11792827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rrors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able Placeholder 2">
            <a:extLst>
              <a:ext uri="{FF2B5EF4-FFF2-40B4-BE49-F238E27FC236}">
                <a16:creationId xmlns:a16="http://schemas.microsoft.com/office/drawing/2014/main" id="{46C5300E-46C0-4573-BB9D-2DC5A4375238}"/>
              </a:ext>
            </a:extLst>
          </p:cNvPr>
          <p:cNvSpPr>
            <a:spLocks noGrp="1"/>
          </p:cNvSpPr>
          <p:nvPr>
            <p:ph type="tbl" sz="quarter" idx="10"/>
          </p:nvPr>
        </p:nvSpPr>
        <p:spPr>
          <a:xfrm>
            <a:off x="457200" y="1105523"/>
            <a:ext cx="8229600" cy="4838040"/>
          </a:xfrm>
          <a:prstGeom prst="rect">
            <a:avLst/>
          </a:prstGeom>
          <a:ln w="28575">
            <a:solidFill>
              <a:srgbClr val="FF0000"/>
            </a:solidFill>
          </a:ln>
        </p:spPr>
        <p:txBody>
          <a:bodyPr/>
          <a:lstStyle>
            <a:lvl1pPr>
              <a:defRPr sz="2800"/>
            </a:lvl1pPr>
          </a:lstStyle>
          <a:p>
            <a:endParaRPr lang="en-US" dirty="0"/>
          </a:p>
        </p:txBody>
      </p:sp>
    </p:spTree>
    <p:extLst>
      <p:ext uri="{BB962C8B-B14F-4D97-AF65-F5344CB8AC3E}">
        <p14:creationId xmlns:p14="http://schemas.microsoft.com/office/powerpoint/2010/main" val="7629876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Notes">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ext Placeholder 2">
            <a:extLst>
              <a:ext uri="{FF2B5EF4-FFF2-40B4-BE49-F238E27FC236}">
                <a16:creationId xmlns:a16="http://schemas.microsoft.com/office/drawing/2014/main" id="{CDC7A059-BE2D-4107-9D5E-745311FEFA72}"/>
              </a:ext>
            </a:extLst>
          </p:cNvPr>
          <p:cNvSpPr>
            <a:spLocks noGrp="1"/>
          </p:cNvSpPr>
          <p:nvPr>
            <p:ph type="body" sz="quarter" idx="10"/>
          </p:nvPr>
        </p:nvSpPr>
        <p:spPr>
          <a:xfrm>
            <a:off x="457200" y="1029287"/>
            <a:ext cx="8229600" cy="4967067"/>
          </a:xfrm>
          <a:prstGeom prst="rect">
            <a:avLst/>
          </a:prstGeom>
          <a:ln w="28575">
            <a:solidFill>
              <a:schemeClr val="accent1"/>
            </a:solidFill>
          </a:ln>
        </p:spPr>
        <p:txBody>
          <a:bodyPr/>
          <a:lstStyle>
            <a:lvl1pPr marL="0" indent="0">
              <a:buNone/>
              <a:defRPr sz="2800"/>
            </a:lvl1pPr>
          </a:lstStyle>
          <a:p>
            <a:pPr lvl="0"/>
            <a:endParaRPr lang="en-US" dirty="0"/>
          </a:p>
        </p:txBody>
      </p:sp>
    </p:spTree>
    <p:extLst>
      <p:ext uri="{BB962C8B-B14F-4D97-AF65-F5344CB8AC3E}">
        <p14:creationId xmlns:p14="http://schemas.microsoft.com/office/powerpoint/2010/main" val="29797087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Notes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Picture Placeholder 4">
            <a:extLst>
              <a:ext uri="{FF2B5EF4-FFF2-40B4-BE49-F238E27FC236}">
                <a16:creationId xmlns:a16="http://schemas.microsoft.com/office/drawing/2014/main" id="{F1AB0BDE-8359-4E8B-B7C6-A2E3F2B86EB9}"/>
              </a:ext>
            </a:extLst>
          </p:cNvPr>
          <p:cNvSpPr>
            <a:spLocks noGrp="1"/>
          </p:cNvSpPr>
          <p:nvPr>
            <p:ph type="pic" sz="quarter" idx="10"/>
          </p:nvPr>
        </p:nvSpPr>
        <p:spPr>
          <a:xfrm>
            <a:off x="457201" y="1082076"/>
            <a:ext cx="8229599" cy="4850597"/>
          </a:xfrm>
          <a:prstGeom prst="rect">
            <a:avLst/>
          </a:prstGeom>
          <a:ln w="28575">
            <a:solidFill>
              <a:schemeClr val="accent1"/>
            </a:solidFill>
          </a:ln>
        </p:spPr>
        <p:txBody>
          <a:bodyPr/>
          <a:lstStyle>
            <a:lvl1pPr>
              <a:defRPr sz="2800"/>
            </a:lvl1pPr>
          </a:lstStyle>
          <a:p>
            <a:endParaRPr lang="en-US" dirty="0"/>
          </a:p>
        </p:txBody>
      </p:sp>
    </p:spTree>
    <p:extLst>
      <p:ext uri="{BB962C8B-B14F-4D97-AF65-F5344CB8AC3E}">
        <p14:creationId xmlns:p14="http://schemas.microsoft.com/office/powerpoint/2010/main" val="1155031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Notes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able Placeholder 2">
            <a:extLst>
              <a:ext uri="{FF2B5EF4-FFF2-40B4-BE49-F238E27FC236}">
                <a16:creationId xmlns:a16="http://schemas.microsoft.com/office/drawing/2014/main" id="{C306A871-D043-41D9-9A57-60349F9974E7}"/>
              </a:ext>
            </a:extLst>
          </p:cNvPr>
          <p:cNvSpPr>
            <a:spLocks noGrp="1"/>
          </p:cNvSpPr>
          <p:nvPr>
            <p:ph type="tbl" sz="quarter" idx="10"/>
          </p:nvPr>
        </p:nvSpPr>
        <p:spPr>
          <a:xfrm>
            <a:off x="457200" y="1105523"/>
            <a:ext cx="8229600" cy="4838040"/>
          </a:xfrm>
          <a:prstGeom prst="rect">
            <a:avLst/>
          </a:prstGeom>
          <a:ln w="28575">
            <a:solidFill>
              <a:schemeClr val="accent1"/>
            </a:solidFill>
          </a:ln>
        </p:spPr>
        <p:txBody>
          <a:bodyPr/>
          <a:lstStyle>
            <a:lvl1pPr>
              <a:defRPr sz="2800"/>
            </a:lvl1pPr>
          </a:lstStyle>
          <a:p>
            <a:endParaRPr lang="en-US" dirty="0"/>
          </a:p>
        </p:txBody>
      </p:sp>
    </p:spTree>
    <p:extLst>
      <p:ext uri="{BB962C8B-B14F-4D97-AF65-F5344CB8AC3E}">
        <p14:creationId xmlns:p14="http://schemas.microsoft.com/office/powerpoint/2010/main" val="7891612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bjectives">
    <p:spTree>
      <p:nvGrpSpPr>
        <p:cNvPr id="1" name=""/>
        <p:cNvGrpSpPr/>
        <p:nvPr/>
      </p:nvGrpSpPr>
      <p:grpSpPr>
        <a:xfrm>
          <a:off x="0" y="0"/>
          <a:ext cx="0" cy="0"/>
          <a:chOff x="0" y="0"/>
          <a:chExt cx="0" cy="0"/>
        </a:xfrm>
      </p:grpSpPr>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997527"/>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457200" indent="-457200">
              <a:buFont typeface="Courier New" panose="02070309020205020404" pitchFamily="49" charset="0"/>
              <a:buChar char="o"/>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9" name="TextBox 18">
            <a:extLst>
              <a:ext uri="{FF2B5EF4-FFF2-40B4-BE49-F238E27FC236}">
                <a16:creationId xmlns:a16="http://schemas.microsoft.com/office/drawing/2014/main" id="{A5FF21EF-72E3-4AF0-B271-8ABDCFDC73DB}"/>
              </a:ext>
            </a:extLst>
          </p:cNvPr>
          <p:cNvSpPr txBox="1"/>
          <p:nvPr userDrawn="1"/>
        </p:nvSpPr>
        <p:spPr>
          <a:xfrm>
            <a:off x="457200" y="155448"/>
            <a:ext cx="8229600" cy="941832"/>
          </a:xfrm>
          <a:prstGeom prst="rect">
            <a:avLst/>
          </a:prstGeom>
          <a:noFill/>
        </p:spPr>
        <p:txBody>
          <a:bodyPr wrap="square" rtlCol="0" anchor="ctr" anchorCtr="1">
            <a:noAutofit/>
          </a:bodyPr>
          <a:lstStyle/>
          <a:p>
            <a:pPr algn="ctr"/>
            <a:r>
              <a:rPr lang="en-US" sz="3200" dirty="0">
                <a:latin typeface="+mj-lt"/>
              </a:rPr>
              <a:t>Objectives</a:t>
            </a:r>
          </a:p>
        </p:txBody>
      </p:sp>
    </p:spTree>
    <p:extLst>
      <p:ext uri="{BB962C8B-B14F-4D97-AF65-F5344CB8AC3E}">
        <p14:creationId xmlns:p14="http://schemas.microsoft.com/office/powerpoint/2010/main" val="31983257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xamp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3" name="Text Placeholder 2">
            <a:extLst>
              <a:ext uri="{FF2B5EF4-FFF2-40B4-BE49-F238E27FC236}">
                <a16:creationId xmlns:a16="http://schemas.microsoft.com/office/drawing/2014/main" id="{D6EEC94A-BFCC-4A85-9B96-436ED92D723F}"/>
              </a:ext>
            </a:extLst>
          </p:cNvPr>
          <p:cNvSpPr>
            <a:spLocks noGrp="1"/>
          </p:cNvSpPr>
          <p:nvPr>
            <p:ph type="body" sz="quarter" idx="10"/>
          </p:nvPr>
        </p:nvSpPr>
        <p:spPr>
          <a:xfrm>
            <a:off x="457200" y="1029287"/>
            <a:ext cx="8229600" cy="4967067"/>
          </a:xfrm>
          <a:prstGeom prst="rect">
            <a:avLst/>
          </a:prstGeom>
        </p:spPr>
        <p:txBody>
          <a:bodyPr/>
          <a:lstStyle>
            <a:lvl1pPr marL="0" indent="0">
              <a:buNone/>
              <a:defRPr sz="2800"/>
            </a:lvl1pPr>
          </a:lstStyle>
          <a:p>
            <a:pPr lvl="0"/>
            <a:endParaRPr lang="en-US" dirty="0"/>
          </a:p>
        </p:txBody>
      </p:sp>
    </p:spTree>
    <p:extLst>
      <p:ext uri="{BB962C8B-B14F-4D97-AF65-F5344CB8AC3E}">
        <p14:creationId xmlns:p14="http://schemas.microsoft.com/office/powerpoint/2010/main" val="15416598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xample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5" name="Picture Placeholder 4">
            <a:extLst>
              <a:ext uri="{FF2B5EF4-FFF2-40B4-BE49-F238E27FC236}">
                <a16:creationId xmlns:a16="http://schemas.microsoft.com/office/drawing/2014/main" id="{47908FCB-C7EB-4A2E-AB4D-5C5FE1B17180}"/>
              </a:ext>
            </a:extLst>
          </p:cNvPr>
          <p:cNvSpPr>
            <a:spLocks noGrp="1"/>
          </p:cNvSpPr>
          <p:nvPr>
            <p:ph type="pic" sz="quarter" idx="10"/>
          </p:nvPr>
        </p:nvSpPr>
        <p:spPr>
          <a:xfrm>
            <a:off x="457201" y="1082076"/>
            <a:ext cx="8229599" cy="4850597"/>
          </a:xfrm>
          <a:prstGeom prst="rect">
            <a:avLst/>
          </a:prstGeom>
        </p:spPr>
        <p:txBody>
          <a:bodyPr/>
          <a:lstStyle>
            <a:lvl1pPr>
              <a:defRPr sz="2800"/>
            </a:lvl1pPr>
          </a:lstStyle>
          <a:p>
            <a:endParaRPr lang="en-US" dirty="0"/>
          </a:p>
        </p:txBody>
      </p:sp>
    </p:spTree>
    <p:extLst>
      <p:ext uri="{BB962C8B-B14F-4D97-AF65-F5344CB8AC3E}">
        <p14:creationId xmlns:p14="http://schemas.microsoft.com/office/powerpoint/2010/main" val="32457249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xample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3" name="Table Placeholder 2">
            <a:extLst>
              <a:ext uri="{FF2B5EF4-FFF2-40B4-BE49-F238E27FC236}">
                <a16:creationId xmlns:a16="http://schemas.microsoft.com/office/drawing/2014/main" id="{2AE9D435-6335-42D3-BEA2-55D97E207BB9}"/>
              </a:ext>
            </a:extLst>
          </p:cNvPr>
          <p:cNvSpPr>
            <a:spLocks noGrp="1"/>
          </p:cNvSpPr>
          <p:nvPr>
            <p:ph type="tbl" sz="quarter" idx="10"/>
          </p:nvPr>
        </p:nvSpPr>
        <p:spPr>
          <a:xfrm>
            <a:off x="457200" y="1105523"/>
            <a:ext cx="8229600" cy="4838040"/>
          </a:xfrm>
          <a:prstGeom prst="rect">
            <a:avLst/>
          </a:prstGeom>
        </p:spPr>
        <p:txBody>
          <a:bodyPr/>
          <a:lstStyle>
            <a:lvl1pPr>
              <a:defRPr sz="2800"/>
            </a:lvl1pPr>
          </a:lstStyle>
          <a:p>
            <a:endParaRPr lang="en-US" dirty="0"/>
          </a:p>
        </p:txBody>
      </p:sp>
    </p:spTree>
    <p:extLst>
      <p:ext uri="{BB962C8B-B14F-4D97-AF65-F5344CB8AC3E}">
        <p14:creationId xmlns:p14="http://schemas.microsoft.com/office/powerpoint/2010/main" val="36006380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 examp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029393"/>
            <a:ext cx="4069080" cy="523220"/>
          </a:xfrm>
          <a:prstGeom prst="rect">
            <a:avLst/>
          </a:prstGeom>
        </p:spPr>
        <p:txBody>
          <a:bodyPr>
            <a:sp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Content Placeholder 2">
            <a:extLst>
              <a:ext uri="{FF2B5EF4-FFF2-40B4-BE49-F238E27FC236}">
                <a16:creationId xmlns:a16="http://schemas.microsoft.com/office/drawing/2014/main" id="{0487DEF6-2239-4AD8-B0A9-28BD2B313F4C}"/>
              </a:ext>
            </a:extLst>
          </p:cNvPr>
          <p:cNvSpPr>
            <a:spLocks noGrp="1"/>
          </p:cNvSpPr>
          <p:nvPr>
            <p:ph idx="10"/>
          </p:nvPr>
        </p:nvSpPr>
        <p:spPr>
          <a:xfrm>
            <a:off x="4617722" y="1051454"/>
            <a:ext cx="4069080" cy="523220"/>
          </a:xfrm>
          <a:prstGeom prst="rect">
            <a:avLst/>
          </a:prstGeom>
        </p:spPr>
        <p:txBody>
          <a:bodyPr>
            <a:spAutoFit/>
          </a:bodyPr>
          <a:lstStyle>
            <a:lvl1pPr marL="0" indent="0">
              <a:buFontTx/>
              <a:buNone/>
              <a:defRPr sz="2800" b="0" i="0" baseline="0">
                <a:solidFill>
                  <a:srgbClr val="366092"/>
                </a:solidFill>
              </a:defRPr>
            </a:lvl1pPr>
          </a:lstStyle>
          <a:p>
            <a:pPr lvl="0"/>
            <a:r>
              <a:rPr lang="en-US" dirty="0"/>
              <a:t>Click to edit Master text styles</a:t>
            </a:r>
          </a:p>
        </p:txBody>
      </p:sp>
    </p:spTree>
    <p:extLst>
      <p:ext uri="{BB962C8B-B14F-4D97-AF65-F5344CB8AC3E}">
        <p14:creationId xmlns:p14="http://schemas.microsoft.com/office/powerpoint/2010/main" val="9860110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oxe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ext Placeholder 2">
            <a:extLst>
              <a:ext uri="{FF2B5EF4-FFF2-40B4-BE49-F238E27FC236}">
                <a16:creationId xmlns:a16="http://schemas.microsoft.com/office/drawing/2014/main" id="{DC699DB4-7F7E-4F05-A990-D3F6EB60137D}"/>
              </a:ext>
            </a:extLst>
          </p:cNvPr>
          <p:cNvSpPr>
            <a:spLocks noGrp="1"/>
          </p:cNvSpPr>
          <p:nvPr>
            <p:ph type="body" sz="quarter" idx="10"/>
          </p:nvPr>
        </p:nvSpPr>
        <p:spPr>
          <a:xfrm>
            <a:off x="457200" y="1029287"/>
            <a:ext cx="8229600" cy="4967067"/>
          </a:xfrm>
          <a:prstGeom prst="rect">
            <a:avLst/>
          </a:prstGeom>
          <a:solidFill>
            <a:schemeClr val="accent3"/>
          </a:solidFill>
          <a:ln w="28575">
            <a:solidFill>
              <a:srgbClr val="000000"/>
            </a:solidFill>
          </a:ln>
        </p:spPr>
        <p:txBody>
          <a:bodyPr/>
          <a:lstStyle>
            <a:lvl1pPr marL="0" indent="0">
              <a:buNone/>
              <a:defRPr sz="2800">
                <a:solidFill>
                  <a:srgbClr val="000000"/>
                </a:solidFill>
              </a:defRPr>
            </a:lvl1pPr>
          </a:lstStyle>
          <a:p>
            <a:pPr lvl="0"/>
            <a:endParaRPr lang="en-US" dirty="0"/>
          </a:p>
        </p:txBody>
      </p:sp>
    </p:spTree>
    <p:extLst>
      <p:ext uri="{BB962C8B-B14F-4D97-AF65-F5344CB8AC3E}">
        <p14:creationId xmlns:p14="http://schemas.microsoft.com/office/powerpoint/2010/main" val="6768373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oxed Content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Picture Placeholder 4">
            <a:extLst>
              <a:ext uri="{FF2B5EF4-FFF2-40B4-BE49-F238E27FC236}">
                <a16:creationId xmlns:a16="http://schemas.microsoft.com/office/drawing/2014/main" id="{51F7AD25-EDF6-4D31-8211-FFD3700ADA4F}"/>
              </a:ext>
            </a:extLst>
          </p:cNvPr>
          <p:cNvSpPr>
            <a:spLocks noGrp="1"/>
          </p:cNvSpPr>
          <p:nvPr>
            <p:ph type="pic" sz="quarter" idx="10"/>
          </p:nvPr>
        </p:nvSpPr>
        <p:spPr>
          <a:xfrm>
            <a:off x="457201" y="1082076"/>
            <a:ext cx="8229599" cy="4850597"/>
          </a:xfrm>
          <a:prstGeom prst="rect">
            <a:avLst/>
          </a:prstGeom>
          <a:solidFill>
            <a:schemeClr val="accent3"/>
          </a:solidFill>
          <a:ln w="28575">
            <a:solidFill>
              <a:srgbClr val="000000"/>
            </a:solidFill>
          </a:ln>
        </p:spPr>
        <p:txBody>
          <a:bodyPr/>
          <a:lstStyle>
            <a:lvl1pPr>
              <a:defRPr sz="2800"/>
            </a:lvl1pPr>
          </a:lstStyle>
          <a:p>
            <a:endParaRPr lang="en-US" dirty="0"/>
          </a:p>
        </p:txBody>
      </p:sp>
    </p:spTree>
    <p:extLst>
      <p:ext uri="{BB962C8B-B14F-4D97-AF65-F5344CB8AC3E}">
        <p14:creationId xmlns:p14="http://schemas.microsoft.com/office/powerpoint/2010/main" val="40173421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oxed Content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able Placeholder 2">
            <a:extLst>
              <a:ext uri="{FF2B5EF4-FFF2-40B4-BE49-F238E27FC236}">
                <a16:creationId xmlns:a16="http://schemas.microsoft.com/office/drawing/2014/main" id="{127B2CAE-CE9C-4DB3-8071-2D2FAD58E82C}"/>
              </a:ext>
            </a:extLst>
          </p:cNvPr>
          <p:cNvSpPr>
            <a:spLocks noGrp="1"/>
          </p:cNvSpPr>
          <p:nvPr>
            <p:ph type="tbl" sz="quarter" idx="10"/>
          </p:nvPr>
        </p:nvSpPr>
        <p:spPr>
          <a:xfrm>
            <a:off x="457200" y="1105523"/>
            <a:ext cx="8229600" cy="4838040"/>
          </a:xfrm>
          <a:prstGeom prst="rect">
            <a:avLst/>
          </a:prstGeom>
          <a:solidFill>
            <a:schemeClr val="accent3"/>
          </a:solidFill>
          <a:ln w="28575">
            <a:solidFill>
              <a:srgbClr val="000000"/>
            </a:solidFill>
          </a:ln>
        </p:spPr>
        <p:txBody>
          <a:bodyPr/>
          <a:lstStyle>
            <a:lvl1pPr>
              <a:defRPr sz="2800"/>
            </a:lvl1pPr>
          </a:lstStyle>
          <a:p>
            <a:endParaRPr lang="en-US" dirty="0"/>
          </a:p>
        </p:txBody>
      </p:sp>
    </p:spTree>
    <p:extLst>
      <p:ext uri="{BB962C8B-B14F-4D97-AF65-F5344CB8AC3E}">
        <p14:creationId xmlns:p14="http://schemas.microsoft.com/office/powerpoint/2010/main" val="377477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extBox 5">
            <a:extLst>
              <a:ext uri="{FF2B5EF4-FFF2-40B4-BE49-F238E27FC236}">
                <a16:creationId xmlns:a16="http://schemas.microsoft.com/office/drawing/2014/main" id="{9551E07D-D596-4BD6-9B19-8F8F85176474}"/>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pic>
        <p:nvPicPr>
          <p:cNvPr id="3" name="Picture 2">
            <a:extLst>
              <a:ext uri="{FF2B5EF4-FFF2-40B4-BE49-F238E27FC236}">
                <a16:creationId xmlns:a16="http://schemas.microsoft.com/office/drawing/2014/main" id="{35E78946-C571-42A5-BF43-11444CD22EFB}"/>
              </a:ext>
            </a:extLst>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53" r:id="rId1"/>
    <p:sldLayoutId id="2147483652" r:id="rId2"/>
    <p:sldLayoutId id="2147483650" r:id="rId3"/>
    <p:sldLayoutId id="2147483658" r:id="rId4"/>
    <p:sldLayoutId id="2147483662" r:id="rId5"/>
    <p:sldLayoutId id="2147483657" r:id="rId6"/>
    <p:sldLayoutId id="2147483654" r:id="rId7"/>
    <p:sldLayoutId id="2147483659" r:id="rId8"/>
    <p:sldLayoutId id="2147483663" r:id="rId9"/>
    <p:sldLayoutId id="2147483655" r:id="rId10"/>
    <p:sldLayoutId id="2147483660" r:id="rId11"/>
    <p:sldLayoutId id="2147483664" r:id="rId12"/>
    <p:sldLayoutId id="2147483656" r:id="rId13"/>
    <p:sldLayoutId id="2147483661" r:id="rId14"/>
    <p:sldLayoutId id="2147483665" r:id="rId15"/>
    <p:sldLayoutId id="2147483651" r:id="rId16"/>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00.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algn="ctr"/>
            <a:r>
              <a:rPr dirty="0"/>
              <a:t>Venn Diagrams and Operations with Sets</a:t>
            </a:r>
          </a:p>
        </p:txBody>
      </p:sp>
      <p:sp>
        <p:nvSpPr>
          <p:cNvPr id="3" name="Title 2"/>
          <p:cNvSpPr>
            <a:spLocks noGrp="1"/>
          </p:cNvSpPr>
          <p:nvPr>
            <p:ph type="title"/>
          </p:nvPr>
        </p:nvSpPr>
        <p:spPr/>
        <p:txBody>
          <a:bodyPr/>
          <a:lstStyle/>
          <a:p>
            <a:r>
              <a:rPr dirty="0"/>
              <a:t>Section 8.2</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a:t>Example 4: Finding the Intersection of Two Sets</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14:m>
                  <m:oMathPara xmlns:m="http://schemas.openxmlformats.org/officeDocument/2006/math">
                    <m:oMathParaPr>
                      <m:jc m:val="centerGroup"/>
                    </m:oMathParaPr>
                    <m:oMath xmlns:m="http://schemas.openxmlformats.org/officeDocument/2006/math">
                      <m:r>
                        <a:rPr lang="ar-AE" sz="2400" smtClean="0">
                          <a:latin typeface="Cambria Math" panose="02040503050406030204" pitchFamily="18" charset="0"/>
                        </a:rPr>
                        <m:t>𝐴</m:t>
                      </m:r>
                      <m:r>
                        <a:rPr lang="ar-AE" sz="2400" smtClean="0">
                          <a:latin typeface="Cambria Math" panose="02040503050406030204" pitchFamily="18" charset="0"/>
                        </a:rPr>
                        <m:t>=</m:t>
                      </m:r>
                      <m:d>
                        <m:dPr>
                          <m:begChr m:val="{"/>
                          <m:endChr m:val="}"/>
                          <m:ctrlPr>
                            <a:rPr lang="ar-AE" sz="2400" i="1">
                              <a:latin typeface="Cambria Math" panose="02040503050406030204" pitchFamily="18" charset="0"/>
                            </a:rPr>
                          </m:ctrlPr>
                        </m:dPr>
                        <m:e>
                          <m:r>
                            <a:rPr lang="ar-AE" sz="2400">
                              <a:latin typeface="Cambria Math" panose="02040503050406030204" pitchFamily="18" charset="0"/>
                            </a:rPr>
                            <m:t>𝑥</m:t>
                          </m:r>
                        </m:e>
                        <m:e>
                          <m:r>
                            <a:rPr lang="ar-AE" sz="2400">
                              <a:latin typeface="Cambria Math" panose="02040503050406030204" pitchFamily="18" charset="0"/>
                            </a:rPr>
                            <m:t>𝑥</m:t>
                          </m:r>
                          <m:r>
                            <m:rPr>
                              <m:nor/>
                            </m:rPr>
                            <a:rPr lang="ar-AE" sz="2400"/>
                            <m:t> </m:t>
                          </m:r>
                          <m:r>
                            <m:rPr>
                              <m:nor/>
                            </m:rPr>
                            <a:rPr lang="en-US" sz="2400"/>
                            <m:t>is</m:t>
                          </m:r>
                          <m:r>
                            <m:rPr>
                              <m:nor/>
                            </m:rPr>
                            <a:rPr lang="en-US" sz="2400"/>
                            <m:t> </m:t>
                          </m:r>
                          <m:r>
                            <m:rPr>
                              <m:nor/>
                            </m:rPr>
                            <a:rPr lang="en-US" sz="2400"/>
                            <m:t>an</m:t>
                          </m:r>
                          <m:r>
                            <m:rPr>
                              <m:nor/>
                            </m:rPr>
                            <a:rPr lang="en-US" sz="2400"/>
                            <m:t> </m:t>
                          </m:r>
                          <m:r>
                            <m:rPr>
                              <m:nor/>
                            </m:rPr>
                            <a:rPr lang="en-US" sz="2400"/>
                            <m:t>even</m:t>
                          </m:r>
                          <m:r>
                            <m:rPr>
                              <m:nor/>
                            </m:rPr>
                            <a:rPr lang="en-US" sz="2400"/>
                            <m:t> </m:t>
                          </m:r>
                          <m:r>
                            <m:rPr>
                              <m:nor/>
                            </m:rPr>
                            <a:rPr lang="en-US" sz="2400"/>
                            <m:t>natural</m:t>
                          </m:r>
                          <m:r>
                            <m:rPr>
                              <m:nor/>
                            </m:rPr>
                            <a:rPr lang="en-US" sz="2400"/>
                            <m:t> </m:t>
                          </m:r>
                          <m:r>
                            <m:rPr>
                              <m:nor/>
                            </m:rPr>
                            <a:rPr lang="en-US" sz="2400"/>
                            <m:t>number</m:t>
                          </m:r>
                          <m:r>
                            <m:rPr>
                              <m:nor/>
                            </m:rPr>
                            <a:rPr lang="en-US" sz="2400"/>
                            <m:t> </m:t>
                          </m:r>
                          <m:r>
                            <m:rPr>
                              <m:nor/>
                            </m:rPr>
                            <a:rPr lang="en-US" sz="2400"/>
                            <m:t>less</m:t>
                          </m:r>
                          <m:r>
                            <m:rPr>
                              <m:nor/>
                            </m:rPr>
                            <a:rPr lang="en-US" sz="2400"/>
                            <m:t> </m:t>
                          </m:r>
                          <m:r>
                            <m:rPr>
                              <m:nor/>
                            </m:rPr>
                            <a:rPr lang="en-US" sz="2400"/>
                            <m:t>than</m:t>
                          </m:r>
                          <m:r>
                            <m:rPr>
                              <m:nor/>
                            </m:rPr>
                            <a:rPr lang="en-US" sz="2400"/>
                            <m:t> </m:t>
                          </m:r>
                          <m:r>
                            <m:rPr>
                              <m:nor/>
                            </m:rPr>
                            <a:rPr lang="en-US" sz="2400"/>
                            <m:t>or</m:t>
                          </m:r>
                          <m:r>
                            <m:rPr>
                              <m:nor/>
                            </m:rPr>
                            <a:rPr lang="en-US" sz="2400"/>
                            <m:t> </m:t>
                          </m:r>
                          <m:r>
                            <m:rPr>
                              <m:nor/>
                            </m:rPr>
                            <a:rPr lang="en-US" sz="2400"/>
                            <m:t>equal</m:t>
                          </m:r>
                          <m:r>
                            <m:rPr>
                              <m:nor/>
                            </m:rPr>
                            <a:rPr lang="en-US" sz="2400"/>
                            <m:t> </m:t>
                          </m:r>
                          <m:r>
                            <m:rPr>
                              <m:nor/>
                            </m:rPr>
                            <a:rPr lang="en-US" sz="2400"/>
                            <m:t>to</m:t>
                          </m:r>
                          <m:r>
                            <a:rPr lang="en-US" sz="2400" b="0" i="0" smtClean="0">
                              <a:latin typeface="Cambria Math" panose="02040503050406030204" pitchFamily="18" charset="0"/>
                            </a:rPr>
                            <m:t> </m:t>
                          </m:r>
                          <m:r>
                            <a:rPr lang="en-US" sz="2400">
                              <a:latin typeface="Cambria Math" panose="02040503050406030204" pitchFamily="18" charset="0"/>
                            </a:rPr>
                            <m:t>10</m:t>
                          </m:r>
                        </m:e>
                      </m:d>
                    </m:oMath>
                  </m:oMathPara>
                </a14:m>
                <a:endParaRPr lang="ar-AE" sz="2400"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ar-AE" sz="2400">
                          <a:latin typeface="Cambria Math" panose="02040503050406030204" pitchFamily="18" charset="0"/>
                        </a:rPr>
                        <m:t>𝐵</m:t>
                      </m:r>
                      <m:r>
                        <a:rPr lang="ar-AE" sz="2400">
                          <a:latin typeface="Cambria Math" panose="02040503050406030204" pitchFamily="18" charset="0"/>
                        </a:rPr>
                        <m:t>=</m:t>
                      </m:r>
                      <m:d>
                        <m:dPr>
                          <m:begChr m:val="{"/>
                          <m:endChr m:val="}"/>
                          <m:ctrlPr>
                            <a:rPr lang="ar-AE" sz="2400" i="1">
                              <a:latin typeface="Cambria Math" panose="02040503050406030204" pitchFamily="18" charset="0"/>
                            </a:rPr>
                          </m:ctrlPr>
                        </m:dPr>
                        <m:e>
                          <m:r>
                            <a:rPr lang="ar-AE" sz="2400">
                              <a:latin typeface="Cambria Math" panose="02040503050406030204" pitchFamily="18" charset="0"/>
                            </a:rPr>
                            <m:t>𝑥</m:t>
                          </m:r>
                        </m:e>
                        <m:e>
                          <m:r>
                            <a:rPr lang="ar-AE" sz="2400">
                              <a:latin typeface="Cambria Math" panose="02040503050406030204" pitchFamily="18" charset="0"/>
                            </a:rPr>
                            <m:t>𝑥</m:t>
                          </m:r>
                          <m:r>
                            <m:rPr>
                              <m:nor/>
                            </m:rPr>
                            <a:rPr lang="ar-AE" sz="2400"/>
                            <m:t> </m:t>
                          </m:r>
                          <m:r>
                            <m:rPr>
                              <m:nor/>
                            </m:rPr>
                            <a:rPr lang="en-US" sz="2400"/>
                            <m:t>is</m:t>
                          </m:r>
                          <m:r>
                            <m:rPr>
                              <m:nor/>
                            </m:rPr>
                            <a:rPr lang="en-US" sz="2400"/>
                            <m:t> </m:t>
                          </m:r>
                          <m:r>
                            <m:rPr>
                              <m:nor/>
                            </m:rPr>
                            <a:rPr lang="en-US" sz="2400"/>
                            <m:t>a</m:t>
                          </m:r>
                          <m:r>
                            <m:rPr>
                              <m:nor/>
                            </m:rPr>
                            <a:rPr lang="en-US" sz="2400"/>
                            <m:t> </m:t>
                          </m:r>
                          <m:r>
                            <m:rPr>
                              <m:nor/>
                            </m:rPr>
                            <a:rPr lang="en-US" sz="2400"/>
                            <m:t>prime</m:t>
                          </m:r>
                          <m:r>
                            <m:rPr>
                              <m:nor/>
                            </m:rPr>
                            <a:rPr lang="en-US" sz="2400"/>
                            <m:t> </m:t>
                          </m:r>
                          <m:r>
                            <m:rPr>
                              <m:nor/>
                            </m:rPr>
                            <a:rPr lang="en-US" sz="2400"/>
                            <m:t>natural</m:t>
                          </m:r>
                          <m:r>
                            <m:rPr>
                              <m:nor/>
                            </m:rPr>
                            <a:rPr lang="en-US" sz="2400"/>
                            <m:t> </m:t>
                          </m:r>
                          <m:r>
                            <m:rPr>
                              <m:nor/>
                            </m:rPr>
                            <a:rPr lang="en-US" sz="2400"/>
                            <m:t>number</m:t>
                          </m:r>
                          <m:r>
                            <m:rPr>
                              <m:nor/>
                            </m:rPr>
                            <a:rPr lang="en-US" sz="2400"/>
                            <m:t> </m:t>
                          </m:r>
                          <m:r>
                            <m:rPr>
                              <m:nor/>
                            </m:rPr>
                            <a:rPr lang="en-US" sz="2400"/>
                            <m:t>less</m:t>
                          </m:r>
                          <m:r>
                            <m:rPr>
                              <m:nor/>
                            </m:rPr>
                            <a:rPr lang="en-US" sz="2400"/>
                            <m:t> </m:t>
                          </m:r>
                          <m:r>
                            <m:rPr>
                              <m:nor/>
                            </m:rPr>
                            <a:rPr lang="en-US" sz="2400"/>
                            <m:t>than</m:t>
                          </m:r>
                          <m:r>
                            <m:rPr>
                              <m:nor/>
                            </m:rPr>
                            <a:rPr lang="en-US" sz="2400"/>
                            <m:t> </m:t>
                          </m:r>
                          <m:r>
                            <m:rPr>
                              <m:nor/>
                            </m:rPr>
                            <a:rPr lang="en-US" sz="2400"/>
                            <m:t>or</m:t>
                          </m:r>
                          <m:r>
                            <m:rPr>
                              <m:nor/>
                            </m:rPr>
                            <a:rPr lang="en-US" sz="2400"/>
                            <m:t> </m:t>
                          </m:r>
                          <m:r>
                            <m:rPr>
                              <m:nor/>
                            </m:rPr>
                            <a:rPr lang="en-US" sz="2400"/>
                            <m:t>equal</m:t>
                          </m:r>
                          <m:r>
                            <m:rPr>
                              <m:nor/>
                            </m:rPr>
                            <a:rPr lang="en-US" sz="2400"/>
                            <m:t> </m:t>
                          </m:r>
                          <m:r>
                            <m:rPr>
                              <m:nor/>
                            </m:rPr>
                            <a:rPr lang="en-US" sz="2400"/>
                            <m:t>to</m:t>
                          </m:r>
                          <m:r>
                            <a:rPr lang="en-US" sz="2400" b="0" i="0" smtClean="0">
                              <a:latin typeface="Cambria Math" panose="02040503050406030204" pitchFamily="18" charset="0"/>
                            </a:rPr>
                            <m:t> </m:t>
                          </m:r>
                          <m:r>
                            <a:rPr lang="en-US" sz="2400">
                              <a:latin typeface="Cambria Math" panose="02040503050406030204" pitchFamily="18" charset="0"/>
                            </a:rPr>
                            <m:t>10</m:t>
                          </m:r>
                        </m:e>
                      </m:d>
                    </m:oMath>
                  </m:oMathPara>
                </a14:m>
                <a:endParaRPr lang="en-US" sz="2400" dirty="0"/>
              </a:p>
              <a:p>
                <a:r>
                  <a:rPr lang="en-US" sz="2800" dirty="0"/>
                  <a:t>Find </a:t>
                </a:r>
                <a14:m>
                  <m:oMath xmlns:m="http://schemas.openxmlformats.org/officeDocument/2006/math">
                    <m:r>
                      <a:rPr lang="en-US">
                        <a:latin typeface="Cambria Math" panose="02040503050406030204" pitchFamily="18" charset="0"/>
                      </a:rPr>
                      <m:t>𝐴</m:t>
                    </m:r>
                    <m:r>
                      <a:rPr lang="en-US">
                        <a:latin typeface="Cambria Math" panose="02040503050406030204" pitchFamily="18" charset="0"/>
                      </a:rPr>
                      <m:t>∩</m:t>
                    </m:r>
                    <m:r>
                      <a:rPr lang="en-US">
                        <a:latin typeface="Cambria Math" panose="02040503050406030204" pitchFamily="18" charset="0"/>
                      </a:rPr>
                      <m:t>𝐵</m:t>
                    </m:r>
                  </m:oMath>
                </a14:m>
                <a:r>
                  <a:rPr lang="en-US" sz="2800" dirty="0"/>
                  <a:t>.</a:t>
                </a:r>
              </a:p>
              <a:p>
                <a:r>
                  <a:rPr lang="en-US" b="1" dirty="0"/>
                  <a:t>Solution</a:t>
                </a:r>
              </a:p>
              <a:p>
                <a14:m>
                  <m:oMath xmlns:m="http://schemas.openxmlformats.org/officeDocument/2006/math">
                    <m:r>
                      <a:rPr lang="en-US" sz="2800" b="0" i="1" smtClean="0">
                        <a:latin typeface="Cambria Math" panose="02040503050406030204" pitchFamily="18" charset="0"/>
                      </a:rPr>
                      <m:t>𝐴</m:t>
                    </m:r>
                    <m:r>
                      <a:rPr lang="en-US" sz="2800" b="0" i="1" smtClean="0">
                        <a:latin typeface="Cambria Math" panose="02040503050406030204" pitchFamily="18" charset="0"/>
                      </a:rPr>
                      <m:t>=</m:t>
                    </m:r>
                    <m:d>
                      <m:dPr>
                        <m:begChr m:val="{"/>
                        <m:endChr m:val="}"/>
                        <m:ctrlPr>
                          <a:rPr lang="en-US" sz="2800" b="0" i="1" smtClean="0">
                            <a:latin typeface="Cambria Math" panose="02040503050406030204" pitchFamily="18" charset="0"/>
                          </a:rPr>
                        </m:ctrlPr>
                      </m:dPr>
                      <m:e>
                        <m:r>
                          <a:rPr lang="en-US" sz="2800" b="0" i="1" smtClean="0">
                            <a:latin typeface="Cambria Math" panose="02040503050406030204" pitchFamily="18" charset="0"/>
                          </a:rPr>
                          <m:t>2</m:t>
                        </m:r>
                        <m:r>
                          <a:rPr lang="en-US" sz="2800" b="0" i="1" smtClean="0">
                            <a:latin typeface="Cambria Math" panose="02040503050406030204" pitchFamily="18" charset="0"/>
                          </a:rPr>
                          <m:t>, </m:t>
                        </m:r>
                        <m:r>
                          <a:rPr lang="en-US" sz="2800" b="0" i="1" smtClean="0">
                            <a:latin typeface="Cambria Math" panose="02040503050406030204" pitchFamily="18" charset="0"/>
                          </a:rPr>
                          <m:t>4</m:t>
                        </m:r>
                        <m:r>
                          <a:rPr lang="en-US" sz="2800" b="0" i="1" smtClean="0">
                            <a:latin typeface="Cambria Math" panose="02040503050406030204" pitchFamily="18" charset="0"/>
                          </a:rPr>
                          <m:t>, </m:t>
                        </m:r>
                        <m:r>
                          <a:rPr lang="en-US" sz="2800" b="0" i="1" smtClean="0">
                            <a:latin typeface="Cambria Math" panose="02040503050406030204" pitchFamily="18" charset="0"/>
                          </a:rPr>
                          <m:t>6</m:t>
                        </m:r>
                        <m:r>
                          <a:rPr lang="en-US" sz="2800" b="0" i="1" smtClean="0">
                            <a:latin typeface="Cambria Math" panose="02040503050406030204" pitchFamily="18" charset="0"/>
                          </a:rPr>
                          <m:t>, </m:t>
                        </m:r>
                        <m:r>
                          <a:rPr lang="en-US" sz="2800" b="0" i="1" smtClean="0">
                            <a:latin typeface="Cambria Math" panose="02040503050406030204" pitchFamily="18" charset="0"/>
                          </a:rPr>
                          <m:t>8</m:t>
                        </m:r>
                        <m:r>
                          <a:rPr lang="en-US" sz="2800" b="0" i="1" smtClean="0">
                            <a:latin typeface="Cambria Math" panose="02040503050406030204" pitchFamily="18" charset="0"/>
                          </a:rPr>
                          <m:t>, </m:t>
                        </m:r>
                        <m:r>
                          <a:rPr lang="en-US" sz="2800" b="0" i="1" smtClean="0">
                            <a:latin typeface="Cambria Math" panose="02040503050406030204" pitchFamily="18" charset="0"/>
                          </a:rPr>
                          <m:t>10</m:t>
                        </m:r>
                      </m:e>
                    </m:d>
                    <m:r>
                      <a:rPr lang="en-US" sz="2800" b="0" i="1" smtClean="0">
                        <a:latin typeface="Cambria Math" panose="02040503050406030204" pitchFamily="18" charset="0"/>
                      </a:rPr>
                      <m:t>,</m:t>
                    </m:r>
                  </m:oMath>
                </a14:m>
                <a:r>
                  <a:rPr lang="en-US" sz="2800" dirty="0"/>
                  <a:t> the even natural numbers less     	than or equal to </a:t>
                </a:r>
                <a14:m>
                  <m:oMath xmlns:m="http://schemas.openxmlformats.org/officeDocument/2006/math">
                    <m:r>
                      <a:rPr lang="en-US" sz="2800" b="0" i="1" smtClean="0">
                        <a:latin typeface="Cambria Math" panose="02040503050406030204" pitchFamily="18" charset="0"/>
                      </a:rPr>
                      <m:t>10</m:t>
                    </m:r>
                    <m:r>
                      <a:rPr lang="en-US" sz="2800" b="0" i="1" smtClean="0">
                        <a:latin typeface="Cambria Math" panose="02040503050406030204" pitchFamily="18" charset="0"/>
                      </a:rPr>
                      <m:t>.</m:t>
                    </m:r>
                  </m:oMath>
                </a14:m>
                <a:endParaRPr lang="en-US" sz="2800" dirty="0"/>
              </a:p>
              <a:p>
                <a14:m>
                  <m:oMath xmlns:m="http://schemas.openxmlformats.org/officeDocument/2006/math">
                    <m:r>
                      <a:rPr lang="en-US" sz="2800" b="0" i="1" smtClean="0">
                        <a:latin typeface="Cambria Math" panose="02040503050406030204" pitchFamily="18" charset="0"/>
                      </a:rPr>
                      <m:t>𝐵</m:t>
                    </m:r>
                    <m:r>
                      <a:rPr lang="en-US" sz="2800" b="0" i="1" smtClean="0">
                        <a:latin typeface="Cambria Math" panose="02040503050406030204" pitchFamily="18" charset="0"/>
                      </a:rPr>
                      <m:t>=</m:t>
                    </m:r>
                    <m:d>
                      <m:dPr>
                        <m:begChr m:val="{"/>
                        <m:endChr m:val="}"/>
                        <m:ctrlPr>
                          <a:rPr lang="en-US" sz="2800" b="0" i="1" smtClean="0">
                            <a:latin typeface="Cambria Math" panose="02040503050406030204" pitchFamily="18" charset="0"/>
                          </a:rPr>
                        </m:ctrlPr>
                      </m:dPr>
                      <m:e>
                        <m:r>
                          <a:rPr lang="en-US" sz="2800" b="0" i="1" smtClean="0">
                            <a:latin typeface="Cambria Math" panose="02040503050406030204" pitchFamily="18" charset="0"/>
                          </a:rPr>
                          <m:t>2</m:t>
                        </m:r>
                        <m:r>
                          <a:rPr lang="en-US" sz="2800" b="0" i="1" smtClean="0">
                            <a:latin typeface="Cambria Math" panose="02040503050406030204" pitchFamily="18" charset="0"/>
                          </a:rPr>
                          <m:t>,</m:t>
                        </m:r>
                        <m:r>
                          <a:rPr lang="en-US" sz="2800" b="0" i="1" smtClean="0">
                            <a:latin typeface="Cambria Math" panose="02040503050406030204" pitchFamily="18" charset="0"/>
                          </a:rPr>
                          <m:t>3</m:t>
                        </m:r>
                        <m:r>
                          <a:rPr lang="en-US" sz="2800" b="0" i="1" smtClean="0">
                            <a:latin typeface="Cambria Math" panose="02040503050406030204" pitchFamily="18" charset="0"/>
                          </a:rPr>
                          <m:t>,</m:t>
                        </m:r>
                        <m:r>
                          <a:rPr lang="en-US" sz="2800" b="0" i="1" smtClean="0">
                            <a:latin typeface="Cambria Math" panose="02040503050406030204" pitchFamily="18" charset="0"/>
                          </a:rPr>
                          <m:t>5</m:t>
                        </m:r>
                        <m:r>
                          <a:rPr lang="en-US" sz="2800" b="0" i="1" smtClean="0">
                            <a:latin typeface="Cambria Math" panose="02040503050406030204" pitchFamily="18" charset="0"/>
                          </a:rPr>
                          <m:t>,</m:t>
                        </m:r>
                        <m:r>
                          <a:rPr lang="en-US" sz="2800" b="0" i="1" smtClean="0">
                            <a:latin typeface="Cambria Math" panose="02040503050406030204" pitchFamily="18" charset="0"/>
                          </a:rPr>
                          <m:t>7</m:t>
                        </m:r>
                      </m:e>
                    </m:d>
                    <m:r>
                      <a:rPr lang="en-US" sz="2800" b="0" i="1" smtClean="0">
                        <a:latin typeface="Cambria Math" panose="02040503050406030204" pitchFamily="18" charset="0"/>
                      </a:rPr>
                      <m:t>,</m:t>
                    </m:r>
                  </m:oMath>
                </a14:m>
                <a:r>
                  <a:rPr lang="en-US" dirty="0"/>
                  <a:t> the prime natural numbers less than or 	equal to </a:t>
                </a:r>
                <a14:m>
                  <m:oMath xmlns:m="http://schemas.openxmlformats.org/officeDocument/2006/math">
                    <m:r>
                      <a:rPr lang="en-US" i="1" dirty="0" smtClean="0">
                        <a:latin typeface="Cambria Math" panose="02040503050406030204" pitchFamily="18" charset="0"/>
                      </a:rPr>
                      <m:t>10</m:t>
                    </m:r>
                    <m:r>
                      <a:rPr lang="en-US" i="1" dirty="0" smtClean="0">
                        <a:latin typeface="Cambria Math" panose="02040503050406030204" pitchFamily="18" charset="0"/>
                      </a:rPr>
                      <m:t>.</m:t>
                    </m:r>
                  </m:oMath>
                </a14:m>
                <a:endParaRPr lang="en-US" sz="2800" dirty="0"/>
              </a:p>
              <a:p>
                <a:r>
                  <a:rPr lang="en-US" sz="2800" dirty="0"/>
                  <a:t>The only element that </a:t>
                </a:r>
                <a14:m>
                  <m:oMath xmlns:m="http://schemas.openxmlformats.org/officeDocument/2006/math">
                    <m:r>
                      <a:rPr lang="en-US" sz="2800" i="1" dirty="0" smtClean="0">
                        <a:latin typeface="Cambria Math" panose="02040503050406030204" pitchFamily="18" charset="0"/>
                      </a:rPr>
                      <m:t>𝐴</m:t>
                    </m:r>
                  </m:oMath>
                </a14:m>
                <a:r>
                  <a:rPr lang="en-US" sz="2800" dirty="0"/>
                  <a:t> and </a:t>
                </a:r>
                <a14:m>
                  <m:oMath xmlns:m="http://schemas.openxmlformats.org/officeDocument/2006/math">
                    <m:r>
                      <a:rPr lang="en-US" sz="2800" i="1" dirty="0" smtClean="0">
                        <a:latin typeface="Cambria Math" panose="02040503050406030204" pitchFamily="18" charset="0"/>
                      </a:rPr>
                      <m:t>𝐵</m:t>
                    </m:r>
                  </m:oMath>
                </a14:m>
                <a:r>
                  <a:rPr lang="en-US" sz="2800" dirty="0"/>
                  <a:t> have in common is </a:t>
                </a:r>
                <a14:m>
                  <m:oMath xmlns:m="http://schemas.openxmlformats.org/officeDocument/2006/math">
                    <m:r>
                      <a:rPr lang="en-US" sz="2800" i="1" dirty="0" smtClean="0">
                        <a:latin typeface="Cambria Math" panose="02040503050406030204" pitchFamily="18" charset="0"/>
                      </a:rPr>
                      <m:t>2</m:t>
                    </m:r>
                  </m:oMath>
                </a14:m>
                <a:r>
                  <a:rPr lang="en-US" sz="2800" dirty="0"/>
                  <a:t>.</a:t>
                </a:r>
              </a:p>
              <a:p>
                <a:r>
                  <a:rPr lang="en-US" dirty="0"/>
                  <a:t>So, </a:t>
                </a:r>
                <a14:m>
                  <m:oMath xmlns:m="http://schemas.openxmlformats.org/officeDocument/2006/math">
                    <m:r>
                      <a:rPr lang="en-US" b="0" i="1" smtClean="0">
                        <a:latin typeface="Cambria Math" panose="02040503050406030204" pitchFamily="18" charset="0"/>
                      </a:rPr>
                      <m:t>𝐴</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𝐵</m:t>
                    </m:r>
                    <m:r>
                      <a:rPr lang="en-US" b="0" i="1" smtClean="0">
                        <a:latin typeface="Cambria Math" panose="02040503050406030204" pitchFamily="18" charset="0"/>
                        <a:ea typeface="Cambria Math" panose="02040503050406030204" pitchFamily="18" charset="0"/>
                      </a:rPr>
                      <m:t>=</m:t>
                    </m:r>
                    <m:d>
                      <m:dPr>
                        <m:begChr m:val="{"/>
                        <m:endChr m:val="}"/>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2</m:t>
                        </m:r>
                      </m:e>
                    </m:d>
                    <m:r>
                      <a:rPr lang="en-US" b="0" i="1" smtClean="0">
                        <a:latin typeface="Cambria Math" panose="02040503050406030204" pitchFamily="18" charset="0"/>
                        <a:ea typeface="Cambria Math" panose="02040503050406030204" pitchFamily="18" charset="0"/>
                      </a:rPr>
                      <m:t>.</m:t>
                    </m:r>
                  </m:oMath>
                </a14:m>
                <a:r>
                  <a:rPr lang="en-US" sz="2800" dirty="0"/>
                  <a:t>	</a:t>
                </a:r>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a:stretch>
              </a:blipFill>
            </p:spPr>
            <p:txBody>
              <a:bodyPr/>
              <a:lstStyle/>
              <a:p>
                <a:r>
                  <a:rPr lang="en-IN">
                    <a:noFill/>
                  </a:rPr>
                  <a:t> </a:t>
                </a:r>
              </a:p>
            </p:txBody>
          </p:sp>
        </mc:Fallback>
      </mc:AlternateContent>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a:t>Example 5: Finding the Intersection of Two Sets</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14:m>
                  <m:oMathPara xmlns:m="http://schemas.openxmlformats.org/officeDocument/2006/math">
                    <m:oMathParaPr>
                      <m:jc m:val="left"/>
                    </m:oMathParaPr>
                    <m:oMath xmlns:m="http://schemas.openxmlformats.org/officeDocument/2006/math">
                      <m:r>
                        <a:rPr lang="ar-AE" smtClean="0">
                          <a:latin typeface="Cambria Math" panose="02040503050406030204" pitchFamily="18" charset="0"/>
                        </a:rPr>
                        <m:t>𝐴</m:t>
                      </m:r>
                      <m:r>
                        <a:rPr lang="ar-AE" smtClean="0">
                          <a:latin typeface="Cambria Math" panose="02040503050406030204" pitchFamily="18" charset="0"/>
                        </a:rPr>
                        <m:t>=</m:t>
                      </m:r>
                      <m:d>
                        <m:dPr>
                          <m:begChr m:val="{"/>
                          <m:endChr m:val="}"/>
                          <m:ctrlPr>
                            <a:rPr lang="ar-AE" i="1">
                              <a:latin typeface="Cambria Math" panose="02040503050406030204" pitchFamily="18" charset="0"/>
                            </a:rPr>
                          </m:ctrlPr>
                        </m:dPr>
                        <m:e>
                          <m:r>
                            <a:rPr lang="ar-AE">
                              <a:latin typeface="Cambria Math" panose="02040503050406030204" pitchFamily="18" charset="0"/>
                            </a:rPr>
                            <m:t>𝑥</m:t>
                          </m:r>
                        </m:e>
                        <m:e>
                          <m:r>
                            <a:rPr lang="ar-AE">
                              <a:latin typeface="Cambria Math" panose="02040503050406030204" pitchFamily="18" charset="0"/>
                            </a:rPr>
                            <m:t>𝑥</m:t>
                          </m:r>
                          <m:r>
                            <m:rPr>
                              <m:nor/>
                            </m:rPr>
                            <a:rPr lang="ar-AE"/>
                            <m:t> </m:t>
                          </m:r>
                          <m:r>
                            <m:rPr>
                              <m:nor/>
                            </m:rPr>
                            <a:rPr lang="en-US"/>
                            <m:t>is</m:t>
                          </m:r>
                          <m:r>
                            <m:rPr>
                              <m:nor/>
                            </m:rPr>
                            <a:rPr lang="en-US"/>
                            <m:t> </m:t>
                          </m:r>
                          <m:r>
                            <m:rPr>
                              <m:nor/>
                            </m:rPr>
                            <a:rPr lang="en-US"/>
                            <m:t>a</m:t>
                          </m:r>
                          <m:r>
                            <m:rPr>
                              <m:nor/>
                            </m:rPr>
                            <a:rPr lang="en-US"/>
                            <m:t> </m:t>
                          </m:r>
                          <m:r>
                            <m:rPr>
                              <m:nor/>
                            </m:rPr>
                            <a:rPr lang="en-US"/>
                            <m:t>multiple</m:t>
                          </m:r>
                          <m:r>
                            <m:rPr>
                              <m:nor/>
                            </m:rPr>
                            <a:rPr lang="en-US"/>
                            <m:t> </m:t>
                          </m:r>
                          <m:r>
                            <m:rPr>
                              <m:nor/>
                            </m:rPr>
                            <a:rPr lang="en-US"/>
                            <m:t>of</m:t>
                          </m:r>
                          <m:r>
                            <m:rPr>
                              <m:nor/>
                            </m:rPr>
                            <a:rPr lang="en-US"/>
                            <m:t> </m:t>
                          </m:r>
                          <m:r>
                            <a:rPr lang="en-US">
                              <a:latin typeface="Cambria Math" panose="02040503050406030204" pitchFamily="18" charset="0"/>
                            </a:rPr>
                            <m:t>4</m:t>
                          </m:r>
                          <m:r>
                            <m:rPr>
                              <m:nor/>
                            </m:rPr>
                            <a:rPr lang="en-US"/>
                            <m:t> </m:t>
                          </m:r>
                          <m:r>
                            <m:rPr>
                              <m:nor/>
                            </m:rPr>
                            <a:rPr lang="en-US"/>
                            <m:t>between</m:t>
                          </m:r>
                          <m:r>
                            <m:rPr>
                              <m:nor/>
                            </m:rPr>
                            <a:rPr lang="en-US"/>
                            <m:t> </m:t>
                          </m:r>
                          <m:r>
                            <a:rPr lang="en-US">
                              <a:latin typeface="Cambria Math" panose="02040503050406030204" pitchFamily="18" charset="0"/>
                            </a:rPr>
                            <m:t>10</m:t>
                          </m:r>
                          <m:r>
                            <m:rPr>
                              <m:nor/>
                            </m:rPr>
                            <a:rPr lang="en-US"/>
                            <m:t> </m:t>
                          </m:r>
                          <m:r>
                            <m:rPr>
                              <m:nor/>
                            </m:rPr>
                            <a:rPr lang="en-US"/>
                            <m:t>and</m:t>
                          </m:r>
                          <m:r>
                            <m:rPr>
                              <m:nor/>
                            </m:rPr>
                            <a:rPr lang="en-US"/>
                            <m:t> </m:t>
                          </m:r>
                          <m:r>
                            <a:rPr lang="en-US">
                              <a:latin typeface="Cambria Math" panose="02040503050406030204" pitchFamily="18" charset="0"/>
                            </a:rPr>
                            <m:t>15</m:t>
                          </m:r>
                        </m:e>
                      </m:d>
                    </m:oMath>
                  </m:oMathPara>
                </a14:m>
                <a:endParaRPr lang="ar-AE" i="1" dirty="0">
                  <a:latin typeface="Cambria Math" panose="02040503050406030204" pitchFamily="18" charset="0"/>
                </a:endParaRPr>
              </a:p>
              <a:p>
                <a:pPr/>
                <a14:m>
                  <m:oMathPara xmlns:m="http://schemas.openxmlformats.org/officeDocument/2006/math">
                    <m:oMathParaPr>
                      <m:jc m:val="left"/>
                    </m:oMathParaPr>
                    <m:oMath xmlns:m="http://schemas.openxmlformats.org/officeDocument/2006/math">
                      <m:r>
                        <a:rPr lang="ar-AE">
                          <a:latin typeface="Cambria Math" panose="02040503050406030204" pitchFamily="18" charset="0"/>
                        </a:rPr>
                        <m:t>𝐵</m:t>
                      </m:r>
                      <m:r>
                        <a:rPr lang="ar-AE">
                          <a:latin typeface="Cambria Math" panose="02040503050406030204" pitchFamily="18" charset="0"/>
                        </a:rPr>
                        <m:t>=</m:t>
                      </m:r>
                      <m:d>
                        <m:dPr>
                          <m:begChr m:val="{"/>
                          <m:endChr m:val="}"/>
                          <m:ctrlPr>
                            <a:rPr lang="ar-AE" i="1">
                              <a:latin typeface="Cambria Math" panose="02040503050406030204" pitchFamily="18" charset="0"/>
                            </a:rPr>
                          </m:ctrlPr>
                        </m:dPr>
                        <m:e>
                          <m:r>
                            <a:rPr lang="ar-AE">
                              <a:latin typeface="Cambria Math" panose="02040503050406030204" pitchFamily="18" charset="0"/>
                            </a:rPr>
                            <m:t>𝑥</m:t>
                          </m:r>
                        </m:e>
                        <m:e>
                          <m:r>
                            <a:rPr lang="ar-AE">
                              <a:latin typeface="Cambria Math" panose="02040503050406030204" pitchFamily="18" charset="0"/>
                            </a:rPr>
                            <m:t>𝑥</m:t>
                          </m:r>
                          <m:r>
                            <m:rPr>
                              <m:nor/>
                            </m:rPr>
                            <a:rPr lang="ar-AE"/>
                            <m:t> </m:t>
                          </m:r>
                          <m:r>
                            <m:rPr>
                              <m:nor/>
                            </m:rPr>
                            <a:rPr lang="en-US"/>
                            <m:t>is</m:t>
                          </m:r>
                          <m:r>
                            <m:rPr>
                              <m:nor/>
                            </m:rPr>
                            <a:rPr lang="en-US"/>
                            <m:t> </m:t>
                          </m:r>
                          <m:r>
                            <m:rPr>
                              <m:nor/>
                            </m:rPr>
                            <a:rPr lang="en-US"/>
                            <m:t>a</m:t>
                          </m:r>
                          <m:r>
                            <m:rPr>
                              <m:nor/>
                            </m:rPr>
                            <a:rPr lang="en-US"/>
                            <m:t> </m:t>
                          </m:r>
                          <m:r>
                            <m:rPr>
                              <m:nor/>
                            </m:rPr>
                            <a:rPr lang="en-US"/>
                            <m:t>multiple</m:t>
                          </m:r>
                          <m:r>
                            <m:rPr>
                              <m:nor/>
                            </m:rPr>
                            <a:rPr lang="en-US"/>
                            <m:t> </m:t>
                          </m:r>
                          <m:r>
                            <m:rPr>
                              <m:nor/>
                            </m:rPr>
                            <a:rPr lang="en-US"/>
                            <m:t>of</m:t>
                          </m:r>
                          <m:r>
                            <m:rPr>
                              <m:nor/>
                            </m:rPr>
                            <a:rPr lang="en-US"/>
                            <m:t> </m:t>
                          </m:r>
                          <m:r>
                            <a:rPr lang="en-US">
                              <a:latin typeface="Cambria Math" panose="02040503050406030204" pitchFamily="18" charset="0"/>
                            </a:rPr>
                            <m:t>8</m:t>
                          </m:r>
                          <m:r>
                            <m:rPr>
                              <m:nor/>
                            </m:rPr>
                            <a:rPr lang="en-US"/>
                            <m:t> </m:t>
                          </m:r>
                          <m:r>
                            <m:rPr>
                              <m:nor/>
                            </m:rPr>
                            <a:rPr lang="en-US"/>
                            <m:t>between</m:t>
                          </m:r>
                          <m:r>
                            <m:rPr>
                              <m:nor/>
                            </m:rPr>
                            <a:rPr lang="en-US"/>
                            <m:t> </m:t>
                          </m:r>
                          <m:r>
                            <a:rPr lang="en-US">
                              <a:latin typeface="Cambria Math" panose="02040503050406030204" pitchFamily="18" charset="0"/>
                            </a:rPr>
                            <m:t>10</m:t>
                          </m:r>
                          <m:r>
                            <m:rPr>
                              <m:nor/>
                            </m:rPr>
                            <a:rPr lang="en-US"/>
                            <m:t> </m:t>
                          </m:r>
                          <m:r>
                            <m:rPr>
                              <m:nor/>
                            </m:rPr>
                            <a:rPr lang="en-US"/>
                            <m:t>and</m:t>
                          </m:r>
                          <m:r>
                            <m:rPr>
                              <m:nor/>
                            </m:rPr>
                            <a:rPr lang="en-US"/>
                            <m:t> </m:t>
                          </m:r>
                          <m:r>
                            <a:rPr lang="en-US">
                              <a:latin typeface="Cambria Math" panose="02040503050406030204" pitchFamily="18" charset="0"/>
                            </a:rPr>
                            <m:t>20</m:t>
                          </m:r>
                        </m:e>
                      </m:d>
                    </m:oMath>
                  </m:oMathPara>
                </a14:m>
                <a:endParaRPr lang="en-US" sz="2800" dirty="0"/>
              </a:p>
              <a:p>
                <a:r>
                  <a:rPr lang="en-US" sz="2800" dirty="0"/>
                  <a:t>Find </a:t>
                </a:r>
                <a14:m>
                  <m:oMath xmlns:m="http://schemas.openxmlformats.org/officeDocument/2006/math">
                    <m:r>
                      <a:rPr lang="en-US">
                        <a:latin typeface="Cambria Math" panose="02040503050406030204" pitchFamily="18" charset="0"/>
                      </a:rPr>
                      <m:t>𝐴</m:t>
                    </m:r>
                    <m:r>
                      <a:rPr lang="en-US">
                        <a:latin typeface="Cambria Math" panose="02040503050406030204" pitchFamily="18" charset="0"/>
                      </a:rPr>
                      <m:t>∩</m:t>
                    </m:r>
                    <m:r>
                      <a:rPr lang="en-US">
                        <a:latin typeface="Cambria Math" panose="02040503050406030204" pitchFamily="18" charset="0"/>
                      </a:rPr>
                      <m:t>𝐵</m:t>
                    </m:r>
                  </m:oMath>
                </a14:m>
                <a:r>
                  <a:rPr lang="en-US" sz="2800" dirty="0"/>
                  <a:t>.</a:t>
                </a:r>
              </a:p>
              <a:p>
                <a:r>
                  <a:rPr lang="en-US" b="1" dirty="0"/>
                  <a:t>Solution</a:t>
                </a:r>
              </a:p>
              <a:p>
                <a14:m>
                  <m:oMath xmlns:m="http://schemas.openxmlformats.org/officeDocument/2006/math">
                    <m:r>
                      <a:rPr lang="en-US" sz="2800" b="0" i="1" smtClean="0">
                        <a:latin typeface="Cambria Math" panose="02040503050406030204" pitchFamily="18" charset="0"/>
                      </a:rPr>
                      <m:t>𝐴</m:t>
                    </m:r>
                    <m:r>
                      <a:rPr lang="en-US" sz="2800" b="0" i="1" smtClean="0">
                        <a:latin typeface="Cambria Math" panose="02040503050406030204" pitchFamily="18" charset="0"/>
                      </a:rPr>
                      <m:t>=</m:t>
                    </m:r>
                    <m:d>
                      <m:dPr>
                        <m:begChr m:val="{"/>
                        <m:endChr m:val="}"/>
                        <m:ctrlPr>
                          <a:rPr lang="en-US" sz="2800" b="0" i="1" smtClean="0">
                            <a:latin typeface="Cambria Math" panose="02040503050406030204" pitchFamily="18" charset="0"/>
                          </a:rPr>
                        </m:ctrlPr>
                      </m:dPr>
                      <m:e>
                        <m:r>
                          <a:rPr lang="en-US" sz="2800" b="0" i="1" smtClean="0">
                            <a:latin typeface="Cambria Math" panose="02040503050406030204" pitchFamily="18" charset="0"/>
                          </a:rPr>
                          <m:t>12</m:t>
                        </m:r>
                      </m:e>
                    </m:d>
                    <m:r>
                      <a:rPr lang="en-US" sz="2800" b="0" i="1" smtClean="0">
                        <a:latin typeface="Cambria Math" panose="02040503050406030204" pitchFamily="18" charset="0"/>
                      </a:rPr>
                      <m:t>,</m:t>
                    </m:r>
                  </m:oMath>
                </a14:m>
                <a:r>
                  <a:rPr lang="en-US" dirty="0"/>
                  <a:t> the only multiple of 4 between 10 and 15.</a:t>
                </a:r>
              </a:p>
              <a:p>
                <a14:m>
                  <m:oMath xmlns:m="http://schemas.openxmlformats.org/officeDocument/2006/math">
                    <m:r>
                      <a:rPr lang="en-US" sz="2800" b="0" i="1" smtClean="0">
                        <a:latin typeface="Cambria Math" panose="02040503050406030204" pitchFamily="18" charset="0"/>
                      </a:rPr>
                      <m:t>𝐵</m:t>
                    </m:r>
                    <m:r>
                      <a:rPr lang="en-US" sz="2800" b="0" i="1" smtClean="0">
                        <a:latin typeface="Cambria Math" panose="02040503050406030204" pitchFamily="18" charset="0"/>
                      </a:rPr>
                      <m:t>=</m:t>
                    </m:r>
                    <m:d>
                      <m:dPr>
                        <m:begChr m:val="{"/>
                        <m:endChr m:val="}"/>
                        <m:ctrlPr>
                          <a:rPr lang="en-US" sz="2800" b="0" i="1" smtClean="0">
                            <a:latin typeface="Cambria Math" panose="02040503050406030204" pitchFamily="18" charset="0"/>
                          </a:rPr>
                        </m:ctrlPr>
                      </m:dPr>
                      <m:e>
                        <m:r>
                          <a:rPr lang="en-US" sz="2800" b="0" i="1" smtClean="0">
                            <a:latin typeface="Cambria Math" panose="02040503050406030204" pitchFamily="18" charset="0"/>
                          </a:rPr>
                          <m:t>16</m:t>
                        </m:r>
                      </m:e>
                    </m:d>
                    <m:r>
                      <a:rPr lang="en-US" sz="2800" b="0" i="1" smtClean="0">
                        <a:latin typeface="Cambria Math" panose="02040503050406030204" pitchFamily="18" charset="0"/>
                      </a:rPr>
                      <m:t>,</m:t>
                    </m:r>
                  </m:oMath>
                </a14:m>
                <a:r>
                  <a:rPr lang="en-US" dirty="0"/>
                  <a:t> the only multiple of 8 between 10 and 20.</a:t>
                </a:r>
              </a:p>
              <a:p>
                <a14:m>
                  <m:oMath xmlns:m="http://schemas.openxmlformats.org/officeDocument/2006/math">
                    <m:r>
                      <a:rPr lang="en-US" smtClean="0">
                        <a:latin typeface="Cambria Math" panose="02040503050406030204" pitchFamily="18" charset="0"/>
                      </a:rPr>
                      <m:t>𝐴</m:t>
                    </m:r>
                    <m:r>
                      <a:rPr lang="en-US" smtClean="0">
                        <a:latin typeface="Cambria Math" panose="02040503050406030204" pitchFamily="18" charset="0"/>
                      </a:rPr>
                      <m:t>∩</m:t>
                    </m:r>
                    <m:r>
                      <a:rPr lang="en-US" smtClean="0">
                        <a:latin typeface="Cambria Math" panose="02040503050406030204" pitchFamily="18" charset="0"/>
                      </a:rPr>
                      <m:t>𝐵</m:t>
                    </m:r>
                    <m:r>
                      <a:rPr lang="en-US" b="0" i="0" smtClean="0">
                        <a:latin typeface="Cambria Math" panose="02040503050406030204" pitchFamily="18" charset="0"/>
                      </a:rPr>
                      <m:t>=</m:t>
                    </m:r>
                    <m:r>
                      <a:rPr lang="en-US" b="0" i="1" smtClean="0">
                        <a:latin typeface="Cambria Math" panose="02040503050406030204" pitchFamily="18" charset="0"/>
                        <a:ea typeface="Cambria Math" panose="02040503050406030204" pitchFamily="18" charset="0"/>
                      </a:rPr>
                      <m:t>∅</m:t>
                    </m:r>
                  </m:oMath>
                </a14:m>
                <a:r>
                  <a:rPr lang="en-US" dirty="0"/>
                  <a:t> because the two sets do not have any elements in common. These sets are disjoint because their intersection is the empty set.</a:t>
                </a:r>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a:stretch>
              </a:blipFill>
            </p:spPr>
            <p:txBody>
              <a:bodyPr/>
              <a:lstStyle/>
              <a:p>
                <a:r>
                  <a:rPr lang="en-IN">
                    <a:noFill/>
                  </a:rPr>
                  <a:t> </a:t>
                </a:r>
              </a:p>
            </p:txBody>
          </p:sp>
        </mc:Fallback>
      </mc:AlternateContent>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a:t>Example 6: Drawing Venn Diagrams with Intersecting Sets</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lang="en-US" sz="2800" dirty="0"/>
                  <a:t>Draw a Venn diagram to represent the following sets.</a:t>
                </a:r>
              </a:p>
              <a:p>
                <a:pPr/>
                <a14:m>
                  <m:oMathPara xmlns:m="http://schemas.openxmlformats.org/officeDocument/2006/math">
                    <m:oMathParaPr>
                      <m:jc m:val="left"/>
                    </m:oMathParaPr>
                    <m:oMath xmlns:m="http://schemas.openxmlformats.org/officeDocument/2006/math">
                      <m:r>
                        <a:rPr lang="en-US" b="0" i="1" dirty="0" smtClean="0">
                          <a:latin typeface="Cambria Math" panose="02040503050406030204" pitchFamily="18" charset="0"/>
                        </a:rPr>
                        <m:t>𝐴</m:t>
                      </m:r>
                      <m:r>
                        <a:rPr lang="en-US" b="0" i="1" dirty="0" smtClean="0">
                          <a:latin typeface="Cambria Math" panose="02040503050406030204" pitchFamily="18" charset="0"/>
                        </a:rPr>
                        <m:t>=</m:t>
                      </m:r>
                      <m:d>
                        <m:dPr>
                          <m:begChr m:val="{"/>
                          <m:endChr m:val="}"/>
                          <m:ctrlPr>
                            <a:rPr lang="en-US" i="1" dirty="0" smtClean="0">
                              <a:latin typeface="Cambria Math" panose="02040503050406030204" pitchFamily="18" charset="0"/>
                            </a:rPr>
                          </m:ctrlPr>
                        </m:dPr>
                        <m:e>
                          <m:r>
                            <a:rPr lang="en-US" b="0" i="1" dirty="0" smtClean="0">
                              <a:latin typeface="Cambria Math" panose="02040503050406030204" pitchFamily="18" charset="0"/>
                            </a:rPr>
                            <m:t>1</m:t>
                          </m:r>
                          <m:r>
                            <a:rPr lang="en-US" b="0" i="1" dirty="0" smtClean="0">
                              <a:latin typeface="Cambria Math" panose="02040503050406030204" pitchFamily="18" charset="0"/>
                            </a:rPr>
                            <m:t>, </m:t>
                          </m:r>
                          <m:r>
                            <a:rPr lang="en-US" b="0" i="1" dirty="0" smtClean="0">
                              <a:latin typeface="Cambria Math" panose="02040503050406030204" pitchFamily="18" charset="0"/>
                            </a:rPr>
                            <m:t>2</m:t>
                          </m:r>
                          <m:r>
                            <a:rPr lang="en-US" b="0" i="1" dirty="0" smtClean="0">
                              <a:latin typeface="Cambria Math" panose="02040503050406030204" pitchFamily="18" charset="0"/>
                            </a:rPr>
                            <m:t>, </m:t>
                          </m:r>
                          <m:r>
                            <a:rPr lang="en-US" b="0" i="1" dirty="0" smtClean="0">
                              <a:latin typeface="Cambria Math" panose="02040503050406030204" pitchFamily="18" charset="0"/>
                            </a:rPr>
                            <m:t>3</m:t>
                          </m:r>
                          <m:r>
                            <a:rPr lang="en-US" b="0" i="1" dirty="0" smtClean="0">
                              <a:latin typeface="Cambria Math" panose="02040503050406030204" pitchFamily="18" charset="0"/>
                            </a:rPr>
                            <m:t>, </m:t>
                          </m:r>
                          <m:r>
                            <a:rPr lang="en-US" b="0" i="1" dirty="0" smtClean="0">
                              <a:latin typeface="Cambria Math" panose="02040503050406030204" pitchFamily="18" charset="0"/>
                            </a:rPr>
                            <m:t>4</m:t>
                          </m:r>
                          <m:r>
                            <a:rPr lang="en-US" b="0" i="1" dirty="0" smtClean="0">
                              <a:latin typeface="Cambria Math" panose="02040503050406030204" pitchFamily="18" charset="0"/>
                            </a:rPr>
                            <m:t>, </m:t>
                          </m:r>
                          <m:r>
                            <a:rPr lang="en-US" b="0" i="1" dirty="0" smtClean="0">
                              <a:latin typeface="Cambria Math" panose="02040503050406030204" pitchFamily="18" charset="0"/>
                            </a:rPr>
                            <m:t>5</m:t>
                          </m:r>
                          <m:r>
                            <a:rPr lang="en-US" b="0" i="1" dirty="0" smtClean="0">
                              <a:latin typeface="Cambria Math" panose="02040503050406030204" pitchFamily="18" charset="0"/>
                            </a:rPr>
                            <m:t>, </m:t>
                          </m:r>
                          <m:r>
                            <a:rPr lang="en-US" b="0" i="1" dirty="0" smtClean="0">
                              <a:latin typeface="Cambria Math" panose="02040503050406030204" pitchFamily="18" charset="0"/>
                            </a:rPr>
                            <m:t>6</m:t>
                          </m:r>
                        </m:e>
                      </m:d>
                    </m:oMath>
                  </m:oMathPara>
                </a14:m>
                <a:endParaRPr lang="ar-AE" i="1" dirty="0">
                  <a:latin typeface="Cambria Math" panose="02040503050406030204" pitchFamily="18" charset="0"/>
                </a:endParaRPr>
              </a:p>
              <a:p>
                <a:pPr/>
                <a14:m>
                  <m:oMathPara xmlns:m="http://schemas.openxmlformats.org/officeDocument/2006/math">
                    <m:oMathParaPr>
                      <m:jc m:val="left"/>
                    </m:oMathParaPr>
                    <m:oMath xmlns:m="http://schemas.openxmlformats.org/officeDocument/2006/math">
                      <m:r>
                        <a:rPr lang="en-US" b="0" i="1" dirty="0" smtClean="0">
                          <a:latin typeface="Cambria Math" panose="02040503050406030204" pitchFamily="18" charset="0"/>
                        </a:rPr>
                        <m:t>𝐵</m:t>
                      </m:r>
                      <m:r>
                        <a:rPr lang="en-US" i="1" dirty="0">
                          <a:latin typeface="Cambria Math" panose="02040503050406030204" pitchFamily="18" charset="0"/>
                        </a:rPr>
                        <m:t>=</m:t>
                      </m:r>
                      <m:d>
                        <m:dPr>
                          <m:begChr m:val="{"/>
                          <m:endChr m:val="}"/>
                          <m:ctrlPr>
                            <a:rPr lang="en-US" i="1" dirty="0">
                              <a:latin typeface="Cambria Math" panose="02040503050406030204" pitchFamily="18" charset="0"/>
                            </a:rPr>
                          </m:ctrlPr>
                        </m:dPr>
                        <m:e>
                          <m:r>
                            <a:rPr lang="en-US" i="1" dirty="0">
                              <a:latin typeface="Cambria Math" panose="02040503050406030204" pitchFamily="18" charset="0"/>
                            </a:rPr>
                            <m:t>2</m:t>
                          </m:r>
                          <m:r>
                            <a:rPr lang="en-US" i="1" dirty="0">
                              <a:latin typeface="Cambria Math" panose="02040503050406030204" pitchFamily="18" charset="0"/>
                            </a:rPr>
                            <m:t>, </m:t>
                          </m:r>
                          <m:r>
                            <a:rPr lang="en-US" b="0" i="1" dirty="0" smtClean="0">
                              <a:latin typeface="Cambria Math" panose="02040503050406030204" pitchFamily="18" charset="0"/>
                            </a:rPr>
                            <m:t>4</m:t>
                          </m:r>
                          <m:r>
                            <a:rPr lang="en-US" i="1" dirty="0">
                              <a:latin typeface="Cambria Math" panose="02040503050406030204" pitchFamily="18" charset="0"/>
                            </a:rPr>
                            <m:t>, </m:t>
                          </m:r>
                          <m:r>
                            <a:rPr lang="en-US" b="0" i="1" dirty="0" smtClean="0">
                              <a:latin typeface="Cambria Math" panose="02040503050406030204" pitchFamily="18" charset="0"/>
                            </a:rPr>
                            <m:t>7</m:t>
                          </m:r>
                          <m:r>
                            <a:rPr lang="en-US" i="1" dirty="0">
                              <a:latin typeface="Cambria Math" panose="02040503050406030204" pitchFamily="18" charset="0"/>
                            </a:rPr>
                            <m:t>, </m:t>
                          </m:r>
                          <m:r>
                            <a:rPr lang="en-US" b="0" i="1" dirty="0" smtClean="0">
                              <a:latin typeface="Cambria Math" panose="02040503050406030204" pitchFamily="18" charset="0"/>
                            </a:rPr>
                            <m:t>8</m:t>
                          </m:r>
                          <m:r>
                            <a:rPr lang="en-US" i="1" dirty="0">
                              <a:latin typeface="Cambria Math" panose="02040503050406030204" pitchFamily="18" charset="0"/>
                            </a:rPr>
                            <m:t>, </m:t>
                          </m:r>
                          <m:r>
                            <a:rPr lang="en-US" b="0" i="1" dirty="0" smtClean="0">
                              <a:latin typeface="Cambria Math" panose="02040503050406030204" pitchFamily="18" charset="0"/>
                            </a:rPr>
                            <m:t>9</m:t>
                          </m:r>
                        </m:e>
                      </m:d>
                    </m:oMath>
                  </m:oMathPara>
                </a14:m>
                <a:endParaRPr lang="en-US" i="1" dirty="0">
                  <a:latin typeface="Cambria Math" panose="02040503050406030204" pitchFamily="18" charset="0"/>
                </a:endParaRPr>
              </a:p>
              <a:p>
                <a:pPr/>
                <a14:m>
                  <m:oMathPara xmlns:m="http://schemas.openxmlformats.org/officeDocument/2006/math">
                    <m:oMathParaPr>
                      <m:jc m:val="left"/>
                    </m:oMathParaPr>
                    <m:oMath xmlns:m="http://schemas.openxmlformats.org/officeDocument/2006/math">
                      <m:r>
                        <a:rPr lang="ar-AE">
                          <a:latin typeface="Cambria Math" panose="02040503050406030204" pitchFamily="18" charset="0"/>
                        </a:rPr>
                        <m:t>𝑈</m:t>
                      </m:r>
                      <m:r>
                        <a:rPr lang="en-US" i="1" dirty="0">
                          <a:latin typeface="Cambria Math" panose="02040503050406030204" pitchFamily="18" charset="0"/>
                        </a:rPr>
                        <m:t>=</m:t>
                      </m:r>
                      <m:d>
                        <m:dPr>
                          <m:begChr m:val="{"/>
                          <m:endChr m:val="}"/>
                          <m:ctrlPr>
                            <a:rPr lang="en-US" i="1" dirty="0">
                              <a:latin typeface="Cambria Math" panose="02040503050406030204" pitchFamily="18" charset="0"/>
                            </a:rPr>
                          </m:ctrlPr>
                        </m:dPr>
                        <m:e>
                          <m:r>
                            <a:rPr lang="en-US" i="1" dirty="0">
                              <a:latin typeface="Cambria Math" panose="02040503050406030204" pitchFamily="18" charset="0"/>
                            </a:rPr>
                            <m:t>1</m:t>
                          </m:r>
                          <m:r>
                            <a:rPr lang="en-US" i="1" dirty="0">
                              <a:latin typeface="Cambria Math" panose="02040503050406030204" pitchFamily="18" charset="0"/>
                            </a:rPr>
                            <m:t>, </m:t>
                          </m:r>
                          <m:r>
                            <a:rPr lang="en-US" i="1" dirty="0">
                              <a:latin typeface="Cambria Math" panose="02040503050406030204" pitchFamily="18" charset="0"/>
                            </a:rPr>
                            <m:t>2</m:t>
                          </m:r>
                          <m:r>
                            <a:rPr lang="en-US" i="1" dirty="0">
                              <a:latin typeface="Cambria Math" panose="02040503050406030204" pitchFamily="18" charset="0"/>
                            </a:rPr>
                            <m:t>, </m:t>
                          </m:r>
                          <m:r>
                            <a:rPr lang="en-US" i="1" dirty="0">
                              <a:latin typeface="Cambria Math" panose="02040503050406030204" pitchFamily="18" charset="0"/>
                            </a:rPr>
                            <m:t>3</m:t>
                          </m:r>
                          <m:r>
                            <a:rPr lang="en-US" i="1" dirty="0">
                              <a:latin typeface="Cambria Math" panose="02040503050406030204" pitchFamily="18" charset="0"/>
                            </a:rPr>
                            <m:t>, </m:t>
                          </m:r>
                          <m:r>
                            <a:rPr lang="en-US" i="1" dirty="0">
                              <a:latin typeface="Cambria Math" panose="02040503050406030204" pitchFamily="18" charset="0"/>
                            </a:rPr>
                            <m:t>4</m:t>
                          </m:r>
                          <m:r>
                            <a:rPr lang="en-US" i="1" dirty="0">
                              <a:latin typeface="Cambria Math" panose="02040503050406030204" pitchFamily="18" charset="0"/>
                            </a:rPr>
                            <m:t>, </m:t>
                          </m:r>
                          <m:r>
                            <a:rPr lang="en-US" i="1" dirty="0">
                              <a:latin typeface="Cambria Math" panose="02040503050406030204" pitchFamily="18" charset="0"/>
                            </a:rPr>
                            <m:t>5</m:t>
                          </m:r>
                          <m:r>
                            <a:rPr lang="en-US" i="1" dirty="0">
                              <a:latin typeface="Cambria Math" panose="02040503050406030204" pitchFamily="18" charset="0"/>
                            </a:rPr>
                            <m:t>, </m:t>
                          </m:r>
                          <m:r>
                            <a:rPr lang="en-US" i="1" dirty="0">
                              <a:latin typeface="Cambria Math" panose="02040503050406030204" pitchFamily="18" charset="0"/>
                            </a:rPr>
                            <m:t>6</m:t>
                          </m:r>
                          <m:r>
                            <a:rPr lang="en-US" i="1" dirty="0">
                              <a:latin typeface="Cambria Math" panose="02040503050406030204" pitchFamily="18" charset="0"/>
                            </a:rPr>
                            <m:t>, </m:t>
                          </m:r>
                          <m:r>
                            <a:rPr lang="en-US" b="0" i="1" dirty="0" smtClean="0">
                              <a:latin typeface="Cambria Math" panose="02040503050406030204" pitchFamily="18" charset="0"/>
                            </a:rPr>
                            <m:t>7</m:t>
                          </m:r>
                          <m:r>
                            <a:rPr lang="en-US" b="0" i="1" dirty="0" smtClean="0">
                              <a:latin typeface="Cambria Math" panose="02040503050406030204" pitchFamily="18" charset="0"/>
                            </a:rPr>
                            <m:t>, </m:t>
                          </m:r>
                          <m:r>
                            <a:rPr lang="en-US" b="0" i="1" dirty="0" smtClean="0">
                              <a:latin typeface="Cambria Math" panose="02040503050406030204" pitchFamily="18" charset="0"/>
                            </a:rPr>
                            <m:t>8</m:t>
                          </m:r>
                          <m:r>
                            <a:rPr lang="en-US" b="0" i="1" dirty="0" smtClean="0">
                              <a:latin typeface="Cambria Math" panose="02040503050406030204" pitchFamily="18" charset="0"/>
                            </a:rPr>
                            <m:t>, </m:t>
                          </m:r>
                          <m:r>
                            <a:rPr lang="en-US" b="0" i="1" dirty="0" smtClean="0">
                              <a:latin typeface="Cambria Math" panose="02040503050406030204" pitchFamily="18" charset="0"/>
                            </a:rPr>
                            <m:t>9</m:t>
                          </m:r>
                          <m:r>
                            <a:rPr lang="en-US" b="0" i="1" dirty="0" smtClean="0">
                              <a:latin typeface="Cambria Math" panose="02040503050406030204" pitchFamily="18" charset="0"/>
                            </a:rPr>
                            <m:t>, </m:t>
                          </m:r>
                          <m:r>
                            <a:rPr lang="en-US" b="0" i="1" dirty="0" smtClean="0">
                              <a:latin typeface="Cambria Math" panose="02040503050406030204" pitchFamily="18" charset="0"/>
                            </a:rPr>
                            <m:t>10</m:t>
                          </m:r>
                        </m:e>
                      </m:d>
                    </m:oMath>
                  </m:oMathPara>
                </a14:m>
                <a:endParaRPr lang="en-US" sz="2800" dirty="0"/>
              </a:p>
              <a:p>
                <a:r>
                  <a:rPr lang="en-IN" b="1" dirty="0"/>
                  <a:t>Solution</a:t>
                </a:r>
              </a:p>
              <a:p>
                <a:r>
                  <a:rPr lang="en-US" sz="2800" dirty="0"/>
                  <a:t>Begin by determining if the Venn diagram will have overlapping or nonoverlapping circles. If sets </a:t>
                </a:r>
                <a14:m>
                  <m:oMath xmlns:m="http://schemas.openxmlformats.org/officeDocument/2006/math">
                    <m:r>
                      <a:rPr lang="en-US" sz="2800" i="1" dirty="0" smtClean="0">
                        <a:latin typeface="Cambria Math" panose="02040503050406030204" pitchFamily="18" charset="0"/>
                      </a:rPr>
                      <m:t>𝐴</m:t>
                    </m:r>
                  </m:oMath>
                </a14:m>
                <a:r>
                  <a:rPr lang="en-US" sz="2800" dirty="0"/>
                  <a:t> and </a:t>
                </a:r>
                <a14:m>
                  <m:oMath xmlns:m="http://schemas.openxmlformats.org/officeDocument/2006/math">
                    <m:r>
                      <a:rPr lang="en-US" sz="2800" i="1" dirty="0" smtClean="0">
                        <a:latin typeface="Cambria Math" panose="02040503050406030204" pitchFamily="18" charset="0"/>
                      </a:rPr>
                      <m:t>𝐵</m:t>
                    </m:r>
                  </m:oMath>
                </a14:m>
                <a:r>
                  <a:rPr lang="en-US" sz="2800" dirty="0"/>
                  <a:t> have at least one element in common, use overlapping circles. If sets </a:t>
                </a:r>
                <a14:m>
                  <m:oMath xmlns:m="http://schemas.openxmlformats.org/officeDocument/2006/math">
                    <m:r>
                      <a:rPr lang="en-US" sz="2800" i="1" dirty="0" smtClean="0">
                        <a:latin typeface="Cambria Math" panose="02040503050406030204" pitchFamily="18" charset="0"/>
                      </a:rPr>
                      <m:t>𝐴</m:t>
                    </m:r>
                    <m:r>
                      <a:rPr lang="en-US" sz="2800" i="1" dirty="0" smtClean="0">
                        <a:latin typeface="Cambria Math" panose="02040503050406030204" pitchFamily="18" charset="0"/>
                      </a:rPr>
                      <m:t> </m:t>
                    </m:r>
                  </m:oMath>
                </a14:m>
                <a:r>
                  <a:rPr lang="en-US" sz="2800" dirty="0"/>
                  <a:t>and </a:t>
                </a:r>
                <a14:m>
                  <m:oMath xmlns:m="http://schemas.openxmlformats.org/officeDocument/2006/math">
                    <m:r>
                      <a:rPr lang="en-US" sz="2800" i="1" dirty="0" smtClean="0">
                        <a:latin typeface="Cambria Math" panose="02040503050406030204" pitchFamily="18" charset="0"/>
                      </a:rPr>
                      <m:t>𝐵</m:t>
                    </m:r>
                  </m:oMath>
                </a14:m>
                <a:r>
                  <a:rPr lang="en-US" sz="2800" dirty="0"/>
                  <a:t> have no elements in common (that is, they are disjoint), use nonoverlapping circles.</a:t>
                </a:r>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519"/>
                </a:stretch>
              </a:blipFill>
            </p:spPr>
            <p:txBody>
              <a:bodyPr/>
              <a:lstStyle/>
              <a:p>
                <a:r>
                  <a:rPr lang="en-IN">
                    <a:noFill/>
                  </a:rPr>
                  <a:t> </a:t>
                </a:r>
              </a:p>
            </p:txBody>
          </p:sp>
        </mc:Fallback>
      </mc:AlternateContent>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a:t>Example 6: Drawing Venn Diagrams with Intersecting Sets</a:t>
            </a:r>
            <a:r>
              <a:rPr lang="en-US" dirty="0"/>
              <a:t> (cont.)</a:t>
            </a:r>
            <a:endParaRPr dirty="0"/>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a:bodyPr>
              <a:lstStyle/>
              <a:p>
                <a:r>
                  <a:rPr lang="en-US" sz="2800" dirty="0"/>
                  <a:t>Since </a:t>
                </a:r>
                <a14:m>
                  <m:oMath xmlns:m="http://schemas.openxmlformats.org/officeDocument/2006/math">
                    <m:r>
                      <a:rPr lang="en-US" smtClean="0">
                        <a:latin typeface="Cambria Math" panose="02040503050406030204" pitchFamily="18" charset="0"/>
                      </a:rPr>
                      <m:t>𝐴</m:t>
                    </m:r>
                    <m:r>
                      <a:rPr lang="en-US" smtClean="0">
                        <a:latin typeface="Cambria Math" panose="02040503050406030204" pitchFamily="18" charset="0"/>
                      </a:rPr>
                      <m:t>∩</m:t>
                    </m:r>
                    <m:r>
                      <a:rPr lang="en-US" smtClean="0">
                        <a:latin typeface="Cambria Math" panose="02040503050406030204" pitchFamily="18" charset="0"/>
                      </a:rPr>
                      <m:t>𝐵</m:t>
                    </m:r>
                    <m:r>
                      <a:rPr lang="en-US" b="0" i="0" smtClean="0">
                        <a:latin typeface="Cambria Math" panose="02040503050406030204" pitchFamily="18" charset="0"/>
                      </a:rPr>
                      <m:t>=</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2</m:t>
                        </m:r>
                        <m:r>
                          <a:rPr lang="en-US" b="0" i="1" smtClean="0">
                            <a:latin typeface="Cambria Math" panose="02040503050406030204" pitchFamily="18" charset="0"/>
                          </a:rPr>
                          <m:t>, </m:t>
                        </m:r>
                        <m:r>
                          <a:rPr lang="en-US" b="0" i="1" smtClean="0">
                            <a:latin typeface="Cambria Math" panose="02040503050406030204" pitchFamily="18" charset="0"/>
                          </a:rPr>
                          <m:t>4</m:t>
                        </m:r>
                      </m:e>
                    </m:d>
                  </m:oMath>
                </a14:m>
                <a:r>
                  <a:rPr lang="en-US" sz="2800" dirty="0"/>
                  <a:t>, the Venn diagram will have overlapping circles, and we will write the elements of the intersection in the region where the two circles intersect. Now, write the remaining elements of set </a:t>
                </a:r>
                <a14:m>
                  <m:oMath xmlns:m="http://schemas.openxmlformats.org/officeDocument/2006/math">
                    <m:r>
                      <a:rPr lang="en-US" sz="2800" i="1" dirty="0" smtClean="0">
                        <a:latin typeface="Cambria Math" panose="02040503050406030204" pitchFamily="18" charset="0"/>
                      </a:rPr>
                      <m:t>𝐴</m:t>
                    </m:r>
                  </m:oMath>
                </a14:m>
                <a:r>
                  <a:rPr lang="en-US" sz="2800" dirty="0"/>
                  <a:t> </a:t>
                </a:r>
                <a14:m>
                  <m:oMath xmlns:m="http://schemas.openxmlformats.org/officeDocument/2006/math">
                    <m:r>
                      <a:rPr lang="en-US" sz="2800" i="1" dirty="0" smtClean="0">
                        <a:latin typeface="Cambria Math" panose="02040503050406030204" pitchFamily="18" charset="0"/>
                      </a:rPr>
                      <m:t>(</m:t>
                    </m:r>
                    <m:r>
                      <a:rPr lang="en-US" sz="2800" i="1" dirty="0" smtClean="0">
                        <a:latin typeface="Cambria Math" panose="02040503050406030204" pitchFamily="18" charset="0"/>
                      </a:rPr>
                      <m:t>1</m:t>
                    </m:r>
                    <m:r>
                      <a:rPr lang="en-US" sz="2800" i="1" dirty="0" smtClean="0">
                        <a:latin typeface="Cambria Math" panose="02040503050406030204" pitchFamily="18" charset="0"/>
                      </a:rPr>
                      <m:t>, </m:t>
                    </m:r>
                    <m:r>
                      <a:rPr lang="en-US" sz="2800" i="1" dirty="0" smtClean="0">
                        <a:latin typeface="Cambria Math" panose="02040503050406030204" pitchFamily="18" charset="0"/>
                      </a:rPr>
                      <m:t>3</m:t>
                    </m:r>
                    <m:r>
                      <a:rPr lang="en-US" sz="2800" i="1" dirty="0" smtClean="0">
                        <a:latin typeface="Cambria Math" panose="02040503050406030204" pitchFamily="18" charset="0"/>
                      </a:rPr>
                      <m:t>, </m:t>
                    </m:r>
                    <m:r>
                      <a:rPr lang="en-US" sz="2800" i="1" dirty="0" smtClean="0">
                        <a:latin typeface="Cambria Math" panose="02040503050406030204" pitchFamily="18" charset="0"/>
                      </a:rPr>
                      <m:t>5</m:t>
                    </m:r>
                    <m:r>
                      <a:rPr lang="en-US" sz="2800" i="1" dirty="0" smtClean="0">
                        <a:latin typeface="Cambria Math" panose="02040503050406030204" pitchFamily="18" charset="0"/>
                      </a:rPr>
                      <m:t>, </m:t>
                    </m:r>
                    <m:r>
                      <a:rPr lang="en-US" sz="2800" i="1" dirty="0" smtClean="0">
                        <a:latin typeface="Cambria Math" panose="02040503050406030204" pitchFamily="18" charset="0"/>
                      </a:rPr>
                      <m:t>6</m:t>
                    </m:r>
                    <m:r>
                      <a:rPr lang="en-US" sz="2800" i="1" dirty="0" smtClean="0">
                        <a:latin typeface="Cambria Math" panose="02040503050406030204" pitchFamily="18" charset="0"/>
                      </a:rPr>
                      <m:t>) </m:t>
                    </m:r>
                  </m:oMath>
                </a14:m>
                <a:r>
                  <a:rPr lang="en-US" sz="2800" dirty="0"/>
                  <a:t>and set </a:t>
                </a:r>
                <a14:m>
                  <m:oMath xmlns:m="http://schemas.openxmlformats.org/officeDocument/2006/math">
                    <m:r>
                      <a:rPr lang="en-US" sz="2800" i="1" dirty="0" smtClean="0">
                        <a:latin typeface="Cambria Math" panose="02040503050406030204" pitchFamily="18" charset="0"/>
                      </a:rPr>
                      <m:t>𝐵</m:t>
                    </m:r>
                    <m:r>
                      <a:rPr lang="en-US" sz="2800" b="0" i="1" dirty="0" smtClean="0">
                        <a:latin typeface="Cambria Math" panose="02040503050406030204" pitchFamily="18" charset="0"/>
                      </a:rPr>
                      <m:t> </m:t>
                    </m:r>
                    <m:r>
                      <a:rPr lang="en-US" sz="2800" i="1" dirty="0" smtClean="0">
                        <a:latin typeface="Cambria Math" panose="02040503050406030204" pitchFamily="18" charset="0"/>
                      </a:rPr>
                      <m:t>(</m:t>
                    </m:r>
                    <m:r>
                      <a:rPr lang="en-US" sz="2800" i="1" dirty="0" smtClean="0">
                        <a:latin typeface="Cambria Math" panose="02040503050406030204" pitchFamily="18" charset="0"/>
                      </a:rPr>
                      <m:t>7</m:t>
                    </m:r>
                    <m:r>
                      <a:rPr lang="en-US" sz="2800" i="1" dirty="0" smtClean="0">
                        <a:latin typeface="Cambria Math" panose="02040503050406030204" pitchFamily="18" charset="0"/>
                      </a:rPr>
                      <m:t>, </m:t>
                    </m:r>
                    <m:r>
                      <a:rPr lang="en-US" sz="2800" i="1" dirty="0" smtClean="0">
                        <a:latin typeface="Cambria Math" panose="02040503050406030204" pitchFamily="18" charset="0"/>
                      </a:rPr>
                      <m:t>8</m:t>
                    </m:r>
                    <m:r>
                      <a:rPr lang="en-US" sz="2800" i="1" dirty="0" smtClean="0">
                        <a:latin typeface="Cambria Math" panose="02040503050406030204" pitchFamily="18" charset="0"/>
                      </a:rPr>
                      <m:t>, </m:t>
                    </m:r>
                    <m:r>
                      <a:rPr lang="en-US" sz="2800" i="1" dirty="0" smtClean="0">
                        <a:latin typeface="Cambria Math" panose="02040503050406030204" pitchFamily="18" charset="0"/>
                      </a:rPr>
                      <m:t>9</m:t>
                    </m:r>
                    <m:r>
                      <a:rPr lang="en-US" sz="2800" i="1" dirty="0" smtClean="0">
                        <a:latin typeface="Cambria Math" panose="02040503050406030204" pitchFamily="18" charset="0"/>
                      </a:rPr>
                      <m:t>) </m:t>
                    </m:r>
                  </m:oMath>
                </a14:m>
                <a:r>
                  <a:rPr lang="en-US" sz="2800" dirty="0"/>
                  <a:t>in their respective circles. </a:t>
                </a:r>
              </a:p>
              <a:p>
                <a:r>
                  <a:rPr lang="en-US" sz="2800" dirty="0"/>
                  <a:t>To complete the problem, we need to compare the Venn diagram as drawn to the universal set to make sure that all elements in the universal set appear in the Venn diagram</a:t>
                </a:r>
                <a:r>
                  <a:rPr lang="en-US" dirty="0"/>
                  <a:t>.</a:t>
                </a:r>
                <a:endParaRPr sz="2800" dirty="0"/>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1185"/>
                </a:stretch>
              </a:blipFill>
            </p:spPr>
            <p:txBody>
              <a:bodyPr/>
              <a:lstStyle/>
              <a:p>
                <a:r>
                  <a:rPr lang="en-US">
                    <a:noFill/>
                  </a:rPr>
                  <a:t> </a:t>
                </a:r>
              </a:p>
            </p:txBody>
          </p:sp>
        </mc:Fallback>
      </mc:AlternateContent>
    </p:spTree>
    <p:extLst>
      <p:ext uri="{BB962C8B-B14F-4D97-AF65-F5344CB8AC3E}">
        <p14:creationId xmlns:p14="http://schemas.microsoft.com/office/powerpoint/2010/main" val="41930148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a:t>Example 6: Drawing Venn Diagrams with Intersecting Sets</a:t>
            </a:r>
            <a:r>
              <a:rPr lang="en-US" dirty="0"/>
              <a:t> (cont.)</a:t>
            </a:r>
            <a:endParaRPr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lang="en-US" sz="2800" dirty="0"/>
                  <a:t>If there are additional elements in the universal set that do not appear in either set </a:t>
                </a:r>
                <a14:m>
                  <m:oMath xmlns:m="http://schemas.openxmlformats.org/officeDocument/2006/math">
                    <m:r>
                      <a:rPr lang="en-US" sz="2800" i="1" dirty="0" smtClean="0">
                        <a:latin typeface="Cambria Math" panose="02040503050406030204" pitchFamily="18" charset="0"/>
                      </a:rPr>
                      <m:t>𝐴</m:t>
                    </m:r>
                  </m:oMath>
                </a14:m>
                <a:r>
                  <a:rPr lang="en-US" sz="2800" dirty="0"/>
                  <a:t> or </a:t>
                </a:r>
                <a14:m>
                  <m:oMath xmlns:m="http://schemas.openxmlformats.org/officeDocument/2006/math">
                    <m:r>
                      <a:rPr lang="en-US" sz="2800" i="1" dirty="0" smtClean="0">
                        <a:latin typeface="Cambria Math" panose="02040503050406030204" pitchFamily="18" charset="0"/>
                      </a:rPr>
                      <m:t>𝐵</m:t>
                    </m:r>
                  </m:oMath>
                </a14:m>
                <a:r>
                  <a:rPr lang="en-US" sz="2800" dirty="0"/>
                  <a:t>, these elements will go outside the circles, but inside in the rectangle. The element </a:t>
                </a:r>
                <a14:m>
                  <m:oMath xmlns:m="http://schemas.openxmlformats.org/officeDocument/2006/math">
                    <m:r>
                      <a:rPr lang="en-US" sz="2800" i="1" dirty="0" smtClean="0">
                        <a:latin typeface="Cambria Math" panose="02040503050406030204" pitchFamily="18" charset="0"/>
                      </a:rPr>
                      <m:t>10</m:t>
                    </m:r>
                  </m:oMath>
                </a14:m>
                <a:r>
                  <a:rPr lang="en-US" sz="2800" dirty="0"/>
                  <a:t> appears in the universal set and needs to be added to the Venn diagram. Write that element outside the circles, but inside the rectangle.</a:t>
                </a:r>
              </a:p>
              <a:p>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2222"/>
                </a:stretch>
              </a:blipFill>
            </p:spPr>
            <p:txBody>
              <a:bodyPr/>
              <a:lstStyle/>
              <a:p>
                <a:r>
                  <a:rPr lang="en-IN">
                    <a:noFill/>
                  </a:rPr>
                  <a:t> </a:t>
                </a:r>
              </a:p>
            </p:txBody>
          </p:sp>
        </mc:Fallback>
      </mc:AlternateContent>
      <p:pic>
        <p:nvPicPr>
          <p:cNvPr id="5" name="Picture 4">
            <a:extLst>
              <a:ext uri="{FF2B5EF4-FFF2-40B4-BE49-F238E27FC236}">
                <a16:creationId xmlns:a16="http://schemas.microsoft.com/office/drawing/2014/main" id="{577B5976-8563-AA50-8C10-6903A0670B90}"/>
              </a:ext>
            </a:extLst>
          </p:cNvPr>
          <p:cNvPicPr>
            <a:picLocks noChangeAspect="1"/>
          </p:cNvPicPr>
          <p:nvPr/>
        </p:nvPicPr>
        <p:blipFill>
          <a:blip r:embed="rId3"/>
          <a:stretch>
            <a:fillRect/>
          </a:stretch>
        </p:blipFill>
        <p:spPr>
          <a:xfrm>
            <a:off x="2680996" y="3771313"/>
            <a:ext cx="3441995" cy="1942132"/>
          </a:xfrm>
          <a:prstGeom prst="rect">
            <a:avLst/>
          </a:prstGeom>
        </p:spPr>
      </p:pic>
    </p:spTree>
    <p:extLst>
      <p:ext uri="{BB962C8B-B14F-4D97-AF65-F5344CB8AC3E}">
        <p14:creationId xmlns:p14="http://schemas.microsoft.com/office/powerpoint/2010/main" val="35005516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a:t>Example 7: </a:t>
            </a:r>
            <a:r>
              <a:rPr lang="en-US" dirty="0"/>
              <a:t>Drawing Venn Diagrams with Disjoint Sets</a:t>
            </a:r>
            <a:endParaRPr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Autofit/>
              </a:bodyPr>
              <a:lstStyle/>
              <a:p>
                <a:r>
                  <a:rPr lang="en-US" dirty="0"/>
                  <a:t>Draw a Venn diagram to illustrate the following sets.</a:t>
                </a:r>
              </a:p>
              <a:p>
                <a:pPr/>
                <a14:m>
                  <m:oMathPara xmlns:m="http://schemas.openxmlformats.org/officeDocument/2006/math">
                    <m:oMathParaPr>
                      <m:jc m:val="left"/>
                    </m:oMathParaPr>
                    <m:oMath xmlns:m="http://schemas.openxmlformats.org/officeDocument/2006/math">
                      <m:r>
                        <a:rPr lang="en-US">
                          <a:latin typeface="Cambria Math" panose="02040503050406030204" pitchFamily="18" charset="0"/>
                        </a:rPr>
                        <m:t>𝐴</m:t>
                      </m:r>
                      <m:r>
                        <a:rPr lang="en-US">
                          <a:latin typeface="Cambria Math" panose="02040503050406030204" pitchFamily="18" charset="0"/>
                        </a:rPr>
                        <m:t>=</m:t>
                      </m:r>
                      <m:d>
                        <m:dPr>
                          <m:begChr m:val="{"/>
                          <m:endChr m:val="}"/>
                          <m:ctrlPr>
                            <a:rPr lang="ar-AE" i="1">
                              <a:latin typeface="Cambria Math" panose="02040503050406030204" pitchFamily="18" charset="0"/>
                            </a:rPr>
                          </m:ctrlPr>
                        </m:dPr>
                        <m:e>
                          <m:r>
                            <m:rPr>
                              <m:nor/>
                            </m:rPr>
                            <a:rPr lang="en-US"/>
                            <m:t>apple</m:t>
                          </m:r>
                          <m:r>
                            <a:rPr lang="en-US">
                              <a:latin typeface="Cambria Math" panose="02040503050406030204" pitchFamily="18" charset="0"/>
                            </a:rPr>
                            <m:t>,</m:t>
                          </m:r>
                          <m:r>
                            <m:rPr>
                              <m:nor/>
                            </m:rPr>
                            <a:rPr lang="en-US"/>
                            <m:t>banana</m:t>
                          </m:r>
                          <m:r>
                            <a:rPr lang="en-US">
                              <a:latin typeface="Cambria Math" panose="02040503050406030204" pitchFamily="18" charset="0"/>
                            </a:rPr>
                            <m:t>,</m:t>
                          </m:r>
                          <m:r>
                            <m:rPr>
                              <m:nor/>
                            </m:rPr>
                            <a:rPr lang="en-US"/>
                            <m:t>cherry</m:t>
                          </m:r>
                        </m:e>
                      </m:d>
                    </m:oMath>
                  </m:oMathPara>
                </a14:m>
                <a:endParaRPr lang="ar-AE" dirty="0">
                  <a:latin typeface="Cambria Math" panose="02040503050406030204" pitchFamily="18" charset="0"/>
                </a:endParaRPr>
              </a:p>
              <a:p>
                <a:pPr/>
                <a14:m>
                  <m:oMathPara xmlns:m="http://schemas.openxmlformats.org/officeDocument/2006/math">
                    <m:oMathParaPr>
                      <m:jc m:val="left"/>
                    </m:oMathParaPr>
                    <m:oMath xmlns:m="http://schemas.openxmlformats.org/officeDocument/2006/math">
                      <m:r>
                        <a:rPr lang="ar-AE">
                          <a:latin typeface="Cambria Math" panose="02040503050406030204" pitchFamily="18" charset="0"/>
                        </a:rPr>
                        <m:t>𝐵</m:t>
                      </m:r>
                      <m:r>
                        <a:rPr lang="ar-AE">
                          <a:latin typeface="Cambria Math" panose="02040503050406030204" pitchFamily="18" charset="0"/>
                        </a:rPr>
                        <m:t>=</m:t>
                      </m:r>
                      <m:d>
                        <m:dPr>
                          <m:begChr m:val="{"/>
                          <m:endChr m:val="}"/>
                          <m:ctrlPr>
                            <a:rPr lang="ar-AE" i="1">
                              <a:latin typeface="Cambria Math" panose="02040503050406030204" pitchFamily="18" charset="0"/>
                            </a:rPr>
                          </m:ctrlPr>
                        </m:dPr>
                        <m:e>
                          <m:r>
                            <m:rPr>
                              <m:nor/>
                            </m:rPr>
                            <a:rPr lang="en-US"/>
                            <m:t>pear</m:t>
                          </m:r>
                          <m:r>
                            <a:rPr lang="en-US">
                              <a:latin typeface="Cambria Math" panose="02040503050406030204" pitchFamily="18" charset="0"/>
                            </a:rPr>
                            <m:t>,</m:t>
                          </m:r>
                          <m:r>
                            <m:rPr>
                              <m:nor/>
                            </m:rPr>
                            <a:rPr lang="en-US"/>
                            <m:t>peach</m:t>
                          </m:r>
                        </m:e>
                      </m:d>
                    </m:oMath>
                  </m:oMathPara>
                </a14:m>
                <a:endParaRPr lang="en-US" dirty="0">
                  <a:latin typeface="Cambria Math" panose="02040503050406030204" pitchFamily="18" charset="0"/>
                </a:endParaRPr>
              </a:p>
              <a:p>
                <a14:m>
                  <m:oMath xmlns:m="http://schemas.openxmlformats.org/officeDocument/2006/math">
                    <m:r>
                      <a:rPr lang="en-US">
                        <a:latin typeface="Cambria Math" panose="02040503050406030204" pitchFamily="18" charset="0"/>
                      </a:rPr>
                      <m:t>𝑈</m:t>
                    </m:r>
                    <m:r>
                      <a:rPr lang="en-US">
                        <a:latin typeface="Cambria Math" panose="02040503050406030204" pitchFamily="18" charset="0"/>
                      </a:rPr>
                      <m:t>={</m:t>
                    </m:r>
                    <m:r>
                      <m:rPr>
                        <m:nor/>
                      </m:rPr>
                      <a:rPr lang="en-US"/>
                      <m:t>apple</m:t>
                    </m:r>
                    <m:r>
                      <a:rPr lang="en-US">
                        <a:latin typeface="Cambria Math" panose="02040503050406030204" pitchFamily="18" charset="0"/>
                      </a:rPr>
                      <m:t>,</m:t>
                    </m:r>
                    <m:r>
                      <m:rPr>
                        <m:nor/>
                      </m:rPr>
                      <a:rPr lang="en-US"/>
                      <m:t>banana</m:t>
                    </m:r>
                    <m:r>
                      <a:rPr lang="en-US">
                        <a:latin typeface="Cambria Math" panose="02040503050406030204" pitchFamily="18" charset="0"/>
                      </a:rPr>
                      <m:t>,</m:t>
                    </m:r>
                    <m:r>
                      <m:rPr>
                        <m:nor/>
                      </m:rPr>
                      <a:rPr lang="en-US"/>
                      <m:t>cherry</m:t>
                    </m:r>
                    <m:r>
                      <a:rPr lang="en-US">
                        <a:latin typeface="Cambria Math" panose="02040503050406030204" pitchFamily="18" charset="0"/>
                      </a:rPr>
                      <m:t>,</m:t>
                    </m:r>
                    <m:r>
                      <m:rPr>
                        <m:nor/>
                      </m:rPr>
                      <a:rPr lang="en-US"/>
                      <m:t>pear</m:t>
                    </m:r>
                    <m:r>
                      <a:rPr lang="en-US">
                        <a:latin typeface="Cambria Math" panose="02040503050406030204" pitchFamily="18" charset="0"/>
                      </a:rPr>
                      <m:t>,</m:t>
                    </m:r>
                  </m:oMath>
                </a14:m>
                <a:r>
                  <a:rPr lang="en-US" dirty="0">
                    <a:latin typeface="Cambria Math" panose="02040503050406030204" pitchFamily="18" charset="0"/>
                  </a:rPr>
                  <a:t> </a:t>
                </a:r>
                <a14:m>
                  <m:oMath xmlns:m="http://schemas.openxmlformats.org/officeDocument/2006/math">
                    <m:r>
                      <m:rPr>
                        <m:nor/>
                      </m:rPr>
                      <a:rPr lang="en-US"/>
                      <m:t>peach</m:t>
                    </m:r>
                    <m:r>
                      <a:rPr lang="en-US">
                        <a:latin typeface="Cambria Math" panose="02040503050406030204" pitchFamily="18" charset="0"/>
                      </a:rPr>
                      <m:t>,</m:t>
                    </m:r>
                    <m:r>
                      <m:rPr>
                        <m:nor/>
                      </m:rPr>
                      <a:rPr lang="en-US"/>
                      <m:t>honeydew</m:t>
                    </m:r>
                    <m:r>
                      <a:rPr lang="en-US">
                        <a:latin typeface="Cambria Math" panose="02040503050406030204" pitchFamily="18" charset="0"/>
                      </a:rPr>
                      <m:t>,</m:t>
                    </m:r>
                  </m:oMath>
                </a14:m>
                <a:endParaRPr lang="en-US" dirty="0">
                  <a:latin typeface="Cambria Math" panose="02040503050406030204" pitchFamily="18" charset="0"/>
                </a:endParaRPr>
              </a:p>
              <a:p>
                <a:r>
                  <a:rPr lang="en-US" dirty="0"/>
                  <a:t>	</a:t>
                </a:r>
                <a14:m>
                  <m:oMath xmlns:m="http://schemas.openxmlformats.org/officeDocument/2006/math">
                    <m:r>
                      <m:rPr>
                        <m:nor/>
                      </m:rPr>
                      <a:rPr lang="en-US"/>
                      <m:t>watermelon</m:t>
                    </m:r>
                    <m:r>
                      <a:rPr lang="en-US">
                        <a:latin typeface="Cambria Math" panose="02040503050406030204" pitchFamily="18" charset="0"/>
                      </a:rPr>
                      <m:t>}</m:t>
                    </m:r>
                  </m:oMath>
                </a14:m>
                <a:endParaRPr lang="en-US" dirty="0"/>
              </a:p>
              <a:p>
                <a:r>
                  <a:rPr lang="en-IN" b="1" dirty="0"/>
                  <a:t>Solution</a:t>
                </a:r>
              </a:p>
              <a:p>
                <a:r>
                  <a:rPr lang="en-US" dirty="0"/>
                  <a:t>Because </a:t>
                </a:r>
                <a14:m>
                  <m:oMath xmlns:m="http://schemas.openxmlformats.org/officeDocument/2006/math">
                    <m:r>
                      <a:rPr lang="en-US" i="1" dirty="0" smtClean="0">
                        <a:latin typeface="Cambria Math" panose="02040503050406030204" pitchFamily="18" charset="0"/>
                      </a:rPr>
                      <m:t>𝐴</m:t>
                    </m:r>
                  </m:oMath>
                </a14:m>
                <a:r>
                  <a:rPr lang="en-US" dirty="0"/>
                  <a:t> and </a:t>
                </a:r>
                <a14:m>
                  <m:oMath xmlns:m="http://schemas.openxmlformats.org/officeDocument/2006/math">
                    <m:r>
                      <a:rPr lang="en-US" i="1" dirty="0" smtClean="0">
                        <a:latin typeface="Cambria Math" panose="02040503050406030204" pitchFamily="18" charset="0"/>
                      </a:rPr>
                      <m:t>𝐵</m:t>
                    </m:r>
                  </m:oMath>
                </a14:m>
                <a:r>
                  <a:rPr lang="en-US" dirty="0"/>
                  <a:t> have no elements in common, draw a Venn diagram with two nonoverlapping circles. The circle labeled </a:t>
                </a:r>
                <a14:m>
                  <m:oMath xmlns:m="http://schemas.openxmlformats.org/officeDocument/2006/math">
                    <m:r>
                      <a:rPr lang="en-US" i="1" dirty="0" smtClean="0">
                        <a:latin typeface="Cambria Math" panose="02040503050406030204" pitchFamily="18" charset="0"/>
                      </a:rPr>
                      <m:t>𝐴</m:t>
                    </m:r>
                  </m:oMath>
                </a14:m>
                <a:r>
                  <a:rPr lang="en-US" dirty="0"/>
                  <a:t> contains the elements of </a:t>
                </a:r>
                <a14:m>
                  <m:oMath xmlns:m="http://schemas.openxmlformats.org/officeDocument/2006/math">
                    <m:r>
                      <a:rPr lang="en-US" i="1" dirty="0" smtClean="0">
                        <a:latin typeface="Cambria Math" panose="02040503050406030204" pitchFamily="18" charset="0"/>
                      </a:rPr>
                      <m:t>𝐴</m:t>
                    </m:r>
                  </m:oMath>
                </a14:m>
                <a:r>
                  <a:rPr lang="en-US" dirty="0"/>
                  <a:t>, and the circle labeled </a:t>
                </a:r>
                <a14:m>
                  <m:oMath xmlns:m="http://schemas.openxmlformats.org/officeDocument/2006/math">
                    <m:r>
                      <a:rPr lang="en-US" i="1" dirty="0" smtClean="0">
                        <a:latin typeface="Cambria Math" panose="02040503050406030204" pitchFamily="18" charset="0"/>
                      </a:rPr>
                      <m:t>𝐵</m:t>
                    </m:r>
                  </m:oMath>
                </a14:m>
                <a:r>
                  <a:rPr lang="en-US" dirty="0"/>
                  <a:t> contains the elements of </a:t>
                </a:r>
                <a14:m>
                  <m:oMath xmlns:m="http://schemas.openxmlformats.org/officeDocument/2006/math">
                    <m:r>
                      <a:rPr lang="en-US" i="1" dirty="0" smtClean="0">
                        <a:latin typeface="Cambria Math" panose="02040503050406030204" pitchFamily="18" charset="0"/>
                      </a:rPr>
                      <m:t>𝐵</m:t>
                    </m:r>
                  </m:oMath>
                </a14:m>
                <a:r>
                  <a:rPr lang="en-US" dirty="0"/>
                  <a:t>. </a:t>
                </a:r>
                <a:endParaRPr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1259"/>
                </a:stretch>
              </a:blipFill>
            </p:spPr>
            <p:txBody>
              <a:bodyPr/>
              <a:lstStyle/>
              <a:p>
                <a:r>
                  <a:rPr lang="en-IN">
                    <a:noFill/>
                  </a:rPr>
                  <a:t> </a:t>
                </a:r>
              </a:p>
            </p:txBody>
          </p:sp>
        </mc:Fallback>
      </mc:AlternateContent>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a:t>Example 7: </a:t>
            </a:r>
            <a:r>
              <a:rPr lang="en-US" dirty="0"/>
              <a:t>Drawing Venn Diagrams with Disjoint Sets (cont.)</a:t>
            </a:r>
            <a:endParaRPr dirty="0"/>
          </a:p>
        </p:txBody>
      </p:sp>
      <p:sp>
        <p:nvSpPr>
          <p:cNvPr id="3" name="Text Placeholder 2"/>
          <p:cNvSpPr>
            <a:spLocks noGrp="1"/>
          </p:cNvSpPr>
          <p:nvPr>
            <p:ph type="body" sz="quarter" idx="10"/>
          </p:nvPr>
        </p:nvSpPr>
        <p:spPr/>
        <p:txBody>
          <a:bodyPr>
            <a:noAutofit/>
          </a:bodyPr>
          <a:lstStyle/>
          <a:p>
            <a:r>
              <a:rPr lang="en-US" dirty="0"/>
              <a:t>In this example, the elements </a:t>
            </a:r>
            <a:r>
              <a:rPr lang="en-US" i="1" dirty="0"/>
              <a:t>honeydew</a:t>
            </a:r>
            <a:r>
              <a:rPr lang="en-US" dirty="0"/>
              <a:t> and </a:t>
            </a:r>
            <a:r>
              <a:rPr lang="en-US" i="1" dirty="0"/>
              <a:t>watermelon</a:t>
            </a:r>
            <a:r>
              <a:rPr lang="en-US" dirty="0"/>
              <a:t> are contained within the rectangle, but not in either circle.</a:t>
            </a:r>
            <a:endParaRPr lang="en-IN" dirty="0"/>
          </a:p>
          <a:p>
            <a:endParaRPr dirty="0"/>
          </a:p>
        </p:txBody>
      </p:sp>
      <p:pic>
        <p:nvPicPr>
          <p:cNvPr id="5" name="Picture 4">
            <a:extLst>
              <a:ext uri="{FF2B5EF4-FFF2-40B4-BE49-F238E27FC236}">
                <a16:creationId xmlns:a16="http://schemas.microsoft.com/office/drawing/2014/main" id="{5473CA77-935E-A4A6-49AD-06E8123A46CD}"/>
              </a:ext>
            </a:extLst>
          </p:cNvPr>
          <p:cNvPicPr>
            <a:picLocks noChangeAspect="1"/>
          </p:cNvPicPr>
          <p:nvPr/>
        </p:nvPicPr>
        <p:blipFill>
          <a:blip r:embed="rId2"/>
          <a:stretch>
            <a:fillRect/>
          </a:stretch>
        </p:blipFill>
        <p:spPr>
          <a:xfrm>
            <a:off x="2514600" y="2521887"/>
            <a:ext cx="3467584" cy="2000529"/>
          </a:xfrm>
          <a:prstGeom prst="rect">
            <a:avLst/>
          </a:prstGeom>
        </p:spPr>
      </p:pic>
    </p:spTree>
    <p:extLst>
      <p:ext uri="{BB962C8B-B14F-4D97-AF65-F5344CB8AC3E}">
        <p14:creationId xmlns:p14="http://schemas.microsoft.com/office/powerpoint/2010/main" val="16519349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sz="3200"/>
            </a:pPr>
            <a:r>
              <a:rPr lang="en-US" dirty="0"/>
              <a:t>Definition: </a:t>
            </a:r>
            <a:r>
              <a:rPr dirty="0"/>
              <a:t>Union</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a:xfrm>
                <a:off x="457200" y="1181350"/>
                <a:ext cx="8229600" cy="3711785"/>
              </a:xfrm>
            </p:spPr>
            <p:txBody>
              <a:bodyPr>
                <a:spAutoFit/>
              </a:bodyPr>
              <a:lstStyle/>
              <a:p>
                <a:pPr>
                  <a:defRPr sz="2800"/>
                </a:pPr>
                <a:r>
                  <a:rPr lang="en-US" sz="2800" dirty="0"/>
                  <a:t>The </a:t>
                </a:r>
                <a:r>
                  <a:rPr lang="en-US" sz="2800" b="1" dirty="0"/>
                  <a:t>union</a:t>
                </a:r>
                <a:r>
                  <a:rPr lang="en-US" sz="2800" dirty="0"/>
                  <a:t> of sets </a:t>
                </a:r>
                <a14:m>
                  <m:oMath xmlns:m="http://schemas.openxmlformats.org/officeDocument/2006/math">
                    <m:r>
                      <a:rPr lang="en-US">
                        <a:latin typeface="Cambria Math" panose="02040503050406030204" pitchFamily="18" charset="0"/>
                      </a:rPr>
                      <m:t>𝐴</m:t>
                    </m:r>
                  </m:oMath>
                </a14:m>
                <a:r>
                  <a:rPr lang="en-US" sz="2800" dirty="0"/>
                  <a:t> and </a:t>
                </a:r>
                <a14:m>
                  <m:oMath xmlns:m="http://schemas.openxmlformats.org/officeDocument/2006/math">
                    <m:r>
                      <a:rPr lang="en-US">
                        <a:latin typeface="Cambria Math" panose="02040503050406030204" pitchFamily="18" charset="0"/>
                      </a:rPr>
                      <m:t>𝐵</m:t>
                    </m:r>
                  </m:oMath>
                </a14:m>
                <a:r>
                  <a:rPr lang="en-US" sz="2800" dirty="0"/>
                  <a:t> is the set of all elements </a:t>
                </a:r>
                <a14:m>
                  <m:oMath xmlns:m="http://schemas.openxmlformats.org/officeDocument/2006/math">
                    <m:r>
                      <a:rPr lang="ar-AE">
                        <a:latin typeface="Cambria Math" panose="02040503050406030204" pitchFamily="18" charset="0"/>
                      </a:rPr>
                      <m:t>𝑥</m:t>
                    </m:r>
                  </m:oMath>
                </a14:m>
                <a:r>
                  <a:rPr lang="en-US" sz="2800" dirty="0"/>
                  <a:t> such that </a:t>
                </a:r>
                <a14:m>
                  <m:oMath xmlns:m="http://schemas.openxmlformats.org/officeDocument/2006/math">
                    <m:r>
                      <a:rPr lang="ar-AE">
                        <a:latin typeface="Cambria Math" panose="02040503050406030204" pitchFamily="18" charset="0"/>
                      </a:rPr>
                      <m:t>𝑥</m:t>
                    </m:r>
                  </m:oMath>
                </a14:m>
                <a:r>
                  <a:rPr lang="en-US" sz="2800" dirty="0"/>
                  <a:t> is an element of only set </a:t>
                </a:r>
                <a14:m>
                  <m:oMath xmlns:m="http://schemas.openxmlformats.org/officeDocument/2006/math">
                    <m:r>
                      <a:rPr lang="en-US">
                        <a:latin typeface="Cambria Math" panose="02040503050406030204" pitchFamily="18" charset="0"/>
                      </a:rPr>
                      <m:t>𝐴</m:t>
                    </m:r>
                  </m:oMath>
                </a14:m>
                <a:r>
                  <a:rPr lang="en-US" sz="2800" dirty="0"/>
                  <a:t> </a:t>
                </a:r>
                <a:r>
                  <a:rPr lang="en-US" sz="2800" b="1" dirty="0"/>
                  <a:t>or</a:t>
                </a:r>
                <a:r>
                  <a:rPr lang="en-US" sz="2800" dirty="0"/>
                  <a:t> </a:t>
                </a:r>
                <a14:m>
                  <m:oMath xmlns:m="http://schemas.openxmlformats.org/officeDocument/2006/math">
                    <m:r>
                      <a:rPr lang="ar-AE">
                        <a:latin typeface="Cambria Math" panose="02040503050406030204" pitchFamily="18" charset="0"/>
                      </a:rPr>
                      <m:t>𝑥</m:t>
                    </m:r>
                  </m:oMath>
                </a14:m>
                <a:r>
                  <a:rPr lang="en-US" sz="2800" dirty="0"/>
                  <a:t> is an element of only set </a:t>
                </a:r>
                <a14:m>
                  <m:oMath xmlns:m="http://schemas.openxmlformats.org/officeDocument/2006/math">
                    <m:r>
                      <a:rPr lang="en-US">
                        <a:latin typeface="Cambria Math" panose="02040503050406030204" pitchFamily="18" charset="0"/>
                      </a:rPr>
                      <m:t>𝐵</m:t>
                    </m:r>
                  </m:oMath>
                </a14:m>
                <a:r>
                  <a:rPr lang="en-US" sz="2800" dirty="0"/>
                  <a:t> or </a:t>
                </a:r>
                <a14:m>
                  <m:oMath xmlns:m="http://schemas.openxmlformats.org/officeDocument/2006/math">
                    <m:r>
                      <a:rPr lang="ar-AE">
                        <a:latin typeface="Cambria Math" panose="02040503050406030204" pitchFamily="18" charset="0"/>
                      </a:rPr>
                      <m:t>𝑥</m:t>
                    </m:r>
                  </m:oMath>
                </a14:m>
                <a:r>
                  <a:rPr lang="en-US" sz="2800" dirty="0"/>
                  <a:t> is an element of </a:t>
                </a:r>
                <a14:m>
                  <m:oMath xmlns:m="http://schemas.openxmlformats.org/officeDocument/2006/math">
                    <m:r>
                      <a:rPr lang="en-US">
                        <a:latin typeface="Cambria Math" panose="02040503050406030204" pitchFamily="18" charset="0"/>
                      </a:rPr>
                      <m:t>𝐴</m:t>
                    </m:r>
                    <m:r>
                      <a:rPr lang="en-US">
                        <a:latin typeface="Cambria Math" panose="02040503050406030204" pitchFamily="18" charset="0"/>
                      </a:rPr>
                      <m:t>∩</m:t>
                    </m:r>
                    <m:r>
                      <a:rPr lang="en-US">
                        <a:latin typeface="Cambria Math" panose="02040503050406030204" pitchFamily="18" charset="0"/>
                      </a:rPr>
                      <m:t>𝐵</m:t>
                    </m:r>
                  </m:oMath>
                </a14:m>
                <a:r>
                  <a:rPr lang="en-US" sz="2800" dirty="0"/>
                  <a:t>. Mathematically, we write</a:t>
                </a:r>
              </a:p>
              <a:p>
                <a:pPr algn="ctr">
                  <a:defRPr sz="2800"/>
                </a:pPr>
                <a:r>
                  <a:rPr lang="en-US" sz="2800" dirty="0"/>
                  <a:t> </a:t>
                </a:r>
                <a14:m>
                  <m:oMath xmlns:m="http://schemas.openxmlformats.org/officeDocument/2006/math">
                    <m:r>
                      <a:rPr lang="en-US">
                        <a:latin typeface="Cambria Math" panose="02040503050406030204" pitchFamily="18" charset="0"/>
                      </a:rPr>
                      <m:t>𝐴</m:t>
                    </m:r>
                    <m:r>
                      <a:rPr lang="en-US">
                        <a:latin typeface="Cambria Math" panose="02040503050406030204" pitchFamily="18" charset="0"/>
                      </a:rPr>
                      <m:t>∪</m:t>
                    </m:r>
                    <m:r>
                      <a:rPr lang="en-US">
                        <a:latin typeface="Cambria Math" panose="02040503050406030204" pitchFamily="18" charset="0"/>
                      </a:rPr>
                      <m:t>𝐵</m:t>
                    </m:r>
                    <m:r>
                      <a:rPr lang="en-US">
                        <a:latin typeface="Cambria Math" panose="02040503050406030204" pitchFamily="18" charset="0"/>
                      </a:rPr>
                      <m:t>=</m:t>
                    </m:r>
                    <m:d>
                      <m:dPr>
                        <m:begChr m:val="{"/>
                        <m:endChr m:val="}"/>
                        <m:ctrlPr>
                          <a:rPr lang="ar-AE" i="1">
                            <a:latin typeface="Cambria Math" panose="02040503050406030204" pitchFamily="18" charset="0"/>
                          </a:rPr>
                        </m:ctrlPr>
                      </m:dPr>
                      <m:e>
                        <m:r>
                          <a:rPr lang="ar-AE">
                            <a:latin typeface="Cambria Math" panose="02040503050406030204" pitchFamily="18" charset="0"/>
                          </a:rPr>
                          <m:t>𝑥</m:t>
                        </m:r>
                      </m:e>
                      <m:e>
                        <m:r>
                          <a:rPr lang="ar-AE">
                            <a:latin typeface="Cambria Math" panose="02040503050406030204" pitchFamily="18" charset="0"/>
                          </a:rPr>
                          <m:t>𝑥</m:t>
                        </m:r>
                        <m:r>
                          <a:rPr lang="ar-AE">
                            <a:latin typeface="Cambria Math" panose="02040503050406030204" pitchFamily="18" charset="0"/>
                          </a:rPr>
                          <m:t>∈</m:t>
                        </m:r>
                        <m:r>
                          <a:rPr lang="ar-AE">
                            <a:latin typeface="Cambria Math" panose="02040503050406030204" pitchFamily="18" charset="0"/>
                          </a:rPr>
                          <m:t>𝐴</m:t>
                        </m:r>
                        <m:r>
                          <a:rPr lang="en-US" b="0" i="0" smtClean="0">
                            <a:latin typeface="Cambria Math" panose="02040503050406030204" pitchFamily="18" charset="0"/>
                          </a:rPr>
                          <m:t> </m:t>
                        </m:r>
                        <m:r>
                          <m:rPr>
                            <m:sty m:val="p"/>
                          </m:rPr>
                          <a:rPr lang="en-US" i="0">
                            <a:latin typeface="Cambria Math" panose="02040503050406030204" pitchFamily="18" charset="0"/>
                          </a:rPr>
                          <m:t>or</m:t>
                        </m:r>
                        <m:r>
                          <a:rPr lang="en-US" b="0" i="0" smtClean="0">
                            <a:latin typeface="Cambria Math" panose="02040503050406030204" pitchFamily="18" charset="0"/>
                          </a:rPr>
                          <m:t> </m:t>
                        </m:r>
                        <m:r>
                          <a:rPr lang="en-US">
                            <a:latin typeface="Cambria Math" panose="02040503050406030204" pitchFamily="18" charset="0"/>
                          </a:rPr>
                          <m:t>𝑥</m:t>
                        </m:r>
                        <m:r>
                          <a:rPr lang="en-US">
                            <a:latin typeface="Cambria Math" panose="02040503050406030204" pitchFamily="18" charset="0"/>
                          </a:rPr>
                          <m:t>∈</m:t>
                        </m:r>
                        <m:r>
                          <a:rPr lang="en-US">
                            <a:latin typeface="Cambria Math" panose="02040503050406030204" pitchFamily="18" charset="0"/>
                          </a:rPr>
                          <m:t>𝐵</m:t>
                        </m:r>
                      </m:e>
                    </m:d>
                  </m:oMath>
                </a14:m>
                <a:r>
                  <a:rPr lang="ar-AE" sz="2800" dirty="0"/>
                  <a:t>.</a:t>
                </a:r>
              </a:p>
              <a:p>
                <a14:m>
                  <m:oMath xmlns:m="http://schemas.openxmlformats.org/officeDocument/2006/math">
                    <m:r>
                      <a:rPr lang="ar-AE">
                        <a:latin typeface="Cambria Math" panose="02040503050406030204" pitchFamily="18" charset="0"/>
                      </a:rPr>
                      <m:t>𝐴</m:t>
                    </m:r>
                    <m:r>
                      <a:rPr lang="ar-AE">
                        <a:latin typeface="Cambria Math" panose="02040503050406030204" pitchFamily="18" charset="0"/>
                      </a:rPr>
                      <m:t>∪</m:t>
                    </m:r>
                    <m:r>
                      <a:rPr lang="ar-AE" smtClean="0">
                        <a:latin typeface="Cambria Math" panose="02040503050406030204" pitchFamily="18" charset="0"/>
                      </a:rPr>
                      <m:t>𝐵</m:t>
                    </m:r>
                  </m:oMath>
                </a14:m>
                <a:r>
                  <a:rPr lang="ar-AE" sz="2800" dirty="0"/>
                  <a:t> </a:t>
                </a:r>
                <a:r>
                  <a:rPr lang="en-US" sz="2800" dirty="0"/>
                  <a:t>(read "</a:t>
                </a:r>
                <a14:m>
                  <m:oMath xmlns:m="http://schemas.openxmlformats.org/officeDocument/2006/math">
                    <m:r>
                      <a:rPr lang="en-US">
                        <a:latin typeface="Cambria Math" panose="02040503050406030204" pitchFamily="18" charset="0"/>
                      </a:rPr>
                      <m:t>𝐴</m:t>
                    </m:r>
                  </m:oMath>
                </a14:m>
                <a:r>
                  <a:rPr lang="en-US" sz="2800" dirty="0"/>
                  <a:t> union </a:t>
                </a:r>
                <a14:m>
                  <m:oMath xmlns:m="http://schemas.openxmlformats.org/officeDocument/2006/math">
                    <m:r>
                      <a:rPr lang="en-US">
                        <a:latin typeface="Cambria Math" panose="02040503050406030204" pitchFamily="18" charset="0"/>
                      </a:rPr>
                      <m:t>𝐵</m:t>
                    </m:r>
                  </m:oMath>
                </a14:m>
                <a:r>
                  <a:rPr lang="en-US" sz="2800" dirty="0"/>
                  <a:t>") represents the set that contains elements that are only in set </a:t>
                </a:r>
                <a14:m>
                  <m:oMath xmlns:m="http://schemas.openxmlformats.org/officeDocument/2006/math">
                    <m:r>
                      <a:rPr lang="en-US">
                        <a:latin typeface="Cambria Math" panose="02040503050406030204" pitchFamily="18" charset="0"/>
                      </a:rPr>
                      <m:t>𝐴</m:t>
                    </m:r>
                  </m:oMath>
                </a14:m>
                <a:r>
                  <a:rPr lang="en-US" sz="2800" dirty="0"/>
                  <a:t>, only in set </a:t>
                </a:r>
                <a14:m>
                  <m:oMath xmlns:m="http://schemas.openxmlformats.org/officeDocument/2006/math">
                    <m:r>
                      <a:rPr lang="en-US">
                        <a:latin typeface="Cambria Math" panose="02040503050406030204" pitchFamily="18" charset="0"/>
                      </a:rPr>
                      <m:t>𝐵</m:t>
                    </m:r>
                  </m:oMath>
                </a14:m>
                <a:r>
                  <a:rPr lang="en-US" sz="2800" dirty="0"/>
                  <a:t>, or are in </a:t>
                </a:r>
                <a14:m>
                  <m:oMath xmlns:m="http://schemas.openxmlformats.org/officeDocument/2006/math">
                    <m:r>
                      <a:rPr lang="en-US">
                        <a:latin typeface="Cambria Math" panose="02040503050406030204" pitchFamily="18" charset="0"/>
                      </a:rPr>
                      <m:t>𝐴</m:t>
                    </m:r>
                    <m:r>
                      <a:rPr lang="en-US">
                        <a:latin typeface="Cambria Math" panose="02040503050406030204" pitchFamily="18" charset="0"/>
                      </a:rPr>
                      <m:t>∩</m:t>
                    </m:r>
                    <m:r>
                      <a:rPr lang="en-US">
                        <a:latin typeface="Cambria Math" panose="02040503050406030204" pitchFamily="18" charset="0"/>
                      </a:rPr>
                      <m:t>𝐵</m:t>
                    </m:r>
                  </m:oMath>
                </a14:m>
                <a:r>
                  <a:rPr lang="en-US" sz="2800" dirty="0"/>
                  <a:t>.</a:t>
                </a:r>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xfrm>
                <a:off x="457200" y="1181350"/>
                <a:ext cx="8229600" cy="3711785"/>
              </a:xfrm>
              <a:blipFill>
                <a:blip r:embed="rId2"/>
                <a:stretch>
                  <a:fillRect l="-1328" t="-1303" b="-3257"/>
                </a:stretch>
              </a:blipFill>
            </p:spPr>
            <p:txBody>
              <a:bodyPr/>
              <a:lstStyle/>
              <a:p>
                <a:r>
                  <a:rPr lang="en-IN">
                    <a:noFill/>
                  </a:rPr>
                  <a:t> </a:t>
                </a:r>
              </a:p>
            </p:txBody>
          </p:sp>
        </mc:Fallback>
      </mc:AlternateContent>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a:t>Example 8: Finding the Union of Two Sets</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lnSpcReduction="10000"/>
              </a:bodyPr>
              <a:lstStyle/>
              <a:p>
                <a:pPr/>
                <a14:m>
                  <m:oMathPara xmlns:m="http://schemas.openxmlformats.org/officeDocument/2006/math">
                    <m:oMathParaPr>
                      <m:jc m:val="left"/>
                    </m:oMathParaPr>
                    <m:oMath xmlns:m="http://schemas.openxmlformats.org/officeDocument/2006/math">
                      <m:r>
                        <a:rPr lang="ar-AE" smtClean="0">
                          <a:latin typeface="Cambria Math" panose="02040503050406030204" pitchFamily="18" charset="0"/>
                        </a:rPr>
                        <m:t>𝐴</m:t>
                      </m:r>
                      <m:r>
                        <a:rPr lang="ar-AE" smtClean="0">
                          <a:latin typeface="Cambria Math" panose="02040503050406030204" pitchFamily="18" charset="0"/>
                        </a:rPr>
                        <m:t>=</m:t>
                      </m:r>
                      <m:d>
                        <m:dPr>
                          <m:begChr m:val="{"/>
                          <m:endChr m:val="}"/>
                          <m:ctrlPr>
                            <a:rPr lang="ar-AE" i="1">
                              <a:latin typeface="Cambria Math" panose="02040503050406030204" pitchFamily="18" charset="0"/>
                            </a:rPr>
                          </m:ctrlPr>
                        </m:dPr>
                        <m:e>
                          <m:r>
                            <m:rPr>
                              <m:nor/>
                            </m:rPr>
                            <a:rPr lang="en-US"/>
                            <m:t>April</m:t>
                          </m:r>
                          <m:r>
                            <a:rPr lang="en-US">
                              <a:latin typeface="Cambria Math" panose="02040503050406030204" pitchFamily="18" charset="0"/>
                            </a:rPr>
                            <m:t>,</m:t>
                          </m:r>
                          <m:r>
                            <m:rPr>
                              <m:nor/>
                            </m:rPr>
                            <a:rPr lang="en-US"/>
                            <m:t>Kathy</m:t>
                          </m:r>
                          <m:r>
                            <a:rPr lang="en-US">
                              <a:latin typeface="Cambria Math" panose="02040503050406030204" pitchFamily="18" charset="0"/>
                            </a:rPr>
                            <m:t>,</m:t>
                          </m:r>
                          <m:r>
                            <m:rPr>
                              <m:nor/>
                            </m:rPr>
                            <a:rPr lang="en-US"/>
                            <m:t>Diane</m:t>
                          </m:r>
                          <m:r>
                            <a:rPr lang="en-US">
                              <a:latin typeface="Cambria Math" panose="02040503050406030204" pitchFamily="18" charset="0"/>
                            </a:rPr>
                            <m:t>,</m:t>
                          </m:r>
                          <m:r>
                            <m:rPr>
                              <m:nor/>
                            </m:rPr>
                            <a:rPr lang="en-US"/>
                            <m:t>Ed</m:t>
                          </m:r>
                          <m:r>
                            <a:rPr lang="en-US">
                              <a:latin typeface="Cambria Math" panose="02040503050406030204" pitchFamily="18" charset="0"/>
                            </a:rPr>
                            <m:t>,</m:t>
                          </m:r>
                          <m:r>
                            <m:rPr>
                              <m:nor/>
                            </m:rPr>
                            <a:rPr lang="en-US"/>
                            <m:t>Andrea</m:t>
                          </m:r>
                        </m:e>
                      </m:d>
                    </m:oMath>
                  </m:oMathPara>
                </a14:m>
                <a:endParaRPr lang="ar-AE" dirty="0">
                  <a:latin typeface="Cambria Math" panose="02040503050406030204" pitchFamily="18" charset="0"/>
                </a:endParaRPr>
              </a:p>
              <a:p>
                <a:pPr/>
                <a14:m>
                  <m:oMathPara xmlns:m="http://schemas.openxmlformats.org/officeDocument/2006/math">
                    <m:oMathParaPr>
                      <m:jc m:val="left"/>
                    </m:oMathParaPr>
                    <m:oMath xmlns:m="http://schemas.openxmlformats.org/officeDocument/2006/math">
                      <m:r>
                        <a:rPr lang="ar-AE">
                          <a:latin typeface="Cambria Math" panose="02040503050406030204" pitchFamily="18" charset="0"/>
                        </a:rPr>
                        <m:t>𝐵</m:t>
                      </m:r>
                      <m:r>
                        <a:rPr lang="ar-AE">
                          <a:latin typeface="Cambria Math" panose="02040503050406030204" pitchFamily="18" charset="0"/>
                        </a:rPr>
                        <m:t>={</m:t>
                      </m:r>
                      <m:r>
                        <m:rPr>
                          <m:nor/>
                        </m:rPr>
                        <a:rPr lang="en-US"/>
                        <m:t>Stewart</m:t>
                      </m:r>
                      <m:r>
                        <a:rPr lang="en-US">
                          <a:latin typeface="Cambria Math" panose="02040503050406030204" pitchFamily="18" charset="0"/>
                        </a:rPr>
                        <m:t>,</m:t>
                      </m:r>
                      <m:r>
                        <m:rPr>
                          <m:nor/>
                        </m:rPr>
                        <a:rPr lang="en-US"/>
                        <m:t>Wilma</m:t>
                      </m:r>
                      <m:r>
                        <a:rPr lang="en-US">
                          <a:latin typeface="Cambria Math" panose="02040503050406030204" pitchFamily="18" charset="0"/>
                        </a:rPr>
                        <m:t>,</m:t>
                      </m:r>
                      <m:r>
                        <m:rPr>
                          <m:nor/>
                        </m:rPr>
                        <a:rPr lang="en-US"/>
                        <m:t>Andrea</m:t>
                      </m:r>
                      <m:r>
                        <a:rPr lang="en-US">
                          <a:latin typeface="Cambria Math" panose="02040503050406030204" pitchFamily="18" charset="0"/>
                        </a:rPr>
                        <m:t>,</m:t>
                      </m:r>
                      <m:r>
                        <m:rPr>
                          <m:nor/>
                        </m:rPr>
                        <a:rPr lang="en-US"/>
                        <m:t>Vinnie</m:t>
                      </m:r>
                      <m:r>
                        <a:rPr lang="en-US">
                          <a:latin typeface="Cambria Math" panose="02040503050406030204" pitchFamily="18" charset="0"/>
                        </a:rPr>
                        <m:t>}</m:t>
                      </m:r>
                    </m:oMath>
                  </m:oMathPara>
                </a14:m>
                <a:endParaRPr lang="en-US" sz="2800" dirty="0"/>
              </a:p>
              <a:p>
                <a:r>
                  <a:rPr lang="en-US" sz="2800" dirty="0"/>
                  <a:t>Find </a:t>
                </a:r>
                <a14:m>
                  <m:oMath xmlns:m="http://schemas.openxmlformats.org/officeDocument/2006/math">
                    <m:r>
                      <a:rPr lang="en-US">
                        <a:latin typeface="Cambria Math" panose="02040503050406030204" pitchFamily="18" charset="0"/>
                      </a:rPr>
                      <m:t>𝐴</m:t>
                    </m:r>
                    <m:r>
                      <a:rPr lang="en-US">
                        <a:latin typeface="Cambria Math" panose="02040503050406030204" pitchFamily="18" charset="0"/>
                      </a:rPr>
                      <m:t>∪</m:t>
                    </m:r>
                    <m:r>
                      <a:rPr lang="en-US">
                        <a:latin typeface="Cambria Math" panose="02040503050406030204" pitchFamily="18" charset="0"/>
                      </a:rPr>
                      <m:t>𝐵</m:t>
                    </m:r>
                  </m:oMath>
                </a14:m>
                <a:r>
                  <a:rPr lang="en-US" sz="2800" dirty="0"/>
                  <a:t>.</a:t>
                </a:r>
              </a:p>
              <a:p>
                <a:r>
                  <a:rPr lang="en-US" b="1" dirty="0"/>
                  <a:t>Solution</a:t>
                </a:r>
              </a:p>
              <a:p>
                <a:r>
                  <a:rPr lang="en-US" sz="2800" dirty="0"/>
                  <a:t>The union of sets </a:t>
                </a:r>
                <a14:m>
                  <m:oMath xmlns:m="http://schemas.openxmlformats.org/officeDocument/2006/math">
                    <m:r>
                      <a:rPr lang="en-US" sz="2800" i="1" dirty="0" smtClean="0">
                        <a:latin typeface="Cambria Math" panose="02040503050406030204" pitchFamily="18" charset="0"/>
                      </a:rPr>
                      <m:t>𝐴</m:t>
                    </m:r>
                  </m:oMath>
                </a14:m>
                <a:r>
                  <a:rPr lang="en-US" sz="2800" dirty="0"/>
                  <a:t> and </a:t>
                </a:r>
                <a14:m>
                  <m:oMath xmlns:m="http://schemas.openxmlformats.org/officeDocument/2006/math">
                    <m:r>
                      <a:rPr lang="en-US" sz="2800" i="1" dirty="0" smtClean="0">
                        <a:latin typeface="Cambria Math" panose="02040503050406030204" pitchFamily="18" charset="0"/>
                      </a:rPr>
                      <m:t>𝐵</m:t>
                    </m:r>
                  </m:oMath>
                </a14:m>
                <a:r>
                  <a:rPr lang="en-US" sz="2800" dirty="0"/>
                  <a:t> is a set containing all the elements of both sets, without repeating any elements that belong to both sets. Although Andrea appears in both sets, she is included only once in the union of the sets.</a:t>
                </a:r>
              </a:p>
              <a:p>
                <a:pPr/>
                <a14:m>
                  <m:oMathPara xmlns:m="http://schemas.openxmlformats.org/officeDocument/2006/math">
                    <m:oMathParaPr>
                      <m:jc m:val="left"/>
                    </m:oMathParaPr>
                    <m:oMath xmlns:m="http://schemas.openxmlformats.org/officeDocument/2006/math">
                      <m:r>
                        <a:rPr lang="en-US" sz="2800" b="0" i="1" smtClean="0">
                          <a:latin typeface="Cambria Math" panose="02040503050406030204" pitchFamily="18" charset="0"/>
                        </a:rPr>
                        <m:t>𝐴</m:t>
                      </m:r>
                      <m:r>
                        <a:rPr lang="en-US" sz="2800" b="0" i="1" smtClean="0">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𝐵</m:t>
                      </m:r>
                      <m:r>
                        <a:rPr lang="en-US" sz="2800" b="0" i="1" smtClean="0">
                          <a:latin typeface="Cambria Math" panose="02040503050406030204" pitchFamily="18" charset="0"/>
                          <a:ea typeface="Cambria Math" panose="02040503050406030204" pitchFamily="18" charset="0"/>
                        </a:rPr>
                        <m:t>=</m:t>
                      </m:r>
                      <m:d>
                        <m:dPr>
                          <m:begChr m:val="{"/>
                          <m:endChr m:val="}"/>
                          <m:ctrlPr>
                            <a:rPr lang="en-US" sz="2800" b="0" i="1" smtClean="0">
                              <a:latin typeface="Cambria Math" panose="02040503050406030204" pitchFamily="18" charset="0"/>
                              <a:ea typeface="Cambria Math" panose="02040503050406030204" pitchFamily="18" charset="0"/>
                            </a:rPr>
                          </m:ctrlPr>
                        </m:dPr>
                        <m:e>
                          <m:eqArr>
                            <m:eqArrPr>
                              <m:ctrlPr>
                                <a:rPr lang="en-US" sz="2800" b="0" i="1" smtClean="0">
                                  <a:latin typeface="Cambria Math" panose="02040503050406030204" pitchFamily="18" charset="0"/>
                                  <a:ea typeface="Cambria Math" panose="02040503050406030204" pitchFamily="18" charset="0"/>
                                </a:rPr>
                              </m:ctrlPr>
                            </m:eqArrPr>
                            <m:e>
                              <m:r>
                                <m:rPr>
                                  <m:sty m:val="p"/>
                                </m:rPr>
                                <a:rPr lang="en-US" sz="2800" b="0" i="0" smtClean="0">
                                  <a:latin typeface="Cambria Math" panose="02040503050406030204" pitchFamily="18" charset="0"/>
                                  <a:ea typeface="Cambria Math" panose="02040503050406030204" pitchFamily="18" charset="0"/>
                                </a:rPr>
                                <m:t>April</m:t>
                              </m:r>
                              <m:r>
                                <a:rPr lang="en-US" sz="2800" b="0" i="0" smtClean="0">
                                  <a:latin typeface="Cambria Math" panose="02040503050406030204" pitchFamily="18" charset="0"/>
                                  <a:ea typeface="Cambria Math" panose="02040503050406030204" pitchFamily="18" charset="0"/>
                                </a:rPr>
                                <m:t>, </m:t>
                              </m:r>
                              <m:r>
                                <m:rPr>
                                  <m:sty m:val="p"/>
                                </m:rPr>
                                <a:rPr lang="en-US" sz="2800" b="0" i="0" smtClean="0">
                                  <a:latin typeface="Cambria Math" panose="02040503050406030204" pitchFamily="18" charset="0"/>
                                  <a:ea typeface="Cambria Math" panose="02040503050406030204" pitchFamily="18" charset="0"/>
                                </a:rPr>
                                <m:t>Kathy</m:t>
                              </m:r>
                              <m:r>
                                <a:rPr lang="en-US" sz="2800" b="0" i="0" smtClean="0">
                                  <a:latin typeface="Cambria Math" panose="02040503050406030204" pitchFamily="18" charset="0"/>
                                  <a:ea typeface="Cambria Math" panose="02040503050406030204" pitchFamily="18" charset="0"/>
                                </a:rPr>
                                <m:t>, </m:t>
                              </m:r>
                              <m:r>
                                <m:rPr>
                                  <m:sty m:val="p"/>
                                </m:rPr>
                                <a:rPr lang="en-US" sz="2800" b="0" i="0" smtClean="0">
                                  <a:latin typeface="Cambria Math" panose="02040503050406030204" pitchFamily="18" charset="0"/>
                                  <a:ea typeface="Cambria Math" panose="02040503050406030204" pitchFamily="18" charset="0"/>
                                </a:rPr>
                                <m:t>Diane</m:t>
                              </m:r>
                              <m:r>
                                <a:rPr lang="en-US" sz="2800" b="0" i="0" smtClean="0">
                                  <a:latin typeface="Cambria Math" panose="02040503050406030204" pitchFamily="18" charset="0"/>
                                  <a:ea typeface="Cambria Math" panose="02040503050406030204" pitchFamily="18" charset="0"/>
                                </a:rPr>
                                <m:t>, </m:t>
                              </m:r>
                              <m:r>
                                <m:rPr>
                                  <m:sty m:val="p"/>
                                </m:rPr>
                                <a:rPr lang="en-US" sz="2800" b="0" i="0" smtClean="0">
                                  <a:latin typeface="Cambria Math" panose="02040503050406030204" pitchFamily="18" charset="0"/>
                                  <a:ea typeface="Cambria Math" panose="02040503050406030204" pitchFamily="18" charset="0"/>
                                </a:rPr>
                                <m:t>Ed</m:t>
                              </m:r>
                              <m:r>
                                <a:rPr lang="en-US" sz="2800" b="0" i="0" smtClean="0">
                                  <a:latin typeface="Cambria Math" panose="02040503050406030204" pitchFamily="18" charset="0"/>
                                  <a:ea typeface="Cambria Math" panose="02040503050406030204" pitchFamily="18" charset="0"/>
                                </a:rPr>
                                <m:t>, </m:t>
                              </m:r>
                              <m:r>
                                <m:rPr>
                                  <m:sty m:val="p"/>
                                </m:rPr>
                                <a:rPr lang="en-US" sz="2800" b="0" i="0" smtClean="0">
                                  <a:latin typeface="Cambria Math" panose="02040503050406030204" pitchFamily="18" charset="0"/>
                                  <a:ea typeface="Cambria Math" panose="02040503050406030204" pitchFamily="18" charset="0"/>
                                </a:rPr>
                                <m:t>Andrea</m:t>
                              </m:r>
                              <m:r>
                                <a:rPr lang="en-US" sz="2800" b="0" i="0" smtClean="0">
                                  <a:latin typeface="Cambria Math" panose="02040503050406030204" pitchFamily="18" charset="0"/>
                                  <a:ea typeface="Cambria Math" panose="02040503050406030204" pitchFamily="18" charset="0"/>
                                </a:rPr>
                                <m:t>, </m:t>
                              </m:r>
                              <m:r>
                                <m:rPr>
                                  <m:sty m:val="p"/>
                                </m:rPr>
                                <a:rPr lang="en-US" sz="2800" b="0" i="0" smtClean="0">
                                  <a:latin typeface="Cambria Math" panose="02040503050406030204" pitchFamily="18" charset="0"/>
                                  <a:ea typeface="Cambria Math" panose="02040503050406030204" pitchFamily="18" charset="0"/>
                                </a:rPr>
                                <m:t>Stewart</m:t>
                              </m:r>
                              <m:r>
                                <a:rPr lang="en-US" sz="2800" b="0" i="0" smtClean="0">
                                  <a:latin typeface="Cambria Math" panose="02040503050406030204" pitchFamily="18" charset="0"/>
                                  <a:ea typeface="Cambria Math" panose="02040503050406030204" pitchFamily="18" charset="0"/>
                                </a:rPr>
                                <m:t>, </m:t>
                              </m:r>
                            </m:e>
                            <m:e>
                              <m:r>
                                <m:rPr>
                                  <m:sty m:val="p"/>
                                </m:rPr>
                                <a:rPr lang="en-US" sz="2800" b="0" i="0" smtClean="0">
                                  <a:latin typeface="Cambria Math" panose="02040503050406030204" pitchFamily="18" charset="0"/>
                                  <a:ea typeface="Cambria Math" panose="02040503050406030204" pitchFamily="18" charset="0"/>
                                </a:rPr>
                                <m:t>Wilma</m:t>
                              </m:r>
                              <m:r>
                                <a:rPr lang="en-US" sz="2800" b="0" i="0" smtClean="0">
                                  <a:latin typeface="Cambria Math" panose="02040503050406030204" pitchFamily="18" charset="0"/>
                                  <a:ea typeface="Cambria Math" panose="02040503050406030204" pitchFamily="18" charset="0"/>
                                </a:rPr>
                                <m:t>, </m:t>
                              </m:r>
                              <m:r>
                                <m:rPr>
                                  <m:sty m:val="p"/>
                                </m:rPr>
                                <a:rPr lang="en-US" sz="2800" b="0" i="0" smtClean="0">
                                  <a:latin typeface="Cambria Math" panose="02040503050406030204" pitchFamily="18" charset="0"/>
                                  <a:ea typeface="Cambria Math" panose="02040503050406030204" pitchFamily="18" charset="0"/>
                                </a:rPr>
                                <m:t>Vinnie</m:t>
                              </m:r>
                            </m:e>
                          </m:eqArr>
                        </m:e>
                      </m:d>
                    </m:oMath>
                  </m:oMathPara>
                </a14:m>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r="-741"/>
                </a:stretch>
              </a:blipFill>
            </p:spPr>
            <p:txBody>
              <a:bodyPr/>
              <a:lstStyle/>
              <a:p>
                <a:r>
                  <a:rPr lang="en-IN">
                    <a:noFill/>
                  </a:rPr>
                  <a:t> </a:t>
                </a:r>
              </a:p>
            </p:txBody>
          </p:sp>
        </mc:Fallback>
      </mc:AlternateContent>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a:t>Example 9: Finding the Union of Two Sets</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Autofit/>
              </a:bodyPr>
              <a:lstStyle/>
              <a:p>
                <a:pPr/>
                <a14:m>
                  <m:oMathPara xmlns:m="http://schemas.openxmlformats.org/officeDocument/2006/math">
                    <m:oMathParaPr>
                      <m:jc m:val="left"/>
                    </m:oMathParaPr>
                    <m:oMath xmlns:m="http://schemas.openxmlformats.org/officeDocument/2006/math">
                      <m:r>
                        <a:rPr lang="ar-AE" smtClean="0">
                          <a:latin typeface="Cambria Math" panose="02040503050406030204" pitchFamily="18" charset="0"/>
                        </a:rPr>
                        <m:t>𝐴</m:t>
                      </m:r>
                      <m:r>
                        <a:rPr lang="ar-AE" smtClean="0">
                          <a:latin typeface="Cambria Math" panose="02040503050406030204" pitchFamily="18" charset="0"/>
                        </a:rPr>
                        <m:t>=</m:t>
                      </m:r>
                      <m:d>
                        <m:dPr>
                          <m:begChr m:val="{"/>
                          <m:endChr m:val="}"/>
                          <m:ctrlPr>
                            <a:rPr lang="ar-AE" i="1" smtClean="0">
                              <a:latin typeface="Cambria Math" panose="02040503050406030204" pitchFamily="18" charset="0"/>
                            </a:rPr>
                          </m:ctrlPr>
                        </m:dPr>
                        <m:e>
                          <m:eqArr>
                            <m:eqArrPr>
                              <m:ctrlPr>
                                <a:rPr lang="en-US" i="1">
                                  <a:latin typeface="Cambria Math" panose="02040503050406030204" pitchFamily="18" charset="0"/>
                                </a:rPr>
                              </m:ctrlPr>
                            </m:eqArrPr>
                            <m:e>
                              <m:r>
                                <a:rPr lang="en-US" i="1">
                                  <a:latin typeface="Cambria Math" panose="02040503050406030204" pitchFamily="18" charset="0"/>
                                </a:rPr>
                                <m:t>𝑥</m:t>
                              </m:r>
                              <m:r>
                                <a:rPr lang="en-US" i="1">
                                  <a:latin typeface="Cambria Math" panose="02040503050406030204" pitchFamily="18" charset="0"/>
                                </a:rPr>
                                <m:t> | </m:t>
                              </m:r>
                              <m:r>
                                <a:rPr lang="en-US" i="1">
                                  <a:latin typeface="Cambria Math" panose="02040503050406030204" pitchFamily="18" charset="0"/>
                                </a:rPr>
                                <m:t>𝑥</m:t>
                              </m:r>
                              <m:r>
                                <a:rPr lang="en-US" i="1">
                                  <a:latin typeface="Cambria Math" panose="02040503050406030204" pitchFamily="18" charset="0"/>
                                </a:rPr>
                                <m:t> </m:t>
                              </m:r>
                              <m:r>
                                <m:rPr>
                                  <m:sty m:val="p"/>
                                </m:rPr>
                                <a:rPr lang="en-US" i="0">
                                  <a:latin typeface="Cambria Math" panose="02040503050406030204" pitchFamily="18" charset="0"/>
                                </a:rPr>
                                <m:t>is</m:t>
                              </m:r>
                              <m:r>
                                <a:rPr lang="en-US" i="0">
                                  <a:latin typeface="Cambria Math" panose="02040503050406030204" pitchFamily="18" charset="0"/>
                                </a:rPr>
                                <m:t> </m:t>
                              </m:r>
                              <m:r>
                                <m:rPr>
                                  <m:sty m:val="p"/>
                                </m:rPr>
                                <a:rPr lang="en-US" i="0">
                                  <a:latin typeface="Cambria Math" panose="02040503050406030204" pitchFamily="18" charset="0"/>
                                </a:rPr>
                                <m:t>an</m:t>
                              </m:r>
                              <m:r>
                                <a:rPr lang="en-US" i="0">
                                  <a:latin typeface="Cambria Math" panose="02040503050406030204" pitchFamily="18" charset="0"/>
                                </a:rPr>
                                <m:t> </m:t>
                              </m:r>
                              <m:r>
                                <m:rPr>
                                  <m:sty m:val="p"/>
                                </m:rPr>
                                <a:rPr lang="en-US" i="0">
                                  <a:latin typeface="Cambria Math" panose="02040503050406030204" pitchFamily="18" charset="0"/>
                                </a:rPr>
                                <m:t>even</m:t>
                              </m:r>
                              <m:r>
                                <a:rPr lang="en-US" i="0">
                                  <a:latin typeface="Cambria Math" panose="02040503050406030204" pitchFamily="18" charset="0"/>
                                </a:rPr>
                                <m:t> </m:t>
                              </m:r>
                              <m:r>
                                <m:rPr>
                                  <m:sty m:val="p"/>
                                </m:rPr>
                                <a:rPr lang="en-US" i="0">
                                  <a:latin typeface="Cambria Math" panose="02040503050406030204" pitchFamily="18" charset="0"/>
                                </a:rPr>
                                <m:t>natural</m:t>
                              </m:r>
                              <m:r>
                                <a:rPr lang="en-US" b="0" i="0" smtClean="0">
                                  <a:latin typeface="Cambria Math" panose="02040503050406030204" pitchFamily="18" charset="0"/>
                                </a:rPr>
                                <m:t> </m:t>
                              </m:r>
                              <m:r>
                                <m:rPr>
                                  <m:sty m:val="p"/>
                                </m:rPr>
                                <a:rPr lang="en-US" i="0">
                                  <a:latin typeface="Cambria Math" panose="02040503050406030204" pitchFamily="18" charset="0"/>
                                </a:rPr>
                                <m:t>number</m:t>
                              </m:r>
                              <m:r>
                                <a:rPr lang="en-US" i="0">
                                  <a:latin typeface="Cambria Math" panose="02040503050406030204" pitchFamily="18" charset="0"/>
                                </a:rPr>
                                <m:t> </m:t>
                              </m:r>
                              <m:r>
                                <m:rPr>
                                  <m:sty m:val="p"/>
                                </m:rPr>
                                <a:rPr lang="en-US" i="0">
                                  <a:latin typeface="Cambria Math" panose="02040503050406030204" pitchFamily="18" charset="0"/>
                                </a:rPr>
                                <m:t>less</m:t>
                              </m:r>
                              <m:r>
                                <a:rPr lang="en-US" i="0">
                                  <a:latin typeface="Cambria Math" panose="02040503050406030204" pitchFamily="18" charset="0"/>
                                </a:rPr>
                                <m:t> </m:t>
                              </m:r>
                              <m:r>
                                <m:rPr>
                                  <m:sty m:val="p"/>
                                </m:rPr>
                                <a:rPr lang="en-US" i="0">
                                  <a:latin typeface="Cambria Math" panose="02040503050406030204" pitchFamily="18" charset="0"/>
                                </a:rPr>
                                <m:t>than</m:t>
                              </m:r>
                              <m:r>
                                <a:rPr lang="en-US" i="0">
                                  <a:latin typeface="Cambria Math" panose="02040503050406030204" pitchFamily="18" charset="0"/>
                                </a:rPr>
                                <m:t> </m:t>
                              </m:r>
                              <m:r>
                                <m:rPr>
                                  <m:sty m:val="p"/>
                                </m:rPr>
                                <a:rPr lang="en-US" i="0">
                                  <a:latin typeface="Cambria Math" panose="02040503050406030204" pitchFamily="18" charset="0"/>
                                </a:rPr>
                                <m:t>or</m:t>
                              </m:r>
                            </m:e>
                            <m:e>
                              <m:r>
                                <m:rPr>
                                  <m:sty m:val="p"/>
                                </m:rPr>
                                <a:rPr lang="en-US" i="0">
                                  <a:latin typeface="Cambria Math" panose="02040503050406030204" pitchFamily="18" charset="0"/>
                                </a:rPr>
                                <m:t>equal</m:t>
                              </m:r>
                              <m:r>
                                <a:rPr lang="en-US" i="0">
                                  <a:latin typeface="Cambria Math" panose="02040503050406030204" pitchFamily="18" charset="0"/>
                                </a:rPr>
                                <m:t> </m:t>
                              </m:r>
                              <m:r>
                                <m:rPr>
                                  <m:sty m:val="p"/>
                                </m:rPr>
                                <a:rPr lang="en-US" i="0">
                                  <a:latin typeface="Cambria Math" panose="02040503050406030204" pitchFamily="18" charset="0"/>
                                </a:rPr>
                                <m:t>to</m:t>
                              </m:r>
                              <m:r>
                                <a:rPr lang="en-US" i="0">
                                  <a:latin typeface="Cambria Math" panose="02040503050406030204" pitchFamily="18" charset="0"/>
                                </a:rPr>
                                <m:t> </m:t>
                              </m:r>
                              <m:r>
                                <a:rPr lang="en-US" i="1">
                                  <a:latin typeface="Cambria Math" panose="02040503050406030204" pitchFamily="18" charset="0"/>
                                </a:rPr>
                                <m:t>10</m:t>
                              </m:r>
                            </m:e>
                          </m:eqArr>
                        </m:e>
                      </m:d>
                    </m:oMath>
                  </m:oMathPara>
                </a14:m>
                <a:endParaRPr lang="en-US" dirty="0">
                  <a:latin typeface="Cambria Math" panose="02040503050406030204" pitchFamily="18" charset="0"/>
                </a:endParaRPr>
              </a:p>
              <a:p>
                <a:pPr/>
                <a14:m>
                  <m:oMathPara xmlns:m="http://schemas.openxmlformats.org/officeDocument/2006/math">
                    <m:oMathParaPr>
                      <m:jc m:val="left"/>
                    </m:oMathParaPr>
                    <m:oMath xmlns:m="http://schemas.openxmlformats.org/officeDocument/2006/math">
                      <m:r>
                        <a:rPr lang="en-US" b="0" i="1" dirty="0" smtClean="0">
                          <a:latin typeface="Cambria Math" panose="02040503050406030204" pitchFamily="18" charset="0"/>
                        </a:rPr>
                        <m:t>𝐵</m:t>
                      </m:r>
                      <m:r>
                        <a:rPr lang="ar-AE" smtClean="0">
                          <a:latin typeface="Cambria Math" panose="02040503050406030204" pitchFamily="18" charset="0"/>
                        </a:rPr>
                        <m:t>=</m:t>
                      </m:r>
                      <m:d>
                        <m:dPr>
                          <m:begChr m:val="{"/>
                          <m:endChr m:val="}"/>
                          <m:ctrlPr>
                            <a:rPr lang="ar-AE" i="1" smtClean="0">
                              <a:latin typeface="Cambria Math" panose="02040503050406030204" pitchFamily="18" charset="0"/>
                            </a:rPr>
                          </m:ctrlPr>
                        </m:dPr>
                        <m:e>
                          <m:eqArr>
                            <m:eqArrPr>
                              <m:ctrlPr>
                                <a:rPr lang="en-US" i="1">
                                  <a:latin typeface="Cambria Math" panose="02040503050406030204" pitchFamily="18" charset="0"/>
                                </a:rPr>
                              </m:ctrlPr>
                            </m:eqArrPr>
                            <m:e>
                              <m:r>
                                <a:rPr lang="en-US" i="1">
                                  <a:latin typeface="Cambria Math" panose="02040503050406030204" pitchFamily="18" charset="0"/>
                                </a:rPr>
                                <m:t>𝑥</m:t>
                              </m:r>
                              <m:r>
                                <a:rPr lang="en-US" i="1">
                                  <a:latin typeface="Cambria Math" panose="02040503050406030204" pitchFamily="18" charset="0"/>
                                </a:rPr>
                                <m:t> | </m:t>
                              </m:r>
                              <m:r>
                                <a:rPr lang="en-US" i="1">
                                  <a:latin typeface="Cambria Math" panose="02040503050406030204" pitchFamily="18" charset="0"/>
                                </a:rPr>
                                <m:t>𝑥</m:t>
                              </m:r>
                              <m:r>
                                <a:rPr lang="en-US" i="1">
                                  <a:latin typeface="Cambria Math" panose="02040503050406030204" pitchFamily="18" charset="0"/>
                                </a:rPr>
                                <m:t> </m:t>
                              </m:r>
                              <m:r>
                                <m:rPr>
                                  <m:sty m:val="p"/>
                                </m:rPr>
                                <a:rPr lang="en-US" i="0">
                                  <a:latin typeface="Cambria Math" panose="02040503050406030204" pitchFamily="18" charset="0"/>
                                </a:rPr>
                                <m:t>is</m:t>
                              </m:r>
                              <m:r>
                                <a:rPr lang="en-US" i="0">
                                  <a:latin typeface="Cambria Math" panose="02040503050406030204" pitchFamily="18" charset="0"/>
                                </a:rPr>
                                <m:t> </m:t>
                              </m:r>
                              <m:r>
                                <m:rPr>
                                  <m:sty m:val="p"/>
                                </m:rPr>
                                <a:rPr lang="en-US" i="0">
                                  <a:latin typeface="Cambria Math" panose="02040503050406030204" pitchFamily="18" charset="0"/>
                                </a:rPr>
                                <m:t>a</m:t>
                              </m:r>
                              <m:r>
                                <a:rPr lang="en-US" i="0">
                                  <a:latin typeface="Cambria Math" panose="02040503050406030204" pitchFamily="18" charset="0"/>
                                </a:rPr>
                                <m:t> </m:t>
                              </m:r>
                              <m:r>
                                <m:rPr>
                                  <m:sty m:val="p"/>
                                </m:rPr>
                                <a:rPr lang="en-US" b="0" i="0" smtClean="0">
                                  <a:latin typeface="Cambria Math" panose="02040503050406030204" pitchFamily="18" charset="0"/>
                                </a:rPr>
                                <m:t>prime</m:t>
                              </m:r>
                              <m:r>
                                <a:rPr lang="en-US" b="0" i="0" smtClean="0">
                                  <a:latin typeface="Cambria Math" panose="02040503050406030204" pitchFamily="18" charset="0"/>
                                </a:rPr>
                                <m:t> </m:t>
                              </m:r>
                              <m:r>
                                <m:rPr>
                                  <m:sty m:val="p"/>
                                </m:rPr>
                                <a:rPr lang="en-US" i="0">
                                  <a:latin typeface="Cambria Math" panose="02040503050406030204" pitchFamily="18" charset="0"/>
                                </a:rPr>
                                <m:t>natural</m:t>
                              </m:r>
                              <m:r>
                                <a:rPr lang="en-US" b="0" i="0" smtClean="0">
                                  <a:latin typeface="Cambria Math" panose="02040503050406030204" pitchFamily="18" charset="0"/>
                                </a:rPr>
                                <m:t> </m:t>
                              </m:r>
                              <m:r>
                                <m:rPr>
                                  <m:sty m:val="p"/>
                                </m:rPr>
                                <a:rPr lang="en-US" i="0">
                                  <a:latin typeface="Cambria Math" panose="02040503050406030204" pitchFamily="18" charset="0"/>
                                </a:rPr>
                                <m:t>number</m:t>
                              </m:r>
                              <m:r>
                                <a:rPr lang="en-US" i="0">
                                  <a:latin typeface="Cambria Math" panose="02040503050406030204" pitchFamily="18" charset="0"/>
                                </a:rPr>
                                <m:t> </m:t>
                              </m:r>
                              <m:r>
                                <m:rPr>
                                  <m:sty m:val="p"/>
                                </m:rPr>
                                <a:rPr lang="en-US" i="0">
                                  <a:latin typeface="Cambria Math" panose="02040503050406030204" pitchFamily="18" charset="0"/>
                                </a:rPr>
                                <m:t>less</m:t>
                              </m:r>
                              <m:r>
                                <a:rPr lang="en-US" i="0">
                                  <a:latin typeface="Cambria Math" panose="02040503050406030204" pitchFamily="18" charset="0"/>
                                </a:rPr>
                                <m:t> </m:t>
                              </m:r>
                              <m:r>
                                <m:rPr>
                                  <m:sty m:val="p"/>
                                </m:rPr>
                                <a:rPr lang="en-US" i="0">
                                  <a:latin typeface="Cambria Math" panose="02040503050406030204" pitchFamily="18" charset="0"/>
                                </a:rPr>
                                <m:t>than</m:t>
                              </m:r>
                              <m:r>
                                <a:rPr lang="en-US" i="0">
                                  <a:latin typeface="Cambria Math" panose="02040503050406030204" pitchFamily="18" charset="0"/>
                                </a:rPr>
                                <m:t> </m:t>
                              </m:r>
                              <m:r>
                                <m:rPr>
                                  <m:sty m:val="p"/>
                                </m:rPr>
                                <a:rPr lang="en-US" i="0">
                                  <a:latin typeface="Cambria Math" panose="02040503050406030204" pitchFamily="18" charset="0"/>
                                </a:rPr>
                                <m:t>or</m:t>
                              </m:r>
                            </m:e>
                            <m:e>
                              <m:r>
                                <m:rPr>
                                  <m:sty m:val="p"/>
                                </m:rPr>
                                <a:rPr lang="en-US" i="0">
                                  <a:latin typeface="Cambria Math" panose="02040503050406030204" pitchFamily="18" charset="0"/>
                                </a:rPr>
                                <m:t>equal</m:t>
                              </m:r>
                              <m:r>
                                <a:rPr lang="en-US" i="0">
                                  <a:latin typeface="Cambria Math" panose="02040503050406030204" pitchFamily="18" charset="0"/>
                                </a:rPr>
                                <m:t> </m:t>
                              </m:r>
                              <m:r>
                                <m:rPr>
                                  <m:sty m:val="p"/>
                                </m:rPr>
                                <a:rPr lang="en-US" i="0">
                                  <a:latin typeface="Cambria Math" panose="02040503050406030204" pitchFamily="18" charset="0"/>
                                </a:rPr>
                                <m:t>to</m:t>
                              </m:r>
                              <m:r>
                                <a:rPr lang="en-US" i="0">
                                  <a:latin typeface="Cambria Math" panose="02040503050406030204" pitchFamily="18" charset="0"/>
                                </a:rPr>
                                <m:t> </m:t>
                              </m:r>
                              <m:r>
                                <a:rPr lang="en-US" i="1">
                                  <a:latin typeface="Cambria Math" panose="02040503050406030204" pitchFamily="18" charset="0"/>
                                </a:rPr>
                                <m:t>10</m:t>
                              </m:r>
                            </m:e>
                          </m:eqArr>
                        </m:e>
                      </m:d>
                    </m:oMath>
                  </m:oMathPara>
                </a14:m>
                <a:endParaRPr lang="en-US" dirty="0">
                  <a:latin typeface="Cambria Math" panose="02040503050406030204" pitchFamily="18" charset="0"/>
                </a:endParaRPr>
              </a:p>
              <a:p>
                <a:r>
                  <a:rPr lang="en-US" dirty="0">
                    <a:latin typeface="Cambria Math" panose="02040503050406030204" pitchFamily="18" charset="0"/>
                  </a:rPr>
                  <a:t>Find </a:t>
                </a:r>
                <a14:m>
                  <m:oMath xmlns:m="http://schemas.openxmlformats.org/officeDocument/2006/math">
                    <m:r>
                      <a:rPr lang="en-US" b="0" i="1" smtClean="0">
                        <a:latin typeface="Cambria Math" panose="02040503050406030204" pitchFamily="18" charset="0"/>
                      </a:rPr>
                      <m:t>𝐴</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𝐵</m:t>
                    </m:r>
                    <m:r>
                      <a:rPr lang="en-US" b="0" i="1" smtClean="0">
                        <a:latin typeface="Cambria Math" panose="02040503050406030204" pitchFamily="18" charset="0"/>
                        <a:ea typeface="Cambria Math" panose="02040503050406030204" pitchFamily="18" charset="0"/>
                      </a:rPr>
                      <m:t>.</m:t>
                    </m:r>
                  </m:oMath>
                </a14:m>
                <a:endParaRPr lang="en-US" b="0" dirty="0">
                  <a:latin typeface="Cambria Math" panose="02040503050406030204" pitchFamily="18" charset="0"/>
                  <a:ea typeface="Cambria Math" panose="02040503050406030204" pitchFamily="18" charset="0"/>
                </a:endParaRPr>
              </a:p>
              <a:p>
                <a:r>
                  <a:rPr lang="en-US" b="1" i="0" dirty="0">
                    <a:latin typeface="+mj-lt"/>
                  </a:rPr>
                  <a:t>Solution</a:t>
                </a:r>
              </a:p>
              <a:p>
                <a14:m>
                  <m:oMath xmlns:m="http://schemas.openxmlformats.org/officeDocument/2006/math">
                    <m:r>
                      <a:rPr lang="en-US" b="0" i="1" smtClean="0">
                        <a:latin typeface="Cambria Math" panose="02040503050406030204" pitchFamily="18" charset="0"/>
                      </a:rPr>
                      <m:t>𝐴</m:t>
                    </m:r>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2</m:t>
                        </m:r>
                        <m:r>
                          <a:rPr lang="en-US" b="0" i="1" smtClean="0">
                            <a:latin typeface="Cambria Math" panose="02040503050406030204" pitchFamily="18" charset="0"/>
                          </a:rPr>
                          <m:t>,</m:t>
                        </m:r>
                        <m:r>
                          <a:rPr lang="en-US" b="0" i="1" smtClean="0">
                            <a:latin typeface="Cambria Math" panose="02040503050406030204" pitchFamily="18" charset="0"/>
                          </a:rPr>
                          <m:t>4</m:t>
                        </m:r>
                        <m:r>
                          <a:rPr lang="en-US" b="0" i="1" smtClean="0">
                            <a:latin typeface="Cambria Math" panose="02040503050406030204" pitchFamily="18" charset="0"/>
                          </a:rPr>
                          <m:t>,</m:t>
                        </m:r>
                        <m:r>
                          <a:rPr lang="en-US" b="0" i="1" smtClean="0">
                            <a:latin typeface="Cambria Math" panose="02040503050406030204" pitchFamily="18" charset="0"/>
                          </a:rPr>
                          <m:t>6</m:t>
                        </m:r>
                        <m:r>
                          <a:rPr lang="en-US" b="0" i="1" smtClean="0">
                            <a:latin typeface="Cambria Math" panose="02040503050406030204" pitchFamily="18" charset="0"/>
                          </a:rPr>
                          <m:t>,</m:t>
                        </m:r>
                        <m:r>
                          <a:rPr lang="en-US" b="0" i="1" smtClean="0">
                            <a:latin typeface="Cambria Math" panose="02040503050406030204" pitchFamily="18" charset="0"/>
                          </a:rPr>
                          <m:t>8</m:t>
                        </m:r>
                        <m:r>
                          <a:rPr lang="en-US" b="0" i="1" smtClean="0">
                            <a:latin typeface="Cambria Math" panose="02040503050406030204" pitchFamily="18" charset="0"/>
                          </a:rPr>
                          <m:t>,</m:t>
                        </m:r>
                        <m:r>
                          <a:rPr lang="en-US" b="0" i="1" smtClean="0">
                            <a:latin typeface="Cambria Math" panose="02040503050406030204" pitchFamily="18" charset="0"/>
                          </a:rPr>
                          <m:t>10</m:t>
                        </m:r>
                      </m:e>
                    </m:d>
                    <m:r>
                      <a:rPr lang="en-US" b="0" i="1" smtClean="0">
                        <a:latin typeface="Cambria Math" panose="02040503050406030204" pitchFamily="18" charset="0"/>
                      </a:rPr>
                      <m:t>,</m:t>
                    </m:r>
                  </m:oMath>
                </a14:m>
                <a:r>
                  <a:rPr lang="en-US" dirty="0">
                    <a:latin typeface="Cambria Math" panose="02040503050406030204" pitchFamily="18" charset="0"/>
                  </a:rPr>
                  <a:t> </a:t>
                </a:r>
                <a:r>
                  <a:rPr lang="en-US" i="0" dirty="0">
                    <a:latin typeface="+mj-lt"/>
                  </a:rPr>
                  <a:t>the even natural numbers less than 	or equal to</a:t>
                </a:r>
                <a:r>
                  <a:rPr lang="en-US" dirty="0">
                    <a:latin typeface="Cambria Math" panose="02040503050406030204" pitchFamily="18" charset="0"/>
                  </a:rPr>
                  <a:t> </a:t>
                </a:r>
                <a14:m>
                  <m:oMath xmlns:m="http://schemas.openxmlformats.org/officeDocument/2006/math">
                    <m:r>
                      <a:rPr lang="en-US" i="1" dirty="0" smtClean="0">
                        <a:latin typeface="Cambria Math" panose="02040503050406030204" pitchFamily="18" charset="0"/>
                      </a:rPr>
                      <m:t>10</m:t>
                    </m:r>
                  </m:oMath>
                </a14:m>
                <a:r>
                  <a:rPr lang="en-US" dirty="0">
                    <a:latin typeface="Cambria Math" panose="02040503050406030204" pitchFamily="18" charset="0"/>
                  </a:rPr>
                  <a:t>.</a:t>
                </a:r>
              </a:p>
              <a:p>
                <a14:m>
                  <m:oMath xmlns:m="http://schemas.openxmlformats.org/officeDocument/2006/math">
                    <m:r>
                      <a:rPr lang="en-US" b="0" i="1" smtClean="0">
                        <a:latin typeface="Cambria Math" panose="02040503050406030204" pitchFamily="18" charset="0"/>
                      </a:rPr>
                      <m:t>𝐵</m:t>
                    </m:r>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2</m:t>
                        </m:r>
                        <m:r>
                          <a:rPr lang="en-US" b="0" i="1" smtClean="0">
                            <a:latin typeface="Cambria Math" panose="02040503050406030204" pitchFamily="18" charset="0"/>
                          </a:rPr>
                          <m:t>,</m:t>
                        </m:r>
                        <m:r>
                          <a:rPr lang="en-US" b="0" i="1" smtClean="0">
                            <a:latin typeface="Cambria Math" panose="02040503050406030204" pitchFamily="18" charset="0"/>
                          </a:rPr>
                          <m:t>3</m:t>
                        </m:r>
                        <m:r>
                          <a:rPr lang="en-US" b="0" i="1" smtClean="0">
                            <a:latin typeface="Cambria Math" panose="02040503050406030204" pitchFamily="18" charset="0"/>
                          </a:rPr>
                          <m:t>,</m:t>
                        </m:r>
                        <m:r>
                          <a:rPr lang="en-US" b="0" i="1" smtClean="0">
                            <a:latin typeface="Cambria Math" panose="02040503050406030204" pitchFamily="18" charset="0"/>
                          </a:rPr>
                          <m:t>5</m:t>
                        </m:r>
                        <m:r>
                          <a:rPr lang="en-US" b="0" i="1" smtClean="0">
                            <a:latin typeface="Cambria Math" panose="02040503050406030204" pitchFamily="18" charset="0"/>
                          </a:rPr>
                          <m:t>,</m:t>
                        </m:r>
                        <m:r>
                          <a:rPr lang="en-US" b="0" i="1" smtClean="0">
                            <a:latin typeface="Cambria Math" panose="02040503050406030204" pitchFamily="18" charset="0"/>
                          </a:rPr>
                          <m:t>7</m:t>
                        </m:r>
                      </m:e>
                    </m:d>
                    <m:r>
                      <a:rPr lang="en-US" b="0" i="1" smtClean="0">
                        <a:latin typeface="Cambria Math" panose="02040503050406030204" pitchFamily="18" charset="0"/>
                      </a:rPr>
                      <m:t>,</m:t>
                    </m:r>
                  </m:oMath>
                </a14:m>
                <a:r>
                  <a:rPr lang="en-US" dirty="0">
                    <a:latin typeface="Cambria Math" panose="02040503050406030204" pitchFamily="18" charset="0"/>
                  </a:rPr>
                  <a:t> </a:t>
                </a:r>
                <a:r>
                  <a:rPr lang="en-US" i="0" dirty="0">
                    <a:latin typeface="+mj-lt"/>
                  </a:rPr>
                  <a:t>the prime natural numbers less than or 	equal to</a:t>
                </a:r>
                <a:r>
                  <a:rPr lang="en-US" dirty="0">
                    <a:latin typeface="Cambria Math" panose="02040503050406030204" pitchFamily="18" charset="0"/>
                  </a:rPr>
                  <a:t> </a:t>
                </a:r>
                <a14:m>
                  <m:oMath xmlns:m="http://schemas.openxmlformats.org/officeDocument/2006/math">
                    <m:r>
                      <a:rPr lang="en-US" i="1" dirty="0" smtClean="0">
                        <a:latin typeface="Cambria Math" panose="02040503050406030204" pitchFamily="18" charset="0"/>
                      </a:rPr>
                      <m:t>10</m:t>
                    </m:r>
                  </m:oMath>
                </a14:m>
                <a:r>
                  <a:rPr lang="en-US" dirty="0">
                    <a:latin typeface="Cambria Math" panose="02040503050406030204" pitchFamily="18" charset="0"/>
                  </a:rPr>
                  <a:t>.</a:t>
                </a:r>
              </a:p>
              <a:p>
                <a:endParaRPr lang="en-US" dirty="0">
                  <a:latin typeface="Cambria Math" panose="02040503050406030204" pitchFamily="18" charset="0"/>
                </a:endParaRPr>
              </a:p>
              <a:p>
                <a:endParaRPr lang="en-US" dirty="0">
                  <a:latin typeface="Cambria Math" panose="02040503050406030204" pitchFamily="18" charset="0"/>
                </a:endParaRP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a:stretch>
              </a:blipFill>
            </p:spPr>
            <p:txBody>
              <a:bodyPr/>
              <a:lstStyle/>
              <a:p>
                <a:r>
                  <a:rPr lang="en-IN">
                    <a:noFill/>
                  </a:rPr>
                  <a:t> </a:t>
                </a:r>
              </a:p>
            </p:txBody>
          </p:sp>
        </mc:Fallback>
      </mc:AlternateContent>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sz="3200"/>
            </a:pPr>
            <a:r>
              <a:rPr lang="en-US" dirty="0"/>
              <a:t>Definition: </a:t>
            </a:r>
            <a:r>
              <a:rPr dirty="0"/>
              <a:t>Universal Set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a:xfrm>
                <a:off x="457200" y="1181687"/>
                <a:ext cx="8229600" cy="4609513"/>
              </a:xfrm>
            </p:spPr>
            <p:txBody>
              <a:bodyPr>
                <a:normAutofit/>
              </a:bodyPr>
              <a:lstStyle/>
              <a:p>
                <a:r>
                  <a:rPr lang="en-US" sz="2800" dirty="0"/>
                  <a:t>The </a:t>
                </a:r>
                <a:r>
                  <a:rPr lang="en-US" sz="2800" b="1" dirty="0"/>
                  <a:t>universal set</a:t>
                </a:r>
                <a:r>
                  <a:rPr lang="en-US" sz="2800" dirty="0"/>
                  <a:t>, </a:t>
                </a:r>
                <a14:m>
                  <m:oMath xmlns:m="http://schemas.openxmlformats.org/officeDocument/2006/math">
                    <m:r>
                      <a:rPr lang="en-US" sz="2800" b="1" i="1" smtClean="0">
                        <a:latin typeface="Cambria Math" panose="02040503050406030204" pitchFamily="18" charset="0"/>
                      </a:rPr>
                      <m:t>𝑼</m:t>
                    </m:r>
                  </m:oMath>
                </a14:m>
                <a:r>
                  <a:rPr lang="en-US" sz="2800" dirty="0"/>
                  <a:t>, contains all the elements within the context of the problem.</a:t>
                </a:r>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xfrm>
                <a:off x="457200" y="1181687"/>
                <a:ext cx="8229600" cy="4609513"/>
              </a:xfrm>
              <a:blipFill>
                <a:blip r:embed="rId2"/>
                <a:stretch>
                  <a:fillRect l="-1328" t="-1051"/>
                </a:stretch>
              </a:blipFill>
            </p:spPr>
            <p:txBody>
              <a:bodyPr/>
              <a:lstStyle/>
              <a:p>
                <a:r>
                  <a:rPr lang="en-IN">
                    <a:noFill/>
                  </a:rPr>
                  <a:t> </a:t>
                </a:r>
              </a:p>
            </p:txBody>
          </p:sp>
        </mc:Fallback>
      </mc:AlternateContent>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a:t>Example 9: Finding the Union of Two Sets</a:t>
            </a:r>
            <a:r>
              <a:rPr lang="en-US" dirty="0"/>
              <a:t> (cont.)</a:t>
            </a:r>
            <a:endParaRPr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Autofit/>
              </a:bodyPr>
              <a:lstStyle/>
              <a:p>
                <a:r>
                  <a:rPr lang="en-US" dirty="0">
                    <a:latin typeface="+mj-lt"/>
                  </a:rPr>
                  <a:t>List all the elements of </a:t>
                </a:r>
                <a14:m>
                  <m:oMath xmlns:m="http://schemas.openxmlformats.org/officeDocument/2006/math">
                    <m:r>
                      <a:rPr lang="en-US" i="1" dirty="0" smtClean="0">
                        <a:latin typeface="Cambria Math" panose="02040503050406030204" pitchFamily="18" charset="0"/>
                      </a:rPr>
                      <m:t>𝐴</m:t>
                    </m:r>
                  </m:oMath>
                </a14:m>
                <a:r>
                  <a:rPr lang="en-US" dirty="0">
                    <a:latin typeface="+mj-lt"/>
                  </a:rPr>
                  <a:t> or </a:t>
                </a:r>
                <a14:m>
                  <m:oMath xmlns:m="http://schemas.openxmlformats.org/officeDocument/2006/math">
                    <m:r>
                      <a:rPr lang="en-US" i="1" dirty="0" smtClean="0">
                        <a:latin typeface="Cambria Math" panose="02040503050406030204" pitchFamily="18" charset="0"/>
                      </a:rPr>
                      <m:t>𝐵</m:t>
                    </m:r>
                  </m:oMath>
                </a14:m>
                <a:r>
                  <a:rPr lang="en-US" dirty="0">
                    <a:latin typeface="+mj-lt"/>
                  </a:rPr>
                  <a:t> or </a:t>
                </a:r>
                <a14:m>
                  <m:oMath xmlns:m="http://schemas.openxmlformats.org/officeDocument/2006/math">
                    <m:r>
                      <a:rPr lang="en-US" i="1" dirty="0" smtClean="0">
                        <a:latin typeface="Cambria Math" panose="02040503050406030204" pitchFamily="18" charset="0"/>
                      </a:rPr>
                      <m:t>𝐴</m:t>
                    </m:r>
                    <m:r>
                      <a:rPr lang="en-US" i="1" dirty="0" smtClean="0">
                        <a:latin typeface="Cambria Math" panose="02040503050406030204" pitchFamily="18" charset="0"/>
                      </a:rPr>
                      <m:t>∩</m:t>
                    </m:r>
                    <m:r>
                      <a:rPr lang="en-US" i="1" dirty="0" smtClean="0">
                        <a:latin typeface="Cambria Math" panose="02040503050406030204" pitchFamily="18" charset="0"/>
                      </a:rPr>
                      <m:t>𝐵</m:t>
                    </m:r>
                  </m:oMath>
                </a14:m>
                <a:r>
                  <a:rPr lang="en-US" dirty="0">
                    <a:latin typeface="+mj-lt"/>
                  </a:rPr>
                  <a:t>, but do not repeat any elements. The only element that </a:t>
                </a:r>
                <a14:m>
                  <m:oMath xmlns:m="http://schemas.openxmlformats.org/officeDocument/2006/math">
                    <m:r>
                      <a:rPr lang="en-US" i="1" dirty="0" smtClean="0">
                        <a:latin typeface="Cambria Math" panose="02040503050406030204" pitchFamily="18" charset="0"/>
                      </a:rPr>
                      <m:t>𝐴</m:t>
                    </m:r>
                  </m:oMath>
                </a14:m>
                <a:r>
                  <a:rPr lang="en-US" dirty="0">
                    <a:latin typeface="+mj-lt"/>
                  </a:rPr>
                  <a:t> and </a:t>
                </a:r>
                <a14:m>
                  <m:oMath xmlns:m="http://schemas.openxmlformats.org/officeDocument/2006/math">
                    <m:r>
                      <a:rPr lang="en-US" i="1" dirty="0" smtClean="0">
                        <a:latin typeface="Cambria Math" panose="02040503050406030204" pitchFamily="18" charset="0"/>
                      </a:rPr>
                      <m:t>𝐵</m:t>
                    </m:r>
                  </m:oMath>
                </a14:m>
                <a:r>
                  <a:rPr lang="en-US" dirty="0">
                    <a:latin typeface="+mj-lt"/>
                  </a:rPr>
                  <a:t> have in common is </a:t>
                </a:r>
                <a14:m>
                  <m:oMath xmlns:m="http://schemas.openxmlformats.org/officeDocument/2006/math">
                    <m:r>
                      <a:rPr lang="en-US" i="1" dirty="0" smtClean="0">
                        <a:latin typeface="Cambria Math" panose="02040503050406030204" pitchFamily="18" charset="0"/>
                      </a:rPr>
                      <m:t>2</m:t>
                    </m:r>
                  </m:oMath>
                </a14:m>
                <a:r>
                  <a:rPr lang="en-US" dirty="0">
                    <a:latin typeface="+mj-lt"/>
                  </a:rPr>
                  <a:t>.</a:t>
                </a:r>
              </a:p>
              <a:p>
                <a:pPr/>
                <a14:m>
                  <m:oMathPara xmlns:m="http://schemas.openxmlformats.org/officeDocument/2006/math">
                    <m:oMathParaPr>
                      <m:jc m:val="left"/>
                    </m:oMathParaPr>
                    <m:oMath xmlns:m="http://schemas.openxmlformats.org/officeDocument/2006/math">
                      <m:r>
                        <a:rPr lang="en-US" b="0" i="1" smtClean="0">
                          <a:latin typeface="Cambria Math" panose="02040503050406030204" pitchFamily="18" charset="0"/>
                        </a:rPr>
                        <m:t>𝐴</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𝐵</m:t>
                      </m:r>
                      <m:r>
                        <a:rPr lang="en-US" b="0" i="1" smtClean="0">
                          <a:latin typeface="Cambria Math" panose="02040503050406030204" pitchFamily="18" charset="0"/>
                          <a:ea typeface="Cambria Math" panose="02040503050406030204" pitchFamily="18" charset="0"/>
                        </a:rPr>
                        <m:t>=</m:t>
                      </m:r>
                      <m:d>
                        <m:dPr>
                          <m:begChr m:val="{"/>
                          <m:endChr m:val="}"/>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2</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3</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4</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5</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6</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7</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8</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10</m:t>
                          </m:r>
                        </m:e>
                      </m:d>
                    </m:oMath>
                  </m:oMathPara>
                </a14:m>
                <a:endParaRPr lang="en-US" dirty="0">
                  <a:latin typeface="Cambria Math" panose="02040503050406030204" pitchFamily="18" charset="0"/>
                </a:endParaRPr>
              </a:p>
              <a:p>
                <a:endParaRPr lang="en-US" dirty="0">
                  <a:latin typeface="Cambria Math" panose="02040503050406030204" pitchFamily="18" charset="0"/>
                </a:endParaRP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IN">
                    <a:noFill/>
                  </a:rPr>
                  <a:t> </a:t>
                </a:r>
              </a:p>
            </p:txBody>
          </p:sp>
        </mc:Fallback>
      </mc:AlternateContent>
    </p:spTree>
    <p:extLst>
      <p:ext uri="{BB962C8B-B14F-4D97-AF65-F5344CB8AC3E}">
        <p14:creationId xmlns:p14="http://schemas.microsoft.com/office/powerpoint/2010/main" val="11134697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Example 10: </a:t>
            </a:r>
            <a:r>
              <a:rPr lang="en-US" dirty="0"/>
              <a:t>Using Venn Diagrams to Describe the Relationship Between Two Sets</a:t>
            </a:r>
            <a:endParaRPr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lang="en-US" sz="2800" dirty="0"/>
                  <a:t>Given the following information, draw a Venn diagram to represent the sets.</a:t>
                </a:r>
              </a:p>
              <a:p>
                <a:pPr/>
                <a14:m>
                  <m:oMathPara xmlns:m="http://schemas.openxmlformats.org/officeDocument/2006/math">
                    <m:oMathParaPr>
                      <m:jc m:val="left"/>
                    </m:oMathParaPr>
                    <m:oMath xmlns:m="http://schemas.openxmlformats.org/officeDocument/2006/math">
                      <m:r>
                        <a:rPr lang="en-US">
                          <a:latin typeface="Cambria Math" panose="02040503050406030204" pitchFamily="18" charset="0"/>
                        </a:rPr>
                        <m:t>𝐴</m:t>
                      </m:r>
                      <m:r>
                        <a:rPr lang="en-US">
                          <a:latin typeface="Cambria Math" panose="02040503050406030204" pitchFamily="18" charset="0"/>
                        </a:rPr>
                        <m:t>∩</m:t>
                      </m:r>
                      <m:r>
                        <a:rPr lang="en-US">
                          <a:latin typeface="Cambria Math" panose="02040503050406030204" pitchFamily="18" charset="0"/>
                        </a:rPr>
                        <m:t>𝐵</m:t>
                      </m:r>
                      <m:r>
                        <a:rPr lang="en-US">
                          <a:latin typeface="Cambria Math" panose="02040503050406030204" pitchFamily="18" charset="0"/>
                        </a:rPr>
                        <m:t>=</m:t>
                      </m:r>
                      <m:d>
                        <m:dPr>
                          <m:begChr m:val="{"/>
                          <m:endChr m:val="}"/>
                          <m:ctrlPr>
                            <a:rPr lang="ar-AE" i="1">
                              <a:latin typeface="Cambria Math" panose="02040503050406030204" pitchFamily="18" charset="0"/>
                            </a:rPr>
                          </m:ctrlPr>
                        </m:dPr>
                        <m:e>
                          <m:r>
                            <a:rPr lang="ar-AE">
                              <a:latin typeface="Cambria Math" panose="02040503050406030204" pitchFamily="18" charset="0"/>
                            </a:rPr>
                            <m:t>4</m:t>
                          </m:r>
                        </m:e>
                      </m:d>
                    </m:oMath>
                  </m:oMathPara>
                </a14:m>
                <a:endParaRPr lang="ar-AE" i="1" dirty="0">
                  <a:latin typeface="Cambria Math" panose="02040503050406030204" pitchFamily="18" charset="0"/>
                </a:endParaRPr>
              </a:p>
              <a:p>
                <a:pPr/>
                <a14:m>
                  <m:oMathPara xmlns:m="http://schemas.openxmlformats.org/officeDocument/2006/math">
                    <m:oMathParaPr>
                      <m:jc m:val="left"/>
                    </m:oMathParaPr>
                    <m:oMath xmlns:m="http://schemas.openxmlformats.org/officeDocument/2006/math">
                      <m:r>
                        <a:rPr lang="ar-AE">
                          <a:latin typeface="Cambria Math" panose="02040503050406030204" pitchFamily="18" charset="0"/>
                        </a:rPr>
                        <m:t>𝐴</m:t>
                      </m:r>
                      <m:r>
                        <a:rPr lang="ar-AE">
                          <a:latin typeface="Cambria Math" panose="02040503050406030204" pitchFamily="18" charset="0"/>
                        </a:rPr>
                        <m:t>∪</m:t>
                      </m:r>
                      <m:r>
                        <a:rPr lang="ar-AE">
                          <a:latin typeface="Cambria Math" panose="02040503050406030204" pitchFamily="18" charset="0"/>
                        </a:rPr>
                        <m:t>𝐵</m:t>
                      </m:r>
                      <m:r>
                        <a:rPr lang="ar-AE">
                          <a:latin typeface="Cambria Math" panose="02040503050406030204" pitchFamily="18" charset="0"/>
                        </a:rPr>
                        <m:t>=</m:t>
                      </m:r>
                      <m:d>
                        <m:dPr>
                          <m:begChr m:val="{"/>
                          <m:endChr m:val="}"/>
                          <m:ctrlPr>
                            <a:rPr lang="ar-AE" i="1" smtClean="0">
                              <a:latin typeface="Cambria Math" panose="02040503050406030204" pitchFamily="18" charset="0"/>
                            </a:rPr>
                          </m:ctrlPr>
                        </m:dPr>
                        <m:e>
                          <m:r>
                            <a:rPr lang="en-US" b="0" i="1" smtClean="0">
                              <a:latin typeface="Cambria Math" panose="02040503050406030204" pitchFamily="18" charset="0"/>
                            </a:rPr>
                            <m:t>1</m:t>
                          </m:r>
                          <m:r>
                            <a:rPr lang="en-US" b="0" i="1" smtClean="0">
                              <a:latin typeface="Cambria Math" panose="02040503050406030204" pitchFamily="18" charset="0"/>
                            </a:rPr>
                            <m:t>, </m:t>
                          </m:r>
                          <m:r>
                            <a:rPr lang="en-US" b="0" i="1" smtClean="0">
                              <a:latin typeface="Cambria Math" panose="02040503050406030204" pitchFamily="18" charset="0"/>
                            </a:rPr>
                            <m:t>2</m:t>
                          </m:r>
                          <m:r>
                            <a:rPr lang="en-US" b="0" i="1" smtClean="0">
                              <a:latin typeface="Cambria Math" panose="02040503050406030204" pitchFamily="18" charset="0"/>
                            </a:rPr>
                            <m:t>, </m:t>
                          </m:r>
                          <m:r>
                            <a:rPr lang="en-US" b="0" i="1" smtClean="0">
                              <a:latin typeface="Cambria Math" panose="02040503050406030204" pitchFamily="18" charset="0"/>
                            </a:rPr>
                            <m:t>3</m:t>
                          </m:r>
                          <m:r>
                            <a:rPr lang="en-US" b="0" i="1" smtClean="0">
                              <a:latin typeface="Cambria Math" panose="02040503050406030204" pitchFamily="18" charset="0"/>
                            </a:rPr>
                            <m:t>, </m:t>
                          </m:r>
                          <m:r>
                            <a:rPr lang="en-US" b="0" i="1" smtClean="0">
                              <a:latin typeface="Cambria Math" panose="02040503050406030204" pitchFamily="18" charset="0"/>
                            </a:rPr>
                            <m:t>4</m:t>
                          </m:r>
                          <m:r>
                            <a:rPr lang="en-US" b="0" i="1" smtClean="0">
                              <a:latin typeface="Cambria Math" panose="02040503050406030204" pitchFamily="18" charset="0"/>
                            </a:rPr>
                            <m:t>, </m:t>
                          </m:r>
                          <m:r>
                            <a:rPr lang="en-US" b="0" i="1" smtClean="0">
                              <a:latin typeface="Cambria Math" panose="02040503050406030204" pitchFamily="18" charset="0"/>
                            </a:rPr>
                            <m:t>5</m:t>
                          </m:r>
                          <m:r>
                            <a:rPr lang="en-US" b="0" i="1" smtClean="0">
                              <a:latin typeface="Cambria Math" panose="02040503050406030204" pitchFamily="18" charset="0"/>
                            </a:rPr>
                            <m:t>, </m:t>
                          </m:r>
                          <m:r>
                            <a:rPr lang="en-US" b="0" i="1" smtClean="0">
                              <a:latin typeface="Cambria Math" panose="02040503050406030204" pitchFamily="18" charset="0"/>
                            </a:rPr>
                            <m:t>6</m:t>
                          </m:r>
                        </m:e>
                      </m:d>
                    </m:oMath>
                  </m:oMathPara>
                </a14:m>
                <a:endParaRPr lang="en-US" i="1" dirty="0">
                  <a:latin typeface="Cambria Math" panose="02040503050406030204" pitchFamily="18" charset="0"/>
                </a:endParaRPr>
              </a:p>
              <a:p>
                <a:pPr/>
                <a14:m>
                  <m:oMathPara xmlns:m="http://schemas.openxmlformats.org/officeDocument/2006/math">
                    <m:oMathParaPr>
                      <m:jc m:val="left"/>
                    </m:oMathParaPr>
                    <m:oMath xmlns:m="http://schemas.openxmlformats.org/officeDocument/2006/math">
                      <m:r>
                        <a:rPr lang="ar-AE">
                          <a:latin typeface="Cambria Math" panose="02040503050406030204" pitchFamily="18" charset="0"/>
                        </a:rPr>
                        <m:t>𝐵</m:t>
                      </m:r>
                      <m:r>
                        <a:rPr lang="ar-AE">
                          <a:latin typeface="Cambria Math" panose="02040503050406030204" pitchFamily="18" charset="0"/>
                        </a:rPr>
                        <m:t>=</m:t>
                      </m:r>
                      <m:d>
                        <m:dPr>
                          <m:begChr m:val="{"/>
                          <m:endChr m:val="}"/>
                          <m:ctrlPr>
                            <a:rPr lang="ar-AE" i="1" smtClean="0">
                              <a:latin typeface="Cambria Math" panose="02040503050406030204" pitchFamily="18" charset="0"/>
                            </a:rPr>
                          </m:ctrlPr>
                        </m:dPr>
                        <m:e>
                          <m:r>
                            <a:rPr lang="en-US" b="0" i="1" smtClean="0">
                              <a:latin typeface="Cambria Math" panose="02040503050406030204" pitchFamily="18" charset="0"/>
                            </a:rPr>
                            <m:t>4</m:t>
                          </m:r>
                          <m:r>
                            <a:rPr lang="en-US" b="0" i="1" smtClean="0">
                              <a:latin typeface="Cambria Math" panose="02040503050406030204" pitchFamily="18" charset="0"/>
                            </a:rPr>
                            <m:t>, </m:t>
                          </m:r>
                          <m:r>
                            <a:rPr lang="en-US" b="0" i="1" smtClean="0">
                              <a:latin typeface="Cambria Math" panose="02040503050406030204" pitchFamily="18" charset="0"/>
                            </a:rPr>
                            <m:t>5</m:t>
                          </m:r>
                          <m:r>
                            <a:rPr lang="en-US" b="0" i="1" smtClean="0">
                              <a:latin typeface="Cambria Math" panose="02040503050406030204" pitchFamily="18" charset="0"/>
                            </a:rPr>
                            <m:t>, </m:t>
                          </m:r>
                          <m:r>
                            <a:rPr lang="en-US" b="0" i="1" smtClean="0">
                              <a:latin typeface="Cambria Math" panose="02040503050406030204" pitchFamily="18" charset="0"/>
                            </a:rPr>
                            <m:t>6</m:t>
                          </m:r>
                        </m:e>
                      </m:d>
                    </m:oMath>
                  </m:oMathPara>
                </a14:m>
                <a:endParaRPr lang="en-US" i="1" dirty="0">
                  <a:latin typeface="Cambria Math" panose="02040503050406030204" pitchFamily="18" charset="0"/>
                </a:endParaRPr>
              </a:p>
              <a:p>
                <a:pPr/>
                <a14:m>
                  <m:oMathPara xmlns:m="http://schemas.openxmlformats.org/officeDocument/2006/math">
                    <m:oMathParaPr>
                      <m:jc m:val="left"/>
                    </m:oMathParaPr>
                    <m:oMath xmlns:m="http://schemas.openxmlformats.org/officeDocument/2006/math">
                      <m:r>
                        <a:rPr lang="ar-AE">
                          <a:latin typeface="Cambria Math" panose="02040503050406030204" pitchFamily="18" charset="0"/>
                        </a:rPr>
                        <m:t>𝑈</m:t>
                      </m:r>
                      <m:r>
                        <a:rPr lang="ar-AE">
                          <a:latin typeface="Cambria Math" panose="02040503050406030204" pitchFamily="18" charset="0"/>
                        </a:rPr>
                        <m:t>=</m:t>
                      </m:r>
                      <m:d>
                        <m:dPr>
                          <m:begChr m:val="{"/>
                          <m:endChr m:val="}"/>
                          <m:ctrlPr>
                            <a:rPr lang="ar-AE" i="1" smtClean="0">
                              <a:latin typeface="Cambria Math" panose="02040503050406030204" pitchFamily="18" charset="0"/>
                            </a:rPr>
                          </m:ctrlPr>
                        </m:dPr>
                        <m:e>
                          <m:r>
                            <a:rPr lang="en-US" b="0" i="1" smtClean="0">
                              <a:latin typeface="Cambria Math" panose="02040503050406030204" pitchFamily="18" charset="0"/>
                            </a:rPr>
                            <m:t>1</m:t>
                          </m:r>
                          <m:r>
                            <a:rPr lang="en-US" b="0" i="1" smtClean="0">
                              <a:latin typeface="Cambria Math" panose="02040503050406030204" pitchFamily="18" charset="0"/>
                            </a:rPr>
                            <m:t>, </m:t>
                          </m:r>
                          <m:r>
                            <a:rPr lang="en-US" b="0" i="1" smtClean="0">
                              <a:latin typeface="Cambria Math" panose="02040503050406030204" pitchFamily="18" charset="0"/>
                            </a:rPr>
                            <m:t>2</m:t>
                          </m:r>
                          <m:r>
                            <a:rPr lang="en-US" b="0" i="1" smtClean="0">
                              <a:latin typeface="Cambria Math" panose="02040503050406030204" pitchFamily="18" charset="0"/>
                            </a:rPr>
                            <m:t>, </m:t>
                          </m:r>
                          <m:r>
                            <a:rPr lang="en-US" b="0" i="1" smtClean="0">
                              <a:latin typeface="Cambria Math" panose="02040503050406030204" pitchFamily="18" charset="0"/>
                            </a:rPr>
                            <m:t>3</m:t>
                          </m:r>
                          <m:r>
                            <a:rPr lang="en-US" b="0" i="1" smtClean="0">
                              <a:latin typeface="Cambria Math" panose="02040503050406030204" pitchFamily="18" charset="0"/>
                            </a:rPr>
                            <m:t>, </m:t>
                          </m:r>
                          <m:r>
                            <a:rPr lang="en-US" b="0" i="1" smtClean="0">
                              <a:latin typeface="Cambria Math" panose="02040503050406030204" pitchFamily="18" charset="0"/>
                            </a:rPr>
                            <m:t>4</m:t>
                          </m:r>
                          <m:r>
                            <a:rPr lang="en-US" b="0" i="1" smtClean="0">
                              <a:latin typeface="Cambria Math" panose="02040503050406030204" pitchFamily="18" charset="0"/>
                            </a:rPr>
                            <m:t>, </m:t>
                          </m:r>
                          <m:r>
                            <a:rPr lang="en-US" b="0" i="1" smtClean="0">
                              <a:latin typeface="Cambria Math" panose="02040503050406030204" pitchFamily="18" charset="0"/>
                            </a:rPr>
                            <m:t>5</m:t>
                          </m:r>
                          <m:r>
                            <a:rPr lang="en-US" b="0" i="1" smtClean="0">
                              <a:latin typeface="Cambria Math" panose="02040503050406030204" pitchFamily="18" charset="0"/>
                            </a:rPr>
                            <m:t>, </m:t>
                          </m:r>
                          <m:r>
                            <a:rPr lang="en-US" b="0" i="1" smtClean="0">
                              <a:latin typeface="Cambria Math" panose="02040503050406030204" pitchFamily="18" charset="0"/>
                            </a:rPr>
                            <m:t>6</m:t>
                          </m:r>
                          <m:r>
                            <a:rPr lang="en-US" b="0" i="1" smtClean="0">
                              <a:latin typeface="Cambria Math" panose="02040503050406030204" pitchFamily="18" charset="0"/>
                            </a:rPr>
                            <m:t>, </m:t>
                          </m:r>
                          <m:r>
                            <a:rPr lang="en-US" b="0" i="1" smtClean="0">
                              <a:latin typeface="Cambria Math" panose="02040503050406030204" pitchFamily="18" charset="0"/>
                            </a:rPr>
                            <m:t>7</m:t>
                          </m:r>
                        </m:e>
                      </m:d>
                    </m:oMath>
                  </m:oMathPara>
                </a14:m>
                <a:endParaRPr lang="en-US" sz="2800" dirty="0"/>
              </a:p>
              <a:p>
                <a:r>
                  <a:rPr lang="en-IN" b="1" dirty="0"/>
                  <a:t>Solution</a:t>
                </a:r>
              </a:p>
              <a:p>
                <a:r>
                  <a:rPr lang="en-US" sz="2800" dirty="0"/>
                  <a:t>Draw a Venn diagram and label intersecting circles as sets </a:t>
                </a:r>
                <a14:m>
                  <m:oMath xmlns:m="http://schemas.openxmlformats.org/officeDocument/2006/math">
                    <m:r>
                      <a:rPr lang="en-US" sz="2800" i="1" dirty="0" smtClean="0">
                        <a:latin typeface="Cambria Math" panose="02040503050406030204" pitchFamily="18" charset="0"/>
                      </a:rPr>
                      <m:t>𝐴</m:t>
                    </m:r>
                  </m:oMath>
                </a14:m>
                <a:r>
                  <a:rPr lang="en-US" sz="2800" dirty="0"/>
                  <a:t> and </a:t>
                </a:r>
                <a14:m>
                  <m:oMath xmlns:m="http://schemas.openxmlformats.org/officeDocument/2006/math">
                    <m:r>
                      <a:rPr lang="en-US" sz="2800" i="1" dirty="0" smtClean="0">
                        <a:latin typeface="Cambria Math" panose="02040503050406030204" pitchFamily="18" charset="0"/>
                      </a:rPr>
                      <m:t>𝐵</m:t>
                    </m:r>
                  </m:oMath>
                </a14:m>
                <a:r>
                  <a:rPr lang="en-US" sz="2800" dirty="0"/>
                  <a:t>. We can start by writing the element </a:t>
                </a:r>
                <a14:m>
                  <m:oMath xmlns:m="http://schemas.openxmlformats.org/officeDocument/2006/math">
                    <m:r>
                      <a:rPr lang="en-US" sz="2800" i="1" dirty="0" smtClean="0">
                        <a:latin typeface="Cambria Math" panose="02040503050406030204" pitchFamily="18" charset="0"/>
                      </a:rPr>
                      <m:t>4</m:t>
                    </m:r>
                  </m:oMath>
                </a14:m>
                <a:r>
                  <a:rPr lang="en-US" sz="2800" dirty="0"/>
                  <a:t> in the intersection of the two sets. </a:t>
                </a:r>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IN">
                    <a:noFill/>
                  </a:rPr>
                  <a:t> </a:t>
                </a:r>
              </a:p>
            </p:txBody>
          </p:sp>
        </mc:Fallback>
      </mc:AlternateContent>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Example 10: </a:t>
            </a:r>
            <a:r>
              <a:rPr lang="en-US" dirty="0"/>
              <a:t>Using Venn Diagrams to Describe the Relationship Between Two Sets (cont.)</a:t>
            </a:r>
            <a:endParaRPr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lang="en-US" sz="2800" dirty="0"/>
                  <a:t>Since </a:t>
                </a:r>
                <a14:m>
                  <m:oMath xmlns:m="http://schemas.openxmlformats.org/officeDocument/2006/math">
                    <m:r>
                      <a:rPr lang="en-US" sz="2800" i="1" dirty="0" smtClean="0">
                        <a:latin typeface="Cambria Math" panose="02040503050406030204" pitchFamily="18" charset="0"/>
                      </a:rPr>
                      <m:t>𝐵</m:t>
                    </m:r>
                    <m:r>
                      <a:rPr lang="en-US" sz="2800" i="1" dirty="0" smtClean="0">
                        <a:latin typeface="Cambria Math" panose="02040503050406030204" pitchFamily="18" charset="0"/>
                      </a:rPr>
                      <m:t>={</m:t>
                    </m:r>
                    <m:r>
                      <a:rPr lang="en-US" sz="2800" i="1" dirty="0" smtClean="0">
                        <a:latin typeface="Cambria Math" panose="02040503050406030204" pitchFamily="18" charset="0"/>
                      </a:rPr>
                      <m:t>4</m:t>
                    </m:r>
                    <m:r>
                      <a:rPr lang="en-US" sz="2800" i="1" dirty="0" smtClean="0">
                        <a:latin typeface="Cambria Math" panose="02040503050406030204" pitchFamily="18" charset="0"/>
                      </a:rPr>
                      <m:t>, </m:t>
                    </m:r>
                    <m:r>
                      <a:rPr lang="en-US" sz="2800" i="1" dirty="0" smtClean="0">
                        <a:latin typeface="Cambria Math" panose="02040503050406030204" pitchFamily="18" charset="0"/>
                      </a:rPr>
                      <m:t>5</m:t>
                    </m:r>
                    <m:r>
                      <a:rPr lang="en-US" sz="2800" i="1" dirty="0" smtClean="0">
                        <a:latin typeface="Cambria Math" panose="02040503050406030204" pitchFamily="18" charset="0"/>
                      </a:rPr>
                      <m:t>, </m:t>
                    </m:r>
                    <m:r>
                      <a:rPr lang="en-US" sz="2800" i="1" dirty="0" smtClean="0">
                        <a:latin typeface="Cambria Math" panose="02040503050406030204" pitchFamily="18" charset="0"/>
                      </a:rPr>
                      <m:t>6</m:t>
                    </m:r>
                    <m:r>
                      <a:rPr lang="en-US" sz="2800" i="1" dirty="0" smtClean="0">
                        <a:latin typeface="Cambria Math" panose="02040503050406030204" pitchFamily="18" charset="0"/>
                      </a:rPr>
                      <m:t>}</m:t>
                    </m:r>
                  </m:oMath>
                </a14:m>
                <a:r>
                  <a:rPr lang="en-US" sz="2800" dirty="0"/>
                  <a:t>, the elements </a:t>
                </a:r>
                <a14:m>
                  <m:oMath xmlns:m="http://schemas.openxmlformats.org/officeDocument/2006/math">
                    <m:r>
                      <a:rPr lang="en-US" sz="2800" i="1" dirty="0" smtClean="0">
                        <a:latin typeface="Cambria Math" panose="02040503050406030204" pitchFamily="18" charset="0"/>
                      </a:rPr>
                      <m:t>5</m:t>
                    </m:r>
                  </m:oMath>
                </a14:m>
                <a:r>
                  <a:rPr lang="en-US" sz="2800" dirty="0"/>
                  <a:t> and </a:t>
                </a:r>
                <a14:m>
                  <m:oMath xmlns:m="http://schemas.openxmlformats.org/officeDocument/2006/math">
                    <m:r>
                      <a:rPr lang="en-US" sz="2800" i="1" dirty="0" smtClean="0">
                        <a:latin typeface="Cambria Math" panose="02040503050406030204" pitchFamily="18" charset="0"/>
                      </a:rPr>
                      <m:t>6</m:t>
                    </m:r>
                  </m:oMath>
                </a14:m>
                <a:r>
                  <a:rPr lang="en-US" sz="2800" dirty="0"/>
                  <a:t> are contained in </a:t>
                </a:r>
                <a14:m>
                  <m:oMath xmlns:m="http://schemas.openxmlformats.org/officeDocument/2006/math">
                    <m:r>
                      <a:rPr lang="en-US" sz="2800" i="1" dirty="0" smtClean="0">
                        <a:latin typeface="Cambria Math" panose="02040503050406030204" pitchFamily="18" charset="0"/>
                      </a:rPr>
                      <m:t>𝐵</m:t>
                    </m:r>
                  </m:oMath>
                </a14:m>
                <a:r>
                  <a:rPr lang="en-US" sz="2800" dirty="0"/>
                  <a:t> in the region that does not intersect with </a:t>
                </a:r>
                <a14:m>
                  <m:oMath xmlns:m="http://schemas.openxmlformats.org/officeDocument/2006/math">
                    <m:r>
                      <a:rPr lang="en-US" sz="2800" i="1" dirty="0" smtClean="0">
                        <a:latin typeface="Cambria Math" panose="02040503050406030204" pitchFamily="18" charset="0"/>
                      </a:rPr>
                      <m:t>𝐴</m:t>
                    </m:r>
                  </m:oMath>
                </a14:m>
                <a:r>
                  <a:rPr lang="en-US" sz="2800" dirty="0"/>
                  <a:t>. Next, we know that </a:t>
                </a:r>
                <a14:m>
                  <m:oMath xmlns:m="http://schemas.openxmlformats.org/officeDocument/2006/math">
                    <m:r>
                      <a:rPr lang="en-US" sz="2800" i="1" dirty="0" smtClean="0">
                        <a:latin typeface="Cambria Math" panose="02040503050406030204" pitchFamily="18" charset="0"/>
                      </a:rPr>
                      <m:t>𝐴</m:t>
                    </m:r>
                    <m:r>
                      <a:rPr lang="en-US" sz="2800" i="1" dirty="0" smtClean="0">
                        <a:latin typeface="Cambria Math" panose="02040503050406030204" pitchFamily="18" charset="0"/>
                      </a:rPr>
                      <m:t>∪</m:t>
                    </m:r>
                    <m:r>
                      <a:rPr lang="en-US" sz="2800" i="1" dirty="0" smtClean="0">
                        <a:latin typeface="Cambria Math" panose="02040503050406030204" pitchFamily="18" charset="0"/>
                      </a:rPr>
                      <m:t>𝐵</m:t>
                    </m:r>
                    <m:r>
                      <a:rPr lang="en-US" sz="2800" i="1" dirty="0" smtClean="0">
                        <a:latin typeface="Cambria Math" panose="02040503050406030204" pitchFamily="18" charset="0"/>
                      </a:rPr>
                      <m:t>={</m:t>
                    </m:r>
                    <m:r>
                      <a:rPr lang="en-US" sz="2800" i="1" dirty="0" smtClean="0">
                        <a:latin typeface="Cambria Math" panose="02040503050406030204" pitchFamily="18" charset="0"/>
                      </a:rPr>
                      <m:t>1</m:t>
                    </m:r>
                    <m:r>
                      <a:rPr lang="en-US" sz="2800" i="1" dirty="0" smtClean="0">
                        <a:latin typeface="Cambria Math" panose="02040503050406030204" pitchFamily="18" charset="0"/>
                      </a:rPr>
                      <m:t>, </m:t>
                    </m:r>
                    <m:r>
                      <a:rPr lang="en-US" sz="2800" i="1" dirty="0" smtClean="0">
                        <a:latin typeface="Cambria Math" panose="02040503050406030204" pitchFamily="18" charset="0"/>
                      </a:rPr>
                      <m:t>2</m:t>
                    </m:r>
                    <m:r>
                      <a:rPr lang="en-US" sz="2800" i="1" dirty="0" smtClean="0">
                        <a:latin typeface="Cambria Math" panose="02040503050406030204" pitchFamily="18" charset="0"/>
                      </a:rPr>
                      <m:t>, </m:t>
                    </m:r>
                    <m:r>
                      <a:rPr lang="en-US" sz="2800" i="1" dirty="0" smtClean="0">
                        <a:latin typeface="Cambria Math" panose="02040503050406030204" pitchFamily="18" charset="0"/>
                      </a:rPr>
                      <m:t>3</m:t>
                    </m:r>
                    <m:r>
                      <a:rPr lang="en-US" sz="2800" i="1" dirty="0" smtClean="0">
                        <a:latin typeface="Cambria Math" panose="02040503050406030204" pitchFamily="18" charset="0"/>
                      </a:rPr>
                      <m:t>, </m:t>
                    </m:r>
                    <m:r>
                      <a:rPr lang="en-US" sz="2800" i="1" dirty="0" smtClean="0">
                        <a:latin typeface="Cambria Math" panose="02040503050406030204" pitchFamily="18" charset="0"/>
                      </a:rPr>
                      <m:t>4</m:t>
                    </m:r>
                    <m:r>
                      <a:rPr lang="en-US" sz="2800" i="1" dirty="0" smtClean="0">
                        <a:latin typeface="Cambria Math" panose="02040503050406030204" pitchFamily="18" charset="0"/>
                      </a:rPr>
                      <m:t>, </m:t>
                    </m:r>
                    <m:r>
                      <a:rPr lang="en-US" sz="2800" i="1" dirty="0" smtClean="0">
                        <a:latin typeface="Cambria Math" panose="02040503050406030204" pitchFamily="18" charset="0"/>
                      </a:rPr>
                      <m:t>5</m:t>
                    </m:r>
                    <m:r>
                      <a:rPr lang="en-US" sz="2800" i="1" dirty="0" smtClean="0">
                        <a:latin typeface="Cambria Math" panose="02040503050406030204" pitchFamily="18" charset="0"/>
                      </a:rPr>
                      <m:t>, </m:t>
                    </m:r>
                    <m:r>
                      <a:rPr lang="en-US" sz="2800" i="1" dirty="0" smtClean="0">
                        <a:latin typeface="Cambria Math" panose="02040503050406030204" pitchFamily="18" charset="0"/>
                      </a:rPr>
                      <m:t>6</m:t>
                    </m:r>
                    <m:r>
                      <a:rPr lang="en-US" sz="2800" i="1" dirty="0" smtClean="0">
                        <a:latin typeface="Cambria Math" panose="02040503050406030204" pitchFamily="18" charset="0"/>
                      </a:rPr>
                      <m:t>}</m:t>
                    </m:r>
                  </m:oMath>
                </a14:m>
                <a:r>
                  <a:rPr lang="en-US" sz="2800" dirty="0"/>
                  <a:t>, so </a:t>
                </a:r>
                <a14:m>
                  <m:oMath xmlns:m="http://schemas.openxmlformats.org/officeDocument/2006/math">
                    <m:r>
                      <a:rPr lang="en-US" sz="2800" i="1" dirty="0" smtClean="0">
                        <a:latin typeface="Cambria Math" panose="02040503050406030204" pitchFamily="18" charset="0"/>
                      </a:rPr>
                      <m:t>𝐴</m:t>
                    </m:r>
                  </m:oMath>
                </a14:m>
                <a:r>
                  <a:rPr lang="en-US" sz="2800" dirty="0"/>
                  <a:t> must contain the elements </a:t>
                </a:r>
                <a14:m>
                  <m:oMath xmlns:m="http://schemas.openxmlformats.org/officeDocument/2006/math">
                    <m:r>
                      <a:rPr lang="en-US" sz="2800" i="1" dirty="0" smtClean="0">
                        <a:latin typeface="Cambria Math" panose="02040503050406030204" pitchFamily="18" charset="0"/>
                      </a:rPr>
                      <m:t>1</m:t>
                    </m:r>
                  </m:oMath>
                </a14:m>
                <a:r>
                  <a:rPr lang="en-US" sz="2800" dirty="0"/>
                  <a:t>, </a:t>
                </a:r>
                <a14:m>
                  <m:oMath xmlns:m="http://schemas.openxmlformats.org/officeDocument/2006/math">
                    <m:r>
                      <a:rPr lang="en-US" sz="2800" i="1" dirty="0" smtClean="0">
                        <a:latin typeface="Cambria Math" panose="02040503050406030204" pitchFamily="18" charset="0"/>
                      </a:rPr>
                      <m:t>2</m:t>
                    </m:r>
                  </m:oMath>
                </a14:m>
                <a:r>
                  <a:rPr lang="en-US" sz="2800" dirty="0"/>
                  <a:t>, and </a:t>
                </a:r>
                <a14:m>
                  <m:oMath xmlns:m="http://schemas.openxmlformats.org/officeDocument/2006/math">
                    <m:r>
                      <a:rPr lang="en-US" sz="2800" i="1" dirty="0" smtClean="0">
                        <a:latin typeface="Cambria Math" panose="02040503050406030204" pitchFamily="18" charset="0"/>
                      </a:rPr>
                      <m:t>3</m:t>
                    </m:r>
                  </m:oMath>
                </a14:m>
                <a:r>
                  <a:rPr lang="en-US" sz="2800" dirty="0"/>
                  <a:t> in the region of </a:t>
                </a:r>
                <a14:m>
                  <m:oMath xmlns:m="http://schemas.openxmlformats.org/officeDocument/2006/math">
                    <m:r>
                      <a:rPr lang="en-US" sz="2800" i="1" dirty="0" smtClean="0">
                        <a:latin typeface="Cambria Math" panose="02040503050406030204" pitchFamily="18" charset="0"/>
                      </a:rPr>
                      <m:t>𝐴</m:t>
                    </m:r>
                  </m:oMath>
                </a14:m>
                <a:r>
                  <a:rPr lang="en-US" sz="2800" dirty="0"/>
                  <a:t> that does not intersect with </a:t>
                </a:r>
                <a14:m>
                  <m:oMath xmlns:m="http://schemas.openxmlformats.org/officeDocument/2006/math">
                    <m:r>
                      <a:rPr lang="en-US" sz="2800" i="1" dirty="0" smtClean="0">
                        <a:latin typeface="Cambria Math" panose="02040503050406030204" pitchFamily="18" charset="0"/>
                      </a:rPr>
                      <m:t>𝐵</m:t>
                    </m:r>
                  </m:oMath>
                </a14:m>
                <a:r>
                  <a:rPr lang="en-US" sz="2800" dirty="0"/>
                  <a:t>. Finally, </a:t>
                </a:r>
                <a14:m>
                  <m:oMath xmlns:m="http://schemas.openxmlformats.org/officeDocument/2006/math">
                    <m:r>
                      <a:rPr lang="en-US" sz="2800" i="1" dirty="0" smtClean="0">
                        <a:latin typeface="Cambria Math" panose="02040503050406030204" pitchFamily="18" charset="0"/>
                      </a:rPr>
                      <m:t>7</m:t>
                    </m:r>
                  </m:oMath>
                </a14:m>
                <a:r>
                  <a:rPr lang="en-US" sz="2800" dirty="0"/>
                  <a:t> is an element of </a:t>
                </a:r>
                <a14:m>
                  <m:oMath xmlns:m="http://schemas.openxmlformats.org/officeDocument/2006/math">
                    <m:r>
                      <a:rPr lang="en-US" sz="2800" i="1" dirty="0" smtClean="0">
                        <a:latin typeface="Cambria Math" panose="02040503050406030204" pitchFamily="18" charset="0"/>
                      </a:rPr>
                      <m:t>𝑈</m:t>
                    </m:r>
                  </m:oMath>
                </a14:m>
                <a:r>
                  <a:rPr lang="en-US" sz="2800" dirty="0"/>
                  <a:t> but is not an element of sets </a:t>
                </a:r>
                <a14:m>
                  <m:oMath xmlns:m="http://schemas.openxmlformats.org/officeDocument/2006/math">
                    <m:r>
                      <a:rPr lang="en-US" sz="2800" i="1" dirty="0" smtClean="0">
                        <a:latin typeface="Cambria Math" panose="02040503050406030204" pitchFamily="18" charset="0"/>
                      </a:rPr>
                      <m:t>𝐴</m:t>
                    </m:r>
                  </m:oMath>
                </a14:m>
                <a:r>
                  <a:rPr lang="en-US" sz="2800" dirty="0"/>
                  <a:t> or </a:t>
                </a:r>
                <a14:m>
                  <m:oMath xmlns:m="http://schemas.openxmlformats.org/officeDocument/2006/math">
                    <m:r>
                      <a:rPr lang="en-US" sz="2800" i="1" dirty="0" smtClean="0">
                        <a:latin typeface="Cambria Math" panose="02040503050406030204" pitchFamily="18" charset="0"/>
                      </a:rPr>
                      <m:t>𝐵</m:t>
                    </m:r>
                  </m:oMath>
                </a14:m>
                <a:r>
                  <a:rPr lang="en-US" sz="2800" dirty="0"/>
                  <a:t>, so </a:t>
                </a:r>
                <a14:m>
                  <m:oMath xmlns:m="http://schemas.openxmlformats.org/officeDocument/2006/math">
                    <m:r>
                      <a:rPr lang="en-US" sz="2800" i="1" dirty="0" smtClean="0">
                        <a:latin typeface="Cambria Math" panose="02040503050406030204" pitchFamily="18" charset="0"/>
                      </a:rPr>
                      <m:t>7</m:t>
                    </m:r>
                  </m:oMath>
                </a14:m>
                <a:r>
                  <a:rPr lang="en-US" sz="2800" dirty="0"/>
                  <a:t> is contained in the Venn diagram, but is not in circle </a:t>
                </a:r>
                <a14:m>
                  <m:oMath xmlns:m="http://schemas.openxmlformats.org/officeDocument/2006/math">
                    <m:r>
                      <a:rPr lang="en-US" sz="2800" i="1" dirty="0" smtClean="0">
                        <a:latin typeface="Cambria Math" panose="02040503050406030204" pitchFamily="18" charset="0"/>
                      </a:rPr>
                      <m:t>𝐴</m:t>
                    </m:r>
                  </m:oMath>
                </a14:m>
                <a:r>
                  <a:rPr lang="en-US" sz="2800" dirty="0"/>
                  <a:t> nor is it in circle </a:t>
                </a:r>
                <a14:m>
                  <m:oMath xmlns:m="http://schemas.openxmlformats.org/officeDocument/2006/math">
                    <m:r>
                      <a:rPr lang="en-US" sz="2800" i="1" dirty="0" smtClean="0">
                        <a:latin typeface="Cambria Math" panose="02040503050406030204" pitchFamily="18" charset="0"/>
                      </a:rPr>
                      <m:t>𝐵</m:t>
                    </m:r>
                  </m:oMath>
                </a14:m>
                <a:r>
                  <a:rPr lang="en-US" sz="2800" dirty="0"/>
                  <a:t>.</a:t>
                </a:r>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1704"/>
                </a:stretch>
              </a:blipFill>
            </p:spPr>
            <p:txBody>
              <a:bodyPr/>
              <a:lstStyle/>
              <a:p>
                <a:r>
                  <a:rPr lang="en-IN">
                    <a:noFill/>
                  </a:rPr>
                  <a:t> </a:t>
                </a:r>
              </a:p>
            </p:txBody>
          </p:sp>
        </mc:Fallback>
      </mc:AlternateContent>
    </p:spTree>
    <p:extLst>
      <p:ext uri="{BB962C8B-B14F-4D97-AF65-F5344CB8AC3E}">
        <p14:creationId xmlns:p14="http://schemas.microsoft.com/office/powerpoint/2010/main" val="24396701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Example 10: </a:t>
            </a:r>
            <a:r>
              <a:rPr lang="en-US" dirty="0"/>
              <a:t>Using Venn Diagrams to Describe the Relationship Between Two Sets (cont.)</a:t>
            </a:r>
            <a:endParaRPr dirty="0"/>
          </a:p>
        </p:txBody>
      </p:sp>
      <p:sp>
        <p:nvSpPr>
          <p:cNvPr id="3" name="Text Placeholder 2"/>
          <p:cNvSpPr>
            <a:spLocks noGrp="1"/>
          </p:cNvSpPr>
          <p:nvPr>
            <p:ph type="body" sz="quarter" idx="10"/>
          </p:nvPr>
        </p:nvSpPr>
        <p:spPr/>
        <p:txBody>
          <a:bodyPr>
            <a:normAutofit/>
          </a:bodyPr>
          <a:lstStyle/>
          <a:p>
            <a:r>
              <a:rPr lang="en-US" sz="2800" dirty="0"/>
              <a:t> </a:t>
            </a:r>
            <a:endParaRPr sz="2800" dirty="0"/>
          </a:p>
        </p:txBody>
      </p:sp>
      <p:pic>
        <p:nvPicPr>
          <p:cNvPr id="5" name="Picture 4">
            <a:extLst>
              <a:ext uri="{FF2B5EF4-FFF2-40B4-BE49-F238E27FC236}">
                <a16:creationId xmlns:a16="http://schemas.microsoft.com/office/drawing/2014/main" id="{703ACDCC-DC95-6B7F-6D0A-EEDEFBC82F82}"/>
              </a:ext>
            </a:extLst>
          </p:cNvPr>
          <p:cNvPicPr>
            <a:picLocks noChangeAspect="1"/>
          </p:cNvPicPr>
          <p:nvPr/>
        </p:nvPicPr>
        <p:blipFill>
          <a:blip r:embed="rId2"/>
          <a:stretch>
            <a:fillRect/>
          </a:stretch>
        </p:blipFill>
        <p:spPr>
          <a:xfrm>
            <a:off x="2133600" y="1600200"/>
            <a:ext cx="4362161" cy="2438400"/>
          </a:xfrm>
          <a:prstGeom prst="rect">
            <a:avLst/>
          </a:prstGeom>
        </p:spPr>
      </p:pic>
    </p:spTree>
    <p:extLst>
      <p:ext uri="{BB962C8B-B14F-4D97-AF65-F5344CB8AC3E}">
        <p14:creationId xmlns:p14="http://schemas.microsoft.com/office/powerpoint/2010/main" val="3379424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sz="3200"/>
            </a:pPr>
            <a:r>
              <a:rPr lang="en-US" dirty="0"/>
              <a:t>Definition: </a:t>
            </a:r>
            <a:r>
              <a:rPr dirty="0"/>
              <a:t>Complement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a:xfrm>
                <a:off x="457200" y="1181687"/>
                <a:ext cx="8229600" cy="4761913"/>
              </a:xfrm>
            </p:spPr>
            <p:txBody>
              <a:bodyPr>
                <a:normAutofit/>
              </a:bodyPr>
              <a:lstStyle/>
              <a:p>
                <a14:m>
                  <m:oMath xmlns:m="http://schemas.openxmlformats.org/officeDocument/2006/math">
                    <m:sSup>
                      <m:sSupPr>
                        <m:ctrlPr>
                          <a:rPr lang="ar-AE" i="1">
                            <a:latin typeface="Cambria Math" panose="02040503050406030204" pitchFamily="18" charset="0"/>
                          </a:rPr>
                        </m:ctrlPr>
                      </m:sSupPr>
                      <m:e>
                        <m:r>
                          <a:rPr lang="ar-AE">
                            <a:latin typeface="Cambria Math" panose="02040503050406030204" pitchFamily="18" charset="0"/>
                          </a:rPr>
                          <m:t>𝐴</m:t>
                        </m:r>
                      </m:e>
                      <m:sup>
                        <m:r>
                          <a:rPr lang="ar-AE">
                            <a:latin typeface="Cambria Math" panose="02040503050406030204" pitchFamily="18" charset="0"/>
                          </a:rPr>
                          <m:t>′</m:t>
                        </m:r>
                      </m:sup>
                    </m:sSup>
                  </m:oMath>
                </a14:m>
                <a:r>
                  <a:rPr lang="ar-AE" sz="2800" dirty="0"/>
                  <a:t> </a:t>
                </a:r>
                <a:r>
                  <a:rPr lang="en-US" sz="2800" dirty="0"/>
                  <a:t>(read "</a:t>
                </a:r>
                <a14:m>
                  <m:oMath xmlns:m="http://schemas.openxmlformats.org/officeDocument/2006/math">
                    <m:r>
                      <a:rPr lang="en-US" sz="2800" b="0" i="1" smtClean="0">
                        <a:latin typeface="Cambria Math" panose="02040503050406030204" pitchFamily="18" charset="0"/>
                      </a:rPr>
                      <m:t>𝐴</m:t>
                    </m:r>
                  </m:oMath>
                </a14:m>
                <a:r>
                  <a:rPr lang="en-US" sz="2800" dirty="0"/>
                  <a:t> complement") represents the set that contains all the elements of the universal set that are </a:t>
                </a:r>
                <a:r>
                  <a:rPr lang="en-US" sz="2800" b="1" dirty="0"/>
                  <a:t>not</a:t>
                </a:r>
                <a:r>
                  <a:rPr lang="en-US" sz="2800" dirty="0"/>
                  <a:t> contained in set </a:t>
                </a:r>
                <a14:m>
                  <m:oMath xmlns:m="http://schemas.openxmlformats.org/officeDocument/2006/math">
                    <m:r>
                      <a:rPr lang="en-US" sz="2800" b="0" i="1" smtClean="0">
                        <a:latin typeface="Cambria Math" panose="02040503050406030204" pitchFamily="18" charset="0"/>
                      </a:rPr>
                      <m:t>𝐴</m:t>
                    </m:r>
                  </m:oMath>
                </a14:m>
                <a:r>
                  <a:rPr lang="en-US" sz="2800" dirty="0"/>
                  <a:t>.</a:t>
                </a:r>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xfrm>
                <a:off x="457200" y="1181687"/>
                <a:ext cx="8229600" cy="4761913"/>
              </a:xfrm>
              <a:blipFill>
                <a:blip r:embed="rId2"/>
                <a:stretch>
                  <a:fillRect l="-1328" t="-1399"/>
                </a:stretch>
              </a:blipFill>
            </p:spPr>
            <p:txBody>
              <a:bodyPr/>
              <a:lstStyle/>
              <a:p>
                <a:r>
                  <a:rPr lang="en-IN">
                    <a:noFill/>
                  </a:rPr>
                  <a:t> </a:t>
                </a:r>
              </a:p>
            </p:txBody>
          </p:sp>
        </mc:Fallback>
      </mc:AlternateContent>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a:t>Example 11: Finding the Complement of a Set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14:m>
                  <m:oMathPara xmlns:m="http://schemas.openxmlformats.org/officeDocument/2006/math">
                    <m:oMathParaPr>
                      <m:jc m:val="left"/>
                    </m:oMathParaPr>
                    <m:oMath xmlns:m="http://schemas.openxmlformats.org/officeDocument/2006/math">
                      <m:r>
                        <a:rPr lang="ar-AE" smtClean="0">
                          <a:latin typeface="Cambria Math" panose="02040503050406030204" pitchFamily="18" charset="0"/>
                        </a:rPr>
                        <m:t>𝑈</m:t>
                      </m:r>
                      <m:r>
                        <a:rPr lang="ar-AE" smtClean="0">
                          <a:latin typeface="Cambria Math" panose="02040503050406030204" pitchFamily="18" charset="0"/>
                        </a:rPr>
                        <m:t>=</m:t>
                      </m:r>
                      <m:d>
                        <m:dPr>
                          <m:begChr m:val="{"/>
                          <m:endChr m:val="}"/>
                          <m:ctrlPr>
                            <a:rPr lang="ar-AE" i="1">
                              <a:latin typeface="Cambria Math" panose="02040503050406030204" pitchFamily="18" charset="0"/>
                            </a:rPr>
                          </m:ctrlPr>
                        </m:dPr>
                        <m:e>
                          <m:r>
                            <m:rPr>
                              <m:nor/>
                            </m:rPr>
                            <a:rPr lang="en-US"/>
                            <m:t>Darla</m:t>
                          </m:r>
                          <m:r>
                            <a:rPr lang="en-US">
                              <a:latin typeface="Cambria Math" panose="02040503050406030204" pitchFamily="18" charset="0"/>
                            </a:rPr>
                            <m:t>,</m:t>
                          </m:r>
                          <m:r>
                            <m:rPr>
                              <m:nor/>
                            </m:rPr>
                            <a:rPr lang="en-US"/>
                            <m:t>Pete</m:t>
                          </m:r>
                          <m:r>
                            <a:rPr lang="en-US">
                              <a:latin typeface="Cambria Math" panose="02040503050406030204" pitchFamily="18" charset="0"/>
                            </a:rPr>
                            <m:t>,</m:t>
                          </m:r>
                          <m:r>
                            <m:rPr>
                              <m:nor/>
                            </m:rPr>
                            <a:rPr lang="en-US"/>
                            <m:t>Nancy</m:t>
                          </m:r>
                          <m:r>
                            <a:rPr lang="en-US">
                              <a:latin typeface="Cambria Math" panose="02040503050406030204" pitchFamily="18" charset="0"/>
                            </a:rPr>
                            <m:t>,</m:t>
                          </m:r>
                          <m:r>
                            <m:rPr>
                              <m:nor/>
                            </m:rPr>
                            <a:rPr lang="en-US"/>
                            <m:t>Mark</m:t>
                          </m:r>
                          <m:r>
                            <a:rPr lang="en-US">
                              <a:latin typeface="Cambria Math" panose="02040503050406030204" pitchFamily="18" charset="0"/>
                            </a:rPr>
                            <m:t>,</m:t>
                          </m:r>
                          <m:r>
                            <m:rPr>
                              <m:nor/>
                            </m:rPr>
                            <a:rPr lang="en-US"/>
                            <m:t>David</m:t>
                          </m:r>
                          <m:r>
                            <a:rPr lang="en-US">
                              <a:latin typeface="Cambria Math" panose="02040503050406030204" pitchFamily="18" charset="0"/>
                            </a:rPr>
                            <m:t>,</m:t>
                          </m:r>
                          <m:r>
                            <m:rPr>
                              <m:nor/>
                            </m:rPr>
                            <a:rPr lang="en-US"/>
                            <m:t>Ruth</m:t>
                          </m:r>
                          <m:r>
                            <a:rPr lang="en-US">
                              <a:latin typeface="Cambria Math" panose="02040503050406030204" pitchFamily="18" charset="0"/>
                            </a:rPr>
                            <m:t>,</m:t>
                          </m:r>
                          <m:r>
                            <m:rPr>
                              <m:nor/>
                            </m:rPr>
                            <a:rPr lang="en-US"/>
                            <m:t>Joe</m:t>
                          </m:r>
                          <m:r>
                            <a:rPr lang="en-US">
                              <a:latin typeface="Cambria Math" panose="02040503050406030204" pitchFamily="18" charset="0"/>
                            </a:rPr>
                            <m:t>,</m:t>
                          </m:r>
                          <m:r>
                            <m:rPr>
                              <m:nor/>
                            </m:rPr>
                            <a:rPr lang="en-US"/>
                            <m:t>Katie</m:t>
                          </m:r>
                        </m:e>
                      </m:d>
                    </m:oMath>
                  </m:oMathPara>
                </a14:m>
                <a:endParaRPr lang="ar-AE" dirty="0">
                  <a:latin typeface="Cambria Math" panose="02040503050406030204" pitchFamily="18" charset="0"/>
                </a:endParaRPr>
              </a:p>
              <a:p>
                <a:pPr/>
                <a14:m>
                  <m:oMathPara xmlns:m="http://schemas.openxmlformats.org/officeDocument/2006/math">
                    <m:oMathParaPr>
                      <m:jc m:val="left"/>
                    </m:oMathParaPr>
                    <m:oMath xmlns:m="http://schemas.openxmlformats.org/officeDocument/2006/math">
                      <m:r>
                        <a:rPr lang="ar-AE">
                          <a:latin typeface="Cambria Math" panose="02040503050406030204" pitchFamily="18" charset="0"/>
                        </a:rPr>
                        <m:t>𝐴</m:t>
                      </m:r>
                      <m:r>
                        <a:rPr lang="ar-AE">
                          <a:latin typeface="Cambria Math" panose="02040503050406030204" pitchFamily="18" charset="0"/>
                        </a:rPr>
                        <m:t>={</m:t>
                      </m:r>
                      <m:r>
                        <m:rPr>
                          <m:nor/>
                        </m:rPr>
                        <a:rPr lang="en-US"/>
                        <m:t>Darla</m:t>
                      </m:r>
                      <m:r>
                        <a:rPr lang="en-US">
                          <a:latin typeface="Cambria Math" panose="02040503050406030204" pitchFamily="18" charset="0"/>
                        </a:rPr>
                        <m:t>,</m:t>
                      </m:r>
                      <m:r>
                        <m:rPr>
                          <m:nor/>
                        </m:rPr>
                        <a:rPr lang="en-US"/>
                        <m:t>Nancy</m:t>
                      </m:r>
                      <m:r>
                        <a:rPr lang="en-US">
                          <a:latin typeface="Cambria Math" panose="02040503050406030204" pitchFamily="18" charset="0"/>
                        </a:rPr>
                        <m:t>,</m:t>
                      </m:r>
                      <m:r>
                        <m:rPr>
                          <m:nor/>
                        </m:rPr>
                        <a:rPr lang="en-US"/>
                        <m:t>Ruth</m:t>
                      </m:r>
                      <m:r>
                        <a:rPr lang="en-US">
                          <a:latin typeface="Cambria Math" panose="02040503050406030204" pitchFamily="18" charset="0"/>
                        </a:rPr>
                        <m:t>,</m:t>
                      </m:r>
                      <m:r>
                        <m:rPr>
                          <m:nor/>
                        </m:rPr>
                        <a:rPr lang="en-US"/>
                        <m:t>Katie</m:t>
                      </m:r>
                      <m:r>
                        <a:rPr lang="en-US">
                          <a:latin typeface="Cambria Math" panose="02040503050406030204" pitchFamily="18" charset="0"/>
                        </a:rPr>
                        <m:t>}</m:t>
                      </m:r>
                    </m:oMath>
                  </m:oMathPara>
                </a14:m>
                <a:endParaRPr lang="en-US" sz="2800" dirty="0"/>
              </a:p>
              <a:p>
                <a:r>
                  <a:rPr lang="en-US" sz="2800" dirty="0"/>
                  <a:t>Find </a:t>
                </a:r>
                <a14:m>
                  <m:oMath xmlns:m="http://schemas.openxmlformats.org/officeDocument/2006/math">
                    <m:sSup>
                      <m:sSupPr>
                        <m:ctrlPr>
                          <a:rPr lang="ar-AE" i="1">
                            <a:latin typeface="Cambria Math" panose="02040503050406030204" pitchFamily="18" charset="0"/>
                          </a:rPr>
                        </m:ctrlPr>
                      </m:sSupPr>
                      <m:e>
                        <m:r>
                          <a:rPr lang="ar-AE">
                            <a:latin typeface="Cambria Math" panose="02040503050406030204" pitchFamily="18" charset="0"/>
                          </a:rPr>
                          <m:t>𝐴</m:t>
                        </m:r>
                      </m:e>
                      <m:sup>
                        <m:r>
                          <a:rPr lang="ar-AE">
                            <a:latin typeface="Cambria Math" panose="02040503050406030204" pitchFamily="18" charset="0"/>
                          </a:rPr>
                          <m:t>′</m:t>
                        </m:r>
                      </m:sup>
                    </m:sSup>
                  </m:oMath>
                </a14:m>
                <a:r>
                  <a:rPr lang="ar-AE" sz="2800" dirty="0"/>
                  <a:t>.</a:t>
                </a:r>
                <a:endParaRPr lang="en-US" sz="2800" dirty="0"/>
              </a:p>
              <a:p>
                <a:r>
                  <a:rPr lang="en-US" b="1" dirty="0"/>
                  <a:t>Solution</a:t>
                </a:r>
              </a:p>
              <a:p>
                <a:r>
                  <a:rPr lang="en-US" sz="2800" dirty="0"/>
                  <a:t>Begin by crossing out the elements in set </a:t>
                </a:r>
                <a14:m>
                  <m:oMath xmlns:m="http://schemas.openxmlformats.org/officeDocument/2006/math">
                    <m:r>
                      <a:rPr lang="en-US" sz="2800" i="1" dirty="0" smtClean="0">
                        <a:latin typeface="Cambria Math" panose="02040503050406030204" pitchFamily="18" charset="0"/>
                      </a:rPr>
                      <m:t>𝑈</m:t>
                    </m:r>
                  </m:oMath>
                </a14:m>
                <a:r>
                  <a:rPr lang="en-US" sz="2800" dirty="0"/>
                  <a:t> that are also in set </a:t>
                </a:r>
                <a14:m>
                  <m:oMath xmlns:m="http://schemas.openxmlformats.org/officeDocument/2006/math">
                    <m:r>
                      <a:rPr lang="en-US" sz="2800" i="1" dirty="0" smtClean="0">
                        <a:latin typeface="Cambria Math" panose="02040503050406030204" pitchFamily="18" charset="0"/>
                      </a:rPr>
                      <m:t>𝐴</m:t>
                    </m:r>
                  </m:oMath>
                </a14:m>
                <a:r>
                  <a:rPr lang="en-US" sz="2800" dirty="0"/>
                  <a:t>.</a:t>
                </a:r>
              </a:p>
              <a:p>
                <a14:m>
                  <m:oMath xmlns:m="http://schemas.openxmlformats.org/officeDocument/2006/math">
                    <m:r>
                      <a:rPr lang="en-US" sz="2800" b="0" i="1" smtClean="0">
                        <a:latin typeface="Cambria Math" panose="02040503050406030204" pitchFamily="18" charset="0"/>
                      </a:rPr>
                      <m:t>𝑈</m:t>
                    </m:r>
                    <m:r>
                      <a:rPr lang="en-US" sz="2800" b="0" i="1" smtClean="0">
                        <a:latin typeface="Cambria Math" panose="02040503050406030204" pitchFamily="18" charset="0"/>
                      </a:rPr>
                      <m:t>=</m:t>
                    </m:r>
                  </m:oMath>
                </a14:m>
                <a:r>
                  <a:rPr lang="en-US" sz="2800" b="0" i="0" dirty="0">
                    <a:latin typeface="+mj-lt"/>
                  </a:rPr>
                  <a:t>{Darla, Pete, Nancy, Mark, David, Ruth, Joe, Katie}</a:t>
                </a:r>
              </a:p>
              <a:p>
                <a:r>
                  <a:rPr lang="en-US" dirty="0">
                    <a:latin typeface="+mj-lt"/>
                  </a:rPr>
                  <a:t>Thus, we have</a:t>
                </a:r>
                <a14:m>
                  <m:oMath xmlns:m="http://schemas.openxmlformats.org/officeDocument/2006/math">
                    <m:r>
                      <a:rPr lang="en-US" b="0" i="0" smtClean="0">
                        <a:latin typeface="Cambria Math" panose="02040503050406030204" pitchFamily="18" charset="0"/>
                      </a:rPr>
                      <m:t> </m:t>
                    </m:r>
                    <m:sSup>
                      <m:sSupPr>
                        <m:ctrlPr>
                          <a:rPr lang="ar-AE" i="1">
                            <a:latin typeface="Cambria Math" panose="02040503050406030204" pitchFamily="18" charset="0"/>
                          </a:rPr>
                        </m:ctrlPr>
                      </m:sSupPr>
                      <m:e>
                        <m:r>
                          <a:rPr lang="ar-AE">
                            <a:latin typeface="Cambria Math" panose="02040503050406030204" pitchFamily="18" charset="0"/>
                          </a:rPr>
                          <m:t>𝐴</m:t>
                        </m:r>
                      </m:e>
                      <m:sup>
                        <m:r>
                          <a:rPr lang="ar-AE">
                            <a:latin typeface="Cambria Math" panose="02040503050406030204" pitchFamily="18" charset="0"/>
                          </a:rPr>
                          <m:t>′</m:t>
                        </m:r>
                      </m:sup>
                    </m:sSup>
                    <m:r>
                      <a:rPr lang="en-US" b="0" i="1" smtClean="0">
                        <a:latin typeface="Cambria Math" panose="02040503050406030204" pitchFamily="18" charset="0"/>
                      </a:rPr>
                      <m:t>=</m:t>
                    </m:r>
                  </m:oMath>
                </a14:m>
                <a:r>
                  <a:rPr lang="en-US" b="0" i="0" dirty="0">
                    <a:latin typeface="+mj-lt"/>
                  </a:rPr>
                  <a:t>{Pete, Mark, David, Joe}</a:t>
                </a:r>
                <a14:m>
                  <m:oMath xmlns:m="http://schemas.openxmlformats.org/officeDocument/2006/math">
                    <m:r>
                      <a:rPr lang="en-US" b="0" i="1" smtClean="0">
                        <a:latin typeface="Cambria Math" panose="02040503050406030204" pitchFamily="18" charset="0"/>
                      </a:rPr>
                      <m:t>.</m:t>
                    </m:r>
                  </m:oMath>
                </a14:m>
                <a:endParaRPr lang="en-US" sz="2800" dirty="0"/>
              </a:p>
              <a:p>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a:stretch>
              </a:blipFill>
            </p:spPr>
            <p:txBody>
              <a:bodyPr/>
              <a:lstStyle/>
              <a:p>
                <a:r>
                  <a:rPr lang="en-IN">
                    <a:noFill/>
                  </a:rPr>
                  <a:t> </a:t>
                </a:r>
              </a:p>
            </p:txBody>
          </p:sp>
        </mc:Fallback>
      </mc:AlternateContent>
      <p:cxnSp>
        <p:nvCxnSpPr>
          <p:cNvPr id="5" name="Straight Connector 4">
            <a:extLst>
              <a:ext uri="{FF2B5EF4-FFF2-40B4-BE49-F238E27FC236}">
                <a16:creationId xmlns:a16="http://schemas.microsoft.com/office/drawing/2014/main" id="{EA1CB4C4-66C5-9323-7EC8-3B6453013044}"/>
              </a:ext>
            </a:extLst>
          </p:cNvPr>
          <p:cNvCxnSpPr>
            <a:cxnSpLocks/>
          </p:cNvCxnSpPr>
          <p:nvPr/>
        </p:nvCxnSpPr>
        <p:spPr>
          <a:xfrm flipH="1">
            <a:off x="1304730" y="4083698"/>
            <a:ext cx="724677" cy="306355"/>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16F4D631-870A-64F8-6650-B9CFDC7E29BD}"/>
              </a:ext>
            </a:extLst>
          </p:cNvPr>
          <p:cNvCxnSpPr>
            <a:cxnSpLocks/>
          </p:cNvCxnSpPr>
          <p:nvPr/>
        </p:nvCxnSpPr>
        <p:spPr>
          <a:xfrm flipH="1">
            <a:off x="3114868" y="4074367"/>
            <a:ext cx="724677" cy="306355"/>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741DA467-A030-9E11-3F69-98547EBB2CC4}"/>
              </a:ext>
            </a:extLst>
          </p:cNvPr>
          <p:cNvCxnSpPr>
            <a:cxnSpLocks/>
          </p:cNvCxnSpPr>
          <p:nvPr/>
        </p:nvCxnSpPr>
        <p:spPr>
          <a:xfrm flipH="1">
            <a:off x="5970035" y="4055705"/>
            <a:ext cx="724677" cy="306355"/>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49F55D1D-6E8F-3047-4BB7-BDBBE21F1444}"/>
              </a:ext>
            </a:extLst>
          </p:cNvPr>
          <p:cNvCxnSpPr>
            <a:cxnSpLocks/>
          </p:cNvCxnSpPr>
          <p:nvPr/>
        </p:nvCxnSpPr>
        <p:spPr>
          <a:xfrm flipH="1">
            <a:off x="7462933" y="4083697"/>
            <a:ext cx="724677" cy="306355"/>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a:t>Example 12: Finding the Complement of a Set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14:m>
                  <m:oMathPara xmlns:m="http://schemas.openxmlformats.org/officeDocument/2006/math">
                    <m:oMathParaPr>
                      <m:jc m:val="left"/>
                    </m:oMathParaPr>
                    <m:oMath xmlns:m="http://schemas.openxmlformats.org/officeDocument/2006/math">
                      <m:r>
                        <a:rPr lang="ar-AE" smtClean="0">
                          <a:latin typeface="Cambria Math" panose="02040503050406030204" pitchFamily="18" charset="0"/>
                        </a:rPr>
                        <m:t>𝑈</m:t>
                      </m:r>
                      <m:r>
                        <a:rPr lang="ar-AE" smtClean="0">
                          <a:latin typeface="Cambria Math" panose="02040503050406030204" pitchFamily="18" charset="0"/>
                        </a:rPr>
                        <m:t>=</m:t>
                      </m:r>
                      <m:d>
                        <m:dPr>
                          <m:begChr m:val="{"/>
                          <m:endChr m:val="}"/>
                          <m:ctrlPr>
                            <a:rPr lang="ar-AE" i="1">
                              <a:latin typeface="Cambria Math" panose="02040503050406030204" pitchFamily="18" charset="0"/>
                            </a:rPr>
                          </m:ctrlPr>
                        </m:dPr>
                        <m:e>
                          <m:r>
                            <a:rPr lang="ar-AE">
                              <a:latin typeface="Cambria Math" panose="02040503050406030204" pitchFamily="18" charset="0"/>
                            </a:rPr>
                            <m:t>𝑥</m:t>
                          </m:r>
                        </m:e>
                        <m:e>
                          <m:r>
                            <a:rPr lang="ar-AE">
                              <a:latin typeface="Cambria Math" panose="02040503050406030204" pitchFamily="18" charset="0"/>
                            </a:rPr>
                            <m:t>𝑥</m:t>
                          </m:r>
                          <m:r>
                            <m:rPr>
                              <m:nor/>
                            </m:rPr>
                            <a:rPr lang="ar-AE"/>
                            <m:t> </m:t>
                          </m:r>
                          <m:r>
                            <m:rPr>
                              <m:nor/>
                            </m:rPr>
                            <a:rPr lang="en-US"/>
                            <m:t>is</m:t>
                          </m:r>
                          <m:r>
                            <m:rPr>
                              <m:nor/>
                            </m:rPr>
                            <a:rPr lang="en-US"/>
                            <m:t> </m:t>
                          </m:r>
                          <m:r>
                            <m:rPr>
                              <m:nor/>
                            </m:rPr>
                            <a:rPr lang="en-US"/>
                            <m:t>a</m:t>
                          </m:r>
                          <m:r>
                            <m:rPr>
                              <m:nor/>
                            </m:rPr>
                            <a:rPr lang="en-US"/>
                            <m:t> </m:t>
                          </m:r>
                          <m:r>
                            <m:rPr>
                              <m:nor/>
                            </m:rPr>
                            <a:rPr lang="en-US"/>
                            <m:t>natural</m:t>
                          </m:r>
                          <m:r>
                            <m:rPr>
                              <m:nor/>
                            </m:rPr>
                            <a:rPr lang="en-US"/>
                            <m:t> </m:t>
                          </m:r>
                          <m:r>
                            <m:rPr>
                              <m:nor/>
                            </m:rPr>
                            <a:rPr lang="en-US"/>
                            <m:t>number</m:t>
                          </m:r>
                          <m:r>
                            <m:rPr>
                              <m:nor/>
                            </m:rPr>
                            <a:rPr lang="en-US"/>
                            <m:t> </m:t>
                          </m:r>
                          <m:r>
                            <m:rPr>
                              <m:nor/>
                            </m:rPr>
                            <a:rPr lang="en-US"/>
                            <m:t>less</m:t>
                          </m:r>
                          <m:r>
                            <m:rPr>
                              <m:nor/>
                            </m:rPr>
                            <a:rPr lang="en-US"/>
                            <m:t> </m:t>
                          </m:r>
                          <m:r>
                            <m:rPr>
                              <m:nor/>
                            </m:rPr>
                            <a:rPr lang="en-US"/>
                            <m:t>than</m:t>
                          </m:r>
                          <m:r>
                            <m:rPr>
                              <m:nor/>
                            </m:rPr>
                            <a:rPr lang="en-US"/>
                            <m:t> </m:t>
                          </m:r>
                          <m:r>
                            <a:rPr lang="en-US">
                              <a:latin typeface="Cambria Math" panose="02040503050406030204" pitchFamily="18" charset="0"/>
                            </a:rPr>
                            <m:t>10</m:t>
                          </m:r>
                        </m:e>
                      </m:d>
                    </m:oMath>
                  </m:oMathPara>
                </a14:m>
                <a:endParaRPr lang="ar-AE" i="1" dirty="0">
                  <a:latin typeface="Cambria Math" panose="02040503050406030204" pitchFamily="18" charset="0"/>
                </a:endParaRPr>
              </a:p>
              <a:p>
                <a:pPr/>
                <a14:m>
                  <m:oMathPara xmlns:m="http://schemas.openxmlformats.org/officeDocument/2006/math">
                    <m:oMathParaPr>
                      <m:jc m:val="left"/>
                    </m:oMathParaPr>
                    <m:oMath xmlns:m="http://schemas.openxmlformats.org/officeDocument/2006/math">
                      <m:r>
                        <a:rPr lang="ar-AE">
                          <a:latin typeface="Cambria Math" panose="02040503050406030204" pitchFamily="18" charset="0"/>
                        </a:rPr>
                        <m:t>𝐴</m:t>
                      </m:r>
                      <m:r>
                        <a:rPr lang="ar-AE">
                          <a:latin typeface="Cambria Math" panose="02040503050406030204" pitchFamily="18" charset="0"/>
                        </a:rPr>
                        <m:t>=</m:t>
                      </m:r>
                      <m:d>
                        <m:dPr>
                          <m:begChr m:val="{"/>
                          <m:endChr m:val="}"/>
                          <m:ctrlPr>
                            <a:rPr lang="ar-AE" i="1">
                              <a:latin typeface="Cambria Math" panose="02040503050406030204" pitchFamily="18" charset="0"/>
                            </a:rPr>
                          </m:ctrlPr>
                        </m:dPr>
                        <m:e>
                          <m:r>
                            <a:rPr lang="ar-AE">
                              <a:latin typeface="Cambria Math" panose="02040503050406030204" pitchFamily="18" charset="0"/>
                            </a:rPr>
                            <m:t>𝑥</m:t>
                          </m:r>
                        </m:e>
                        <m:e>
                          <m:r>
                            <a:rPr lang="ar-AE">
                              <a:latin typeface="Cambria Math" panose="02040503050406030204" pitchFamily="18" charset="0"/>
                            </a:rPr>
                            <m:t>𝑥</m:t>
                          </m:r>
                          <m:r>
                            <m:rPr>
                              <m:nor/>
                            </m:rPr>
                            <a:rPr lang="ar-AE"/>
                            <m:t> </m:t>
                          </m:r>
                          <m:r>
                            <m:rPr>
                              <m:nor/>
                            </m:rPr>
                            <a:rPr lang="en-US"/>
                            <m:t>is</m:t>
                          </m:r>
                          <m:r>
                            <m:rPr>
                              <m:nor/>
                            </m:rPr>
                            <a:rPr lang="en-US"/>
                            <m:t> </m:t>
                          </m:r>
                          <m:r>
                            <m:rPr>
                              <m:nor/>
                            </m:rPr>
                            <a:rPr lang="en-US"/>
                            <m:t>an</m:t>
                          </m:r>
                          <m:r>
                            <m:rPr>
                              <m:nor/>
                            </m:rPr>
                            <a:rPr lang="en-US"/>
                            <m:t> </m:t>
                          </m:r>
                          <m:r>
                            <m:rPr>
                              <m:nor/>
                            </m:rPr>
                            <a:rPr lang="en-US"/>
                            <m:t>even</m:t>
                          </m:r>
                          <m:r>
                            <m:rPr>
                              <m:nor/>
                            </m:rPr>
                            <a:rPr lang="en-US"/>
                            <m:t> </m:t>
                          </m:r>
                          <m:r>
                            <m:rPr>
                              <m:nor/>
                            </m:rPr>
                            <a:rPr lang="en-US"/>
                            <m:t>natural</m:t>
                          </m:r>
                          <m:r>
                            <m:rPr>
                              <m:nor/>
                            </m:rPr>
                            <a:rPr lang="en-US"/>
                            <m:t> </m:t>
                          </m:r>
                          <m:r>
                            <m:rPr>
                              <m:nor/>
                            </m:rPr>
                            <a:rPr lang="en-US"/>
                            <m:t>number</m:t>
                          </m:r>
                          <m:r>
                            <m:rPr>
                              <m:nor/>
                            </m:rPr>
                            <a:rPr lang="en-US"/>
                            <m:t> </m:t>
                          </m:r>
                          <m:r>
                            <m:rPr>
                              <m:nor/>
                            </m:rPr>
                            <a:rPr lang="en-US"/>
                            <m:t>less</m:t>
                          </m:r>
                          <m:r>
                            <m:rPr>
                              <m:nor/>
                            </m:rPr>
                            <a:rPr lang="en-US"/>
                            <m:t> </m:t>
                          </m:r>
                          <m:r>
                            <m:rPr>
                              <m:nor/>
                            </m:rPr>
                            <a:rPr lang="en-US"/>
                            <m:t>than</m:t>
                          </m:r>
                          <m:r>
                            <m:rPr>
                              <m:nor/>
                            </m:rPr>
                            <a:rPr lang="en-US"/>
                            <m:t> </m:t>
                          </m:r>
                          <m:r>
                            <a:rPr lang="en-US">
                              <a:latin typeface="Cambria Math" panose="02040503050406030204" pitchFamily="18" charset="0"/>
                            </a:rPr>
                            <m:t>10</m:t>
                          </m:r>
                        </m:e>
                      </m:d>
                    </m:oMath>
                  </m:oMathPara>
                </a14:m>
                <a:endParaRPr lang="en-US" sz="2800" dirty="0"/>
              </a:p>
              <a:p>
                <a:r>
                  <a:rPr lang="en-US" sz="2800" dirty="0"/>
                  <a:t>Find </a:t>
                </a:r>
                <a14:m>
                  <m:oMath xmlns:m="http://schemas.openxmlformats.org/officeDocument/2006/math">
                    <m:sSup>
                      <m:sSupPr>
                        <m:ctrlPr>
                          <a:rPr lang="ar-AE" i="1">
                            <a:latin typeface="Cambria Math" panose="02040503050406030204" pitchFamily="18" charset="0"/>
                          </a:rPr>
                        </m:ctrlPr>
                      </m:sSupPr>
                      <m:e>
                        <m:r>
                          <a:rPr lang="ar-AE">
                            <a:latin typeface="Cambria Math" panose="02040503050406030204" pitchFamily="18" charset="0"/>
                          </a:rPr>
                          <m:t>𝐴</m:t>
                        </m:r>
                      </m:e>
                      <m:sup>
                        <m:r>
                          <a:rPr lang="ar-AE">
                            <a:latin typeface="Cambria Math" panose="02040503050406030204" pitchFamily="18" charset="0"/>
                          </a:rPr>
                          <m:t>′</m:t>
                        </m:r>
                      </m:sup>
                    </m:sSup>
                  </m:oMath>
                </a14:m>
                <a:r>
                  <a:rPr lang="ar-AE" sz="2800" dirty="0"/>
                  <a:t>.</a:t>
                </a:r>
                <a:endParaRPr lang="en-US" sz="2800" dirty="0"/>
              </a:p>
              <a:p>
                <a:r>
                  <a:rPr lang="en-US" b="1" dirty="0"/>
                  <a:t>Solution</a:t>
                </a:r>
              </a:p>
              <a:p>
                <a:r>
                  <a:rPr lang="en-US" sz="2800" dirty="0"/>
                  <a:t>Begin by writing out the elements in each set</a:t>
                </a:r>
                <a:r>
                  <a:rPr lang="en-US" dirty="0"/>
                  <a:t>.</a:t>
                </a:r>
              </a:p>
              <a:p>
                <a:pPr/>
                <a14:m>
                  <m:oMathPara xmlns:m="http://schemas.openxmlformats.org/officeDocument/2006/math">
                    <m:oMathParaPr>
                      <m:jc m:val="left"/>
                    </m:oMathParaPr>
                    <m:oMath xmlns:m="http://schemas.openxmlformats.org/officeDocument/2006/math">
                      <m:r>
                        <a:rPr lang="ar-AE" smtClean="0">
                          <a:latin typeface="Cambria Math" panose="02040503050406030204" pitchFamily="18" charset="0"/>
                        </a:rPr>
                        <m:t>𝑈</m:t>
                      </m:r>
                      <m:r>
                        <a:rPr lang="ar-AE" smtClean="0">
                          <a:latin typeface="Cambria Math" panose="02040503050406030204" pitchFamily="18" charset="0"/>
                        </a:rPr>
                        <m:t>=</m:t>
                      </m:r>
                      <m:d>
                        <m:dPr>
                          <m:begChr m:val="{"/>
                          <m:endChr m:val="}"/>
                          <m:ctrlPr>
                            <a:rPr lang="ar-AE" i="1" smtClean="0">
                              <a:latin typeface="Cambria Math" panose="02040503050406030204" pitchFamily="18" charset="0"/>
                            </a:rPr>
                          </m:ctrlPr>
                        </m:dPr>
                        <m:e>
                          <m:r>
                            <a:rPr lang="en-US" b="0" i="1" smtClean="0">
                              <a:latin typeface="Cambria Math" panose="02040503050406030204" pitchFamily="18" charset="0"/>
                            </a:rPr>
                            <m:t>1</m:t>
                          </m:r>
                          <m:r>
                            <a:rPr lang="en-US" b="0" i="1" smtClean="0">
                              <a:latin typeface="Cambria Math" panose="02040503050406030204" pitchFamily="18" charset="0"/>
                            </a:rPr>
                            <m:t>, </m:t>
                          </m:r>
                          <m:r>
                            <a:rPr lang="en-US" b="0" i="1" smtClean="0">
                              <a:latin typeface="Cambria Math" panose="02040503050406030204" pitchFamily="18" charset="0"/>
                            </a:rPr>
                            <m:t>2</m:t>
                          </m:r>
                          <m:r>
                            <a:rPr lang="en-US" b="0" i="1" smtClean="0">
                              <a:latin typeface="Cambria Math" panose="02040503050406030204" pitchFamily="18" charset="0"/>
                            </a:rPr>
                            <m:t>, </m:t>
                          </m:r>
                          <m:r>
                            <a:rPr lang="en-US" b="0" i="1" smtClean="0">
                              <a:latin typeface="Cambria Math" panose="02040503050406030204" pitchFamily="18" charset="0"/>
                            </a:rPr>
                            <m:t>3</m:t>
                          </m:r>
                          <m:r>
                            <a:rPr lang="en-US" b="0" i="1" smtClean="0">
                              <a:latin typeface="Cambria Math" panose="02040503050406030204" pitchFamily="18" charset="0"/>
                            </a:rPr>
                            <m:t>, </m:t>
                          </m:r>
                          <m:r>
                            <a:rPr lang="en-US" b="0" i="1" smtClean="0">
                              <a:latin typeface="Cambria Math" panose="02040503050406030204" pitchFamily="18" charset="0"/>
                            </a:rPr>
                            <m:t>4</m:t>
                          </m:r>
                          <m:r>
                            <a:rPr lang="en-US" b="0" i="1" smtClean="0">
                              <a:latin typeface="Cambria Math" panose="02040503050406030204" pitchFamily="18" charset="0"/>
                            </a:rPr>
                            <m:t>, </m:t>
                          </m:r>
                          <m:r>
                            <a:rPr lang="en-US" b="0" i="1" smtClean="0">
                              <a:latin typeface="Cambria Math" panose="02040503050406030204" pitchFamily="18" charset="0"/>
                            </a:rPr>
                            <m:t>5</m:t>
                          </m:r>
                          <m:r>
                            <a:rPr lang="en-US" b="0" i="1" smtClean="0">
                              <a:latin typeface="Cambria Math" panose="02040503050406030204" pitchFamily="18" charset="0"/>
                            </a:rPr>
                            <m:t>, </m:t>
                          </m:r>
                          <m:r>
                            <a:rPr lang="en-US" b="0" i="1" smtClean="0">
                              <a:latin typeface="Cambria Math" panose="02040503050406030204" pitchFamily="18" charset="0"/>
                            </a:rPr>
                            <m:t>6</m:t>
                          </m:r>
                          <m:r>
                            <a:rPr lang="en-US" b="0" i="1" smtClean="0">
                              <a:latin typeface="Cambria Math" panose="02040503050406030204" pitchFamily="18" charset="0"/>
                            </a:rPr>
                            <m:t>, </m:t>
                          </m:r>
                          <m:r>
                            <a:rPr lang="en-US" b="0" i="1" smtClean="0">
                              <a:latin typeface="Cambria Math" panose="02040503050406030204" pitchFamily="18" charset="0"/>
                            </a:rPr>
                            <m:t>7</m:t>
                          </m:r>
                          <m:r>
                            <a:rPr lang="en-US" b="0" i="1" smtClean="0">
                              <a:latin typeface="Cambria Math" panose="02040503050406030204" pitchFamily="18" charset="0"/>
                            </a:rPr>
                            <m:t>, </m:t>
                          </m:r>
                          <m:r>
                            <a:rPr lang="en-US" b="0" i="1" smtClean="0">
                              <a:latin typeface="Cambria Math" panose="02040503050406030204" pitchFamily="18" charset="0"/>
                            </a:rPr>
                            <m:t>8</m:t>
                          </m:r>
                          <m:r>
                            <a:rPr lang="en-US" b="0" i="1" smtClean="0">
                              <a:latin typeface="Cambria Math" panose="02040503050406030204" pitchFamily="18" charset="0"/>
                            </a:rPr>
                            <m:t>, </m:t>
                          </m:r>
                          <m:r>
                            <a:rPr lang="en-US" b="0" i="1" smtClean="0">
                              <a:latin typeface="Cambria Math" panose="02040503050406030204" pitchFamily="18" charset="0"/>
                            </a:rPr>
                            <m:t>9</m:t>
                          </m:r>
                        </m:e>
                      </m:d>
                    </m:oMath>
                  </m:oMathPara>
                </a14:m>
                <a:endParaRPr lang="en-US" sz="2800" dirty="0"/>
              </a:p>
              <a:p>
                <a:pPr/>
                <a14:m>
                  <m:oMathPara xmlns:m="http://schemas.openxmlformats.org/officeDocument/2006/math">
                    <m:oMathParaPr>
                      <m:jc m:val="left"/>
                    </m:oMathParaPr>
                    <m:oMath xmlns:m="http://schemas.openxmlformats.org/officeDocument/2006/math">
                      <m:r>
                        <a:rPr lang="en-US" b="0" i="1" dirty="0" smtClean="0">
                          <a:latin typeface="Cambria Math" panose="02040503050406030204" pitchFamily="18" charset="0"/>
                        </a:rPr>
                        <m:t>𝐴</m:t>
                      </m:r>
                      <m:r>
                        <a:rPr lang="ar-AE" smtClean="0">
                          <a:latin typeface="Cambria Math" panose="02040503050406030204" pitchFamily="18" charset="0"/>
                        </a:rPr>
                        <m:t>=</m:t>
                      </m:r>
                      <m:d>
                        <m:dPr>
                          <m:begChr m:val="{"/>
                          <m:endChr m:val="}"/>
                          <m:ctrlPr>
                            <a:rPr lang="ar-AE" i="1" smtClean="0">
                              <a:latin typeface="Cambria Math" panose="02040503050406030204" pitchFamily="18" charset="0"/>
                            </a:rPr>
                          </m:ctrlPr>
                        </m:dPr>
                        <m:e>
                          <m:r>
                            <a:rPr lang="en-US" b="0" i="1" smtClean="0">
                              <a:latin typeface="Cambria Math" panose="02040503050406030204" pitchFamily="18" charset="0"/>
                            </a:rPr>
                            <m:t>2</m:t>
                          </m:r>
                          <m:r>
                            <a:rPr lang="en-US" b="0" i="1" smtClean="0">
                              <a:latin typeface="Cambria Math" panose="02040503050406030204" pitchFamily="18" charset="0"/>
                            </a:rPr>
                            <m:t>, </m:t>
                          </m:r>
                          <m:r>
                            <a:rPr lang="en-US" b="0" i="1" smtClean="0">
                              <a:latin typeface="Cambria Math" panose="02040503050406030204" pitchFamily="18" charset="0"/>
                            </a:rPr>
                            <m:t>4</m:t>
                          </m:r>
                          <m:r>
                            <a:rPr lang="en-US" b="0" i="1" smtClean="0">
                              <a:latin typeface="Cambria Math" panose="02040503050406030204" pitchFamily="18" charset="0"/>
                            </a:rPr>
                            <m:t>, </m:t>
                          </m:r>
                          <m:r>
                            <a:rPr lang="en-US" b="0" i="1" smtClean="0">
                              <a:latin typeface="Cambria Math" panose="02040503050406030204" pitchFamily="18" charset="0"/>
                            </a:rPr>
                            <m:t>6</m:t>
                          </m:r>
                          <m:r>
                            <a:rPr lang="en-US" b="0" i="1" smtClean="0">
                              <a:latin typeface="Cambria Math" panose="02040503050406030204" pitchFamily="18" charset="0"/>
                            </a:rPr>
                            <m:t>, </m:t>
                          </m:r>
                          <m:r>
                            <a:rPr lang="en-US" b="0" i="1" smtClean="0">
                              <a:latin typeface="Cambria Math" panose="02040503050406030204" pitchFamily="18" charset="0"/>
                            </a:rPr>
                            <m:t>8</m:t>
                          </m:r>
                        </m:e>
                      </m:d>
                    </m:oMath>
                  </m:oMathPara>
                </a14:m>
                <a:endParaRPr lang="en-US" sz="2800" dirty="0"/>
              </a:p>
              <a:p>
                <a:r>
                  <a:rPr lang="en-US" sz="2800" dirty="0"/>
                  <a:t>Cross out all the elements of set </a:t>
                </a:r>
                <a14:m>
                  <m:oMath xmlns:m="http://schemas.openxmlformats.org/officeDocument/2006/math">
                    <m:r>
                      <a:rPr lang="en-US" sz="2800" i="1" dirty="0" smtClean="0">
                        <a:latin typeface="Cambria Math" panose="02040503050406030204" pitchFamily="18" charset="0"/>
                      </a:rPr>
                      <m:t>𝐴</m:t>
                    </m:r>
                  </m:oMath>
                </a14:m>
                <a:r>
                  <a:rPr lang="en-US" sz="2800" dirty="0"/>
                  <a:t> from set </a:t>
                </a:r>
                <a14:m>
                  <m:oMath xmlns:m="http://schemas.openxmlformats.org/officeDocument/2006/math">
                    <m:r>
                      <a:rPr lang="en-US" sz="2800" i="1" dirty="0" smtClean="0">
                        <a:latin typeface="Cambria Math" panose="02040503050406030204" pitchFamily="18" charset="0"/>
                      </a:rPr>
                      <m:t>𝑈</m:t>
                    </m:r>
                  </m:oMath>
                </a14:m>
                <a:r>
                  <a:rPr lang="en-US" sz="2800" dirty="0"/>
                  <a:t>.</a:t>
                </a:r>
              </a:p>
              <a:p>
                <a:pPr/>
                <a14:m>
                  <m:oMathPara xmlns:m="http://schemas.openxmlformats.org/officeDocument/2006/math">
                    <m:oMathParaPr>
                      <m:jc m:val="left"/>
                    </m:oMathParaPr>
                    <m:oMath xmlns:m="http://schemas.openxmlformats.org/officeDocument/2006/math">
                      <m:r>
                        <a:rPr lang="ar-AE" smtClean="0">
                          <a:latin typeface="Cambria Math" panose="02040503050406030204" pitchFamily="18" charset="0"/>
                        </a:rPr>
                        <m:t>𝑈</m:t>
                      </m:r>
                      <m:r>
                        <a:rPr lang="ar-AE" smtClean="0">
                          <a:latin typeface="Cambria Math" panose="02040503050406030204" pitchFamily="18" charset="0"/>
                        </a:rPr>
                        <m:t>=</m:t>
                      </m:r>
                      <m:d>
                        <m:dPr>
                          <m:begChr m:val="{"/>
                          <m:endChr m:val="}"/>
                          <m:ctrlPr>
                            <a:rPr lang="ar-AE" i="1" smtClean="0">
                              <a:latin typeface="Cambria Math" panose="02040503050406030204" pitchFamily="18" charset="0"/>
                            </a:rPr>
                          </m:ctrlPr>
                        </m:dPr>
                        <m:e>
                          <m:r>
                            <a:rPr lang="en-US" b="0" i="1" smtClean="0">
                              <a:latin typeface="Cambria Math" panose="02040503050406030204" pitchFamily="18" charset="0"/>
                            </a:rPr>
                            <m:t>1</m:t>
                          </m:r>
                          <m:r>
                            <a:rPr lang="en-US" b="0" i="1" smtClean="0">
                              <a:latin typeface="Cambria Math" panose="02040503050406030204" pitchFamily="18" charset="0"/>
                            </a:rPr>
                            <m:t>, </m:t>
                          </m:r>
                          <m:r>
                            <a:rPr lang="en-US" b="0" i="1" smtClean="0">
                              <a:latin typeface="Cambria Math" panose="02040503050406030204" pitchFamily="18" charset="0"/>
                            </a:rPr>
                            <m:t>2</m:t>
                          </m:r>
                          <m:r>
                            <a:rPr lang="en-US" b="0" i="1" smtClean="0">
                              <a:latin typeface="Cambria Math" panose="02040503050406030204" pitchFamily="18" charset="0"/>
                            </a:rPr>
                            <m:t>, </m:t>
                          </m:r>
                          <m:r>
                            <a:rPr lang="en-US" b="0" i="1" smtClean="0">
                              <a:latin typeface="Cambria Math" panose="02040503050406030204" pitchFamily="18" charset="0"/>
                            </a:rPr>
                            <m:t>3</m:t>
                          </m:r>
                          <m:r>
                            <a:rPr lang="en-US" b="0" i="1" smtClean="0">
                              <a:latin typeface="Cambria Math" panose="02040503050406030204" pitchFamily="18" charset="0"/>
                            </a:rPr>
                            <m:t>, </m:t>
                          </m:r>
                          <m:r>
                            <a:rPr lang="en-US" b="0" i="1" smtClean="0">
                              <a:latin typeface="Cambria Math" panose="02040503050406030204" pitchFamily="18" charset="0"/>
                            </a:rPr>
                            <m:t>4</m:t>
                          </m:r>
                          <m:r>
                            <a:rPr lang="en-US" b="0" i="1" smtClean="0">
                              <a:latin typeface="Cambria Math" panose="02040503050406030204" pitchFamily="18" charset="0"/>
                            </a:rPr>
                            <m:t>, </m:t>
                          </m:r>
                          <m:r>
                            <a:rPr lang="en-US" b="0" i="1" smtClean="0">
                              <a:latin typeface="Cambria Math" panose="02040503050406030204" pitchFamily="18" charset="0"/>
                            </a:rPr>
                            <m:t>5</m:t>
                          </m:r>
                          <m:r>
                            <a:rPr lang="en-US" b="0" i="1" smtClean="0">
                              <a:latin typeface="Cambria Math" panose="02040503050406030204" pitchFamily="18" charset="0"/>
                            </a:rPr>
                            <m:t>, </m:t>
                          </m:r>
                          <m:r>
                            <a:rPr lang="en-US" b="0" i="1" smtClean="0">
                              <a:latin typeface="Cambria Math" panose="02040503050406030204" pitchFamily="18" charset="0"/>
                            </a:rPr>
                            <m:t>6</m:t>
                          </m:r>
                          <m:r>
                            <a:rPr lang="en-US" b="0" i="1" smtClean="0">
                              <a:latin typeface="Cambria Math" panose="02040503050406030204" pitchFamily="18" charset="0"/>
                            </a:rPr>
                            <m:t>, </m:t>
                          </m:r>
                          <m:r>
                            <a:rPr lang="en-US" b="0" i="1" smtClean="0">
                              <a:latin typeface="Cambria Math" panose="02040503050406030204" pitchFamily="18" charset="0"/>
                            </a:rPr>
                            <m:t>7</m:t>
                          </m:r>
                          <m:r>
                            <a:rPr lang="en-US" b="0" i="1" smtClean="0">
                              <a:latin typeface="Cambria Math" panose="02040503050406030204" pitchFamily="18" charset="0"/>
                            </a:rPr>
                            <m:t>, </m:t>
                          </m:r>
                          <m:r>
                            <a:rPr lang="en-US" b="0" i="1" smtClean="0">
                              <a:latin typeface="Cambria Math" panose="02040503050406030204" pitchFamily="18" charset="0"/>
                            </a:rPr>
                            <m:t>8</m:t>
                          </m:r>
                          <m:r>
                            <a:rPr lang="en-US" b="0" i="1" smtClean="0">
                              <a:latin typeface="Cambria Math" panose="02040503050406030204" pitchFamily="18" charset="0"/>
                            </a:rPr>
                            <m:t>, </m:t>
                          </m:r>
                          <m:r>
                            <a:rPr lang="en-US" b="0" i="1" smtClean="0">
                              <a:latin typeface="Cambria Math" panose="02040503050406030204" pitchFamily="18" charset="0"/>
                            </a:rPr>
                            <m:t>9</m:t>
                          </m:r>
                        </m:e>
                      </m:d>
                    </m:oMath>
                  </m:oMathPara>
                </a14:m>
                <a:endParaRPr lang="en-US" sz="2800" dirty="0"/>
              </a:p>
              <a:p>
                <a:r>
                  <a:rPr lang="en-US" b="0" dirty="0"/>
                  <a:t>Thus, we have </a:t>
                </a:r>
                <a14:m>
                  <m:oMath xmlns:m="http://schemas.openxmlformats.org/officeDocument/2006/math">
                    <m:sSup>
                      <m:sSupPr>
                        <m:ctrlPr>
                          <a:rPr lang="ar-AE" i="1">
                            <a:latin typeface="Cambria Math" panose="02040503050406030204" pitchFamily="18" charset="0"/>
                          </a:rPr>
                        </m:ctrlPr>
                      </m:sSupPr>
                      <m:e>
                        <m:r>
                          <a:rPr lang="ar-AE">
                            <a:latin typeface="Cambria Math" panose="02040503050406030204" pitchFamily="18" charset="0"/>
                          </a:rPr>
                          <m:t>𝐴</m:t>
                        </m:r>
                      </m:e>
                      <m:sup>
                        <m:r>
                          <a:rPr lang="ar-AE">
                            <a:latin typeface="Cambria Math" panose="02040503050406030204" pitchFamily="18" charset="0"/>
                          </a:rPr>
                          <m:t>′</m:t>
                        </m:r>
                      </m:sup>
                    </m:sSup>
                    <m:r>
                      <a:rPr lang="ar-AE" smtClean="0">
                        <a:latin typeface="Cambria Math" panose="02040503050406030204" pitchFamily="18" charset="0"/>
                      </a:rPr>
                      <m:t>=</m:t>
                    </m:r>
                    <m:d>
                      <m:dPr>
                        <m:begChr m:val="{"/>
                        <m:endChr m:val="}"/>
                        <m:ctrlPr>
                          <a:rPr lang="ar-AE" i="1" smtClean="0">
                            <a:latin typeface="Cambria Math" panose="02040503050406030204" pitchFamily="18" charset="0"/>
                          </a:rPr>
                        </m:ctrlPr>
                      </m:dPr>
                      <m:e>
                        <m:r>
                          <a:rPr lang="en-US" b="0" i="1" smtClean="0">
                            <a:latin typeface="Cambria Math" panose="02040503050406030204" pitchFamily="18" charset="0"/>
                          </a:rPr>
                          <m:t>1</m:t>
                        </m:r>
                        <m:r>
                          <a:rPr lang="en-US" b="0" i="1" smtClean="0">
                            <a:latin typeface="Cambria Math" panose="02040503050406030204" pitchFamily="18" charset="0"/>
                          </a:rPr>
                          <m:t>, </m:t>
                        </m:r>
                        <m:r>
                          <a:rPr lang="en-US" b="0" i="1" smtClean="0">
                            <a:latin typeface="Cambria Math" panose="02040503050406030204" pitchFamily="18" charset="0"/>
                          </a:rPr>
                          <m:t>3</m:t>
                        </m:r>
                        <m:r>
                          <a:rPr lang="en-US" b="0" i="1" smtClean="0">
                            <a:latin typeface="Cambria Math" panose="02040503050406030204" pitchFamily="18" charset="0"/>
                          </a:rPr>
                          <m:t>, </m:t>
                        </m:r>
                        <m:r>
                          <a:rPr lang="en-US" b="0" i="1" smtClean="0">
                            <a:latin typeface="Cambria Math" panose="02040503050406030204" pitchFamily="18" charset="0"/>
                          </a:rPr>
                          <m:t>5</m:t>
                        </m:r>
                        <m:r>
                          <a:rPr lang="en-US" b="0" i="1" smtClean="0">
                            <a:latin typeface="Cambria Math" panose="02040503050406030204" pitchFamily="18" charset="0"/>
                          </a:rPr>
                          <m:t>, </m:t>
                        </m:r>
                        <m:r>
                          <a:rPr lang="en-US" b="0" i="1" smtClean="0">
                            <a:latin typeface="Cambria Math" panose="02040503050406030204" pitchFamily="18" charset="0"/>
                          </a:rPr>
                          <m:t>7</m:t>
                        </m:r>
                        <m:r>
                          <a:rPr lang="en-US" b="0" i="1" smtClean="0">
                            <a:latin typeface="Cambria Math" panose="02040503050406030204" pitchFamily="18" charset="0"/>
                          </a:rPr>
                          <m:t>, </m:t>
                        </m:r>
                        <m:r>
                          <a:rPr lang="en-US" b="0" i="1" smtClean="0">
                            <a:latin typeface="Cambria Math" panose="02040503050406030204" pitchFamily="18" charset="0"/>
                          </a:rPr>
                          <m:t>9</m:t>
                        </m:r>
                      </m:e>
                    </m:d>
                  </m:oMath>
                </a14:m>
                <a:r>
                  <a:rPr lang="en-US" sz="2800" dirty="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a:stretch>
              </a:blipFill>
            </p:spPr>
            <p:txBody>
              <a:bodyPr/>
              <a:lstStyle/>
              <a:p>
                <a:r>
                  <a:rPr lang="en-IN">
                    <a:noFill/>
                  </a:rPr>
                  <a:t> </a:t>
                </a:r>
              </a:p>
            </p:txBody>
          </p:sp>
        </mc:Fallback>
      </mc:AlternateContent>
      <p:cxnSp>
        <p:nvCxnSpPr>
          <p:cNvPr id="5" name="Straight Connector 4">
            <a:extLst>
              <a:ext uri="{FF2B5EF4-FFF2-40B4-BE49-F238E27FC236}">
                <a16:creationId xmlns:a16="http://schemas.microsoft.com/office/drawing/2014/main" id="{69C9F7CA-B8C1-DBF1-9C59-124CFCFE3D65}"/>
              </a:ext>
            </a:extLst>
          </p:cNvPr>
          <p:cNvCxnSpPr/>
          <p:nvPr/>
        </p:nvCxnSpPr>
        <p:spPr>
          <a:xfrm flipH="1">
            <a:off x="1676400" y="4876800"/>
            <a:ext cx="3048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CBDFBD76-88A8-CB33-7377-ED37B1A122E2}"/>
              </a:ext>
            </a:extLst>
          </p:cNvPr>
          <p:cNvCxnSpPr/>
          <p:nvPr/>
        </p:nvCxnSpPr>
        <p:spPr>
          <a:xfrm flipH="1">
            <a:off x="2338873" y="4886130"/>
            <a:ext cx="3048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6D0292A2-D1E0-12DA-3553-FE1C3574B9AA}"/>
              </a:ext>
            </a:extLst>
          </p:cNvPr>
          <p:cNvCxnSpPr/>
          <p:nvPr/>
        </p:nvCxnSpPr>
        <p:spPr>
          <a:xfrm flipH="1">
            <a:off x="3029339" y="4895461"/>
            <a:ext cx="3048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4A2BC6DD-6791-50E7-BFD9-DB3775757B4A}"/>
              </a:ext>
            </a:extLst>
          </p:cNvPr>
          <p:cNvCxnSpPr/>
          <p:nvPr/>
        </p:nvCxnSpPr>
        <p:spPr>
          <a:xfrm flipH="1">
            <a:off x="3645160" y="4914122"/>
            <a:ext cx="304800" cy="30480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a:t>Example 1: Interpreting Venn Diagrams</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lang="en-US" sz="2800" dirty="0"/>
                  <a:t>Given a Venn diagram, use roster notation to list the elements of sets </a:t>
                </a:r>
                <a14:m>
                  <m:oMath xmlns:m="http://schemas.openxmlformats.org/officeDocument/2006/math">
                    <m:r>
                      <a:rPr lang="en-US" sz="2800" b="0" i="1" smtClean="0">
                        <a:latin typeface="Cambria Math" panose="02040503050406030204" pitchFamily="18" charset="0"/>
                      </a:rPr>
                      <m:t>𝐴</m:t>
                    </m:r>
                  </m:oMath>
                </a14:m>
                <a:r>
                  <a:rPr lang="en-US" sz="2800" dirty="0"/>
                  <a:t>, </a:t>
                </a:r>
                <a14:m>
                  <m:oMath xmlns:m="http://schemas.openxmlformats.org/officeDocument/2006/math">
                    <m:r>
                      <a:rPr lang="en-US" sz="2800" b="0" i="1" smtClean="0">
                        <a:latin typeface="Cambria Math" panose="02040503050406030204" pitchFamily="18" charset="0"/>
                      </a:rPr>
                      <m:t>𝐵</m:t>
                    </m:r>
                    <m:r>
                      <a:rPr lang="en-US" sz="2800" b="0" i="1" smtClean="0">
                        <a:latin typeface="Cambria Math" panose="02040503050406030204" pitchFamily="18" charset="0"/>
                      </a:rPr>
                      <m:t>,</m:t>
                    </m:r>
                  </m:oMath>
                </a14:m>
                <a:r>
                  <a:rPr lang="en-US" sz="2800" dirty="0"/>
                  <a:t> and </a:t>
                </a:r>
                <a14:m>
                  <m:oMath xmlns:m="http://schemas.openxmlformats.org/officeDocument/2006/math">
                    <m:r>
                      <a:rPr lang="en-US" sz="2800" b="0" i="1" smtClean="0">
                        <a:latin typeface="Cambria Math" panose="02040503050406030204" pitchFamily="18" charset="0"/>
                      </a:rPr>
                      <m:t>𝑈</m:t>
                    </m:r>
                  </m:oMath>
                </a14:m>
                <a:r>
                  <a:rPr lang="en-US" sz="2800" dirty="0"/>
                  <a:t>.</a:t>
                </a:r>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US">
                    <a:noFill/>
                  </a:rPr>
                  <a:t> </a:t>
                </a:r>
              </a:p>
            </p:txBody>
          </p:sp>
        </mc:Fallback>
      </mc:AlternateContent>
      <p:pic>
        <p:nvPicPr>
          <p:cNvPr id="6" name="Picture 5">
            <a:extLst>
              <a:ext uri="{FF2B5EF4-FFF2-40B4-BE49-F238E27FC236}">
                <a16:creationId xmlns:a16="http://schemas.microsoft.com/office/drawing/2014/main" id="{1DF317A0-20B1-98E2-9668-06F8804EBE7F}"/>
              </a:ext>
            </a:extLst>
          </p:cNvPr>
          <p:cNvPicPr>
            <a:picLocks noChangeAspect="1"/>
          </p:cNvPicPr>
          <p:nvPr/>
        </p:nvPicPr>
        <p:blipFill>
          <a:blip r:embed="rId3"/>
          <a:stretch>
            <a:fillRect/>
          </a:stretch>
        </p:blipFill>
        <p:spPr>
          <a:xfrm>
            <a:off x="2286000" y="2388387"/>
            <a:ext cx="3657600" cy="2081226"/>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a:t>Example 1: Interpreting Venn Diagrams</a:t>
            </a:r>
            <a:r>
              <a:rPr lang="en-US" dirty="0"/>
              <a:t> (cont.)</a:t>
            </a:r>
            <a:endParaRPr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lang="en-US" sz="2800" b="1" dirty="0"/>
                  <a:t>Solution</a:t>
                </a:r>
              </a:p>
              <a:p>
                <a14:m>
                  <m:oMath xmlns:m="http://schemas.openxmlformats.org/officeDocument/2006/math">
                    <m:r>
                      <a:rPr lang="en-US" sz="2800" b="0" i="1" smtClean="0">
                        <a:latin typeface="Cambria Math" panose="02040503050406030204" pitchFamily="18" charset="0"/>
                      </a:rPr>
                      <m:t>𝐴</m:t>
                    </m:r>
                    <m:r>
                      <a:rPr lang="en-US" sz="2800" b="0" i="1" smtClean="0">
                        <a:latin typeface="Cambria Math" panose="02040503050406030204" pitchFamily="18" charset="0"/>
                      </a:rPr>
                      <m:t>=</m:t>
                    </m:r>
                    <m:d>
                      <m:dPr>
                        <m:begChr m:val="{"/>
                        <m:endChr m:val="}"/>
                        <m:ctrlPr>
                          <a:rPr lang="en-US" sz="2800" b="0" i="1" smtClean="0">
                            <a:latin typeface="Cambria Math" panose="02040503050406030204" pitchFamily="18" charset="0"/>
                          </a:rPr>
                        </m:ctrlPr>
                      </m:dPr>
                      <m:e>
                        <m:r>
                          <a:rPr lang="en-US" sz="2800" b="0" i="1" smtClean="0">
                            <a:latin typeface="Cambria Math" panose="02040503050406030204" pitchFamily="18" charset="0"/>
                          </a:rPr>
                          <m:t>1</m:t>
                        </m:r>
                        <m:r>
                          <a:rPr lang="en-US" sz="2800" b="0" i="1" smtClean="0">
                            <a:latin typeface="Cambria Math" panose="02040503050406030204" pitchFamily="18" charset="0"/>
                          </a:rPr>
                          <m:t>, </m:t>
                        </m:r>
                        <m:r>
                          <a:rPr lang="en-US" sz="2800" b="0" i="1" smtClean="0">
                            <a:latin typeface="Cambria Math" panose="02040503050406030204" pitchFamily="18" charset="0"/>
                          </a:rPr>
                          <m:t>2</m:t>
                        </m:r>
                        <m:r>
                          <a:rPr lang="en-US" sz="2800" b="0" i="1" smtClean="0">
                            <a:latin typeface="Cambria Math" panose="02040503050406030204" pitchFamily="18" charset="0"/>
                          </a:rPr>
                          <m:t>, </m:t>
                        </m:r>
                        <m:r>
                          <a:rPr lang="en-US" sz="2800" b="0" i="1" smtClean="0">
                            <a:latin typeface="Cambria Math" panose="02040503050406030204" pitchFamily="18" charset="0"/>
                          </a:rPr>
                          <m:t>3</m:t>
                        </m:r>
                        <m:r>
                          <a:rPr lang="en-US" sz="2800" b="0" i="1" smtClean="0">
                            <a:latin typeface="Cambria Math" panose="02040503050406030204" pitchFamily="18" charset="0"/>
                          </a:rPr>
                          <m:t>, </m:t>
                        </m:r>
                        <m:r>
                          <a:rPr lang="en-US" sz="2800" b="0" i="1" smtClean="0">
                            <a:latin typeface="Cambria Math" panose="02040503050406030204" pitchFamily="18" charset="0"/>
                          </a:rPr>
                          <m:t>4</m:t>
                        </m:r>
                      </m:e>
                    </m:d>
                    <m:r>
                      <a:rPr lang="en-US" sz="2800" b="0" i="1" smtClean="0">
                        <a:latin typeface="Cambria Math" panose="02040503050406030204" pitchFamily="18" charset="0"/>
                      </a:rPr>
                      <m:t>,</m:t>
                    </m:r>
                  </m:oMath>
                </a14:m>
                <a:r>
                  <a:rPr lang="en-US" sz="2800" dirty="0"/>
                  <a:t> the elements contained in set </a:t>
                </a:r>
                <a14:m>
                  <m:oMath xmlns:m="http://schemas.openxmlformats.org/officeDocument/2006/math">
                    <m:r>
                      <a:rPr lang="en-US" sz="2800" b="0" i="1" smtClean="0">
                        <a:latin typeface="Cambria Math" panose="02040503050406030204" pitchFamily="18" charset="0"/>
                      </a:rPr>
                      <m:t>𝐴</m:t>
                    </m:r>
                    <m:r>
                      <a:rPr lang="en-US" sz="2800" b="0" i="1" smtClean="0">
                        <a:latin typeface="Cambria Math" panose="02040503050406030204" pitchFamily="18" charset="0"/>
                      </a:rPr>
                      <m:t>.</m:t>
                    </m:r>
                  </m:oMath>
                </a14:m>
                <a:endParaRPr lang="en-US" sz="2800" dirty="0"/>
              </a:p>
              <a:p>
                <a14:m>
                  <m:oMath xmlns:m="http://schemas.openxmlformats.org/officeDocument/2006/math">
                    <m:r>
                      <a:rPr lang="en-US" sz="2800" b="0" i="1" smtClean="0">
                        <a:latin typeface="Cambria Math" panose="02040503050406030204" pitchFamily="18" charset="0"/>
                      </a:rPr>
                      <m:t>𝐵</m:t>
                    </m:r>
                    <m:r>
                      <a:rPr lang="en-US" sz="2800" b="0" i="1" smtClean="0">
                        <a:latin typeface="Cambria Math" panose="02040503050406030204" pitchFamily="18" charset="0"/>
                      </a:rPr>
                      <m:t>=</m:t>
                    </m:r>
                    <m:d>
                      <m:dPr>
                        <m:begChr m:val="{"/>
                        <m:endChr m:val="}"/>
                        <m:ctrlPr>
                          <a:rPr lang="en-US" sz="2800" b="0" i="1" smtClean="0">
                            <a:latin typeface="Cambria Math" panose="02040503050406030204" pitchFamily="18" charset="0"/>
                          </a:rPr>
                        </m:ctrlPr>
                      </m:dPr>
                      <m:e>
                        <m:r>
                          <a:rPr lang="en-US" sz="2800" b="0" i="1" smtClean="0">
                            <a:latin typeface="Cambria Math" panose="02040503050406030204" pitchFamily="18" charset="0"/>
                          </a:rPr>
                          <m:t>3</m:t>
                        </m:r>
                        <m:r>
                          <a:rPr lang="en-US" sz="2800" b="0" i="1" smtClean="0">
                            <a:latin typeface="Cambria Math" panose="02040503050406030204" pitchFamily="18" charset="0"/>
                          </a:rPr>
                          <m:t>, </m:t>
                        </m:r>
                        <m:r>
                          <a:rPr lang="en-US" sz="2800" b="0" i="1" smtClean="0">
                            <a:latin typeface="Cambria Math" panose="02040503050406030204" pitchFamily="18" charset="0"/>
                          </a:rPr>
                          <m:t>4</m:t>
                        </m:r>
                        <m:r>
                          <a:rPr lang="en-US" sz="2800" b="0" i="1" smtClean="0">
                            <a:latin typeface="Cambria Math" panose="02040503050406030204" pitchFamily="18" charset="0"/>
                          </a:rPr>
                          <m:t>, </m:t>
                        </m:r>
                        <m:r>
                          <a:rPr lang="en-US" sz="2800" b="0" i="1" smtClean="0">
                            <a:latin typeface="Cambria Math" panose="02040503050406030204" pitchFamily="18" charset="0"/>
                          </a:rPr>
                          <m:t>5</m:t>
                        </m:r>
                        <m:r>
                          <a:rPr lang="en-US" sz="2800" b="0" i="1" smtClean="0">
                            <a:latin typeface="Cambria Math" panose="02040503050406030204" pitchFamily="18" charset="0"/>
                          </a:rPr>
                          <m:t>, </m:t>
                        </m:r>
                        <m:r>
                          <a:rPr lang="en-US" sz="2800" b="0" i="1" smtClean="0">
                            <a:latin typeface="Cambria Math" panose="02040503050406030204" pitchFamily="18" charset="0"/>
                          </a:rPr>
                          <m:t>6</m:t>
                        </m:r>
                      </m:e>
                    </m:d>
                    <m:r>
                      <a:rPr lang="en-US" sz="2800" b="0" i="1" smtClean="0">
                        <a:latin typeface="Cambria Math" panose="02040503050406030204" pitchFamily="18" charset="0"/>
                      </a:rPr>
                      <m:t>,</m:t>
                    </m:r>
                  </m:oMath>
                </a14:m>
                <a:r>
                  <a:rPr lang="en-US" dirty="0"/>
                  <a:t> the elements contained in set </a:t>
                </a:r>
                <a14:m>
                  <m:oMath xmlns:m="http://schemas.openxmlformats.org/officeDocument/2006/math">
                    <m:r>
                      <a:rPr lang="en-US" i="1" dirty="0" smtClean="0">
                        <a:latin typeface="Cambria Math" panose="02040503050406030204" pitchFamily="18" charset="0"/>
                      </a:rPr>
                      <m:t>𝐵</m:t>
                    </m:r>
                    <m:r>
                      <a:rPr lang="en-US" b="0" i="1" dirty="0" smtClean="0">
                        <a:latin typeface="Cambria Math" panose="02040503050406030204" pitchFamily="18" charset="0"/>
                      </a:rPr>
                      <m:t>.</m:t>
                    </m:r>
                  </m:oMath>
                </a14:m>
                <a:endParaRPr lang="en-US" dirty="0"/>
              </a:p>
              <a:p>
                <a14:m>
                  <m:oMath xmlns:m="http://schemas.openxmlformats.org/officeDocument/2006/math">
                    <m:r>
                      <a:rPr lang="en-US" b="0" i="1" smtClean="0">
                        <a:latin typeface="Cambria Math" panose="02040503050406030204" pitchFamily="18" charset="0"/>
                      </a:rPr>
                      <m:t>𝑈</m:t>
                    </m:r>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1</m:t>
                        </m:r>
                        <m:r>
                          <a:rPr lang="en-US" b="0" i="1" smtClean="0">
                            <a:latin typeface="Cambria Math" panose="02040503050406030204" pitchFamily="18" charset="0"/>
                          </a:rPr>
                          <m:t>, </m:t>
                        </m:r>
                        <m:r>
                          <a:rPr lang="en-US" b="0" i="1" smtClean="0">
                            <a:latin typeface="Cambria Math" panose="02040503050406030204" pitchFamily="18" charset="0"/>
                          </a:rPr>
                          <m:t>2</m:t>
                        </m:r>
                        <m:r>
                          <a:rPr lang="en-US" b="0" i="1" smtClean="0">
                            <a:latin typeface="Cambria Math" panose="02040503050406030204" pitchFamily="18" charset="0"/>
                          </a:rPr>
                          <m:t>, </m:t>
                        </m:r>
                        <m:r>
                          <a:rPr lang="en-US" b="0" i="1" smtClean="0">
                            <a:latin typeface="Cambria Math" panose="02040503050406030204" pitchFamily="18" charset="0"/>
                          </a:rPr>
                          <m:t>3</m:t>
                        </m:r>
                        <m:r>
                          <a:rPr lang="en-US" b="0" i="1" smtClean="0">
                            <a:latin typeface="Cambria Math" panose="02040503050406030204" pitchFamily="18" charset="0"/>
                          </a:rPr>
                          <m:t>, </m:t>
                        </m:r>
                        <m:r>
                          <a:rPr lang="en-US" b="0" i="1" smtClean="0">
                            <a:latin typeface="Cambria Math" panose="02040503050406030204" pitchFamily="18" charset="0"/>
                          </a:rPr>
                          <m:t>4</m:t>
                        </m:r>
                        <m:r>
                          <a:rPr lang="en-US" b="0" i="1" smtClean="0">
                            <a:latin typeface="Cambria Math" panose="02040503050406030204" pitchFamily="18" charset="0"/>
                          </a:rPr>
                          <m:t>, </m:t>
                        </m:r>
                        <m:r>
                          <a:rPr lang="en-US" b="0" i="1" smtClean="0">
                            <a:latin typeface="Cambria Math" panose="02040503050406030204" pitchFamily="18" charset="0"/>
                          </a:rPr>
                          <m:t>5</m:t>
                        </m:r>
                        <m:r>
                          <a:rPr lang="en-US" b="0" i="1" smtClean="0">
                            <a:latin typeface="Cambria Math" panose="02040503050406030204" pitchFamily="18" charset="0"/>
                          </a:rPr>
                          <m:t>, </m:t>
                        </m:r>
                        <m:r>
                          <a:rPr lang="en-US" b="0" i="1" smtClean="0">
                            <a:latin typeface="Cambria Math" panose="02040503050406030204" pitchFamily="18" charset="0"/>
                          </a:rPr>
                          <m:t>6</m:t>
                        </m:r>
                        <m:r>
                          <a:rPr lang="en-US" b="0" i="1" smtClean="0">
                            <a:latin typeface="Cambria Math" panose="02040503050406030204" pitchFamily="18" charset="0"/>
                          </a:rPr>
                          <m:t>, </m:t>
                        </m:r>
                        <m:r>
                          <a:rPr lang="en-US" b="0" i="1" smtClean="0">
                            <a:latin typeface="Cambria Math" panose="02040503050406030204" pitchFamily="18" charset="0"/>
                          </a:rPr>
                          <m:t>7</m:t>
                        </m:r>
                        <m:r>
                          <a:rPr lang="en-US" b="0" i="1" smtClean="0">
                            <a:latin typeface="Cambria Math" panose="02040503050406030204" pitchFamily="18" charset="0"/>
                          </a:rPr>
                          <m:t>, </m:t>
                        </m:r>
                        <m:r>
                          <a:rPr lang="en-US" b="0" i="1" smtClean="0">
                            <a:latin typeface="Cambria Math" panose="02040503050406030204" pitchFamily="18" charset="0"/>
                          </a:rPr>
                          <m:t>8</m:t>
                        </m:r>
                      </m:e>
                    </m:d>
                    <m:r>
                      <a:rPr lang="en-US" b="0" i="1" smtClean="0">
                        <a:latin typeface="Cambria Math" panose="02040503050406030204" pitchFamily="18" charset="0"/>
                      </a:rPr>
                      <m:t>,</m:t>
                    </m:r>
                  </m:oMath>
                </a14:m>
                <a:r>
                  <a:rPr lang="en-US" dirty="0"/>
                  <a:t> all the elements contained 	within the Venn diagram. </a:t>
                </a:r>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IN">
                    <a:noFill/>
                  </a:rPr>
                  <a:t> </a:t>
                </a:r>
              </a:p>
            </p:txBody>
          </p:sp>
        </mc:Fallback>
      </mc:AlternateContent>
    </p:spTree>
    <p:extLst>
      <p:ext uri="{BB962C8B-B14F-4D97-AF65-F5344CB8AC3E}">
        <p14:creationId xmlns:p14="http://schemas.microsoft.com/office/powerpoint/2010/main" val="19792247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sz="3200"/>
            </a:pPr>
            <a:r>
              <a:rPr lang="en-US" dirty="0"/>
              <a:t>Definition: </a:t>
            </a:r>
            <a:r>
              <a:rPr dirty="0"/>
              <a:t>Disjoint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a:xfrm>
                <a:off x="457200" y="1181687"/>
                <a:ext cx="8229600" cy="4609513"/>
              </a:xfrm>
            </p:spPr>
            <p:txBody>
              <a:bodyPr>
                <a:normAutofit/>
              </a:bodyPr>
              <a:lstStyle/>
              <a:p>
                <a:r>
                  <a:rPr lang="en-US" sz="2800" dirty="0"/>
                  <a:t>Sets </a:t>
                </a:r>
                <a14:m>
                  <m:oMath xmlns:m="http://schemas.openxmlformats.org/officeDocument/2006/math">
                    <m:r>
                      <a:rPr lang="en-US" sz="2800" b="0" i="1" smtClean="0">
                        <a:latin typeface="Cambria Math" panose="02040503050406030204" pitchFamily="18" charset="0"/>
                      </a:rPr>
                      <m:t>𝐴</m:t>
                    </m:r>
                  </m:oMath>
                </a14:m>
                <a:r>
                  <a:rPr lang="en-US" sz="2800" dirty="0"/>
                  <a:t> and </a:t>
                </a:r>
                <a14:m>
                  <m:oMath xmlns:m="http://schemas.openxmlformats.org/officeDocument/2006/math">
                    <m:r>
                      <a:rPr lang="en-US" sz="2800" b="0" i="1" smtClean="0">
                        <a:latin typeface="Cambria Math" panose="02040503050406030204" pitchFamily="18" charset="0"/>
                      </a:rPr>
                      <m:t>𝐵</m:t>
                    </m:r>
                  </m:oMath>
                </a14:m>
                <a:r>
                  <a:rPr lang="en-US" sz="2800" dirty="0"/>
                  <a:t> are </a:t>
                </a:r>
                <a:r>
                  <a:rPr lang="en-US" sz="2800" b="1" dirty="0"/>
                  <a:t>disjoint</a:t>
                </a:r>
                <a:r>
                  <a:rPr lang="en-US" sz="2800" dirty="0"/>
                  <a:t> if they have no elements in common.</a:t>
                </a:r>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xfrm>
                <a:off x="457200" y="1181687"/>
                <a:ext cx="8229600" cy="4609513"/>
              </a:xfrm>
              <a:blipFill>
                <a:blip r:embed="rId2"/>
                <a:stretch>
                  <a:fillRect l="-1328" t="-1051"/>
                </a:stretch>
              </a:blipFill>
            </p:spPr>
            <p:txBody>
              <a:bodyPr/>
              <a:lstStyle/>
              <a:p>
                <a:r>
                  <a:rPr lang="en-IN">
                    <a:noFill/>
                  </a:rPr>
                  <a:t> </a:t>
                </a:r>
              </a:p>
            </p:txBody>
          </p:sp>
        </mc:Fallback>
      </mc:AlternateContent>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a:t>Example 2: Interpreting a Venn Diagram with Disjoint Sets</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sz="2800" dirty="0"/>
                  <a:t>Given the Venn diagram below, use roster notation to list the elements of sets</a:t>
                </a:r>
                <a:r>
                  <a:rPr lang="en-US" dirty="0"/>
                  <a:t> </a:t>
                </a:r>
                <a14:m>
                  <m:oMath xmlns:m="http://schemas.openxmlformats.org/officeDocument/2006/math">
                    <m:r>
                      <a:rPr lang="en-US" i="1">
                        <a:latin typeface="Cambria Math" panose="02040503050406030204" pitchFamily="18" charset="0"/>
                      </a:rPr>
                      <m:t>𝐴</m:t>
                    </m:r>
                  </m:oMath>
                </a14:m>
                <a:r>
                  <a:rPr lang="en-US" dirty="0"/>
                  <a:t>, </a:t>
                </a:r>
                <a14:m>
                  <m:oMath xmlns:m="http://schemas.openxmlformats.org/officeDocument/2006/math">
                    <m:r>
                      <a:rPr lang="en-US" i="1">
                        <a:latin typeface="Cambria Math" panose="02040503050406030204" pitchFamily="18" charset="0"/>
                      </a:rPr>
                      <m:t>𝐵</m:t>
                    </m:r>
                    <m:r>
                      <a:rPr lang="en-US" i="1">
                        <a:latin typeface="Cambria Math" panose="02040503050406030204" pitchFamily="18" charset="0"/>
                      </a:rPr>
                      <m:t>,</m:t>
                    </m:r>
                  </m:oMath>
                </a14:m>
                <a:r>
                  <a:rPr lang="en-US" dirty="0"/>
                  <a:t> and </a:t>
                </a:r>
                <a14:m>
                  <m:oMath xmlns:m="http://schemas.openxmlformats.org/officeDocument/2006/math">
                    <m:r>
                      <a:rPr lang="en-US" i="1">
                        <a:latin typeface="Cambria Math" panose="02040503050406030204" pitchFamily="18" charset="0"/>
                      </a:rPr>
                      <m:t>𝑈</m:t>
                    </m:r>
                  </m:oMath>
                </a14:m>
                <a:r>
                  <a:rPr lang="en-US" dirty="0"/>
                  <a:t>.</a:t>
                </a:r>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US">
                    <a:noFill/>
                  </a:rPr>
                  <a:t> </a:t>
                </a:r>
              </a:p>
            </p:txBody>
          </p:sp>
        </mc:Fallback>
      </mc:AlternateContent>
      <p:pic>
        <p:nvPicPr>
          <p:cNvPr id="6" name="Picture 5">
            <a:extLst>
              <a:ext uri="{FF2B5EF4-FFF2-40B4-BE49-F238E27FC236}">
                <a16:creationId xmlns:a16="http://schemas.microsoft.com/office/drawing/2014/main" id="{698DA0F1-1E50-2B14-AFB2-6FD8CAE0D4A0}"/>
              </a:ext>
            </a:extLst>
          </p:cNvPr>
          <p:cNvPicPr>
            <a:picLocks noChangeAspect="1"/>
          </p:cNvPicPr>
          <p:nvPr/>
        </p:nvPicPr>
        <p:blipFill>
          <a:blip r:embed="rId3"/>
          <a:stretch>
            <a:fillRect/>
          </a:stretch>
        </p:blipFill>
        <p:spPr>
          <a:xfrm>
            <a:off x="2514600" y="2286000"/>
            <a:ext cx="3400900" cy="1933845"/>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a:t>Example 2: Interpreting a Venn Diagram with Disjoint Sets</a:t>
            </a:r>
            <a:r>
              <a:rPr lang="en-US" dirty="0"/>
              <a:t> (cont.)</a:t>
            </a:r>
            <a:endParaRPr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lang="en-US" sz="2800" b="1" dirty="0"/>
                  <a:t>Solution</a:t>
                </a:r>
              </a:p>
              <a:p>
                <a14:m>
                  <m:oMath xmlns:m="http://schemas.openxmlformats.org/officeDocument/2006/math">
                    <m:r>
                      <a:rPr lang="en-US" sz="2800" b="0" i="1" smtClean="0">
                        <a:latin typeface="Cambria Math" panose="02040503050406030204" pitchFamily="18" charset="0"/>
                      </a:rPr>
                      <m:t>𝐴</m:t>
                    </m:r>
                    <m:r>
                      <a:rPr lang="en-US" sz="2800" b="0" i="1" smtClean="0">
                        <a:latin typeface="Cambria Math" panose="02040503050406030204" pitchFamily="18" charset="0"/>
                      </a:rPr>
                      <m:t>=</m:t>
                    </m:r>
                    <m:d>
                      <m:dPr>
                        <m:begChr m:val="{"/>
                        <m:endChr m:val="}"/>
                        <m:ctrlPr>
                          <a:rPr lang="en-US" sz="2800" b="0" i="1" smtClean="0">
                            <a:latin typeface="Cambria Math" panose="02040503050406030204" pitchFamily="18" charset="0"/>
                          </a:rPr>
                        </m:ctrlPr>
                      </m:dPr>
                      <m:e>
                        <m:r>
                          <m:rPr>
                            <m:sty m:val="p"/>
                          </m:rPr>
                          <a:rPr lang="en-US" sz="2800" b="0" i="0" smtClean="0">
                            <a:latin typeface="Cambria Math" panose="02040503050406030204" pitchFamily="18" charset="0"/>
                          </a:rPr>
                          <m:t>pizza</m:t>
                        </m:r>
                        <m:r>
                          <a:rPr lang="en-US" sz="2800" b="0" i="0" smtClean="0">
                            <a:latin typeface="Cambria Math" panose="02040503050406030204" pitchFamily="18" charset="0"/>
                          </a:rPr>
                          <m:t>, </m:t>
                        </m:r>
                        <m:r>
                          <m:rPr>
                            <m:sty m:val="p"/>
                          </m:rPr>
                          <a:rPr lang="en-US" sz="2800" b="0" i="0" smtClean="0">
                            <a:latin typeface="Cambria Math" panose="02040503050406030204" pitchFamily="18" charset="0"/>
                          </a:rPr>
                          <m:t>wings</m:t>
                        </m:r>
                        <m:r>
                          <a:rPr lang="en-US" sz="2800" b="0" i="0" smtClean="0">
                            <a:latin typeface="Cambria Math" panose="02040503050406030204" pitchFamily="18" charset="0"/>
                          </a:rPr>
                          <m:t>, </m:t>
                        </m:r>
                        <m:r>
                          <m:rPr>
                            <m:sty m:val="p"/>
                          </m:rPr>
                          <a:rPr lang="en-US" sz="2800" b="0" i="0" smtClean="0">
                            <a:latin typeface="Cambria Math" panose="02040503050406030204" pitchFamily="18" charset="0"/>
                          </a:rPr>
                          <m:t>nachos</m:t>
                        </m:r>
                      </m:e>
                    </m:d>
                    <m:r>
                      <a:rPr lang="en-US" sz="2800" b="0" i="1" smtClean="0">
                        <a:latin typeface="Cambria Math" panose="02040503050406030204" pitchFamily="18" charset="0"/>
                      </a:rPr>
                      <m:t>,</m:t>
                    </m:r>
                  </m:oMath>
                </a14:m>
                <a:r>
                  <a:rPr lang="en-US" sz="2800" dirty="0"/>
                  <a:t> the elements contained in set </a:t>
                </a:r>
                <a14:m>
                  <m:oMath xmlns:m="http://schemas.openxmlformats.org/officeDocument/2006/math">
                    <m:r>
                      <a:rPr lang="en-US" i="1">
                        <a:latin typeface="Cambria Math" panose="02040503050406030204" pitchFamily="18" charset="0"/>
                      </a:rPr>
                      <m:t>𝐴</m:t>
                    </m:r>
                  </m:oMath>
                </a14:m>
                <a:r>
                  <a:rPr lang="en-US" sz="2800" dirty="0"/>
                  <a:t>.</a:t>
                </a:r>
              </a:p>
              <a:p>
                <a14:m>
                  <m:oMath xmlns:m="http://schemas.openxmlformats.org/officeDocument/2006/math">
                    <m:r>
                      <a:rPr lang="en-US" sz="2800" b="0" i="1" smtClean="0">
                        <a:latin typeface="Cambria Math" panose="02040503050406030204" pitchFamily="18" charset="0"/>
                      </a:rPr>
                      <m:t>𝐵</m:t>
                    </m:r>
                    <m:r>
                      <a:rPr lang="en-US" sz="2800" b="0" i="1" smtClean="0">
                        <a:latin typeface="Cambria Math" panose="02040503050406030204" pitchFamily="18" charset="0"/>
                      </a:rPr>
                      <m:t>=</m:t>
                    </m:r>
                    <m:d>
                      <m:dPr>
                        <m:begChr m:val="{"/>
                        <m:endChr m:val="}"/>
                        <m:ctrlPr>
                          <a:rPr lang="en-US" sz="2800" b="0" i="1" smtClean="0">
                            <a:latin typeface="Cambria Math" panose="02040503050406030204" pitchFamily="18" charset="0"/>
                          </a:rPr>
                        </m:ctrlPr>
                      </m:dPr>
                      <m:e>
                        <m:r>
                          <m:rPr>
                            <m:sty m:val="p"/>
                          </m:rPr>
                          <a:rPr lang="en-US" sz="2800" b="0" i="0" smtClean="0">
                            <a:latin typeface="Cambria Math" panose="02040503050406030204" pitchFamily="18" charset="0"/>
                          </a:rPr>
                          <m:t>soda</m:t>
                        </m:r>
                        <m:r>
                          <a:rPr lang="en-US" sz="2800" b="0" i="0" smtClean="0">
                            <a:latin typeface="Cambria Math" panose="02040503050406030204" pitchFamily="18" charset="0"/>
                          </a:rPr>
                          <m:t>, </m:t>
                        </m:r>
                        <m:r>
                          <m:rPr>
                            <m:sty m:val="p"/>
                          </m:rPr>
                          <a:rPr lang="en-US" sz="2800" b="0" i="0" smtClean="0">
                            <a:latin typeface="Cambria Math" panose="02040503050406030204" pitchFamily="18" charset="0"/>
                          </a:rPr>
                          <m:t>water</m:t>
                        </m:r>
                        <m:r>
                          <a:rPr lang="en-US" sz="2800" b="0" i="0" smtClean="0">
                            <a:latin typeface="Cambria Math" panose="02040503050406030204" pitchFamily="18" charset="0"/>
                          </a:rPr>
                          <m:t>, </m:t>
                        </m:r>
                        <m:r>
                          <m:rPr>
                            <m:sty m:val="p"/>
                          </m:rPr>
                          <a:rPr lang="en-US" sz="2800" b="0" i="0" smtClean="0">
                            <a:latin typeface="Cambria Math" panose="02040503050406030204" pitchFamily="18" charset="0"/>
                          </a:rPr>
                          <m:t>juice</m:t>
                        </m:r>
                      </m:e>
                    </m:d>
                  </m:oMath>
                </a14:m>
                <a:r>
                  <a:rPr lang="en-US" dirty="0"/>
                  <a:t>, the elements contained in set </a:t>
                </a:r>
                <a14:m>
                  <m:oMath xmlns:m="http://schemas.openxmlformats.org/officeDocument/2006/math">
                    <m:r>
                      <a:rPr lang="en-US" i="1" dirty="0" smtClean="0">
                        <a:latin typeface="Cambria Math" panose="02040503050406030204" pitchFamily="18" charset="0"/>
                      </a:rPr>
                      <m:t>𝐵</m:t>
                    </m:r>
                  </m:oMath>
                </a14:m>
                <a:r>
                  <a:rPr lang="en-US" dirty="0"/>
                  <a:t>.</a:t>
                </a:r>
              </a:p>
              <a:p>
                <a14:m>
                  <m:oMath xmlns:m="http://schemas.openxmlformats.org/officeDocument/2006/math">
                    <m:r>
                      <a:rPr lang="en-US" sz="2800" b="0" i="1" smtClean="0">
                        <a:latin typeface="Cambria Math" panose="02040503050406030204" pitchFamily="18" charset="0"/>
                      </a:rPr>
                      <m:t>𝑈</m:t>
                    </m:r>
                    <m:r>
                      <a:rPr lang="en-US" sz="2800" b="0" i="1" smtClean="0">
                        <a:latin typeface="Cambria Math" panose="02040503050406030204" pitchFamily="18" charset="0"/>
                      </a:rPr>
                      <m:t>=</m:t>
                    </m:r>
                    <m:d>
                      <m:dPr>
                        <m:begChr m:val="{"/>
                        <m:endChr m:val="}"/>
                        <m:ctrlPr>
                          <a:rPr lang="en-US" sz="2800" b="0" i="1" smtClean="0">
                            <a:latin typeface="Cambria Math" panose="02040503050406030204" pitchFamily="18" charset="0"/>
                          </a:rPr>
                        </m:ctrlPr>
                      </m:dPr>
                      <m:e>
                        <m:eqArr>
                          <m:eqArrPr>
                            <m:ctrlPr>
                              <a:rPr lang="en-US" sz="2800" b="0" i="1" smtClean="0">
                                <a:latin typeface="Cambria Math" panose="02040503050406030204" pitchFamily="18" charset="0"/>
                              </a:rPr>
                            </m:ctrlPr>
                          </m:eqArrPr>
                          <m:e>
                            <m:r>
                              <m:rPr>
                                <m:sty m:val="p"/>
                              </m:rPr>
                              <a:rPr lang="en-US" sz="2800" b="0" i="0" smtClean="0">
                                <a:latin typeface="Cambria Math" panose="02040503050406030204" pitchFamily="18" charset="0"/>
                              </a:rPr>
                              <m:t>pizza</m:t>
                            </m:r>
                            <m:r>
                              <a:rPr lang="en-US" sz="2800" b="0" i="0" smtClean="0">
                                <a:latin typeface="Cambria Math" panose="02040503050406030204" pitchFamily="18" charset="0"/>
                              </a:rPr>
                              <m:t>, </m:t>
                            </m:r>
                            <m:r>
                              <m:rPr>
                                <m:sty m:val="p"/>
                              </m:rPr>
                              <a:rPr lang="en-US" sz="2800" b="0" i="0" smtClean="0">
                                <a:latin typeface="Cambria Math" panose="02040503050406030204" pitchFamily="18" charset="0"/>
                              </a:rPr>
                              <m:t>wings</m:t>
                            </m:r>
                            <m:r>
                              <a:rPr lang="en-US" sz="2800" b="0" i="0" smtClean="0">
                                <a:latin typeface="Cambria Math" panose="02040503050406030204" pitchFamily="18" charset="0"/>
                              </a:rPr>
                              <m:t>, </m:t>
                            </m:r>
                            <m:r>
                              <m:rPr>
                                <m:sty m:val="p"/>
                              </m:rPr>
                              <a:rPr lang="en-US" sz="2800" b="0" i="0" smtClean="0">
                                <a:latin typeface="Cambria Math" panose="02040503050406030204" pitchFamily="18" charset="0"/>
                              </a:rPr>
                              <m:t>nachos</m:t>
                            </m:r>
                            <m:r>
                              <a:rPr lang="en-US" sz="2800" b="0" i="0" smtClean="0">
                                <a:latin typeface="Cambria Math" panose="02040503050406030204" pitchFamily="18" charset="0"/>
                              </a:rPr>
                              <m:t>, </m:t>
                            </m:r>
                            <m:r>
                              <m:rPr>
                                <m:sty m:val="p"/>
                              </m:rPr>
                              <a:rPr lang="en-US" sz="2800" b="0" i="0" smtClean="0">
                                <a:latin typeface="Cambria Math" panose="02040503050406030204" pitchFamily="18" charset="0"/>
                              </a:rPr>
                              <m:t>soda</m:t>
                            </m:r>
                            <m:r>
                              <a:rPr lang="en-US" sz="2800" b="0" i="0" smtClean="0">
                                <a:latin typeface="Cambria Math" panose="02040503050406030204" pitchFamily="18" charset="0"/>
                              </a:rPr>
                              <m:t>, </m:t>
                            </m:r>
                            <m:r>
                              <m:rPr>
                                <m:sty m:val="p"/>
                              </m:rPr>
                              <a:rPr lang="en-US" sz="2800" b="0" i="0" smtClean="0">
                                <a:latin typeface="Cambria Math" panose="02040503050406030204" pitchFamily="18" charset="0"/>
                              </a:rPr>
                              <m:t>water</m:t>
                            </m:r>
                            <m:r>
                              <a:rPr lang="en-US" sz="2800" b="0" i="0" smtClean="0">
                                <a:latin typeface="Cambria Math" panose="02040503050406030204" pitchFamily="18" charset="0"/>
                              </a:rPr>
                              <m:t>, </m:t>
                            </m:r>
                            <m:r>
                              <m:rPr>
                                <m:sty m:val="p"/>
                              </m:rPr>
                              <a:rPr lang="en-US" sz="2800" b="0" i="0" smtClean="0">
                                <a:latin typeface="Cambria Math" panose="02040503050406030204" pitchFamily="18" charset="0"/>
                              </a:rPr>
                              <m:t>juice</m:t>
                            </m:r>
                            <m:r>
                              <a:rPr lang="en-US" sz="2800" b="0" i="0" smtClean="0">
                                <a:latin typeface="Cambria Math" panose="02040503050406030204" pitchFamily="18" charset="0"/>
                              </a:rPr>
                              <m:t>, </m:t>
                            </m:r>
                            <m:r>
                              <m:rPr>
                                <m:sty m:val="p"/>
                              </m:rPr>
                              <a:rPr lang="en-US" sz="2800" b="0" i="0" smtClean="0">
                                <a:latin typeface="Cambria Math" panose="02040503050406030204" pitchFamily="18" charset="0"/>
                              </a:rPr>
                              <m:t>fruit</m:t>
                            </m:r>
                            <m:r>
                              <a:rPr lang="en-US" sz="2800" b="0" i="0" smtClean="0">
                                <a:latin typeface="Cambria Math" panose="02040503050406030204" pitchFamily="18" charset="0"/>
                              </a:rPr>
                              <m:t>, </m:t>
                            </m:r>
                          </m:e>
                          <m:e>
                            <m:r>
                              <m:rPr>
                                <m:sty m:val="p"/>
                              </m:rPr>
                              <a:rPr lang="en-US" sz="2800" b="0" i="0" smtClean="0">
                                <a:latin typeface="Cambria Math" panose="02040503050406030204" pitchFamily="18" charset="0"/>
                              </a:rPr>
                              <m:t>ice</m:t>
                            </m:r>
                            <m:r>
                              <a:rPr lang="en-US" sz="2800" b="0" i="0" smtClean="0">
                                <a:latin typeface="Cambria Math" panose="02040503050406030204" pitchFamily="18" charset="0"/>
                              </a:rPr>
                              <m:t> </m:t>
                            </m:r>
                            <m:r>
                              <m:rPr>
                                <m:sty m:val="p"/>
                              </m:rPr>
                              <a:rPr lang="en-US" sz="2800" b="0" i="0" smtClean="0">
                                <a:latin typeface="Cambria Math" panose="02040503050406030204" pitchFamily="18" charset="0"/>
                              </a:rPr>
                              <m:t>cream</m:t>
                            </m:r>
                          </m:e>
                        </m:eqArr>
                      </m:e>
                    </m:d>
                    <m:r>
                      <a:rPr lang="en-US" sz="2800" b="0" i="1" smtClean="0">
                        <a:latin typeface="Cambria Math" panose="02040503050406030204" pitchFamily="18" charset="0"/>
                      </a:rPr>
                      <m:t>,</m:t>
                    </m:r>
                  </m:oMath>
                </a14:m>
                <a:r>
                  <a:rPr lang="en-US" dirty="0"/>
                  <a:t> all the elements contained within the Venn diagram.</a:t>
                </a:r>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2074"/>
                </a:stretch>
              </a:blipFill>
            </p:spPr>
            <p:txBody>
              <a:bodyPr/>
              <a:lstStyle/>
              <a:p>
                <a:r>
                  <a:rPr lang="en-IN">
                    <a:noFill/>
                  </a:rPr>
                  <a:t> </a:t>
                </a:r>
              </a:p>
            </p:txBody>
          </p:sp>
        </mc:Fallback>
      </mc:AlternateContent>
    </p:spTree>
    <p:extLst>
      <p:ext uri="{BB962C8B-B14F-4D97-AF65-F5344CB8AC3E}">
        <p14:creationId xmlns:p14="http://schemas.microsoft.com/office/powerpoint/2010/main" val="20273806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sz="3200"/>
            </a:pPr>
            <a:r>
              <a:rPr lang="en-US" dirty="0"/>
              <a:t>Definition: </a:t>
            </a:r>
            <a:r>
              <a:rPr dirty="0"/>
              <a:t>Intersection</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a:xfrm>
                <a:off x="457200" y="1155037"/>
                <a:ext cx="8229600" cy="3280898"/>
              </a:xfrm>
            </p:spPr>
            <p:txBody>
              <a:bodyPr>
                <a:spAutoFit/>
              </a:bodyPr>
              <a:lstStyle/>
              <a:p>
                <a:r>
                  <a:rPr lang="en-US" sz="2800" dirty="0"/>
                  <a:t>The </a:t>
                </a:r>
                <a:r>
                  <a:rPr lang="en-US" sz="2800" b="1" dirty="0"/>
                  <a:t>intersection</a:t>
                </a:r>
                <a:r>
                  <a:rPr lang="en-US" sz="2800" dirty="0"/>
                  <a:t> of sets </a:t>
                </a:r>
                <a14:m>
                  <m:oMath xmlns:m="http://schemas.openxmlformats.org/officeDocument/2006/math">
                    <m:r>
                      <a:rPr lang="en-US">
                        <a:latin typeface="Cambria Math" panose="02040503050406030204" pitchFamily="18" charset="0"/>
                      </a:rPr>
                      <m:t>𝐴</m:t>
                    </m:r>
                  </m:oMath>
                </a14:m>
                <a:r>
                  <a:rPr lang="en-US" sz="2800" dirty="0"/>
                  <a:t> and </a:t>
                </a:r>
                <a14:m>
                  <m:oMath xmlns:m="http://schemas.openxmlformats.org/officeDocument/2006/math">
                    <m:r>
                      <a:rPr lang="en-US">
                        <a:latin typeface="Cambria Math" panose="02040503050406030204" pitchFamily="18" charset="0"/>
                      </a:rPr>
                      <m:t>𝐵</m:t>
                    </m:r>
                  </m:oMath>
                </a14:m>
                <a:r>
                  <a:rPr lang="en-US" sz="2800" dirty="0"/>
                  <a:t> is the set of all elements </a:t>
                </a:r>
                <a14:m>
                  <m:oMath xmlns:m="http://schemas.openxmlformats.org/officeDocument/2006/math">
                    <m:r>
                      <a:rPr lang="en-US">
                        <a:latin typeface="Cambria Math" panose="02040503050406030204" pitchFamily="18" charset="0"/>
                      </a:rPr>
                      <m:t>𝑥</m:t>
                    </m:r>
                  </m:oMath>
                </a14:m>
                <a:r>
                  <a:rPr lang="en-US" sz="2800" dirty="0"/>
                  <a:t> such that </a:t>
                </a:r>
                <a14:m>
                  <m:oMath xmlns:m="http://schemas.openxmlformats.org/officeDocument/2006/math">
                    <m:r>
                      <a:rPr lang="en-US">
                        <a:latin typeface="Cambria Math" panose="02040503050406030204" pitchFamily="18" charset="0"/>
                      </a:rPr>
                      <m:t>𝑥</m:t>
                    </m:r>
                  </m:oMath>
                </a14:m>
                <a:r>
                  <a:rPr lang="en-US" sz="2800" dirty="0"/>
                  <a:t> is an element of </a:t>
                </a:r>
                <a14:m>
                  <m:oMath xmlns:m="http://schemas.openxmlformats.org/officeDocument/2006/math">
                    <m:r>
                      <a:rPr lang="en-US">
                        <a:latin typeface="Cambria Math" panose="02040503050406030204" pitchFamily="18" charset="0"/>
                      </a:rPr>
                      <m:t>𝐴</m:t>
                    </m:r>
                  </m:oMath>
                </a14:m>
                <a:r>
                  <a:rPr lang="en-US" sz="2800" dirty="0"/>
                  <a:t> and </a:t>
                </a:r>
                <a14:m>
                  <m:oMath xmlns:m="http://schemas.openxmlformats.org/officeDocument/2006/math">
                    <m:r>
                      <a:rPr lang="en-US">
                        <a:latin typeface="Cambria Math" panose="02040503050406030204" pitchFamily="18" charset="0"/>
                      </a:rPr>
                      <m:t>𝑥</m:t>
                    </m:r>
                  </m:oMath>
                </a14:m>
                <a:r>
                  <a:rPr lang="en-US" sz="2800" dirty="0"/>
                  <a:t> is an element of </a:t>
                </a:r>
                <a14:m>
                  <m:oMath xmlns:m="http://schemas.openxmlformats.org/officeDocument/2006/math">
                    <m:r>
                      <a:rPr lang="en-US">
                        <a:latin typeface="Cambria Math" panose="02040503050406030204" pitchFamily="18" charset="0"/>
                      </a:rPr>
                      <m:t>𝐵</m:t>
                    </m:r>
                  </m:oMath>
                </a14:m>
                <a:r>
                  <a:rPr lang="en-US" sz="2800" dirty="0"/>
                  <a:t>. Mathematically, we write</a:t>
                </a:r>
              </a:p>
              <a:p>
                <a:pPr algn="ctr">
                  <a:defRPr sz="2800"/>
                </a:pPr>
                <a:r>
                  <a:rPr lang="en-US" sz="2800" dirty="0"/>
                  <a:t> </a:t>
                </a:r>
                <a14:m>
                  <m:oMath xmlns:m="http://schemas.openxmlformats.org/officeDocument/2006/math">
                    <m:r>
                      <a:rPr lang="en-US">
                        <a:latin typeface="Cambria Math" panose="02040503050406030204" pitchFamily="18" charset="0"/>
                      </a:rPr>
                      <m:t>𝐴</m:t>
                    </m:r>
                    <m:r>
                      <a:rPr lang="en-US">
                        <a:latin typeface="Cambria Math" panose="02040503050406030204" pitchFamily="18" charset="0"/>
                      </a:rPr>
                      <m:t>∩</m:t>
                    </m:r>
                    <m:r>
                      <a:rPr lang="en-US">
                        <a:latin typeface="Cambria Math" panose="02040503050406030204" pitchFamily="18" charset="0"/>
                      </a:rPr>
                      <m:t>𝐵</m:t>
                    </m:r>
                    <m:r>
                      <a:rPr lang="en-US">
                        <a:latin typeface="Cambria Math" panose="02040503050406030204" pitchFamily="18" charset="0"/>
                      </a:rPr>
                      <m:t>=</m:t>
                    </m:r>
                    <m:d>
                      <m:dPr>
                        <m:begChr m:val="{"/>
                        <m:endChr m:val="}"/>
                        <m:ctrlPr>
                          <a:rPr lang="ar-AE" i="1">
                            <a:latin typeface="Cambria Math" panose="02040503050406030204" pitchFamily="18" charset="0"/>
                          </a:rPr>
                        </m:ctrlPr>
                      </m:dPr>
                      <m:e>
                        <m:r>
                          <a:rPr lang="ar-AE">
                            <a:latin typeface="Cambria Math" panose="02040503050406030204" pitchFamily="18" charset="0"/>
                          </a:rPr>
                          <m:t>𝑥</m:t>
                        </m:r>
                      </m:e>
                      <m:e>
                        <m:r>
                          <a:rPr lang="ar-AE">
                            <a:latin typeface="Cambria Math" panose="02040503050406030204" pitchFamily="18" charset="0"/>
                          </a:rPr>
                          <m:t>𝑥</m:t>
                        </m:r>
                        <m:r>
                          <a:rPr lang="ar-AE">
                            <a:latin typeface="Cambria Math" panose="02040503050406030204" pitchFamily="18" charset="0"/>
                          </a:rPr>
                          <m:t>∈</m:t>
                        </m:r>
                        <m:r>
                          <a:rPr lang="ar-AE">
                            <a:latin typeface="Cambria Math" panose="02040503050406030204" pitchFamily="18" charset="0"/>
                          </a:rPr>
                          <m:t>𝐴</m:t>
                        </m:r>
                        <m:r>
                          <a:rPr lang="ar-AE" b="0" i="0" smtClean="0">
                            <a:latin typeface="Cambria Math" panose="02040503050406030204" pitchFamily="18" charset="0"/>
                          </a:rPr>
                          <m:t> </m:t>
                        </m:r>
                        <m:r>
                          <m:rPr>
                            <m:sty m:val="p"/>
                          </m:rPr>
                          <a:rPr lang="ar-AE" i="0">
                            <a:latin typeface="Cambria Math" panose="02040503050406030204" pitchFamily="18" charset="0"/>
                          </a:rPr>
                          <m:t>and</m:t>
                        </m:r>
                        <m:r>
                          <a:rPr lang="en-US" b="0" i="0" smtClean="0">
                            <a:latin typeface="Cambria Math" panose="02040503050406030204" pitchFamily="18" charset="0"/>
                          </a:rPr>
                          <m:t> </m:t>
                        </m:r>
                        <m:r>
                          <a:rPr lang="ar-AE">
                            <a:latin typeface="Cambria Math" panose="02040503050406030204" pitchFamily="18" charset="0"/>
                          </a:rPr>
                          <m:t>𝑥</m:t>
                        </m:r>
                        <m:r>
                          <a:rPr lang="ar-AE">
                            <a:latin typeface="Cambria Math" panose="02040503050406030204" pitchFamily="18" charset="0"/>
                          </a:rPr>
                          <m:t>∈</m:t>
                        </m:r>
                        <m:r>
                          <a:rPr lang="ar-AE">
                            <a:latin typeface="Cambria Math" panose="02040503050406030204" pitchFamily="18" charset="0"/>
                          </a:rPr>
                          <m:t>𝐵</m:t>
                        </m:r>
                      </m:e>
                    </m:d>
                  </m:oMath>
                </a14:m>
                <a:r>
                  <a:rPr lang="ar-AE" sz="2800" dirty="0"/>
                  <a:t>.</a:t>
                </a:r>
              </a:p>
              <a:p>
                <a:pPr>
                  <a:defRPr sz="2800"/>
                </a:pPr>
                <a:r>
                  <a:rPr lang="en-US" sz="2800" dirty="0"/>
                  <a:t>In other words, </a:t>
                </a:r>
                <a14:m>
                  <m:oMath xmlns:m="http://schemas.openxmlformats.org/officeDocument/2006/math">
                    <m:r>
                      <a:rPr lang="en-US">
                        <a:latin typeface="Cambria Math" panose="02040503050406030204" pitchFamily="18" charset="0"/>
                      </a:rPr>
                      <m:t>𝐴</m:t>
                    </m:r>
                    <m:r>
                      <a:rPr lang="en-US">
                        <a:latin typeface="Cambria Math" panose="02040503050406030204" pitchFamily="18" charset="0"/>
                      </a:rPr>
                      <m:t>∩</m:t>
                    </m:r>
                    <m:r>
                      <a:rPr lang="en-US">
                        <a:latin typeface="Cambria Math" panose="02040503050406030204" pitchFamily="18" charset="0"/>
                      </a:rPr>
                      <m:t>𝐵</m:t>
                    </m:r>
                  </m:oMath>
                </a14:m>
                <a:r>
                  <a:rPr lang="en-US" sz="2800" dirty="0"/>
                  <a:t> (read "</a:t>
                </a:r>
                <a14:m>
                  <m:oMath xmlns:m="http://schemas.openxmlformats.org/officeDocument/2006/math">
                    <m:r>
                      <a:rPr lang="en-US">
                        <a:latin typeface="Cambria Math" panose="02040503050406030204" pitchFamily="18" charset="0"/>
                      </a:rPr>
                      <m:t>𝐴</m:t>
                    </m:r>
                  </m:oMath>
                </a14:m>
                <a:r>
                  <a:rPr lang="en-US" sz="2800" dirty="0"/>
                  <a:t> intersect </a:t>
                </a:r>
                <a14:m>
                  <m:oMath xmlns:m="http://schemas.openxmlformats.org/officeDocument/2006/math">
                    <m:r>
                      <a:rPr lang="en-US">
                        <a:latin typeface="Cambria Math" panose="02040503050406030204" pitchFamily="18" charset="0"/>
                      </a:rPr>
                      <m:t>𝐵</m:t>
                    </m:r>
                  </m:oMath>
                </a14:m>
                <a:r>
                  <a:rPr lang="en-US" sz="2800" dirty="0"/>
                  <a:t>") represents the set that contains the elements of set </a:t>
                </a:r>
                <a14:m>
                  <m:oMath xmlns:m="http://schemas.openxmlformats.org/officeDocument/2006/math">
                    <m:r>
                      <a:rPr lang="en-US">
                        <a:latin typeface="Cambria Math" panose="02040503050406030204" pitchFamily="18" charset="0"/>
                      </a:rPr>
                      <m:t>𝐴</m:t>
                    </m:r>
                  </m:oMath>
                </a14:m>
                <a:r>
                  <a:rPr lang="en-US" sz="2800" dirty="0"/>
                  <a:t> that are also elements of set </a:t>
                </a:r>
                <a14:m>
                  <m:oMath xmlns:m="http://schemas.openxmlformats.org/officeDocument/2006/math">
                    <m:r>
                      <a:rPr lang="en-US">
                        <a:latin typeface="Cambria Math" panose="02040503050406030204" pitchFamily="18" charset="0"/>
                      </a:rPr>
                      <m:t>𝐵</m:t>
                    </m:r>
                  </m:oMath>
                </a14:m>
                <a:r>
                  <a:rPr lang="en-US" sz="2800" dirty="0"/>
                  <a:t>.</a:t>
                </a:r>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xfrm>
                <a:off x="457200" y="1155037"/>
                <a:ext cx="8229600" cy="3280898"/>
              </a:xfrm>
              <a:blipFill>
                <a:blip r:embed="rId2"/>
                <a:stretch>
                  <a:fillRect l="-1328" t="-1287" r="-1993" b="-3676"/>
                </a:stretch>
              </a:blipFill>
            </p:spPr>
            <p:txBody>
              <a:bodyPr/>
              <a:lstStyle/>
              <a:p>
                <a:r>
                  <a:rPr lang="en-IN">
                    <a:noFill/>
                  </a:rPr>
                  <a:t> </a:t>
                </a:r>
              </a:p>
            </p:txBody>
          </p:sp>
        </mc:Fallback>
      </mc:AlternateContent>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a:t>Example 3: Finding the Intersection of Two Sets</a:t>
            </a:r>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a:bodyPr>
              <a:lstStyle/>
              <a:p>
                <a:pPr/>
                <a14:m>
                  <m:oMathPara xmlns:m="http://schemas.openxmlformats.org/officeDocument/2006/math">
                    <m:oMathParaPr>
                      <m:jc m:val="left"/>
                    </m:oMathParaPr>
                    <m:oMath xmlns:m="http://schemas.openxmlformats.org/officeDocument/2006/math">
                      <m:r>
                        <a:rPr lang="ar-AE" smtClean="0">
                          <a:latin typeface="Cambria Math" panose="02040503050406030204" pitchFamily="18" charset="0"/>
                        </a:rPr>
                        <m:t>𝐴</m:t>
                      </m:r>
                      <m:r>
                        <a:rPr lang="ar-AE" smtClean="0">
                          <a:latin typeface="Cambria Math" panose="02040503050406030204" pitchFamily="18" charset="0"/>
                        </a:rPr>
                        <m:t>=</m:t>
                      </m:r>
                      <m:d>
                        <m:dPr>
                          <m:begChr m:val="{"/>
                          <m:endChr m:val="}"/>
                          <m:ctrlPr>
                            <a:rPr lang="ar-AE" i="1">
                              <a:latin typeface="Cambria Math" panose="02040503050406030204" pitchFamily="18" charset="0"/>
                            </a:rPr>
                          </m:ctrlPr>
                        </m:dPr>
                        <m:e>
                          <m:r>
                            <m:rPr>
                              <m:nor/>
                            </m:rPr>
                            <a:rPr lang="en-US"/>
                            <m:t>April</m:t>
                          </m:r>
                          <m:r>
                            <a:rPr lang="en-US">
                              <a:latin typeface="Cambria Math" panose="02040503050406030204" pitchFamily="18" charset="0"/>
                            </a:rPr>
                            <m:t>,</m:t>
                          </m:r>
                          <m:r>
                            <m:rPr>
                              <m:nor/>
                            </m:rPr>
                            <a:rPr lang="en-US"/>
                            <m:t>Kathy</m:t>
                          </m:r>
                          <m:r>
                            <a:rPr lang="en-US">
                              <a:latin typeface="Cambria Math" panose="02040503050406030204" pitchFamily="18" charset="0"/>
                            </a:rPr>
                            <m:t>,</m:t>
                          </m:r>
                          <m:r>
                            <m:rPr>
                              <m:nor/>
                            </m:rPr>
                            <a:rPr lang="en-US"/>
                            <m:t>Diane</m:t>
                          </m:r>
                          <m:r>
                            <a:rPr lang="en-US">
                              <a:latin typeface="Cambria Math" panose="02040503050406030204" pitchFamily="18" charset="0"/>
                            </a:rPr>
                            <m:t>,</m:t>
                          </m:r>
                          <m:r>
                            <m:rPr>
                              <m:nor/>
                            </m:rPr>
                            <a:rPr lang="en-US"/>
                            <m:t>Ed</m:t>
                          </m:r>
                          <m:r>
                            <a:rPr lang="en-US">
                              <a:latin typeface="Cambria Math" panose="02040503050406030204" pitchFamily="18" charset="0"/>
                            </a:rPr>
                            <m:t>,</m:t>
                          </m:r>
                          <m:r>
                            <m:rPr>
                              <m:nor/>
                            </m:rPr>
                            <a:rPr lang="en-US"/>
                            <m:t>Andrea</m:t>
                          </m:r>
                        </m:e>
                      </m:d>
                    </m:oMath>
                  </m:oMathPara>
                </a14:m>
                <a:endParaRPr lang="ar-AE" dirty="0">
                  <a:latin typeface="Cambria Math" panose="02040503050406030204" pitchFamily="18" charset="0"/>
                </a:endParaRPr>
              </a:p>
              <a:p>
                <a:pPr/>
                <a14:m>
                  <m:oMathPara xmlns:m="http://schemas.openxmlformats.org/officeDocument/2006/math">
                    <m:oMathParaPr>
                      <m:jc m:val="left"/>
                    </m:oMathParaPr>
                    <m:oMath xmlns:m="http://schemas.openxmlformats.org/officeDocument/2006/math">
                      <m:r>
                        <a:rPr lang="ar-AE">
                          <a:latin typeface="Cambria Math" panose="02040503050406030204" pitchFamily="18" charset="0"/>
                        </a:rPr>
                        <m:t>𝐵</m:t>
                      </m:r>
                      <m:r>
                        <a:rPr lang="ar-AE">
                          <a:latin typeface="Cambria Math" panose="02040503050406030204" pitchFamily="18" charset="0"/>
                        </a:rPr>
                        <m:t>=</m:t>
                      </m:r>
                      <m:d>
                        <m:dPr>
                          <m:begChr m:val="{"/>
                          <m:endChr m:val="}"/>
                          <m:ctrlPr>
                            <a:rPr lang="ar-AE" i="1">
                              <a:latin typeface="Cambria Math" panose="02040503050406030204" pitchFamily="18" charset="0"/>
                            </a:rPr>
                          </m:ctrlPr>
                        </m:dPr>
                        <m:e>
                          <m:r>
                            <m:rPr>
                              <m:nor/>
                            </m:rPr>
                            <a:rPr lang="en-US"/>
                            <m:t>Stewart</m:t>
                          </m:r>
                          <m:r>
                            <a:rPr lang="en-US">
                              <a:latin typeface="Cambria Math" panose="02040503050406030204" pitchFamily="18" charset="0"/>
                            </a:rPr>
                            <m:t>,</m:t>
                          </m:r>
                          <m:r>
                            <m:rPr>
                              <m:nor/>
                            </m:rPr>
                            <a:rPr lang="en-US"/>
                            <m:t>Wilma</m:t>
                          </m:r>
                          <m:r>
                            <a:rPr lang="en-US">
                              <a:latin typeface="Cambria Math" panose="02040503050406030204" pitchFamily="18" charset="0"/>
                            </a:rPr>
                            <m:t>,</m:t>
                          </m:r>
                          <m:r>
                            <m:rPr>
                              <m:nor/>
                            </m:rPr>
                            <a:rPr lang="en-US"/>
                            <m:t>Andrea</m:t>
                          </m:r>
                          <m:r>
                            <a:rPr lang="en-US">
                              <a:latin typeface="Cambria Math" panose="02040503050406030204" pitchFamily="18" charset="0"/>
                            </a:rPr>
                            <m:t>,</m:t>
                          </m:r>
                          <m:r>
                            <m:rPr>
                              <m:nor/>
                            </m:rPr>
                            <a:rPr lang="en-US"/>
                            <m:t>Vinnie</m:t>
                          </m:r>
                        </m:e>
                      </m:d>
                    </m:oMath>
                  </m:oMathPara>
                </a14:m>
                <a:endParaRPr lang="en-US" dirty="0"/>
              </a:p>
              <a:p>
                <a:r>
                  <a:rPr lang="en-US" sz="2800" dirty="0"/>
                  <a:t>Find </a:t>
                </a:r>
                <a14:m>
                  <m:oMath xmlns:m="http://schemas.openxmlformats.org/officeDocument/2006/math">
                    <m:r>
                      <a:rPr lang="en-US">
                        <a:latin typeface="Cambria Math" panose="02040503050406030204" pitchFamily="18" charset="0"/>
                      </a:rPr>
                      <m:t>𝐴</m:t>
                    </m:r>
                    <m:r>
                      <a:rPr lang="en-US">
                        <a:latin typeface="Cambria Math" panose="02040503050406030204" pitchFamily="18" charset="0"/>
                      </a:rPr>
                      <m:t>∩</m:t>
                    </m:r>
                    <m:r>
                      <a:rPr lang="en-US">
                        <a:latin typeface="Cambria Math" panose="02040503050406030204" pitchFamily="18" charset="0"/>
                      </a:rPr>
                      <m:t>𝐵</m:t>
                    </m:r>
                  </m:oMath>
                </a14:m>
                <a:r>
                  <a:rPr lang="en-US" sz="2800" dirty="0"/>
                  <a:t>.</a:t>
                </a:r>
              </a:p>
              <a:p>
                <a:r>
                  <a:rPr lang="en-US" sz="2800" b="1" dirty="0"/>
                  <a:t>Solutio</a:t>
                </a:r>
                <a:r>
                  <a:rPr lang="en-US" b="1" dirty="0"/>
                  <a:t>n</a:t>
                </a:r>
              </a:p>
              <a:p>
                <a14:m>
                  <m:oMath xmlns:m="http://schemas.openxmlformats.org/officeDocument/2006/math">
                    <m:r>
                      <a:rPr lang="en-US" smtClean="0">
                        <a:latin typeface="Cambria Math" panose="02040503050406030204" pitchFamily="18" charset="0"/>
                      </a:rPr>
                      <m:t>𝐴</m:t>
                    </m:r>
                    <m:r>
                      <a:rPr lang="en-US" smtClean="0">
                        <a:latin typeface="Cambria Math" panose="02040503050406030204" pitchFamily="18" charset="0"/>
                      </a:rPr>
                      <m:t>∩</m:t>
                    </m:r>
                    <m:r>
                      <a:rPr lang="en-US" smtClean="0">
                        <a:latin typeface="Cambria Math" panose="02040503050406030204" pitchFamily="18" charset="0"/>
                      </a:rPr>
                      <m:t>𝐵</m:t>
                    </m:r>
                    <m:r>
                      <a:rPr lang="en-US" b="0" i="0" smtClean="0">
                        <a:latin typeface="Cambria Math" panose="02040503050406030204" pitchFamily="18" charset="0"/>
                      </a:rPr>
                      <m:t>=</m:t>
                    </m:r>
                    <m:d>
                      <m:dPr>
                        <m:begChr m:val="{"/>
                        <m:endChr m:val="}"/>
                        <m:ctrlPr>
                          <a:rPr lang="en-US" b="0" i="1" smtClean="0">
                            <a:latin typeface="Cambria Math" panose="02040503050406030204" pitchFamily="18" charset="0"/>
                          </a:rPr>
                        </m:ctrlPr>
                      </m:dPr>
                      <m:e>
                        <m:r>
                          <m:rPr>
                            <m:sty m:val="p"/>
                          </m:rPr>
                          <a:rPr lang="en-US" b="0" i="0" smtClean="0">
                            <a:latin typeface="Cambria Math" panose="02040503050406030204" pitchFamily="18" charset="0"/>
                          </a:rPr>
                          <m:t>Andrea</m:t>
                        </m:r>
                      </m:e>
                    </m:d>
                  </m:oMath>
                </a14:m>
                <a:r>
                  <a:rPr lang="en-US" sz="2800" dirty="0"/>
                  <a:t> because Andrea </a:t>
                </a:r>
                <a14:m>
                  <m:oMath xmlns:m="http://schemas.openxmlformats.org/officeDocument/2006/math">
                    <m:r>
                      <a:rPr lang="en-US" sz="2800" i="1" smtClean="0">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𝐴</m:t>
                    </m:r>
                  </m:oMath>
                </a14:m>
                <a:r>
                  <a:rPr lang="en-US" sz="2800" dirty="0"/>
                  <a:t> and </a:t>
                </a:r>
              </a:p>
              <a:p>
                <a:r>
                  <a:rPr lang="en-US" sz="2800" dirty="0"/>
                  <a:t>Andrea </a:t>
                </a:r>
                <a14:m>
                  <m:oMath xmlns:m="http://schemas.openxmlformats.org/officeDocument/2006/math">
                    <m:r>
                      <a:rPr lang="en-US" i="1">
                        <a:latin typeface="Cambria Math" panose="02040503050406030204" pitchFamily="18" charset="0"/>
                        <a:ea typeface="Cambria Math" panose="02040503050406030204" pitchFamily="18" charset="0"/>
                      </a:rPr>
                      <m:t>∈</m:t>
                    </m:r>
                  </m:oMath>
                </a14:m>
                <a:r>
                  <a:rPr lang="en-US" sz="2800" dirty="0"/>
                  <a:t> </a:t>
                </a:r>
                <a14:m>
                  <m:oMath xmlns:m="http://schemas.openxmlformats.org/officeDocument/2006/math">
                    <m:r>
                      <a:rPr lang="en-US" sz="2800" i="1" dirty="0" smtClean="0">
                        <a:latin typeface="Cambria Math" panose="02040503050406030204" pitchFamily="18" charset="0"/>
                      </a:rPr>
                      <m:t>𝐵</m:t>
                    </m:r>
                  </m:oMath>
                </a14:m>
                <a:r>
                  <a:rPr lang="en-US" dirty="0"/>
                  <a:t>. All other elements are members of only set </a:t>
                </a:r>
                <a14:m>
                  <m:oMath xmlns:m="http://schemas.openxmlformats.org/officeDocument/2006/math">
                    <m:r>
                      <a:rPr lang="en-US" i="1" dirty="0" smtClean="0">
                        <a:latin typeface="Cambria Math" panose="02040503050406030204" pitchFamily="18" charset="0"/>
                      </a:rPr>
                      <m:t>𝐴</m:t>
                    </m:r>
                  </m:oMath>
                </a14:m>
                <a:r>
                  <a:rPr lang="en-US" dirty="0"/>
                  <a:t> or only set </a:t>
                </a:r>
                <a14:m>
                  <m:oMath xmlns:m="http://schemas.openxmlformats.org/officeDocument/2006/math">
                    <m:r>
                      <a:rPr lang="en-US" i="1" dirty="0" smtClean="0">
                        <a:latin typeface="Cambria Math" panose="02040503050406030204" pitchFamily="18" charset="0"/>
                      </a:rPr>
                      <m:t>𝐵</m:t>
                    </m:r>
                  </m:oMath>
                </a14:m>
                <a:r>
                  <a:rPr lang="en-US" sz="2800" dirty="0"/>
                  <a:t>.</a:t>
                </a:r>
                <a:endParaRPr sz="2800" dirty="0"/>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a:stretch>
              </a:blipFill>
            </p:spPr>
            <p:txBody>
              <a:bodyPr/>
              <a:lstStyle/>
              <a:p>
                <a:r>
                  <a:rPr lang="en-US">
                    <a:noFill/>
                  </a:rPr>
                  <a:t> </a:t>
                </a:r>
              </a:p>
            </p:txBody>
          </p:sp>
        </mc:Fallback>
      </mc:AlternateContent>
    </p:spTree>
  </p:cSld>
  <p:clrMapOvr>
    <a:masterClrMapping/>
  </p:clrMapOvr>
</p:sld>
</file>

<file path=ppt/theme/theme1.xml><?xml version="1.0" encoding="utf-8"?>
<a:theme xmlns:a="http://schemas.openxmlformats.org/drawingml/2006/main" name="Office Theme">
  <a:themeElements>
    <a:clrScheme name="Custom 1">
      <a:dk1>
        <a:srgbClr val="366092"/>
      </a:dk1>
      <a:lt1>
        <a:srgbClr val="FFFFFF"/>
      </a:lt1>
      <a:dk2>
        <a:srgbClr val="4F81BD"/>
      </a:dk2>
      <a:lt2>
        <a:srgbClr val="FFFFFF"/>
      </a:lt2>
      <a:accent1>
        <a:srgbClr val="1F497D"/>
      </a:accent1>
      <a:accent2>
        <a:srgbClr val="366092"/>
      </a:accent2>
      <a:accent3>
        <a:srgbClr val="FFFFCC"/>
      </a:accent3>
      <a:accent4>
        <a:srgbClr val="B8CCE4"/>
      </a:accent4>
      <a:accent5>
        <a:srgbClr val="DBE5F1"/>
      </a:accent5>
      <a:accent6>
        <a:srgbClr val="C6D9F0"/>
      </a:accent6>
      <a:hlink>
        <a:srgbClr val="92CDDC"/>
      </a:hlink>
      <a:folHlink>
        <a:srgbClr val="8DB3E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1036</TotalTime>
  <Words>1522</Words>
  <Application>Microsoft Office PowerPoint</Application>
  <PresentationFormat>On-screen Show (4:3)</PresentationFormat>
  <Paragraphs>124</Paragraphs>
  <Slides>26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Calibri</vt:lpstr>
      <vt:lpstr>Cambria Math</vt:lpstr>
      <vt:lpstr>Courier New</vt:lpstr>
      <vt:lpstr>Arial</vt:lpstr>
      <vt:lpstr>Office Theme</vt:lpstr>
      <vt:lpstr>Section 8.2</vt:lpstr>
      <vt:lpstr>Definition: Universal Set</vt:lpstr>
      <vt:lpstr>Example 1: Interpreting Venn Diagrams</vt:lpstr>
      <vt:lpstr>Example 1: Interpreting Venn Diagrams (cont.)</vt:lpstr>
      <vt:lpstr>Definition: Disjoint</vt:lpstr>
      <vt:lpstr>Example 2: Interpreting a Venn Diagram with Disjoint Sets</vt:lpstr>
      <vt:lpstr>Example 2: Interpreting a Venn Diagram with Disjoint Sets (cont.)</vt:lpstr>
      <vt:lpstr>Definition: Intersection</vt:lpstr>
      <vt:lpstr>Example 3: Finding the Intersection of Two Sets</vt:lpstr>
      <vt:lpstr>Example 4: Finding the Intersection of Two Sets</vt:lpstr>
      <vt:lpstr>Example 5: Finding the Intersection of Two Sets</vt:lpstr>
      <vt:lpstr>Example 6: Drawing Venn Diagrams with Intersecting Sets</vt:lpstr>
      <vt:lpstr>Example 6: Drawing Venn Diagrams with Intersecting Sets (cont.)</vt:lpstr>
      <vt:lpstr>Example 6: Drawing Venn Diagrams with Intersecting Sets (cont.)</vt:lpstr>
      <vt:lpstr>Example 7: Drawing Venn Diagrams with Disjoint Sets</vt:lpstr>
      <vt:lpstr>Example 7: Drawing Venn Diagrams with Disjoint Sets (cont.)</vt:lpstr>
      <vt:lpstr>Definition: Union</vt:lpstr>
      <vt:lpstr>Example 8: Finding the Union of Two Sets</vt:lpstr>
      <vt:lpstr>Example 9: Finding the Union of Two Sets</vt:lpstr>
      <vt:lpstr>Example 9: Finding the Union of Two Sets (cont.)</vt:lpstr>
      <vt:lpstr>Example 10: Using Venn Diagrams to Describe the Relationship Between Two Sets</vt:lpstr>
      <vt:lpstr>Example 10: Using Venn Diagrams to Describe the Relationship Between Two Sets (cont.)</vt:lpstr>
      <vt:lpstr>Example 10: Using Venn Diagrams to Describe the Relationship Between Two Sets (cont.)</vt:lpstr>
      <vt:lpstr>Definition: Complement</vt:lpstr>
      <vt:lpstr>Example 11: Finding the Complement of a Set</vt:lpstr>
      <vt:lpstr>Example 12: Finding the Complement of a Set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Pathways to College Mathematics</dc:title>
  <dc:creator>Hawkes Learning</dc:creator>
  <cp:lastModifiedBy>Jolie Even</cp:lastModifiedBy>
  <cp:revision>129</cp:revision>
  <dcterms:created xsi:type="dcterms:W3CDTF">2013-04-26T14:43:13Z</dcterms:created>
  <dcterms:modified xsi:type="dcterms:W3CDTF">2024-09-11T15:31:27Z</dcterms:modified>
</cp:coreProperties>
</file>