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17"/>
  </p:notesMasterIdLst>
  <p:handoutMasterIdLst>
    <p:handoutMasterId r:id="rId18"/>
  </p:handoutMasterIdLst>
  <p:sldIdLst>
    <p:sldId id="256" r:id="rId2"/>
    <p:sldId id="257" r:id="rId3"/>
    <p:sldId id="258" r:id="rId4"/>
    <p:sldId id="259" r:id="rId5"/>
    <p:sldId id="261" r:id="rId6"/>
    <p:sldId id="272" r:id="rId7"/>
    <p:sldId id="273" r:id="rId8"/>
    <p:sldId id="274" r:id="rId9"/>
    <p:sldId id="263" r:id="rId10"/>
    <p:sldId id="275" r:id="rId11"/>
    <p:sldId id="267" r:id="rId12"/>
    <p:sldId id="268" r:id="rId13"/>
    <p:sldId id="269" r:id="rId14"/>
    <p:sldId id="271" r:id="rId15"/>
    <p:sldId id="276" r:id="rId16"/>
  </p:sldIdLst>
  <p:sldSz cx="9144000" cy="6858000" type="screen4x3"/>
  <p:notesSz cx="6858000" cy="9144000"/>
  <p:embeddedFontLst>
    <p:embeddedFont>
      <p:font typeface="Cambria Math" panose="02040503050406030204" pitchFamily="18" charset="0"/>
      <p:regular r:id="rId19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Nick  Belloit" initials="" lastIdx="10" clrIdx="0"/>
  <p:cmAuthor id="1" name="syamprasad" initials="s" lastIdx="1" clrIdx="1">
    <p:extLst>
      <p:ext uri="{19B8F6BF-5375-455C-9EA6-DF929625EA0E}">
        <p15:presenceInfo xmlns:p15="http://schemas.microsoft.com/office/powerpoint/2012/main" userId="S-1-5-21-1666015839-3846122634-945917319-1154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2D7D9F"/>
    <a:srgbClr val="0000FF"/>
    <a:srgbClr val="000099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853" autoAdjust="0"/>
    <p:restoredTop sz="94660"/>
  </p:normalViewPr>
  <p:slideViewPr>
    <p:cSldViewPr>
      <p:cViewPr varScale="1">
        <p:scale>
          <a:sx n="111" d="100"/>
          <a:sy n="111" d="100"/>
        </p:scale>
        <p:origin x="1776" y="108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8" d="100"/>
          <a:sy n="58" d="100"/>
        </p:scale>
        <p:origin x="3024" y="7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font" Target="fonts/font1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9/11/2024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301587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69A0D3-B478-40F2-A888-1E8089CEC0F3}" type="datetimeFigureOut">
              <a:rPr lang="en-US" smtClean="0"/>
              <a:pPr/>
              <a:t>9/11/2024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E6DA207-A26B-4388-9112-E8BB699F624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56667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1A0D54E-FB3F-4E00-91DF-E7D7900CC666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371600" y="3502152"/>
            <a:ext cx="6400800" cy="1755648"/>
          </a:xfrm>
          <a:prstGeom prst="rect">
            <a:avLst/>
          </a:prstGeom>
        </p:spPr>
        <p:txBody>
          <a:bodyPr anchor="t" anchorCtr="1"/>
          <a:lstStyle>
            <a:lvl1pPr marL="0" indent="0">
              <a:buFontTx/>
              <a:buNone/>
              <a:defRPr b="1" i="1"/>
            </a:lvl1pPr>
          </a:lstStyle>
          <a:p>
            <a:pPr lvl="0"/>
            <a:r>
              <a:rPr lang="en-US" dirty="0"/>
              <a:t>Click to add subtitle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F01147E5-B1BD-4168-9DA2-D332C27DB1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2130552"/>
            <a:ext cx="7772400" cy="1472184"/>
          </a:xfrm>
          <a:prstGeom prst="rect">
            <a:avLst/>
          </a:prstGeom>
        </p:spPr>
        <p:txBody>
          <a:bodyPr anchor="ctr" anchorCtr="0"/>
          <a:lstStyle>
            <a:lvl1pPr>
              <a:defRPr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651075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rro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C7651718-6C8C-47B1-82C8-30B07A44914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29287"/>
            <a:ext cx="8229600" cy="4967067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/>
          <a:lstStyle>
            <a:lvl1pPr marL="0" indent="0">
              <a:buNone/>
              <a:defRPr sz="2800">
                <a:solidFill>
                  <a:srgbClr val="000000"/>
                </a:solidFill>
              </a:defRPr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34850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rrors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Picture Placeholder 4">
            <a:extLst>
              <a:ext uri="{FF2B5EF4-FFF2-40B4-BE49-F238E27FC236}">
                <a16:creationId xmlns:a16="http://schemas.microsoft.com/office/drawing/2014/main" id="{4835CC4C-7826-4276-8F07-9AB9B81FAB55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57201" y="1082076"/>
            <a:ext cx="8229599" cy="4850597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928274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rrors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able Placeholder 2">
            <a:extLst>
              <a:ext uri="{FF2B5EF4-FFF2-40B4-BE49-F238E27FC236}">
                <a16:creationId xmlns:a16="http://schemas.microsoft.com/office/drawing/2014/main" id="{46C5300E-46C0-4573-BB9D-2DC5A4375238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298761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t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CDC7A059-BE2D-4107-9D5E-745311FEFA7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29287"/>
            <a:ext cx="8229600" cy="4967067"/>
          </a:xfrm>
          <a:prstGeom prst="rect">
            <a:avLst/>
          </a:prstGeom>
          <a:ln w="28575">
            <a:solidFill>
              <a:schemeClr val="accent1"/>
            </a:solidFill>
          </a:ln>
        </p:spPr>
        <p:txBody>
          <a:bodyPr/>
          <a:lstStyle>
            <a:lvl1pPr marL="0" indent="0">
              <a:buNone/>
              <a:defRPr sz="2800"/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970874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tes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Picture Placeholder 4">
            <a:extLst>
              <a:ext uri="{FF2B5EF4-FFF2-40B4-BE49-F238E27FC236}">
                <a16:creationId xmlns:a16="http://schemas.microsoft.com/office/drawing/2014/main" id="{F1AB0BDE-8359-4E8B-B7C6-A2E3F2B86EB9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57201" y="1082076"/>
            <a:ext cx="8229599" cy="4850597"/>
          </a:xfrm>
          <a:prstGeom prst="rect">
            <a:avLst/>
          </a:prstGeom>
          <a:ln w="28575">
            <a:solidFill>
              <a:schemeClr val="accent1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50318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tes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able Placeholder 2">
            <a:extLst>
              <a:ext uri="{FF2B5EF4-FFF2-40B4-BE49-F238E27FC236}">
                <a16:creationId xmlns:a16="http://schemas.microsoft.com/office/drawing/2014/main" id="{C306A871-D043-41D9-9A57-60349F9974E7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  <a:ln w="28575">
            <a:solidFill>
              <a:schemeClr val="accent1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916126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jectiv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997527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457200" indent="-457200">
              <a:buFont typeface="Courier New" panose="02070309020205020404" pitchFamily="49" charset="0"/>
              <a:buChar char="o"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A5FF21EF-72E3-4AF0-B271-8ABDCFDC73DB}"/>
              </a:ext>
            </a:extLst>
          </p:cNvPr>
          <p:cNvSpPr txBox="1"/>
          <p:nvPr userDrawn="1"/>
        </p:nvSpPr>
        <p:spPr>
          <a:xfrm>
            <a:off x="457200" y="155448"/>
            <a:ext cx="8229600" cy="941832"/>
          </a:xfrm>
          <a:prstGeom prst="rect">
            <a:avLst/>
          </a:prstGeom>
          <a:noFill/>
        </p:spPr>
        <p:txBody>
          <a:bodyPr wrap="square" rtlCol="0" anchor="ctr" anchorCtr="1">
            <a:noAutofit/>
          </a:bodyPr>
          <a:lstStyle/>
          <a:p>
            <a:pPr algn="ctr"/>
            <a:r>
              <a:rPr lang="en-US" sz="3200" dirty="0">
                <a:latin typeface="+mj-lt"/>
              </a:rPr>
              <a:t>Objectives</a:t>
            </a:r>
          </a:p>
        </p:txBody>
      </p:sp>
    </p:spTree>
    <p:extLst>
      <p:ext uri="{BB962C8B-B14F-4D97-AF65-F5344CB8AC3E}">
        <p14:creationId xmlns:p14="http://schemas.microsoft.com/office/powerpoint/2010/main" val="31983257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am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6EEC94A-BFCC-4A85-9B96-436ED92D723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29287"/>
            <a:ext cx="8229600" cy="496706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800"/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ample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47908FCB-C7EB-4A2E-AB4D-5C5FE1B17180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57201" y="1082076"/>
            <a:ext cx="8229599" cy="4850597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57249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ample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3" name="Table Placeholder 2">
            <a:extLst>
              <a:ext uri="{FF2B5EF4-FFF2-40B4-BE49-F238E27FC236}">
                <a16:creationId xmlns:a16="http://schemas.microsoft.com/office/drawing/2014/main" id="{2AE9D435-6335-42D3-BEA2-55D97E207BB9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06380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exam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029393"/>
            <a:ext cx="4069080" cy="523220"/>
          </a:xfrm>
          <a:prstGeom prst="rect">
            <a:avLst/>
          </a:prstGeom>
        </p:spPr>
        <p:txBody>
          <a:bodyPr>
            <a:sp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0487DEF6-2239-4AD8-B0A9-28BD2B313F4C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4617722" y="1051454"/>
            <a:ext cx="4069080" cy="523220"/>
          </a:xfrm>
          <a:prstGeom prst="rect">
            <a:avLst/>
          </a:prstGeom>
        </p:spPr>
        <p:txBody>
          <a:bodyPr>
            <a:sp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860110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xe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DC699DB4-7F7E-4F05-A990-D3F6EB60137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29287"/>
            <a:ext cx="8229600" cy="4967067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/>
          <a:lstStyle>
            <a:lvl1pPr marL="0" indent="0">
              <a:buNone/>
              <a:defRPr sz="2800">
                <a:solidFill>
                  <a:srgbClr val="000000"/>
                </a:solidFill>
              </a:defRPr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68373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xed Content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Picture Placeholder 4">
            <a:extLst>
              <a:ext uri="{FF2B5EF4-FFF2-40B4-BE49-F238E27FC236}">
                <a16:creationId xmlns:a16="http://schemas.microsoft.com/office/drawing/2014/main" id="{51F7AD25-EDF6-4D31-8211-FFD3700ADA4F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57201" y="1082076"/>
            <a:ext cx="8229599" cy="4850597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73421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xed Content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able Placeholder 2">
            <a:extLst>
              <a:ext uri="{FF2B5EF4-FFF2-40B4-BE49-F238E27FC236}">
                <a16:creationId xmlns:a16="http://schemas.microsoft.com/office/drawing/2014/main" id="{127B2CAE-CE9C-4DB3-8071-2D2FAD58E82C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47752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5">
            <a:extLst>
              <a:ext uri="{FF2B5EF4-FFF2-40B4-BE49-F238E27FC236}">
                <a16:creationId xmlns:a16="http://schemas.microsoft.com/office/drawing/2014/main" id="{9551E07D-D596-4BD6-9B19-8F8F85176474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5E78946-C571-42A5-BF43-11444CD22EFB}"/>
              </a:ext>
            </a:extLst>
          </p:cNvPr>
          <p:cNvPicPr>
            <a:picLocks noChangeAspect="1"/>
          </p:cNvPicPr>
          <p:nvPr userDrawn="1"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  <p:sldLayoutId id="2147483652" r:id="rId2"/>
    <p:sldLayoutId id="2147483650" r:id="rId3"/>
    <p:sldLayoutId id="2147483658" r:id="rId4"/>
    <p:sldLayoutId id="2147483662" r:id="rId5"/>
    <p:sldLayoutId id="2147483657" r:id="rId6"/>
    <p:sldLayoutId id="2147483654" r:id="rId7"/>
    <p:sldLayoutId id="2147483659" r:id="rId8"/>
    <p:sldLayoutId id="2147483663" r:id="rId9"/>
    <p:sldLayoutId id="2147483655" r:id="rId10"/>
    <p:sldLayoutId id="2147483660" r:id="rId11"/>
    <p:sldLayoutId id="2147483664" r:id="rId12"/>
    <p:sldLayoutId id="2147483656" r:id="rId13"/>
    <p:sldLayoutId id="2147483661" r:id="rId14"/>
    <p:sldLayoutId id="2147483665" r:id="rId15"/>
    <p:sldLayoutId id="2147483651" r:id="rId16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 algn="ctr"/>
            <a:r>
              <a:rPr dirty="0"/>
              <a:t>Inductive and Deductive Reasoning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Section 8.3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3: Using Inductive Reasoning</a:t>
            </a:r>
            <a:r>
              <a:rPr lang="en-US" dirty="0"/>
              <a:t> (cont.)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lang="en-IN" b="1" dirty="0"/>
              <a:t>Solution</a:t>
            </a:r>
          </a:p>
          <a:p>
            <a:r>
              <a:rPr lang="en-US" sz="2800" dirty="0"/>
              <a:t>In each figure, the dots rotate one region in a clockwise direction and increase by one dot with each clockwise movement. To continue with the pattern, increase the number of dots by one, and rotate the dots one region in a clockwise direction.</a:t>
            </a:r>
          </a:p>
          <a:p>
            <a:endParaRPr sz="2800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3629B7EE-D6A3-C49E-00DE-6FA9CAEB143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81400" y="3962400"/>
            <a:ext cx="1440259" cy="14886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889794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200"/>
            </a:pPr>
            <a:r>
              <a:rPr lang="en-US" dirty="0"/>
              <a:t>Definition: </a:t>
            </a:r>
            <a:r>
              <a:rPr dirty="0"/>
              <a:t>Deductive Reasoning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457200" y="1145941"/>
            <a:ext cx="8229600" cy="1384995"/>
          </a:xfrm>
        </p:spPr>
        <p:txBody>
          <a:bodyPr>
            <a:spAutoFit/>
          </a:bodyPr>
          <a:lstStyle/>
          <a:p>
            <a:r>
              <a:rPr sz="2800" b="1" dirty="0"/>
              <a:t>Deductive Reasoning</a:t>
            </a:r>
            <a:r>
              <a:rPr sz="2800" dirty="0"/>
              <a:t> is the process of reaching a specific conclusion from general statements that are accepted as facts.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200"/>
            </a:pPr>
            <a:r>
              <a:rPr lang="en-US" dirty="0"/>
              <a:t>Definition: </a:t>
            </a:r>
            <a:r>
              <a:rPr dirty="0"/>
              <a:t>Inductive Reasoning </a:t>
            </a:r>
            <a:r>
              <a:rPr lang="en-US" dirty="0"/>
              <a:t>v</a:t>
            </a:r>
            <a:r>
              <a:rPr dirty="0"/>
              <a:t>ersus Deductive Reasoning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457200" y="1172254"/>
            <a:ext cx="8229600" cy="1815882"/>
          </a:xfrm>
        </p:spPr>
        <p:txBody>
          <a:bodyPr>
            <a:spAutoFit/>
          </a:bodyPr>
          <a:lstStyle/>
          <a:p>
            <a:r>
              <a:rPr lang="en-US" sz="2800" dirty="0"/>
              <a:t>Inductive reasoning uses specific incidents and observations to reach a general conclusion, while deductive reasoning uses general statements to reach a specific conclusion.</a:t>
            </a:r>
            <a:endParaRPr sz="2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4: Using Deductive Reasoning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What conclusion can be drawn from these statements: All US coins are stamped with the date it was minted. This penny is a US coin.</a:t>
            </a:r>
          </a:p>
          <a:p>
            <a:r>
              <a:rPr lang="en-US" b="1" dirty="0"/>
              <a:t>Solution</a:t>
            </a:r>
          </a:p>
          <a:p>
            <a:r>
              <a:rPr lang="en-US" sz="2800" dirty="0"/>
              <a:t>This penny is stamped with the date it was minted.</a:t>
            </a:r>
            <a:endParaRPr sz="2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dirty="0"/>
              <a:t>Example 5: </a:t>
            </a:r>
            <a:r>
              <a:rPr lang="en-US" dirty="0"/>
              <a:t>Distinguishing between Inductive and Deductive Reasoning</a:t>
            </a:r>
            <a:endParaRPr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 lnSpcReduction="10000"/>
              </a:bodyPr>
              <a:lstStyle/>
              <a:p>
                <a:r>
                  <a:rPr lang="en-US" sz="2800" dirty="0"/>
                  <a:t>Determine if the argument is based on inductive or deductive reasoning</a:t>
                </a:r>
                <a:r>
                  <a:rPr sz="2800" dirty="0"/>
                  <a:t>.</a:t>
                </a:r>
              </a:p>
              <a:p>
                <a:pPr marL="514350" indent="-514350">
                  <a:buFont typeface="+mj-lt"/>
                  <a:buAutoNum type="alphaLcPeriod"/>
                  <a:defRPr sz="2800"/>
                </a:pPr>
                <a:r>
                  <a:rPr dirty="0"/>
                  <a:t>​</a:t>
                </a:r>
                <a:r>
                  <a:rPr lang="en-US" sz="2800" dirty="0"/>
                  <a:t>All the houses in Franklin Village have beige siding and brown roofs. Donna lives in a house in Franklin Village. Donna’s house has beige siding and a brown roof</a:t>
                </a:r>
                <a:r>
                  <a:rPr sz="2800" dirty="0"/>
                  <a:t>.</a:t>
                </a:r>
              </a:p>
              <a:p>
                <a:pPr marL="514350" indent="-514350">
                  <a:buFont typeface="+mj-lt"/>
                  <a:buAutoNum type="alphaLcPeriod" startAt="2"/>
                  <a:defRPr sz="2800"/>
                </a:pPr>
                <a:r>
                  <a:rPr dirty="0"/>
                  <a:t>​</a:t>
                </a:r>
                <a:r>
                  <a:rPr lang="en-US" sz="2800" dirty="0"/>
                  <a:t>On the Chapter 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1</m:t>
                    </m:r>
                  </m:oMath>
                </a14:m>
                <a:r>
                  <a:rPr lang="en-US" sz="2800" dirty="0"/>
                  <a:t> test, there were 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20</m:t>
                    </m:r>
                  </m:oMath>
                </a14:m>
                <a:r>
                  <a:rPr lang="en-US" sz="2800" dirty="0"/>
                  <a:t> true/false questions and one essay question. On the Chapter 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2</m:t>
                    </m:r>
                  </m:oMath>
                </a14:m>
                <a:r>
                  <a:rPr lang="en-US" sz="2800" dirty="0"/>
                  <a:t> test, there were 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20</m:t>
                    </m:r>
                  </m:oMath>
                </a14:m>
                <a:r>
                  <a:rPr lang="en-US" sz="2800" dirty="0"/>
                  <a:t> true/false questions and one essay question. When we have a test on Chapter 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3</m:t>
                    </m:r>
                  </m:oMath>
                </a14:m>
                <a:r>
                  <a:rPr lang="en-US" sz="2800" dirty="0"/>
                  <a:t>, there will be 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20</m:t>
                    </m:r>
                  </m:oMath>
                </a14:m>
                <a:r>
                  <a:rPr lang="en-US" sz="2800" dirty="0"/>
                  <a:t> true/false questions and one essay question</a:t>
                </a:r>
                <a:r>
                  <a:rPr sz="2800" dirty="0"/>
                  <a:t>.</a:t>
                </a:r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556" t="-2086" r="-2074" b="-1595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dirty="0"/>
              <a:t>Example 5: </a:t>
            </a:r>
            <a:r>
              <a:rPr lang="en-US" dirty="0"/>
              <a:t>Distinguishing between Inductive and Deductive Reasoning (cont.)</a:t>
            </a:r>
            <a:endParaRPr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sz="2800" b="1" dirty="0"/>
                  <a:t>Solution</a:t>
                </a:r>
                <a:endParaRPr sz="2800" b="1" dirty="0"/>
              </a:p>
              <a:p>
                <a:pPr marL="514350" indent="-514350">
                  <a:buFont typeface="+mj-lt"/>
                  <a:buAutoNum type="alphaLcPeriod"/>
                  <a:defRPr sz="2800"/>
                </a:pPr>
                <a:r>
                  <a:rPr dirty="0"/>
                  <a:t>​</a:t>
                </a:r>
                <a:r>
                  <a:rPr lang="en-US" sz="2800" dirty="0"/>
                  <a:t>This is an example of deductive reasoning. A conclusion (Donna’s house has beige siding and a brown roof) is reached based on the general statement about the houses in Franklin Village.</a:t>
                </a:r>
              </a:p>
              <a:p>
                <a:pPr marL="514350" indent="-514350">
                  <a:buFont typeface="+mj-lt"/>
                  <a:buAutoNum type="alphaLcPeriod"/>
                  <a:defRPr sz="2800"/>
                </a:pPr>
                <a:r>
                  <a:rPr lang="en-US" sz="2800" dirty="0"/>
                  <a:t>This is an example of inductive reasoning. A conclusion (the Chapter 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3</m:t>
                    </m:r>
                  </m:oMath>
                </a14:m>
                <a:r>
                  <a:rPr lang="en-US" sz="2800" dirty="0"/>
                  <a:t> test will have 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20</m:t>
                    </m:r>
                  </m:oMath>
                </a14:m>
                <a:r>
                  <a:rPr lang="en-US" sz="2800" dirty="0"/>
                  <a:t> true/false questions and one essay question) is reached based on specific incidents and observations from past tests.</a:t>
                </a:r>
                <a:endParaRPr sz="2800"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556" t="-1227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755130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200"/>
            </a:pPr>
            <a:r>
              <a:rPr lang="en-US" dirty="0"/>
              <a:t>Definition: </a:t>
            </a:r>
            <a:r>
              <a:rPr dirty="0"/>
              <a:t>Inductive reasoning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457200" y="1145941"/>
            <a:ext cx="8229600" cy="1384995"/>
          </a:xfrm>
        </p:spPr>
        <p:txBody>
          <a:bodyPr>
            <a:spAutoFit/>
          </a:bodyPr>
          <a:lstStyle/>
          <a:p>
            <a:r>
              <a:rPr lang="en-US" sz="2800" b="1" dirty="0"/>
              <a:t>Inductive reasoning </a:t>
            </a:r>
            <a:r>
              <a:rPr lang="en-US" sz="2800" dirty="0"/>
              <a:t>is a process of reaching a generalization or conclusion from specific incidents or observations</a:t>
            </a:r>
            <a:r>
              <a:rPr sz="2800" dirty="0"/>
              <a:t>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200"/>
            </a:pPr>
            <a:r>
              <a:rPr lang="en-US" dirty="0"/>
              <a:t>Definition: </a:t>
            </a:r>
            <a:r>
              <a:rPr dirty="0"/>
              <a:t>Counterexample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457200" y="1119628"/>
            <a:ext cx="8229600" cy="954107"/>
          </a:xfrm>
        </p:spPr>
        <p:txBody>
          <a:bodyPr>
            <a:spAutoFit/>
          </a:bodyPr>
          <a:lstStyle/>
          <a:p>
            <a:r>
              <a:rPr lang="en-US" sz="2800" dirty="0"/>
              <a:t>A </a:t>
            </a:r>
            <a:r>
              <a:rPr lang="en-US" sz="2800" b="1" dirty="0"/>
              <a:t>counterexample</a:t>
            </a:r>
            <a:r>
              <a:rPr lang="en-US" sz="2800" dirty="0"/>
              <a:t> is an instance or time when the conjecture does not hold true</a:t>
            </a:r>
            <a:r>
              <a:rPr sz="2800" dirty="0"/>
              <a:t>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1: Finding a Counterexample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sz="2800" dirty="0"/>
                  <a:t>Find a counterexample to disprove the conjecture: All prime numbers are odd numbers.</a:t>
                </a:r>
              </a:p>
              <a:p>
                <a:r>
                  <a:rPr lang="en-US" b="1" dirty="0"/>
                  <a:t>Solution</a:t>
                </a:r>
              </a:p>
              <a:p>
                <a:r>
                  <a:rPr lang="en-US" sz="2800" dirty="0"/>
                  <a:t>To find a counterexample, we need to think of a number that is prime, but not odd. Recall that a prime number is a number whose only factors are 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1</m:t>
                    </m:r>
                  </m:oMath>
                </a14:m>
                <a:r>
                  <a:rPr lang="en-US" sz="2800" dirty="0"/>
                  <a:t> and itself. The first few prime numbers are 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2</m:t>
                    </m:r>
                  </m:oMath>
                </a14:m>
                <a:r>
                  <a:rPr lang="en-US" sz="2800" dirty="0"/>
                  <a:t>, 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3</m:t>
                    </m:r>
                  </m:oMath>
                </a14:m>
                <a:r>
                  <a:rPr lang="en-US" sz="2800" dirty="0"/>
                  <a:t>, 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5</m:t>
                    </m:r>
                  </m:oMath>
                </a14:m>
                <a:r>
                  <a:rPr lang="en-US" sz="2800" dirty="0"/>
                  <a:t>, and 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7</m:t>
                    </m:r>
                  </m:oMath>
                </a14:m>
                <a:r>
                  <a:rPr lang="en-US" sz="2800" dirty="0"/>
                  <a:t>. We see that 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2</m:t>
                    </m:r>
                  </m:oMath>
                </a14:m>
                <a:r>
                  <a:rPr lang="en-US" sz="2800" dirty="0"/>
                  <a:t> is a prime number and 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2</m:t>
                    </m:r>
                  </m:oMath>
                </a14:m>
                <a:r>
                  <a:rPr lang="en-US" sz="2800" dirty="0"/>
                  <a:t> is not an odd number. Thus, 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2</m:t>
                    </m:r>
                  </m:oMath>
                </a14:m>
                <a:r>
                  <a:rPr lang="en-US" sz="2800" dirty="0"/>
                  <a:t> is a counterexample.</a:t>
                </a:r>
                <a:endParaRPr sz="2800"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481" t="-1227" r="-2074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2: Using Inductive Reasoning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sz="2800" dirty="0"/>
                  <a:t>Identify a pattern in the list of numbers and use the pattern to find the next number.</a:t>
                </a:r>
              </a:p>
              <a:p>
                <a:pPr marL="514350" indent="-514350">
                  <a:buFont typeface="+mj-lt"/>
                  <a:buAutoNum type="alphaLcPeriod"/>
                  <a:defRPr sz="2800"/>
                </a:pPr>
                <a:r>
                  <a:rPr lang="en-US" dirty="0"/>
                  <a:t>​</a:t>
                </a:r>
                <a:r>
                  <a:rPr lang="en-US" sz="2800" dirty="0"/>
                  <a:t> 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6, 13, 20, 27</m:t>
                    </m:r>
                  </m:oMath>
                </a14:m>
                <a:r>
                  <a:rPr lang="en-US" sz="2800" dirty="0"/>
                  <a:t>, </a:t>
                </a:r>
                <a14:m>
                  <m:oMath xmlns:m="http://schemas.openxmlformats.org/officeDocument/2006/math">
                    <m:bar>
                      <m:barPr>
                        <m:ctrlPr>
                          <a:rPr lang="ar-AE" sz="2800" i="1" smtClean="0">
                            <a:latin typeface="Cambria Math" panose="02040503050406030204" pitchFamily="18" charset="0"/>
                          </a:rPr>
                        </m:ctrlPr>
                      </m:bar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          </m:t>
                        </m:r>
                      </m:e>
                    </m:bar>
                  </m:oMath>
                </a14:m>
                <a:endParaRPr lang="ar-AE" sz="2800" dirty="0"/>
              </a:p>
              <a:p>
                <a:pPr marL="514350" indent="-514350">
                  <a:buFont typeface="+mj-lt"/>
                  <a:buAutoNum type="alphaLcPeriod" startAt="2"/>
                  <a:defRPr sz="2800"/>
                </a:pPr>
                <a:r>
                  <a:rPr lang="ar-AE" dirty="0"/>
                  <a:t>​</a:t>
                </a:r>
                <a:r>
                  <a:rPr lang="ar-AE" sz="2800" dirty="0"/>
                  <a:t>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2</m:t>
                    </m:r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, </m:t>
                    </m:r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6</m:t>
                    </m:r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, </m:t>
                    </m:r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18</m:t>
                    </m:r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, </m:t>
                    </m:r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54</m:t>
                    </m:r>
                    <m:r>
                      <a:rPr lang="en-US" b="0" i="0" smtClean="0">
                        <a:latin typeface="Cambria Math" panose="02040503050406030204" pitchFamily="18" charset="0"/>
                      </a:rPr>
                      <m:t>,  </m:t>
                    </m:r>
                    <m:bar>
                      <m:barPr>
                        <m:ctrlPr>
                          <a:rPr lang="ar-AE" i="1">
                            <a:latin typeface="Cambria Math" panose="02040503050406030204" pitchFamily="18" charset="0"/>
                          </a:rPr>
                        </m:ctrlPr>
                      </m:bar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      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    </m:t>
                        </m:r>
                      </m:e>
                    </m:bar>
                  </m:oMath>
                </a14:m>
                <a:endParaRPr lang="ar-AE" sz="2800" dirty="0"/>
              </a:p>
              <a:p>
                <a:pPr marL="514350" indent="-514350">
                  <a:buFont typeface="+mj-lt"/>
                  <a:buAutoNum type="alphaLcPeriod" startAt="3"/>
                  <a:defRPr sz="2800"/>
                </a:pPr>
                <a:r>
                  <a:rPr lang="en-US" i="0" dirty="0">
                    <a:latin typeface="+mj-lt"/>
                  </a:rPr>
                  <a:t>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4</m:t>
                    </m:r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, </m:t>
                    </m:r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5</m:t>
                    </m:r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, </m:t>
                    </m:r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7</m:t>
                    </m:r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, </m:t>
                    </m:r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10</m:t>
                    </m:r>
                    <m:r>
                      <a:rPr lang="en-US" b="0" i="0" dirty="0" smtClean="0">
                        <a:latin typeface="Cambria Math" panose="02040503050406030204" pitchFamily="18" charset="0"/>
                      </a:rPr>
                      <m:t>,</m:t>
                    </m:r>
                    <m:bar>
                      <m:barPr>
                        <m:ctrlPr>
                          <a:rPr lang="ar-AE" i="1">
                            <a:latin typeface="Cambria Math" panose="02040503050406030204" pitchFamily="18" charset="0"/>
                          </a:rPr>
                        </m:ctrlPr>
                      </m:bar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      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    </m:t>
                        </m:r>
                      </m:e>
                    </m:bar>
                  </m:oMath>
                </a14:m>
                <a:endParaRPr lang="ar-AE" sz="2800" dirty="0"/>
              </a:p>
              <a:p>
                <a:pPr marL="514350" indent="-514350">
                  <a:buFont typeface="+mj-lt"/>
                  <a:buAutoNum type="alphaLcPeriod" startAt="4"/>
                  <a:defRPr sz="2800"/>
                </a:pPr>
                <a:r>
                  <a:rPr lang="ar-AE" dirty="0"/>
                  <a:t>​</a:t>
                </a:r>
                <a:r>
                  <a:rPr lang="ar-AE" sz="2800" dirty="0"/>
                  <a:t>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1</m:t>
                    </m:r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, </m:t>
                    </m:r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4</m:t>
                    </m:r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, </m:t>
                    </m:r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9</m:t>
                    </m:r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, </m:t>
                    </m:r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16</m:t>
                    </m:r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, </m:t>
                    </m:r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25</m:t>
                    </m:r>
                    <m:r>
                      <a:rPr lang="en-US" b="0" i="0" smtClean="0">
                        <a:latin typeface="Cambria Math" panose="02040503050406030204" pitchFamily="18" charset="0"/>
                      </a:rPr>
                      <m:t>,</m:t>
                    </m:r>
                    <m:bar>
                      <m:barPr>
                        <m:ctrlPr>
                          <a:rPr lang="ar-AE" i="1">
                            <a:latin typeface="Cambria Math" panose="02040503050406030204" pitchFamily="18" charset="0"/>
                          </a:rPr>
                        </m:ctrlPr>
                      </m:bar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      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    </m:t>
                        </m:r>
                      </m:e>
                    </m:bar>
                  </m:oMath>
                </a14:m>
                <a:r>
                  <a:rPr lang="en-US" sz="2800" dirty="0"/>
                  <a:t> </a:t>
                </a:r>
              </a:p>
              <a:p>
                <a:pPr>
                  <a:defRPr sz="2800"/>
                </a:pPr>
                <a:r>
                  <a:rPr lang="en-US" b="1" dirty="0"/>
                  <a:t>Solution</a:t>
                </a:r>
              </a:p>
              <a:p>
                <a:pPr marL="514350" indent="-514350">
                  <a:buFont typeface="+mj-lt"/>
                  <a:buAutoNum type="alphaLcPeriod"/>
                  <a:defRPr sz="2800"/>
                </a:pPr>
                <a:r>
                  <a:rPr lang="en-US" sz="2800" dirty="0"/>
                  <a:t>Each number is 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7</m:t>
                    </m:r>
                  </m:oMath>
                </a14:m>
                <a:r>
                  <a:rPr lang="en-US" sz="2800" dirty="0"/>
                  <a:t> more than the previous number.</a:t>
                </a:r>
              </a:p>
              <a:p>
                <a:pPr>
                  <a:defRPr sz="2800"/>
                </a:pPr>
                <a:r>
                  <a:rPr lang="en-US" sz="2800" dirty="0"/>
                  <a:t>      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6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7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13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,    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13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7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20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,</m:t>
                    </m:r>
                  </m:oMath>
                </a14:m>
                <a:r>
                  <a:rPr lang="en-US" sz="2800" dirty="0"/>
                  <a:t>  and 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20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7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27</m:t>
                    </m:r>
                  </m:oMath>
                </a14:m>
                <a:r>
                  <a:rPr lang="en-US" sz="2800" dirty="0"/>
                  <a:t> </a:t>
                </a:r>
                <a:endParaRPr sz="2800"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556" t="-1227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2: Using Inductive Reasoning</a:t>
            </a:r>
            <a:r>
              <a:rPr lang="en-US" dirty="0"/>
              <a:t> (cont.)</a:t>
            </a:r>
            <a:endParaRPr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pPr marL="457200" lvl="1" indent="0">
                  <a:buNone/>
                  <a:defRPr sz="2800"/>
                </a:pPr>
                <a:r>
                  <a:rPr lang="en-US" dirty="0"/>
                  <a:t>So, to find the next number, add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7 </m:t>
                    </m:r>
                  </m:oMath>
                </a14:m>
                <a:r>
                  <a:rPr lang="en-US" dirty="0"/>
                  <a:t>to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27</m:t>
                    </m:r>
                  </m:oMath>
                </a14:m>
                <a:r>
                  <a:rPr lang="en-US" dirty="0"/>
                  <a:t>. </a:t>
                </a:r>
              </a:p>
              <a:p>
                <a:pPr marL="457200" lvl="1" indent="0">
                  <a:buNone/>
                  <a:defRPr sz="28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27+7=34</m:t>
                      </m:r>
                    </m:oMath>
                  </m:oMathPara>
                </a14:m>
                <a:endParaRPr lang="en-US" b="0" dirty="0"/>
              </a:p>
              <a:p>
                <a:pPr marL="457200" lvl="1" indent="0">
                  <a:buNone/>
                  <a:defRPr sz="2800"/>
                </a:pPr>
                <a:r>
                  <a:rPr lang="en-US" dirty="0"/>
                  <a:t>The next number in the list is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34</m:t>
                    </m:r>
                  </m:oMath>
                </a14:m>
                <a:r>
                  <a:rPr lang="en-US" dirty="0"/>
                  <a:t>.</a:t>
                </a:r>
              </a:p>
              <a:p>
                <a:pPr marL="228600" indent="-514350">
                  <a:buFont typeface="+mj-lt"/>
                  <a:buAutoNum type="alphaLcPeriod" startAt="2"/>
                  <a:defRPr sz="2800"/>
                </a:pPr>
                <a:r>
                  <a:rPr lang="en-US" dirty="0"/>
                  <a:t>Each number is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3</m:t>
                    </m:r>
                  </m:oMath>
                </a14:m>
                <a:r>
                  <a:rPr lang="en-US" dirty="0"/>
                  <a:t> times the previous number.</a:t>
                </a:r>
              </a:p>
              <a:p>
                <a:pPr marL="457200" lvl="1" indent="0">
                  <a:buNone/>
                  <a:defRPr sz="2800"/>
                </a:pP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2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∙3=6,      6∙3=18,</m:t>
                    </m:r>
                  </m:oMath>
                </a14:m>
                <a:r>
                  <a:rPr lang="en-US" dirty="0"/>
                  <a:t>  and   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18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∙3=54</m:t>
                    </m:r>
                  </m:oMath>
                </a14:m>
                <a:endParaRPr lang="en-US" dirty="0"/>
              </a:p>
              <a:p>
                <a:pPr marL="457200" lvl="1" indent="0">
                  <a:buNone/>
                  <a:defRPr sz="2800"/>
                </a:pPr>
                <a:r>
                  <a:rPr lang="en-US" dirty="0"/>
                  <a:t>To find the next number, multiply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54</m:t>
                    </m:r>
                  </m:oMath>
                </a14:m>
                <a:r>
                  <a:rPr lang="en-US" dirty="0"/>
                  <a:t> by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3.</m:t>
                    </m:r>
                  </m:oMath>
                </a14:m>
                <a:endParaRPr lang="en-US" dirty="0"/>
              </a:p>
              <a:p>
                <a:pPr marL="457200" lvl="1" indent="0">
                  <a:buNone/>
                  <a:defRPr sz="28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54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∙3=162</m:t>
                      </m:r>
                    </m:oMath>
                  </m:oMathPara>
                </a14:m>
                <a:endParaRPr lang="en-US" b="0" dirty="0">
                  <a:ea typeface="Cambria Math" panose="02040503050406030204" pitchFamily="18" charset="0"/>
                </a:endParaRPr>
              </a:p>
              <a:p>
                <a:pPr marL="457200" lvl="1" indent="0">
                  <a:buNone/>
                  <a:defRPr sz="2800"/>
                </a:pPr>
                <a:r>
                  <a:rPr lang="en-US" dirty="0"/>
                  <a:t>The next number in the list is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162.</m:t>
                    </m:r>
                  </m:oMath>
                </a14:m>
                <a:endParaRPr lang="en-US" dirty="0"/>
              </a:p>
              <a:p>
                <a:pPr>
                  <a:defRPr sz="2800"/>
                </a:pPr>
                <a:endParaRPr sz="2800"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556" t="-1227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0954061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2: Using Inductive Reasoning</a:t>
            </a:r>
            <a:r>
              <a:rPr lang="en-US" dirty="0"/>
              <a:t> (cont.)</a:t>
            </a:r>
            <a:endParaRPr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pPr marL="514350" indent="-514350">
                  <a:buFont typeface="+mj-lt"/>
                  <a:buAutoNum type="alphaLcPeriod" startAt="3"/>
                  <a:defRPr sz="2800"/>
                </a:pPr>
                <a:r>
                  <a:rPr lang="en-US" dirty="0"/>
                  <a:t>Each number is greater than the previous number (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4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, 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5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, 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7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, 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10</m:t>
                    </m:r>
                  </m:oMath>
                </a14:m>
                <a:r>
                  <a:rPr lang="en-US" dirty="0"/>
                  <a:t>), and as the numbers increase, the amount of each increase goes up by one each time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(+</m:t>
                    </m:r>
                    <m:r>
                      <a:rPr lang="en-US" i="1" dirty="0">
                        <a:latin typeface="Cambria Math" panose="02040503050406030204" pitchFamily="18" charset="0"/>
                      </a:rPr>
                      <m:t>1</m:t>
                    </m:r>
                    <m:r>
                      <a:rPr lang="en-US" i="1" dirty="0">
                        <a:latin typeface="Cambria Math" panose="02040503050406030204" pitchFamily="18" charset="0"/>
                      </a:rPr>
                      <m:t>, +</m:t>
                    </m:r>
                    <m:r>
                      <a:rPr lang="en-US" i="1" dirty="0">
                        <a:latin typeface="Cambria Math" panose="02040503050406030204" pitchFamily="18" charset="0"/>
                      </a:rPr>
                      <m:t>2</m:t>
                    </m:r>
                    <m:r>
                      <a:rPr lang="en-US" i="1" dirty="0">
                        <a:latin typeface="Cambria Math" panose="02040503050406030204" pitchFamily="18" charset="0"/>
                      </a:rPr>
                      <m:t>, +</m:t>
                    </m:r>
                    <m:r>
                      <a:rPr lang="en-US" i="1" dirty="0">
                        <a:latin typeface="Cambria Math" panose="02040503050406030204" pitchFamily="18" charset="0"/>
                      </a:rPr>
                      <m:t>3</m:t>
                    </m:r>
                    <m:r>
                      <a:rPr lang="en-US" i="1" dirty="0">
                        <a:latin typeface="Cambria Math" panose="02040503050406030204" pitchFamily="18" charset="0"/>
                      </a:rPr>
                      <m:t>).</m:t>
                    </m:r>
                  </m:oMath>
                </a14:m>
                <a:endParaRPr lang="en-US" sz="2800" dirty="0"/>
              </a:p>
              <a:p>
                <a:pPr marL="457200" lvl="1" indent="0">
                  <a:buNone/>
                  <a:defRPr sz="2800"/>
                </a:pP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4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b="1" i="1" smtClean="0">
                        <a:latin typeface="Cambria Math" panose="02040503050406030204" pitchFamily="18" charset="0"/>
                      </a:rPr>
                      <m:t>𝟏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5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,  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5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b="1" i="1" smtClean="0">
                        <a:latin typeface="Cambria Math" panose="02040503050406030204" pitchFamily="18" charset="0"/>
                      </a:rPr>
                      <m:t>𝟐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7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    </m:t>
                    </m:r>
                  </m:oMath>
                </a14:m>
                <a:r>
                  <a:rPr lang="en-US" b="0" i="0" dirty="0">
                    <a:latin typeface="+mj-lt"/>
                  </a:rPr>
                  <a:t>and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 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7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b="1" i="1" smtClean="0">
                        <a:latin typeface="Cambria Math" panose="02040503050406030204" pitchFamily="18" charset="0"/>
                      </a:rPr>
                      <m:t>𝟑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10</m:t>
                    </m:r>
                  </m:oMath>
                </a14:m>
                <a:endParaRPr lang="en-US" dirty="0"/>
              </a:p>
              <a:p>
                <a:pPr marL="457200" lvl="1" indent="0">
                  <a:buNone/>
                  <a:defRPr sz="2800"/>
                </a:pPr>
                <a:r>
                  <a:rPr lang="en-US" dirty="0"/>
                  <a:t>The next number will increase by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4</m:t>
                    </m:r>
                  </m:oMath>
                </a14:m>
                <a:r>
                  <a:rPr lang="en-US" dirty="0"/>
                  <a:t>.</a:t>
                </a:r>
              </a:p>
              <a:p>
                <a:pPr marL="457200" lvl="1" indent="0">
                  <a:buNone/>
                  <a:defRPr sz="28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10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b="1" i="1" smtClean="0">
                          <a:latin typeface="Cambria Math" panose="02040503050406030204" pitchFamily="18" charset="0"/>
                        </a:rPr>
                        <m:t>𝟒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14</m:t>
                      </m:r>
                    </m:oMath>
                  </m:oMathPara>
                </a14:m>
                <a:endParaRPr lang="en-US" b="0" dirty="0"/>
              </a:p>
              <a:p>
                <a:pPr marL="457200" lvl="1" indent="0">
                  <a:buNone/>
                  <a:defRPr sz="2800"/>
                </a:pPr>
                <a:r>
                  <a:rPr lang="en-US" dirty="0"/>
                  <a:t>The next number in the list is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14</m:t>
                    </m:r>
                  </m:oMath>
                </a14:m>
                <a:r>
                  <a:rPr lang="en-US" dirty="0"/>
                  <a:t>.</a:t>
                </a:r>
                <a:endParaRPr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556" t="-1350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268822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2: Using Inductive Reasoning</a:t>
            </a:r>
            <a:r>
              <a:rPr lang="en-US" dirty="0"/>
              <a:t> (cont.)</a:t>
            </a:r>
            <a:endParaRPr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pPr marL="514350" indent="-514350">
                  <a:buFont typeface="+mj-lt"/>
                  <a:buAutoNum type="alphaLcPeriod" startAt="4"/>
                  <a:defRPr sz="2800"/>
                </a:pPr>
                <a:r>
                  <a:rPr lang="en-US" dirty="0"/>
                  <a:t>This is a list of the squares of the natural numbers.</a:t>
                </a:r>
              </a:p>
              <a:p>
                <a:pPr marL="457200" lvl="1" indent="0">
                  <a:buNone/>
                  <a:defRPr sz="28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=1,  </m:t>
                      </m:r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=4,    </m:t>
                      </m:r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=9,   </m:t>
                      </m:r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4</m:t>
                          </m:r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=16,    </m:t>
                      </m:r>
                    </m:oMath>
                  </m:oMathPara>
                </a14:m>
                <a:endParaRPr lang="en-US" b="0" dirty="0"/>
              </a:p>
              <a:p>
                <a:pPr marL="457200" lvl="1" indent="0">
                  <a:buNone/>
                  <a:defRPr sz="2800"/>
                </a:pPr>
                <a:r>
                  <a:rPr lang="en-US" dirty="0"/>
                  <a:t>and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5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b="0" i="1" smtClean="0">
                        <a:latin typeface="Cambria Math" panose="02040503050406030204" pitchFamily="18" charset="0"/>
                      </a:rPr>
                      <m:t>=25</m:t>
                    </m:r>
                  </m:oMath>
                </a14:m>
                <a:endParaRPr lang="en-US" dirty="0"/>
              </a:p>
              <a:p>
                <a:pPr marL="457200" lvl="1" indent="0">
                  <a:buNone/>
                  <a:defRPr sz="2800"/>
                </a:pPr>
                <a:r>
                  <a:rPr lang="en-US" dirty="0"/>
                  <a:t>The next natural number is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6, </m:t>
                    </m:r>
                  </m:oMath>
                </a14:m>
                <a:r>
                  <a:rPr lang="en-US" dirty="0"/>
                  <a:t>and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6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b="0" i="1" smtClean="0">
                        <a:latin typeface="Cambria Math" panose="02040503050406030204" pitchFamily="18" charset="0"/>
                      </a:rPr>
                      <m:t>=36.</m:t>
                    </m:r>
                  </m:oMath>
                </a14:m>
                <a:endParaRPr lang="en-US" dirty="0"/>
              </a:p>
              <a:p>
                <a:pPr marL="457200" lvl="1" indent="0">
                  <a:buNone/>
                  <a:defRPr sz="2800"/>
                </a:pPr>
                <a:r>
                  <a:rPr lang="en-US" dirty="0"/>
                  <a:t>The next number in the list is</a:t>
                </a:r>
                <a:r>
                  <a:rPr lang="en-IN" dirty="0"/>
                  <a:t>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36.</m:t>
                    </m:r>
                  </m:oMath>
                </a14:m>
                <a:endParaRPr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556" t="-1350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21979142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3: Using Inductive Reasoning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Describe the pattern and use the pattern to draw the next figure in the sequence</a:t>
            </a:r>
            <a:r>
              <a:rPr sz="2800" dirty="0"/>
              <a:t>.</a:t>
            </a:r>
            <a:endParaRPr lang="en-US" sz="2800" dirty="0"/>
          </a:p>
          <a:p>
            <a:endParaRPr lang="en-IN" dirty="0"/>
          </a:p>
          <a:p>
            <a:endParaRPr lang="en-IN" sz="2800" dirty="0"/>
          </a:p>
          <a:p>
            <a:endParaRPr sz="2800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1ABA2FEA-2A91-1C56-ECFD-EE7CCC4D565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81200" y="2438400"/>
            <a:ext cx="5751712" cy="1520937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489</TotalTime>
  <Words>837</Words>
  <Application>Microsoft Office PowerPoint</Application>
  <PresentationFormat>On-screen Show (4:3)</PresentationFormat>
  <Paragraphs>62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0" baseType="lpstr">
      <vt:lpstr>Calibri</vt:lpstr>
      <vt:lpstr>Cambria Math</vt:lpstr>
      <vt:lpstr>Courier New</vt:lpstr>
      <vt:lpstr>Arial</vt:lpstr>
      <vt:lpstr>Office Theme</vt:lpstr>
      <vt:lpstr>Section 8.3</vt:lpstr>
      <vt:lpstr>Definition: Inductive reasoning</vt:lpstr>
      <vt:lpstr>Definition: Counterexample</vt:lpstr>
      <vt:lpstr>Example 1: Finding a Counterexample</vt:lpstr>
      <vt:lpstr>Example 2: Using Inductive Reasoning</vt:lpstr>
      <vt:lpstr>Example 2: Using Inductive Reasoning (cont.)</vt:lpstr>
      <vt:lpstr>Example 2: Using Inductive Reasoning (cont.)</vt:lpstr>
      <vt:lpstr>Example 2: Using Inductive Reasoning (cont.)</vt:lpstr>
      <vt:lpstr>Example 3: Using Inductive Reasoning</vt:lpstr>
      <vt:lpstr>Example 3: Using Inductive Reasoning (cont.)</vt:lpstr>
      <vt:lpstr>Definition: Deductive Reasoning</vt:lpstr>
      <vt:lpstr>Definition: Inductive Reasoning versus Deductive Reasoning</vt:lpstr>
      <vt:lpstr>Example 4: Using Deductive Reasoning</vt:lpstr>
      <vt:lpstr>Example 5: Distinguishing between Inductive and Deductive Reasoning</vt:lpstr>
      <vt:lpstr>Example 5: Distinguishing between Inductive and Deductive Reasoning (cont.)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Pathways to College Mathematics</dc:title>
  <dc:creator>Hawkes Learning</dc:creator>
  <cp:lastModifiedBy>Jolie Even</cp:lastModifiedBy>
  <cp:revision>122</cp:revision>
  <dcterms:created xsi:type="dcterms:W3CDTF">2013-04-26T14:43:13Z</dcterms:created>
  <dcterms:modified xsi:type="dcterms:W3CDTF">2024-09-11T15:45:30Z</dcterms:modified>
</cp:coreProperties>
</file>