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74" r:id="rId5"/>
    <p:sldId id="259" r:id="rId6"/>
    <p:sldId id="261" r:id="rId7"/>
    <p:sldId id="262" r:id="rId8"/>
    <p:sldId id="275" r:id="rId9"/>
    <p:sldId id="264" r:id="rId10"/>
    <p:sldId id="266" r:id="rId11"/>
    <p:sldId id="268" r:id="rId12"/>
    <p:sldId id="270" r:id="rId13"/>
    <p:sldId id="271" r:id="rId14"/>
    <p:sldId id="273" r:id="rId15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2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Logic Statements, Negations, and Quantified Statements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8.4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Negating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the negations of the following statements.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: I do not have time to finish my homework.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: My homework is not due today.</a:t>
                </a:r>
              </a:p>
              <a:p>
                <a:r>
                  <a:rPr lang="en-US" b="1" dirty="0"/>
                  <a:t>Solution</a:t>
                </a:r>
              </a:p>
              <a:p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I do have time to finish my homework.</a:t>
                </a:r>
              </a:p>
              <a:p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My homework is due today.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Finding Statements Given Negations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Find the statements for which the following are negations.</a:t>
                </a:r>
              </a:p>
              <a:p>
                <a14:m>
                  <m:oMath xmlns:m="http://schemas.openxmlformats.org/officeDocument/2006/math">
                    <m:r>
                      <a:rPr lang="en-US" sz="2800" i="1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: My gas tank is not empty.</a:t>
                </a:r>
              </a:p>
              <a:p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: I do not watch television.</a:t>
                </a:r>
              </a:p>
              <a:p>
                <a:r>
                  <a:rPr lang="en-US" b="1" dirty="0"/>
                  <a:t>Solution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: My gas tank is empty.</a:t>
                </a:r>
                <a:endParaRPr lang="en-US" sz="280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I do watch television.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Quantifiers and Quantified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62276"/>
            <a:ext cx="8229600" cy="1902059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quantifier</a:t>
            </a:r>
            <a:r>
              <a:rPr sz="2800" dirty="0"/>
              <a:t> indicates the extent or scope of the term it refers to.</a:t>
            </a:r>
          </a:p>
          <a:p>
            <a:r>
              <a:rPr sz="2800" dirty="0"/>
              <a:t>A </a:t>
            </a:r>
            <a:r>
              <a:rPr sz="2800" b="1" dirty="0"/>
              <a:t>quantified statement</a:t>
            </a:r>
            <a:r>
              <a:rPr sz="2800" dirty="0"/>
              <a:t> is a statement whose subject is modified by a quantifier.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Identifying Quantified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which of the following are quantified statements.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​ </a:t>
                </a:r>
                <a:r>
                  <a:rPr lang="en-US" sz="2800" dirty="0"/>
                  <a:t>All men are mortal.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​ </a:t>
                </a:r>
                <a:r>
                  <a:rPr lang="en-US" sz="2800" dirty="0"/>
                  <a:t>Some dogs are tall.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​ </a:t>
                </a:r>
                <a:r>
                  <a:rPr lang="en-US" sz="2800" dirty="0"/>
                  <a:t>Birds fly.</a:t>
                </a:r>
              </a:p>
              <a:p>
                <a:pPr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 </m:t>
                    </m:r>
                  </m:oMath>
                </a14:m>
                <a:r>
                  <a:rPr lang="en-US" dirty="0"/>
                  <a:t>​ </a:t>
                </a:r>
                <a:r>
                  <a:rPr lang="en-US" sz="2800" dirty="0"/>
                  <a:t>No birds walk.</a:t>
                </a:r>
                <a:endParaRPr lang="en-US" dirty="0"/>
              </a:p>
              <a:p>
                <a:pPr>
                  <a:defRPr sz="2800"/>
                </a:pPr>
                <a:r>
                  <a:rPr lang="en-US" sz="2800" b="1" dirty="0"/>
                  <a:t>Solution</a:t>
                </a:r>
              </a:p>
              <a:p>
                <a:pPr>
                  <a:defRPr sz="2800"/>
                </a:pPr>
                <a:r>
                  <a:rPr lang="en-US" sz="2800" dirty="0"/>
                  <a:t>Statements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,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/>
                  <a:t> are quantified statements. Statement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 is not a quantified statement because it does not include a quantifier.</a:t>
                </a: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Negating Quantified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>
                  <a:spcBef>
                    <a:spcPts val="0"/>
                  </a:spcBef>
                </a:pPr>
                <a:r>
                  <a:rPr lang="en-US" sz="2800" dirty="0"/>
                  <a:t>Determine the negation of the following quantified statements.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800" dirty="0"/>
                  <a:t>: All dogs have long hair.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800" dirty="0"/>
                  <a:t>: Some books have pictures.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en-US" sz="2800" dirty="0"/>
                  <a:t>: No students are from Oak Cliff.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800" dirty="0"/>
                  <a:t>: Some people are not funny.</a:t>
                </a:r>
              </a:p>
              <a:p>
                <a:pPr>
                  <a:spcBef>
                    <a:spcPts val="0"/>
                  </a:spcBef>
                </a:pPr>
                <a:r>
                  <a:rPr lang="en-US" b="1" dirty="0"/>
                  <a:t>Solution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Some dogs do not have long hair.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No books have pictures.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At least one student is from Oak Cliff.</a:t>
                </a:r>
              </a:p>
              <a:p>
                <a:pPr>
                  <a:spcBef>
                    <a:spcPts val="0"/>
                  </a:spcBef>
                </a:pPr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All people are funny.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IN" dirty="0"/>
              <a:t>Definition: Logic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19628"/>
            <a:ext cx="8229600" cy="954107"/>
          </a:xfrm>
        </p:spPr>
        <p:txBody>
          <a:bodyPr>
            <a:spAutoFit/>
          </a:bodyPr>
          <a:lstStyle/>
          <a:p>
            <a:r>
              <a:rPr sz="2800" b="1" dirty="0"/>
              <a:t>Logic</a:t>
            </a:r>
            <a:r>
              <a:rPr sz="2800" dirty="0"/>
              <a:t> is the process we use to validate a statement as being either true or false.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62276"/>
            <a:ext cx="8229600" cy="1902059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statement</a:t>
            </a:r>
            <a:r>
              <a:rPr sz="2800" dirty="0"/>
              <a:t> is a declaration that can be determined to be either true or false, but not both.</a:t>
            </a:r>
          </a:p>
          <a:p>
            <a:r>
              <a:rPr sz="2800" dirty="0"/>
              <a:t>The </a:t>
            </a:r>
            <a:r>
              <a:rPr sz="2800" b="1" dirty="0"/>
              <a:t>truth value</a:t>
            </a:r>
            <a:r>
              <a:rPr sz="2800" dirty="0"/>
              <a:t> of a statement is the attribute of either </a:t>
            </a:r>
            <a:r>
              <a:rPr sz="2800" i="1" dirty="0"/>
              <a:t>true</a:t>
            </a:r>
            <a:r>
              <a:rPr sz="2800" dirty="0"/>
              <a:t> or </a:t>
            </a:r>
            <a:r>
              <a:rPr sz="2800" i="1" dirty="0"/>
              <a:t>false</a:t>
            </a:r>
            <a:r>
              <a:rPr sz="2800" dirty="0"/>
              <a:t> that can be assigned to the statement.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whether the given sentences are statements.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It is January.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I like Friday!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Vanilla tastes better than chocolate.</a:t>
            </a:r>
            <a:endParaRPr lang="en-US" sz="2800" dirty="0"/>
          </a:p>
          <a:p>
            <a:pPr>
              <a:defRPr sz="2800"/>
            </a:pPr>
            <a:r>
              <a:rPr lang="en-IN" b="1" dirty="0"/>
              <a:t>Solution</a:t>
            </a:r>
          </a:p>
          <a:p>
            <a:pPr marL="514350" indent="-514350">
              <a:buAutoNum type="alphaLcPeriod"/>
              <a:defRPr sz="2800"/>
            </a:pPr>
            <a:r>
              <a:rPr lang="en-US" sz="2800" dirty="0"/>
              <a:t>“ It is January” is a statement because you can confirm if the current month is January (true) or not (false).</a:t>
            </a:r>
          </a:p>
        </p:txBody>
      </p:sp>
    </p:spTree>
    <p:extLst>
      <p:ext uri="{BB962C8B-B14F-4D97-AF65-F5344CB8AC3E}">
        <p14:creationId xmlns:p14="http://schemas.microsoft.com/office/powerpoint/2010/main" val="12967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Statements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“ I like Friday” is an opinion. It could be true for some people and false for others. Therefore, it is not a statement.</a:t>
            </a:r>
          </a:p>
          <a:p>
            <a:pPr marL="514350" indent="-514350">
              <a:buAutoNum type="alphaLcPeriod" startAt="2"/>
              <a:defRPr sz="2800"/>
            </a:pPr>
            <a:r>
              <a:rPr lang="en-US" sz="2800" dirty="0"/>
              <a:t>“ Vanilla tastes better than chocolate” is also an opinion. Therefore, it is not a statement.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Negation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69515"/>
            <a:ext cx="8229600" cy="523220"/>
          </a:xfrm>
        </p:spPr>
        <p:txBody>
          <a:bodyPr>
            <a:spAutoFit/>
          </a:bodyPr>
          <a:lstStyle/>
          <a:p>
            <a:r>
              <a:rPr sz="2800" dirty="0"/>
              <a:t>A </a:t>
            </a:r>
            <a:r>
              <a:rPr sz="2800" b="1" dirty="0"/>
              <a:t>negation</a:t>
            </a:r>
            <a:r>
              <a:rPr sz="2800" dirty="0"/>
              <a:t> is the logical opposite of a statement.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Negating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dirty="0"/>
              <a:t>Determine the negation of the following statements.</a:t>
            </a:r>
          </a:p>
          <a:p>
            <a:pPr marL="514350" indent="-514350">
              <a:buFont typeface="+mj-lt"/>
              <a:buAutoNum type="alphaLcPeriod"/>
              <a:defRPr sz="2800"/>
            </a:pPr>
            <a:r>
              <a:rPr dirty="0"/>
              <a:t>​</a:t>
            </a:r>
            <a:r>
              <a:rPr sz="2800" dirty="0"/>
              <a:t>Yesterday was Tuesday.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dirty="0"/>
              <a:t>​</a:t>
            </a:r>
            <a:r>
              <a:rPr sz="2800" dirty="0"/>
              <a:t>The currency in the United States is the US dollar.</a:t>
            </a:r>
          </a:p>
          <a:p>
            <a:pPr marL="514350" indent="-514350">
              <a:buFont typeface="+mj-lt"/>
              <a:buAutoNum type="alphaLcPeriod" startAt="3"/>
              <a:defRPr sz="2800"/>
            </a:pPr>
            <a:r>
              <a:rPr dirty="0"/>
              <a:t>​</a:t>
            </a:r>
            <a:r>
              <a:rPr sz="2800" dirty="0"/>
              <a:t>The car is not fast.</a:t>
            </a:r>
            <a:endParaRPr lang="en-US" sz="2800" dirty="0"/>
          </a:p>
          <a:p>
            <a:pPr>
              <a:defRPr sz="2800"/>
            </a:pPr>
            <a:r>
              <a:rPr lang="en-IN" b="1" dirty="0"/>
              <a:t>Solution</a:t>
            </a:r>
          </a:p>
          <a:p>
            <a:pPr marL="514350" indent="-514350">
              <a:buAutoNum type="alphaLcPeriod"/>
              <a:defRPr sz="2800"/>
            </a:pPr>
            <a:r>
              <a:rPr lang="en-US" sz="2800" dirty="0"/>
              <a:t>The negation of the statement “Yesterday was Tuesday” is “Yesterday was </a:t>
            </a:r>
            <a:r>
              <a:rPr lang="en-US" sz="2800" b="1" i="1" dirty="0"/>
              <a:t>not</a:t>
            </a:r>
            <a:r>
              <a:rPr lang="en-US" sz="2800" dirty="0"/>
              <a:t> Tuesday.”</a:t>
            </a:r>
          </a:p>
          <a:p>
            <a:pPr marL="514350" indent="-514350">
              <a:buAutoNum type="alphaLcPeriod"/>
              <a:defRPr sz="2800"/>
            </a:pPr>
            <a:r>
              <a:rPr lang="en-US" sz="2800" dirty="0"/>
              <a:t>The negation of the statement “The currency in the United States is the US dollar” is “The currency in the United States is </a:t>
            </a:r>
            <a:r>
              <a:rPr lang="en-US" sz="2800" b="1" i="1" dirty="0"/>
              <a:t>not</a:t>
            </a:r>
            <a:r>
              <a:rPr lang="en-US" sz="2800" dirty="0"/>
              <a:t> the US dollar.”</a:t>
            </a:r>
            <a:endParaRPr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Negating Statements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  <a:defRPr sz="2800"/>
            </a:pPr>
            <a:r>
              <a:rPr lang="en-US" sz="2800" dirty="0"/>
              <a:t>The logical opposite of the statement “The car is not fast” is “The car is fast.” In this case we </a:t>
            </a:r>
            <a:r>
              <a:rPr lang="en-US" sz="2800" i="1" dirty="0"/>
              <a:t>removed</a:t>
            </a:r>
            <a:r>
              <a:rPr lang="en-US" sz="2800" dirty="0"/>
              <a:t> the “not”. Notice that if we were to simply insert the word “not” into the statement to negate it, we would end up with “The car is </a:t>
            </a:r>
            <a:r>
              <a:rPr lang="en-US" sz="2800" b="1" i="1" dirty="0"/>
              <a:t>not</a:t>
            </a:r>
            <a:r>
              <a:rPr lang="en-US" sz="2800" dirty="0"/>
              <a:t> not fast,” which does not make grammatical sense.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106236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Expressing Statements Symbolically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the negation of the following statements.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: School starts Monday.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: I slept </a:t>
                </a:r>
                <a:r>
                  <a:rPr lang="en-US" sz="2800" dirty="0">
                    <a:latin typeface="Cambria Math"/>
                  </a:rPr>
                  <a:t>8</a:t>
                </a:r>
                <a:r>
                  <a:rPr lang="en-US" sz="2800" dirty="0"/>
                  <a:t> hours.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: The pool is not hot.</a:t>
                </a:r>
              </a:p>
              <a:p>
                <a:r>
                  <a:rPr lang="en-US" b="1" dirty="0"/>
                  <a:t>Solution</a:t>
                </a:r>
              </a:p>
              <a:p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School does not start Monday.</a:t>
                </a:r>
              </a:p>
              <a:p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>
                    <a:ea typeface="Cambria Math" panose="02040503050406030204" pitchFamily="18" charset="0"/>
                  </a:rPr>
                  <a:t> I did not sleep 8 hours.</a:t>
                </a:r>
              </a:p>
              <a:p>
                <a14:m>
                  <m:oMath xmlns:m="http://schemas.openxmlformats.org/officeDocument/2006/math">
                    <m:r>
                      <a:rPr lang="en-I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The pool is hot.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728</Words>
  <Application>Microsoft Office PowerPoint</Application>
  <PresentationFormat>On-screen Show (4:3)</PresentationFormat>
  <Paragraphs>74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Cambria Math</vt:lpstr>
      <vt:lpstr>Courier New</vt:lpstr>
      <vt:lpstr>Arial</vt:lpstr>
      <vt:lpstr>Office Theme</vt:lpstr>
      <vt:lpstr>Section 8.4</vt:lpstr>
      <vt:lpstr>Definition: Logic</vt:lpstr>
      <vt:lpstr>Definition: Statements</vt:lpstr>
      <vt:lpstr>Example 1: Identifying Statements</vt:lpstr>
      <vt:lpstr>Example 1: Identifying Statements (cont.)</vt:lpstr>
      <vt:lpstr>Definition: Negation</vt:lpstr>
      <vt:lpstr>Example 2: Negating Statements</vt:lpstr>
      <vt:lpstr>Example 2: Negating Statements (cont.)</vt:lpstr>
      <vt:lpstr>Example 3: Expressing Statements Symbolically</vt:lpstr>
      <vt:lpstr>Example 4: Negating Statements</vt:lpstr>
      <vt:lpstr>Example 5: Finding Statements Given Negations</vt:lpstr>
      <vt:lpstr>Definition: Quantifiers and Quantified Statements</vt:lpstr>
      <vt:lpstr>Example 6: Identifying Quantified Statements</vt:lpstr>
      <vt:lpstr>Example 7: Negating Quantified Statements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121</cp:revision>
  <dcterms:created xsi:type="dcterms:W3CDTF">2013-04-26T14:43:13Z</dcterms:created>
  <dcterms:modified xsi:type="dcterms:W3CDTF">2024-09-11T16:27:41Z</dcterms:modified>
</cp:coreProperties>
</file>