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27"/>
  </p:notesMasterIdLst>
  <p:handoutMasterIdLst>
    <p:handoutMasterId r:id="rId28"/>
  </p:handoutMasterIdLst>
  <p:sldIdLst>
    <p:sldId id="256" r:id="rId2"/>
    <p:sldId id="257" r:id="rId3"/>
    <p:sldId id="258" r:id="rId4"/>
    <p:sldId id="280" r:id="rId5"/>
    <p:sldId id="260" r:id="rId6"/>
    <p:sldId id="261" r:id="rId7"/>
    <p:sldId id="281" r:id="rId8"/>
    <p:sldId id="263" r:id="rId9"/>
    <p:sldId id="264" r:id="rId10"/>
    <p:sldId id="282" r:id="rId11"/>
    <p:sldId id="266" r:id="rId12"/>
    <p:sldId id="267" r:id="rId13"/>
    <p:sldId id="283" r:id="rId14"/>
    <p:sldId id="269" r:id="rId15"/>
    <p:sldId id="284" r:id="rId16"/>
    <p:sldId id="271" r:id="rId17"/>
    <p:sldId id="272" r:id="rId18"/>
    <p:sldId id="285" r:id="rId19"/>
    <p:sldId id="274" r:id="rId20"/>
    <p:sldId id="289" r:id="rId21"/>
    <p:sldId id="276" r:id="rId22"/>
    <p:sldId id="286" r:id="rId23"/>
    <p:sldId id="278" r:id="rId24"/>
    <p:sldId id="287" r:id="rId25"/>
    <p:sldId id="288" r:id="rId26"/>
  </p:sldIdLst>
  <p:sldSz cx="9144000" cy="6858000" type="screen4x3"/>
  <p:notesSz cx="6858000" cy="9144000"/>
  <p:embeddedFontLst>
    <p:embeddedFont>
      <p:font typeface="Cambria Math" panose="02040503050406030204" pitchFamily="18" charset="0"/>
      <p:regular r:id="rId29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Nick  Belloit" initials="" lastIdx="10" clrIdx="0"/>
  <p:cmAuthor id="1" name="syamprasad" initials="s" lastIdx="1" clrIdx="1">
    <p:extLst>
      <p:ext uri="{19B8F6BF-5375-455C-9EA6-DF929625EA0E}">
        <p15:presenceInfo xmlns:p15="http://schemas.microsoft.com/office/powerpoint/2012/main" userId="S-1-5-21-1666015839-3846122634-945917319-115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2D7D9F"/>
    <a:srgbClr val="0000FF"/>
    <a:srgbClr val="000099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853" autoAdjust="0"/>
    <p:restoredTop sz="94660"/>
  </p:normalViewPr>
  <p:slideViewPr>
    <p:cSldViewPr>
      <p:cViewPr varScale="1">
        <p:scale>
          <a:sx n="111" d="100"/>
          <a:sy n="111" d="100"/>
        </p:scale>
        <p:origin x="1776" y="10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8" d="100"/>
          <a:sy n="58" d="100"/>
        </p:scale>
        <p:origin x="3024" y="7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font" Target="fonts/font1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commentAuthors" Target="commentAuthors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9/11/2024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301587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69A0D3-B478-40F2-A888-1E8089CEC0F3}" type="datetimeFigureOut">
              <a:rPr lang="en-US" smtClean="0"/>
              <a:pPr/>
              <a:t>9/11/2024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6DA207-A26B-4388-9112-E8BB699F624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56667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1A0D54E-FB3F-4E00-91DF-E7D7900CC66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371600" y="3502152"/>
            <a:ext cx="6400800" cy="1755648"/>
          </a:xfrm>
          <a:prstGeom prst="rect">
            <a:avLst/>
          </a:prstGeom>
        </p:spPr>
        <p:txBody>
          <a:bodyPr anchor="t" anchorCtr="1"/>
          <a:lstStyle>
            <a:lvl1pPr marL="0" indent="0">
              <a:buFontTx/>
              <a:buNone/>
              <a:defRPr b="1" i="1"/>
            </a:lvl1pPr>
          </a:lstStyle>
          <a:p>
            <a:pPr lvl="0"/>
            <a:r>
              <a:rPr lang="en-US" dirty="0"/>
              <a:t>Click to add subtitle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01147E5-B1BD-4168-9DA2-D332C27DB1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2130552"/>
            <a:ext cx="7772400" cy="1472184"/>
          </a:xfrm>
          <a:prstGeom prst="rect">
            <a:avLst/>
          </a:prstGeom>
        </p:spPr>
        <p:txBody>
          <a:bodyPr anchor="ctr" anchorCtr="0"/>
          <a:lstStyle>
            <a:lvl1pPr>
              <a:defRPr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51075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C7651718-6C8C-47B1-82C8-30B07A44914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 marL="0" indent="0">
              <a:buNone/>
              <a:defRPr sz="2800">
                <a:solidFill>
                  <a:srgbClr val="000000"/>
                </a:solidFill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34850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4835CC4C-7826-4276-8F07-9AB9B81FAB5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92827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rrors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46C5300E-46C0-4573-BB9D-2DC5A4375238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ln w="28575">
            <a:solidFill>
              <a:srgbClr val="FF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29876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CDC7A059-BE2D-4107-9D5E-745311FEFA7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 marL="0" indent="0">
              <a:buNone/>
              <a:defRPr sz="2800"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97087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F1AB0BDE-8359-4E8B-B7C6-A2E3F2B86EB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5031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otes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C306A871-D043-41D9-9A57-60349F9974E7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ln w="28575">
            <a:solidFill>
              <a:schemeClr val="accent1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91612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jectiv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997527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457200" indent="-457200">
              <a:buFont typeface="Courier New" panose="02070309020205020404" pitchFamily="49" charset="0"/>
              <a:buChar char="o"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A5FF21EF-72E3-4AF0-B271-8ABDCFDC73DB}"/>
              </a:ext>
            </a:extLst>
          </p:cNvPr>
          <p:cNvSpPr txBox="1"/>
          <p:nvPr userDrawn="1"/>
        </p:nvSpPr>
        <p:spPr>
          <a:xfrm>
            <a:off x="457200" y="155448"/>
            <a:ext cx="8229600" cy="941832"/>
          </a:xfrm>
          <a:prstGeom prst="rect">
            <a:avLst/>
          </a:prstGeom>
          <a:noFill/>
        </p:spPr>
        <p:txBody>
          <a:bodyPr wrap="square" rtlCol="0" anchor="ctr" anchorCtr="1">
            <a:noAutofit/>
          </a:bodyPr>
          <a:lstStyle/>
          <a:p>
            <a:pPr algn="ctr"/>
            <a:r>
              <a:rPr lang="en-US" sz="3200" dirty="0">
                <a:latin typeface="+mj-lt"/>
              </a:rPr>
              <a:t>Objectives</a:t>
            </a:r>
          </a:p>
        </p:txBody>
      </p:sp>
    </p:spTree>
    <p:extLst>
      <p:ext uri="{BB962C8B-B14F-4D97-AF65-F5344CB8AC3E}">
        <p14:creationId xmlns:p14="http://schemas.microsoft.com/office/powerpoint/2010/main" val="3198325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EEC94A-BFCC-4A85-9B96-436ED92D723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/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47908FCB-C7EB-4A2E-AB4D-5C5FE1B1718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57249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ample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3" name="Table Placeholder 2">
            <a:extLst>
              <a:ext uri="{FF2B5EF4-FFF2-40B4-BE49-F238E27FC236}">
                <a16:creationId xmlns:a16="http://schemas.microsoft.com/office/drawing/2014/main" id="{2AE9D435-6335-42D3-BEA2-55D97E207BB9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06380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exa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029393"/>
            <a:ext cx="4069080" cy="523220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0487DEF6-2239-4AD8-B0A9-28BD2B313F4C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4617722" y="1051454"/>
            <a:ext cx="4069080" cy="523220"/>
          </a:xfrm>
          <a:prstGeom prst="rect">
            <a:avLst/>
          </a:prstGeom>
        </p:spPr>
        <p:txBody>
          <a:bodyPr>
            <a:sp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860110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DC699DB4-7F7E-4F05-A990-D3F6EB60137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200" y="1029287"/>
            <a:ext cx="8229600" cy="4967067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 marL="0" indent="0">
              <a:buNone/>
              <a:defRPr sz="2800">
                <a:solidFill>
                  <a:srgbClr val="000000"/>
                </a:solidFill>
              </a:defRPr>
            </a:lvl1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68373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Picture Placeholder 4">
            <a:extLst>
              <a:ext uri="{FF2B5EF4-FFF2-40B4-BE49-F238E27FC236}">
                <a16:creationId xmlns:a16="http://schemas.microsoft.com/office/drawing/2014/main" id="{51F7AD25-EDF6-4D31-8211-FFD3700ADA4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57201" y="1082076"/>
            <a:ext cx="8229599" cy="4850597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73421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ed Content_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14887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  <p:sp>
        <p:nvSpPr>
          <p:cNvPr id="11" name="Table Placeholder 2">
            <a:extLst>
              <a:ext uri="{FF2B5EF4-FFF2-40B4-BE49-F238E27FC236}">
                <a16:creationId xmlns:a16="http://schemas.microsoft.com/office/drawing/2014/main" id="{127B2CAE-CE9C-4DB3-8071-2D2FAD58E82C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200" y="1105523"/>
            <a:ext cx="8229600" cy="4838040"/>
          </a:xfrm>
          <a:prstGeom prst="rect">
            <a:avLst/>
          </a:prstGeo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/>
          <a:lstStyle>
            <a:lvl1pPr>
              <a:defRPr sz="28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47752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5">
            <a:extLst>
              <a:ext uri="{FF2B5EF4-FFF2-40B4-BE49-F238E27FC236}">
                <a16:creationId xmlns:a16="http://schemas.microsoft.com/office/drawing/2014/main" id="{9551E07D-D596-4BD6-9B19-8F8F8517647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5E78946-C571-42A5-BF43-11444CD22EFB}"/>
              </a:ext>
            </a:extLst>
          </p:cNvPr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2" r:id="rId2"/>
    <p:sldLayoutId id="2147483650" r:id="rId3"/>
    <p:sldLayoutId id="2147483658" r:id="rId4"/>
    <p:sldLayoutId id="2147483662" r:id="rId5"/>
    <p:sldLayoutId id="2147483657" r:id="rId6"/>
    <p:sldLayoutId id="2147483654" r:id="rId7"/>
    <p:sldLayoutId id="2147483659" r:id="rId8"/>
    <p:sldLayoutId id="2147483663" r:id="rId9"/>
    <p:sldLayoutId id="2147483655" r:id="rId10"/>
    <p:sldLayoutId id="2147483660" r:id="rId11"/>
    <p:sldLayoutId id="2147483664" r:id="rId12"/>
    <p:sldLayoutId id="2147483656" r:id="rId13"/>
    <p:sldLayoutId id="2147483661" r:id="rId14"/>
    <p:sldLayoutId id="2147483665" r:id="rId15"/>
    <p:sldLayoutId id="2147483651" r:id="rId16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0.png"/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0.png"/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 algn="ctr"/>
            <a:r>
              <a:rPr dirty="0"/>
              <a:t>Compound Statements and Connectives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Section 8.5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3: Writing Compound Statements with Disjunctions</a:t>
            </a:r>
            <a:r>
              <a:rPr lang="en-US" dirty="0"/>
              <a:t> (cont.)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lang="en-US" sz="2800" b="1" dirty="0"/>
              <a:t>Solution</a:t>
            </a:r>
          </a:p>
          <a:p>
            <a:pPr marL="514350" indent="-514350">
              <a:buAutoNum type="alphaLcPeriod"/>
            </a:pPr>
            <a:r>
              <a:rPr lang="en-US" dirty="0"/>
              <a:t>I run in the morning </a:t>
            </a:r>
            <a:r>
              <a:rPr lang="en-US" b="1" dirty="0"/>
              <a:t>or</a:t>
            </a:r>
            <a:r>
              <a:rPr lang="en-US" dirty="0"/>
              <a:t> I run in the evening</a:t>
            </a:r>
            <a:r>
              <a:rPr lang="en-US" dirty="0">
                <a:latin typeface="Cambria Math"/>
              </a:rPr>
              <a:t>.</a:t>
            </a:r>
          </a:p>
          <a:p>
            <a:pPr marL="514350" indent="-514350">
              <a:buAutoNum type="alphaLcPeriod"/>
            </a:pPr>
            <a:r>
              <a:rPr lang="en-US" dirty="0"/>
              <a:t>I will go to the grocery store </a:t>
            </a:r>
            <a:r>
              <a:rPr lang="en-US" b="1" dirty="0"/>
              <a:t>or</a:t>
            </a:r>
            <a:r>
              <a:rPr lang="en-US" dirty="0"/>
              <a:t> I will eat dinner.</a:t>
            </a:r>
          </a:p>
          <a:p>
            <a:pPr marL="514350" indent="-514350">
              <a:buAutoNum type="alphaLcPeriod"/>
            </a:pPr>
            <a:r>
              <a:rPr lang="en-US" dirty="0"/>
              <a:t>I will go to the grocery store </a:t>
            </a:r>
            <a:r>
              <a:rPr lang="en-US" b="1" dirty="0"/>
              <a:t>or</a:t>
            </a:r>
            <a:r>
              <a:rPr lang="en-US" dirty="0"/>
              <a:t> I will not eat dinner.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9490445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Conditional Statements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>
              <a:xfrm>
                <a:off x="457200" y="1128724"/>
                <a:ext cx="8229600" cy="2850011"/>
              </a:xfrm>
            </p:spPr>
            <p:txBody>
              <a:bodyPr>
                <a:spAutoFit/>
              </a:bodyPr>
              <a:lstStyle/>
              <a:p>
                <a:r>
                  <a:rPr lang="en-US" dirty="0"/>
                  <a:t>A </a:t>
                </a:r>
                <a:r>
                  <a:rPr lang="en-US" b="1" dirty="0"/>
                  <a:t>conditional statement </a:t>
                </a:r>
                <a:r>
                  <a:rPr lang="en-US" dirty="0"/>
                  <a:t>(also called an </a:t>
                </a:r>
                <a:r>
                  <a:rPr lang="en-US" b="1" dirty="0"/>
                  <a:t>if/then statement</a:t>
                </a:r>
                <a:r>
                  <a:rPr lang="en-US" dirty="0"/>
                  <a:t>) is a compound statement created when a simple statement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𝑝</m:t>
                    </m:r>
                  </m:oMath>
                </a14:m>
                <a:r>
                  <a:rPr lang="en-US" dirty="0"/>
                  <a:t> implies the simple statement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𝑞</m:t>
                    </m:r>
                  </m:oMath>
                </a14:m>
                <a:r>
                  <a:rPr lang="en-US" sz="2800" dirty="0"/>
                  <a:t>.</a:t>
                </a:r>
              </a:p>
              <a:p>
                <a:r>
                  <a:rPr lang="en-US" sz="2800" dirty="0"/>
                  <a:t>These simple statements are joined by the </a:t>
                </a:r>
                <a:r>
                  <a:rPr lang="en-US" sz="2800" i="1" dirty="0"/>
                  <a:t>if/then</a:t>
                </a:r>
                <a:r>
                  <a:rPr lang="en-US" sz="2800" dirty="0"/>
                  <a:t> logical connector</a:t>
                </a:r>
                <a:r>
                  <a:rPr lang="en-US" dirty="0"/>
                  <a:t>. </a:t>
                </a:r>
                <a:endParaRPr lang="en-US" sz="2800" dirty="0"/>
              </a:p>
              <a:p>
                <a:pPr algn="ctr"/>
                <a:r>
                  <a:rPr lang="en-US" sz="2800" dirty="0"/>
                  <a:t>If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𝑝</m:t>
                    </m:r>
                  </m:oMath>
                </a14:m>
                <a:r>
                  <a:rPr lang="en-US" sz="2800" dirty="0"/>
                  <a:t>, then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𝑞</m:t>
                    </m:r>
                  </m:oMath>
                </a14:m>
                <a:r>
                  <a:rPr lang="en-US" sz="2800" dirty="0"/>
                  <a:t>.</a:t>
                </a:r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xfrm>
                <a:off x="457200" y="1128724"/>
                <a:ext cx="8229600" cy="2850011"/>
              </a:xfrm>
              <a:blipFill>
                <a:blip r:embed="rId2"/>
                <a:stretch>
                  <a:fillRect l="-1328" t="-1480" b="-4440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4: Writing Conditional Statements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sz="2800" dirty="0"/>
                  <a:t>Use the given simple statements to write the indicated conditional statement.</a:t>
                </a:r>
              </a:p>
              <a:p>
                <a:pPr marL="457200" lvl="1" indent="0">
                  <a:buNone/>
                </a:pP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𝑝</m:t>
                    </m:r>
                  </m:oMath>
                </a14:m>
                <a:r>
                  <a:rPr lang="en-US" dirty="0"/>
                  <a:t>: I drive too fast.</a:t>
                </a:r>
              </a:p>
              <a:p>
                <a:pPr marL="457200" lvl="1" indent="0">
                  <a:buNone/>
                </a:pP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𝑞</m:t>
                    </m:r>
                  </m:oMath>
                </a14:m>
                <a:r>
                  <a:rPr lang="en-US" dirty="0"/>
                  <a:t>: I will get a ticket.</a:t>
                </a:r>
              </a:p>
              <a:p>
                <a:pPr marL="457200" lvl="1" indent="0">
                  <a:buNone/>
                </a:pP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𝑟</m:t>
                    </m:r>
                  </m:oMath>
                </a14:m>
                <a:r>
                  <a:rPr lang="en-US" dirty="0"/>
                  <a:t>: The shape is a rectangle.</a:t>
                </a:r>
              </a:p>
              <a:p>
                <a:pPr marL="457200" lvl="1" indent="0">
                  <a:buNone/>
                </a:pP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𝑠</m:t>
                    </m:r>
                  </m:oMath>
                </a14:m>
                <a:r>
                  <a:rPr lang="en-US" dirty="0"/>
                  <a:t>: The shape has four sides.</a:t>
                </a:r>
              </a:p>
              <a:p>
                <a:pPr marL="514350" indent="-514350">
                  <a:buFont typeface="+mj-lt"/>
                  <a:buAutoNum type="alphaLcPeriod"/>
                  <a:defRPr sz="2800"/>
                </a:pPr>
                <a:r>
                  <a:rPr lang="en-US" dirty="0"/>
                  <a:t>​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800" dirty="0"/>
                  <a:t>implies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𝑞</m:t>
                    </m:r>
                  </m:oMath>
                </a14:m>
                <a:endParaRPr lang="en-US" sz="2800" dirty="0">
                  <a:latin typeface="Cambria Math"/>
                </a:endParaRPr>
              </a:p>
              <a:p>
                <a:pPr marL="514350" indent="-514350">
                  <a:buFont typeface="+mj-lt"/>
                  <a:buAutoNum type="alphaLcPeriod" startAt="2"/>
                  <a:defRPr sz="2800"/>
                </a:pPr>
                <a:r>
                  <a:rPr lang="en-US" dirty="0"/>
                  <a:t>​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𝑟</m:t>
                    </m:r>
                  </m:oMath>
                </a14:m>
                <a:r>
                  <a:rPr lang="en-US" sz="2800" dirty="0"/>
                  <a:t> implies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𝑠</m:t>
                    </m:r>
                  </m:oMath>
                </a14:m>
                <a:endParaRPr sz="2800" dirty="0">
                  <a:latin typeface="Cambria Math"/>
                </a:endParaRPr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556" t="-1227" r="-296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4: Writing Conditional Statements</a:t>
            </a:r>
            <a:r>
              <a:rPr lang="en-US" dirty="0"/>
              <a:t> (cont.)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lang="en-US" sz="2800" b="1" dirty="0"/>
              <a:t>Solution</a:t>
            </a:r>
          </a:p>
          <a:p>
            <a:pPr marL="514350" indent="-514350">
              <a:buAutoNum type="alphaLcPeriod"/>
            </a:pPr>
            <a:r>
              <a:rPr lang="en-US" b="1" dirty="0"/>
              <a:t>If </a:t>
            </a:r>
            <a:r>
              <a:rPr lang="en-US" dirty="0"/>
              <a:t>I drive too fast, </a:t>
            </a:r>
            <a:r>
              <a:rPr lang="en-US" b="1" dirty="0"/>
              <a:t>then</a:t>
            </a:r>
            <a:r>
              <a:rPr lang="en-US" dirty="0"/>
              <a:t> I will get a ticket.</a:t>
            </a:r>
          </a:p>
          <a:p>
            <a:pPr marL="514350" indent="-514350">
              <a:buAutoNum type="alphaLcPeriod"/>
            </a:pPr>
            <a:r>
              <a:rPr lang="en-US" b="1" dirty="0"/>
              <a:t>If</a:t>
            </a:r>
            <a:r>
              <a:rPr lang="en-US" dirty="0"/>
              <a:t> the shape is a rectangle, </a:t>
            </a:r>
            <a:r>
              <a:rPr lang="en-US" b="1" dirty="0"/>
              <a:t>then</a:t>
            </a:r>
            <a:r>
              <a:rPr lang="en-US" dirty="0"/>
              <a:t> it has four sides.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47366931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5: Analyzing Conditional Statements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sz="2800" dirty="0"/>
                  <a:t>Identify the simple statements that were used to form the given conditional statement.</a:t>
                </a:r>
              </a:p>
              <a:p>
                <a:pPr marL="514350" indent="-514350">
                  <a:buFont typeface="+mj-lt"/>
                  <a:buAutoNum type="alphaLcPeriod"/>
                  <a:defRPr sz="2800"/>
                </a:pPr>
                <a:r>
                  <a:rPr lang="en-US" dirty="0"/>
                  <a:t>​</a:t>
                </a:r>
                <a:r>
                  <a:rPr lang="en-US" sz="2800" dirty="0"/>
                  <a:t>I will sleep in if today is Saturday.</a:t>
                </a:r>
              </a:p>
              <a:p>
                <a:pPr marL="514350" indent="-514350">
                  <a:buFont typeface="+mj-lt"/>
                  <a:buAutoNum type="alphaLcPeriod" startAt="2"/>
                  <a:defRPr sz="2800"/>
                </a:pPr>
                <a:r>
                  <a:rPr lang="en-US" dirty="0"/>
                  <a:t>​</a:t>
                </a:r>
                <a:r>
                  <a:rPr lang="en-US" sz="2800" dirty="0"/>
                  <a:t>Whenever it rains, I don't want to work.</a:t>
                </a:r>
              </a:p>
              <a:p>
                <a:pPr>
                  <a:defRPr sz="2800"/>
                </a:pPr>
                <a:r>
                  <a:rPr lang="en-US" b="1" dirty="0"/>
                  <a:t>Solution</a:t>
                </a:r>
              </a:p>
              <a:p>
                <a:pPr marL="514350" indent="-514350">
                  <a:buAutoNum type="alphaLcPeriod"/>
                  <a:defRPr sz="2800"/>
                </a:pPr>
                <a:r>
                  <a:rPr lang="en-US" sz="2800" dirty="0"/>
                  <a:t>This statement can be rewritten as “If today is Saturday, then I will sleep in.” The two simple statements can be stated as follows.</a:t>
                </a:r>
              </a:p>
              <a:p>
                <a:pPr marL="457200" lvl="1" indent="0">
                  <a:buNone/>
                  <a:defRPr sz="2800"/>
                </a:pP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:</m:t>
                    </m:r>
                  </m:oMath>
                </a14:m>
                <a:r>
                  <a:rPr lang="en-US" dirty="0"/>
                  <a:t> Today is Saturday.</a:t>
                </a:r>
              </a:p>
              <a:p>
                <a:pPr marL="457200" lvl="1" indent="0">
                  <a:buNone/>
                  <a:defRPr sz="2800"/>
                </a:pP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𝑞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:</m:t>
                    </m:r>
                  </m:oMath>
                </a14:m>
                <a:r>
                  <a:rPr lang="en-US" dirty="0"/>
                  <a:t> I will sleep in.</a:t>
                </a:r>
                <a:endParaRPr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556" t="-1227" b="-1595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5: Analyzing Conditional Statements</a:t>
            </a:r>
            <a:r>
              <a:rPr lang="en-US" dirty="0"/>
              <a:t> (cont.)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 marL="514350" indent="-514350">
                  <a:buAutoNum type="alphaLcPeriod"/>
                  <a:defRPr sz="2800"/>
                </a:pPr>
                <a:r>
                  <a:rPr lang="en-US" sz="2800" dirty="0"/>
                  <a:t>This statement can be rewritten as “If it rains, then I don’t want to work.” The two simple statements can be stated as follows.</a:t>
                </a:r>
              </a:p>
              <a:p>
                <a:pPr marL="457200" lvl="1" indent="0">
                  <a:buNone/>
                  <a:defRPr sz="2800"/>
                </a:pP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:</m:t>
                    </m:r>
                  </m:oMath>
                </a14:m>
                <a:r>
                  <a:rPr lang="en-US" dirty="0"/>
                  <a:t> It rains.</a:t>
                </a:r>
              </a:p>
              <a:p>
                <a:pPr marL="457200" lvl="1" indent="0">
                  <a:buNone/>
                  <a:defRPr sz="2800"/>
                </a:pP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𝑞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:</m:t>
                    </m:r>
                  </m:oMath>
                </a14:m>
                <a:r>
                  <a:rPr lang="en-US" dirty="0"/>
                  <a:t> I want to work. </a:t>
                </a:r>
              </a:p>
              <a:p>
                <a:pPr marL="457200" lvl="1" indent="0">
                  <a:buNone/>
                  <a:defRPr sz="2800"/>
                </a:pPr>
                <a14:m>
                  <m:oMath xmlns:m="http://schemas.openxmlformats.org/officeDocument/2006/math">
                    <m:r>
                      <a:rPr lang="en-IN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~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𝑞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:</m:t>
                    </m:r>
                  </m:oMath>
                </a14:m>
                <a:r>
                  <a:rPr lang="en-US" dirty="0"/>
                  <a:t> I don’t want to work.</a:t>
                </a:r>
              </a:p>
              <a:p>
                <a:pPr marL="457200" lvl="1" indent="0">
                  <a:buNone/>
                  <a:defRPr sz="2800"/>
                </a:pPr>
                <a:r>
                  <a:rPr lang="en-US" dirty="0"/>
                  <a:t>Notice that since the statement was given in the form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𝑝</m:t>
                    </m:r>
                  </m:oMath>
                </a14:m>
                <a:r>
                  <a:rPr lang="en-US" dirty="0"/>
                  <a:t> implies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~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𝑞</m:t>
                    </m:r>
                  </m:oMath>
                </a14:m>
                <a:r>
                  <a:rPr lang="en-US" dirty="0"/>
                  <a:t>, we determined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𝑞</m:t>
                    </m:r>
                  </m:oMath>
                </a14:m>
                <a:r>
                  <a:rPr lang="en-US" dirty="0"/>
                  <a:t> before finding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~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𝑞</m:t>
                    </m:r>
                  </m:oMath>
                </a14:m>
                <a:r>
                  <a:rPr lang="en-US" dirty="0"/>
                  <a:t>.</a:t>
                </a:r>
                <a:endParaRPr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556" t="-1350" r="-1704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2978066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Biconditional Statements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>
              <a:xfrm>
                <a:off x="457200" y="1128724"/>
                <a:ext cx="8229600" cy="2850011"/>
              </a:xfrm>
            </p:spPr>
            <p:txBody>
              <a:bodyPr>
                <a:spAutoFit/>
              </a:bodyPr>
              <a:lstStyle/>
              <a:p>
                <a:r>
                  <a:rPr lang="en-US" sz="2800" dirty="0"/>
                  <a:t>A </a:t>
                </a:r>
                <a:r>
                  <a:rPr lang="en-US" sz="2800" b="1" dirty="0"/>
                  <a:t>biconditional statement</a:t>
                </a:r>
                <a:r>
                  <a:rPr lang="en-US" sz="2800" dirty="0"/>
                  <a:t> is a compound statement created when a simple statement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𝑝</m:t>
                    </m:r>
                  </m:oMath>
                </a14:m>
                <a:r>
                  <a:rPr lang="en-US" sz="2800" dirty="0"/>
                  <a:t> implies the simple statement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𝑞</m:t>
                    </m:r>
                  </m:oMath>
                </a14:m>
                <a:r>
                  <a:rPr lang="en-US" sz="2800" dirty="0"/>
                  <a:t> and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𝑞</m:t>
                    </m:r>
                  </m:oMath>
                </a14:m>
                <a:r>
                  <a:rPr lang="en-US" sz="2800" dirty="0"/>
                  <a:t> also implies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𝑝</m:t>
                    </m:r>
                  </m:oMath>
                </a14:m>
                <a:r>
                  <a:rPr lang="en-US" sz="2800" dirty="0"/>
                  <a:t>.</a:t>
                </a:r>
              </a:p>
              <a:p>
                <a:r>
                  <a:rPr lang="en-US" sz="2800" dirty="0"/>
                  <a:t>These simple statements are joined by the </a:t>
                </a:r>
                <a:r>
                  <a:rPr lang="en-US" sz="2800" i="1" dirty="0"/>
                  <a:t>if and only if </a:t>
                </a:r>
                <a:r>
                  <a:rPr lang="en-US" sz="2800" dirty="0"/>
                  <a:t>logical connector.</a:t>
                </a:r>
              </a:p>
              <a:p>
                <a:pPr algn="ctr"/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𝑝</m:t>
                    </m:r>
                  </m:oMath>
                </a14:m>
                <a:r>
                  <a:rPr lang="en-US" sz="2800" dirty="0"/>
                  <a:t> </a:t>
                </a:r>
                <a:r>
                  <a:rPr lang="en-US" sz="2800" b="1" dirty="0"/>
                  <a:t>if and only if</a:t>
                </a:r>
                <a:r>
                  <a:rPr lang="en-US" sz="2800" dirty="0"/>
                  <a:t>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𝑞</m:t>
                    </m:r>
                  </m:oMath>
                </a14:m>
                <a:r>
                  <a:rPr lang="en-US" sz="2800" dirty="0"/>
                  <a:t>.</a:t>
                </a:r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xfrm>
                <a:off x="457200" y="1128724"/>
                <a:ext cx="8229600" cy="2850011"/>
              </a:xfrm>
              <a:blipFill>
                <a:blip r:embed="rId2"/>
                <a:stretch>
                  <a:fillRect l="-1328" t="-1480" r="-1107" b="-4440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6: Writing Biconditional Statements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sz="2800" dirty="0"/>
                  <a:t>Use the given simple statements to write the indicated biconditional statements.</a:t>
                </a:r>
              </a:p>
              <a:p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𝑝</m:t>
                    </m:r>
                  </m:oMath>
                </a14:m>
                <a:r>
                  <a:rPr lang="en-US" sz="2800" dirty="0"/>
                  <a:t>: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sz="2800" dirty="0"/>
                  <a:t> is an even number.</a:t>
                </a:r>
              </a:p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𝑞</m:t>
                    </m:r>
                  </m:oMath>
                </a14:m>
                <a:r>
                  <a:rPr lang="en-US" sz="2800" dirty="0"/>
                  <a:t>: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sz="2800" dirty="0"/>
                  <a:t> is divisible by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2</m:t>
                    </m:r>
                  </m:oMath>
                </a14:m>
                <a:r>
                  <a:rPr lang="en-US" sz="2800" dirty="0"/>
                  <a:t>.</a:t>
                </a:r>
              </a:p>
              <a:p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𝑟</m:t>
                    </m:r>
                  </m:oMath>
                </a14:m>
                <a:r>
                  <a:rPr lang="en-US" sz="2800" dirty="0"/>
                  <a:t>: The shape is a pentagon.</a:t>
                </a:r>
              </a:p>
              <a:p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𝑠</m:t>
                    </m:r>
                  </m:oMath>
                </a14:m>
                <a:r>
                  <a:rPr lang="en-US" sz="2800" dirty="0"/>
                  <a:t>: The shape has five sides.</a:t>
                </a:r>
              </a:p>
              <a:p>
                <a:pPr marL="514350" indent="-514350">
                  <a:buFont typeface="+mj-lt"/>
                  <a:buAutoNum type="alphaLcPeriod"/>
                  <a:defRPr sz="2800"/>
                </a:pPr>
                <a:r>
                  <a:rPr lang="en-US" dirty="0"/>
                  <a:t>​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𝑝</m:t>
                    </m:r>
                  </m:oMath>
                </a14:m>
                <a:r>
                  <a:rPr lang="en-US" sz="2800" dirty="0"/>
                  <a:t> if and only if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𝑞</m:t>
                    </m:r>
                  </m:oMath>
                </a14:m>
                <a:endParaRPr lang="en-US" sz="2800" dirty="0">
                  <a:latin typeface="Cambria Math"/>
                </a:endParaRPr>
              </a:p>
              <a:p>
                <a:pPr marL="514350" indent="-514350">
                  <a:buFont typeface="+mj-lt"/>
                  <a:buAutoNum type="alphaLcPeriod" startAt="2"/>
                  <a:defRPr sz="2800"/>
                </a:pPr>
                <a:r>
                  <a:rPr lang="en-US" dirty="0"/>
                  <a:t>​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𝑟</m:t>
                    </m:r>
                  </m:oMath>
                </a14:m>
                <a:r>
                  <a:rPr lang="en-US" sz="2800" dirty="0"/>
                  <a:t> if and only if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𝑠</m:t>
                    </m:r>
                  </m:oMath>
                </a14:m>
                <a:endParaRPr sz="2800" dirty="0">
                  <a:latin typeface="Cambria Math"/>
                </a:endParaRPr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556" t="-1227" r="-296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6: Writing Biconditional Statements</a:t>
            </a:r>
            <a:r>
              <a:rPr lang="en-US" dirty="0"/>
              <a:t> (cont.)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sz="2800" b="1" dirty="0"/>
                  <a:t>Solution</a:t>
                </a:r>
              </a:p>
              <a:p>
                <a:pPr marL="514350" indent="-514350">
                  <a:buAutoNum type="alphaLcPeriod"/>
                </a:pP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dirty="0"/>
                  <a:t> is an even number if and only if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dirty="0"/>
                  <a:t> is divisible by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2</m:t>
                    </m:r>
                  </m:oMath>
                </a14:m>
                <a:r>
                  <a:rPr lang="en-US" dirty="0"/>
                  <a:t>.</a:t>
                </a:r>
              </a:p>
              <a:p>
                <a:pPr marL="514350" indent="-514350">
                  <a:buAutoNum type="alphaLcPeriod"/>
                </a:pPr>
                <a:r>
                  <a:rPr lang="en-US" dirty="0"/>
                  <a:t>The shape is a pentagon if and only if the shape has five sides.</a:t>
                </a:r>
              </a:p>
              <a:p>
                <a:endParaRPr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556" t="-1227" r="-1333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8830664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7: Working with Biconditional Statements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sz="2800" dirty="0"/>
                  <a:t>Identify the simple statements that were used to form the given biconditional statement.</a:t>
                </a:r>
              </a:p>
              <a:p>
                <a:r>
                  <a:rPr lang="en-US" sz="2800" dirty="0"/>
                  <a:t>The dentist will give the child a sticker if and only if the child does not bite him.</a:t>
                </a:r>
              </a:p>
              <a:p>
                <a:r>
                  <a:rPr lang="en-US" b="1" dirty="0"/>
                  <a:t>Solution</a:t>
                </a:r>
              </a:p>
              <a:p>
                <a:r>
                  <a:rPr lang="en-US" sz="2800" dirty="0"/>
                  <a:t>We see that the simple statements are as follows.</a:t>
                </a:r>
              </a:p>
              <a:p>
                <a:pPr marL="457200" lvl="1" indent="0">
                  <a:buNone/>
                </a:pP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:</m:t>
                    </m:r>
                  </m:oMath>
                </a14:m>
                <a:r>
                  <a:rPr lang="en-US" dirty="0"/>
                  <a:t> The dentist will give the child a sticker.</a:t>
                </a:r>
              </a:p>
              <a:p>
                <a:pPr marL="457200" lvl="1" indent="0">
                  <a:buNone/>
                </a:pP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𝑞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:</m:t>
                    </m:r>
                  </m:oMath>
                </a14:m>
                <a:r>
                  <a:rPr lang="en-US" dirty="0"/>
                  <a:t> The child bites him.</a:t>
                </a:r>
              </a:p>
              <a:p>
                <a:pPr marL="457200" lvl="1" indent="0">
                  <a:buNone/>
                </a:pPr>
                <a14:m>
                  <m:oMath xmlns:m="http://schemas.openxmlformats.org/officeDocument/2006/math">
                    <m:r>
                      <a:rPr lang="en-US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~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𝑞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:</m:t>
                    </m:r>
                  </m:oMath>
                </a14:m>
                <a:r>
                  <a:rPr lang="en-US" dirty="0"/>
                  <a:t> The child does not bite him.</a:t>
                </a:r>
              </a:p>
              <a:p>
                <a:pPr indent="-285750"/>
                <a:r>
                  <a:rPr lang="en-US" dirty="0"/>
                  <a:t>The given statement was in the form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𝑝</m:t>
                    </m:r>
                  </m:oMath>
                </a14:m>
                <a:r>
                  <a:rPr lang="en-US" dirty="0"/>
                  <a:t> if and only if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~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𝑞</m:t>
                    </m:r>
                  </m:oMath>
                </a14:m>
                <a:r>
                  <a:rPr lang="en-US" dirty="0"/>
                  <a:t>.</a:t>
                </a:r>
              </a:p>
              <a:p>
                <a:endParaRPr sz="2800"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481" t="-1227" r="-1407" b="-3313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Types of Statements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1155037"/>
            <a:ext cx="8229600" cy="3367076"/>
          </a:xfrm>
        </p:spPr>
        <p:txBody>
          <a:bodyPr>
            <a:spAutoFit/>
          </a:bodyPr>
          <a:lstStyle/>
          <a:p>
            <a:r>
              <a:rPr lang="en-US" sz="2800" dirty="0"/>
              <a:t>A </a:t>
            </a:r>
            <a:r>
              <a:rPr lang="en-US" sz="2800" b="1" dirty="0"/>
              <a:t>simple statement </a:t>
            </a:r>
            <a:r>
              <a:rPr lang="en-US" sz="2800" dirty="0"/>
              <a:t>can be determined to be true or false, but not both</a:t>
            </a:r>
            <a:r>
              <a:rPr sz="2800" dirty="0"/>
              <a:t>.</a:t>
            </a:r>
          </a:p>
          <a:p>
            <a:r>
              <a:rPr lang="en-US" sz="2800" dirty="0"/>
              <a:t>A </a:t>
            </a:r>
            <a:r>
              <a:rPr lang="en-US" sz="2800" b="1" dirty="0"/>
              <a:t>compound statement </a:t>
            </a:r>
            <a:r>
              <a:rPr lang="en-US" sz="2800" dirty="0"/>
              <a:t>is created by connecting two or more simple statements with logical connectives</a:t>
            </a:r>
            <a:r>
              <a:rPr sz="2800" dirty="0"/>
              <a:t>.</a:t>
            </a:r>
          </a:p>
          <a:p>
            <a:r>
              <a:rPr lang="en-US" sz="2800" dirty="0"/>
              <a:t>A </a:t>
            </a:r>
            <a:r>
              <a:rPr lang="en-US" sz="2800" b="1" dirty="0"/>
              <a:t>logical connective </a:t>
            </a:r>
            <a:r>
              <a:rPr lang="en-US" sz="2800" dirty="0"/>
              <a:t>is a word or phrase (such as </a:t>
            </a:r>
            <a:r>
              <a:rPr lang="en-US" sz="2800" i="1" dirty="0"/>
              <a:t>and</a:t>
            </a:r>
            <a:r>
              <a:rPr lang="en-US" sz="2800" dirty="0"/>
              <a:t>, </a:t>
            </a:r>
            <a:r>
              <a:rPr lang="en-US" sz="2800" i="1" dirty="0"/>
              <a:t>or</a:t>
            </a:r>
            <a:r>
              <a:rPr lang="en-US" sz="2800" dirty="0"/>
              <a:t>, and </a:t>
            </a:r>
            <a:r>
              <a:rPr lang="en-US" sz="2800" i="1" dirty="0"/>
              <a:t>if</a:t>
            </a:r>
            <a:r>
              <a:rPr lang="en-US" sz="2800" dirty="0"/>
              <a:t>/</a:t>
            </a:r>
            <a:r>
              <a:rPr lang="en-US" sz="2800" i="1" dirty="0"/>
              <a:t>then</a:t>
            </a:r>
            <a:r>
              <a:rPr lang="en-US" sz="2800" dirty="0"/>
              <a:t>) that connects two or more simple statements</a:t>
            </a:r>
            <a:r>
              <a:rPr sz="2800" dirty="0"/>
              <a:t>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D019B0-3314-33EC-6C45-C08572250D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Expressing Logical Connectives Symbolically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2EB9232-53A2-A788-9DA6-AC792B9E656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3428" y="2133600"/>
            <a:ext cx="8457143" cy="2361905"/>
          </a:xfrm>
          <a:prstGeom prst="rect">
            <a:avLst/>
          </a:prstGeom>
        </p:spPr>
      </p:pic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52C7278-9607-2058-CB35-CA037C2553B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Each of the connective phrases we have been studying so far can be written in symbols.</a:t>
            </a:r>
          </a:p>
        </p:txBody>
      </p:sp>
    </p:spTree>
    <p:extLst>
      <p:ext uri="{BB962C8B-B14F-4D97-AF65-F5344CB8AC3E}">
        <p14:creationId xmlns:p14="http://schemas.microsoft.com/office/powerpoint/2010/main" val="75111146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8: Working with Symbolic Logical Connectives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 fontScale="92500" lnSpcReduction="10000"/>
              </a:bodyPr>
              <a:lstStyle/>
              <a:p>
                <a:r>
                  <a:rPr lang="en-US" sz="2800" dirty="0"/>
                  <a:t>Use the given simple statements to write the indicated compound statements in words.</a:t>
                </a:r>
              </a:p>
              <a:p>
                <a:pPr marL="457200" lvl="1" indent="0">
                  <a:buNone/>
                </a:pP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𝑝</m:t>
                    </m:r>
                  </m:oMath>
                </a14:m>
                <a:r>
                  <a:rPr lang="en-US" dirty="0"/>
                  <a:t>: I will run.</a:t>
                </a:r>
              </a:p>
              <a:p>
                <a:pPr marL="457200" lvl="1" indent="0">
                  <a:buNone/>
                </a:pP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𝑞</m:t>
                    </m:r>
                  </m:oMath>
                </a14:m>
                <a:r>
                  <a:rPr lang="en-US" dirty="0"/>
                  <a:t>: I will swim.</a:t>
                </a:r>
              </a:p>
              <a:p>
                <a:pPr marL="457200" lvl="1" indent="0">
                  <a:buNone/>
                </a:pP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𝑟</m:t>
                    </m:r>
                  </m:oMath>
                </a14:m>
                <a:r>
                  <a:rPr lang="en-US" dirty="0"/>
                  <a:t>: I will read.</a:t>
                </a:r>
              </a:p>
              <a:p>
                <a:pPr marL="457200" lvl="1" indent="0">
                  <a:buNone/>
                </a:pP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𝑠</m:t>
                    </m:r>
                  </m:oMath>
                </a14:m>
                <a:r>
                  <a:rPr lang="en-US" dirty="0"/>
                  <a:t>: I will eat a cookie.</a:t>
                </a:r>
              </a:p>
              <a:p>
                <a:pPr marL="457200" lvl="1" indent="0">
                  <a:buNone/>
                </a:pP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𝑡</m:t>
                    </m:r>
                  </m:oMath>
                </a14:m>
                <a:r>
                  <a:rPr lang="en-US" dirty="0"/>
                  <a:t>: The cookies contain nuts.</a:t>
                </a:r>
              </a:p>
              <a:p>
                <a:pPr marL="514350" indent="-514350">
                  <a:buFont typeface="+mj-lt"/>
                  <a:buAutoNum type="alphaLcPeriod"/>
                  <a:defRPr sz="2800"/>
                </a:pPr>
                <a:r>
                  <a:rPr lang="en-US" dirty="0"/>
                  <a:t>​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US">
                        <a:latin typeface="Cambria Math" panose="02040503050406030204" pitchFamily="18" charset="0"/>
                      </a:rPr>
                      <m:t>∧</m:t>
                    </m:r>
                    <m:r>
                      <a:rPr lang="en-US">
                        <a:latin typeface="Cambria Math" panose="02040503050406030204" pitchFamily="18" charset="0"/>
                      </a:rPr>
                      <m:t>𝑞</m:t>
                    </m:r>
                  </m:oMath>
                </a14:m>
                <a:endParaRPr lang="en-US" dirty="0"/>
              </a:p>
              <a:p>
                <a:pPr marL="514350" indent="-514350">
                  <a:buFont typeface="+mj-lt"/>
                  <a:buAutoNum type="alphaLcPeriod" startAt="2"/>
                  <a:defRPr sz="2800"/>
                </a:pPr>
                <a:r>
                  <a:rPr lang="en-US" dirty="0"/>
                  <a:t>​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US">
                        <a:latin typeface="Cambria Math" panose="02040503050406030204" pitchFamily="18" charset="0"/>
                      </a:rPr>
                      <m:t>∨</m:t>
                    </m:r>
                    <m:r>
                      <a:rPr lang="en-US">
                        <a:latin typeface="Cambria Math" panose="02040503050406030204" pitchFamily="18" charset="0"/>
                      </a:rPr>
                      <m:t>𝑞</m:t>
                    </m:r>
                    <m:r>
                      <a:rPr lang="en-US">
                        <a:latin typeface="Cambria Math" panose="02040503050406030204" pitchFamily="18" charset="0"/>
                      </a:rPr>
                      <m:t>∨</m:t>
                    </m:r>
                    <m:r>
                      <a:rPr lang="en-US">
                        <a:latin typeface="Cambria Math" panose="02040503050406030204" pitchFamily="18" charset="0"/>
                      </a:rPr>
                      <m:t>𝑟</m:t>
                    </m:r>
                  </m:oMath>
                </a14:m>
                <a:endParaRPr lang="en-US" dirty="0"/>
              </a:p>
              <a:p>
                <a:pPr marL="514350" indent="-514350">
                  <a:buFont typeface="+mj-lt"/>
                  <a:buAutoNum type="alphaLcPeriod" startAt="3"/>
                  <a:defRPr sz="2800"/>
                </a:pPr>
                <a:r>
                  <a:rPr lang="en-US" dirty="0"/>
                  <a:t>​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~</m:t>
                    </m:r>
                    <m:r>
                      <a:rPr lang="en-US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⇒</m:t>
                    </m:r>
                    <m:r>
                      <a:rPr lang="en-US">
                        <a:latin typeface="Cambria Math" panose="02040503050406030204" pitchFamily="18" charset="0"/>
                      </a:rPr>
                      <m:t>𝑠</m:t>
                    </m:r>
                  </m:oMath>
                </a14:m>
                <a:endParaRPr lang="en-US" dirty="0"/>
              </a:p>
              <a:p>
                <a:pPr marL="514350" indent="-514350">
                  <a:buFont typeface="+mj-lt"/>
                  <a:buAutoNum type="alphaLcPeriod" startAt="4"/>
                  <a:defRPr sz="2800"/>
                </a:pPr>
                <a:r>
                  <a:rPr lang="en-US" dirty="0"/>
                  <a:t>​</a:t>
                </a:r>
                <a14:m>
                  <m:oMath xmlns:m="http://schemas.openxmlformats.org/officeDocument/2006/math">
                    <m:r>
                      <a:rPr lang="en-US"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US">
                        <a:latin typeface="Cambria Math" panose="02040503050406030204" pitchFamily="18" charset="0"/>
                      </a:rPr>
                      <m:t>⇔</m:t>
                    </m:r>
                    <m:r>
                      <a:rPr lang="en-US">
                        <a:latin typeface="Cambria Math" panose="02040503050406030204" pitchFamily="18" charset="0"/>
                      </a:rPr>
                      <m:t>𝑠</m:t>
                    </m:r>
                  </m:oMath>
                </a14:m>
                <a:endParaRPr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333" t="-1840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8: Working with Symbolic Logical Connectives</a:t>
            </a:r>
            <a:r>
              <a:rPr lang="en-US" dirty="0"/>
              <a:t> (cont.)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lang="en-US" sz="2800" b="1" dirty="0"/>
              <a:t>Solution</a:t>
            </a:r>
          </a:p>
          <a:p>
            <a:pPr marL="514350" indent="-514350">
              <a:buAutoNum type="alphaLcPeriod"/>
            </a:pPr>
            <a:r>
              <a:rPr lang="en-US" dirty="0"/>
              <a:t>I will run </a:t>
            </a:r>
            <a:r>
              <a:rPr lang="en-US" b="1" dirty="0"/>
              <a:t>and</a:t>
            </a:r>
            <a:r>
              <a:rPr lang="en-US" dirty="0"/>
              <a:t> I will swim.</a:t>
            </a:r>
          </a:p>
          <a:p>
            <a:pPr marL="514350" indent="-514350">
              <a:buAutoNum type="alphaLcPeriod"/>
            </a:pPr>
            <a:r>
              <a:rPr lang="en-US" sz="2800" dirty="0"/>
              <a:t>I will run </a:t>
            </a:r>
            <a:r>
              <a:rPr lang="en-US" sz="2800" b="1" dirty="0"/>
              <a:t>or</a:t>
            </a:r>
            <a:r>
              <a:rPr lang="en-US" sz="2800" dirty="0"/>
              <a:t> I will swim </a:t>
            </a:r>
            <a:r>
              <a:rPr lang="en-US" sz="2800" b="1" dirty="0"/>
              <a:t>or</a:t>
            </a:r>
            <a:r>
              <a:rPr lang="en-US" sz="2800" dirty="0"/>
              <a:t> I will read.</a:t>
            </a:r>
          </a:p>
          <a:p>
            <a:pPr marL="514350" indent="-514350">
              <a:buAutoNum type="alphaLcPeriod"/>
            </a:pPr>
            <a:r>
              <a:rPr lang="en-US" sz="2800" b="1" dirty="0"/>
              <a:t>If</a:t>
            </a:r>
            <a:r>
              <a:rPr lang="en-US" sz="2800" dirty="0"/>
              <a:t> the cookies do not contain nuts, </a:t>
            </a:r>
            <a:r>
              <a:rPr lang="en-US" sz="2800" b="1" dirty="0"/>
              <a:t>then</a:t>
            </a:r>
            <a:r>
              <a:rPr lang="en-US" sz="2800" dirty="0"/>
              <a:t> I will eat a cookie</a:t>
            </a:r>
            <a:r>
              <a:rPr lang="en-US" dirty="0"/>
              <a:t>.</a:t>
            </a:r>
          </a:p>
          <a:p>
            <a:pPr marL="514350" indent="-514350">
              <a:buAutoNum type="alphaLcPeriod"/>
            </a:pPr>
            <a:r>
              <a:rPr lang="en-US" sz="2800" dirty="0"/>
              <a:t>I will run </a:t>
            </a:r>
            <a:r>
              <a:rPr lang="en-US" sz="2800" b="1" dirty="0"/>
              <a:t>if and only if </a:t>
            </a:r>
            <a:r>
              <a:rPr lang="en-US" sz="2800" dirty="0"/>
              <a:t>I</a:t>
            </a:r>
            <a:r>
              <a:rPr lang="en-US" sz="2800" b="1" dirty="0"/>
              <a:t> </a:t>
            </a:r>
            <a:r>
              <a:rPr lang="en-US" sz="2800" dirty="0"/>
              <a:t>eat a cookie.</a:t>
            </a:r>
          </a:p>
        </p:txBody>
      </p:sp>
    </p:spTree>
    <p:extLst>
      <p:ext uri="{BB962C8B-B14F-4D97-AF65-F5344CB8AC3E}">
        <p14:creationId xmlns:p14="http://schemas.microsoft.com/office/powerpoint/2010/main" val="338593528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9: Expressing Logical Connectives Symbolically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sz="2800" dirty="0"/>
                  <a:t>Determine the simple statements used in each compound statement and then write the compound statement symbolically</a:t>
                </a:r>
                <a:r>
                  <a:rPr sz="2800" dirty="0"/>
                  <a:t>.</a:t>
                </a:r>
              </a:p>
              <a:p>
                <a:pPr marL="514350" indent="-514350">
                  <a:buFont typeface="+mj-lt"/>
                  <a:buAutoNum type="alphaLcPeriod"/>
                  <a:defRPr sz="2800"/>
                </a:pPr>
                <a:r>
                  <a:rPr dirty="0"/>
                  <a:t>​</a:t>
                </a:r>
                <a:r>
                  <a:rPr sz="2800" dirty="0"/>
                  <a:t>I live in Texas and I do not own a dog.</a:t>
                </a:r>
              </a:p>
              <a:p>
                <a:pPr marL="514350" indent="-514350">
                  <a:buFont typeface="+mj-lt"/>
                  <a:buAutoNum type="alphaLcPeriod" startAt="2"/>
                  <a:defRPr sz="2800"/>
                </a:pPr>
                <a:r>
                  <a:rPr dirty="0"/>
                  <a:t>​</a:t>
                </a:r>
                <a:r>
                  <a:rPr sz="2800" dirty="0"/>
                  <a:t>Today is Tuesday or tomorrow is Friday.</a:t>
                </a:r>
              </a:p>
              <a:p>
                <a:pPr marL="514350" indent="-514350">
                  <a:buFont typeface="+mj-lt"/>
                  <a:buAutoNum type="alphaLcPeriod" startAt="3"/>
                  <a:defRPr sz="2800"/>
                </a:pPr>
                <a:r>
                  <a:rPr dirty="0"/>
                  <a:t>​</a:t>
                </a:r>
                <a:r>
                  <a:rPr sz="2800" dirty="0"/>
                  <a:t>I will exercise if the weather is cool.</a:t>
                </a:r>
              </a:p>
              <a:p>
                <a:pPr marL="514350" indent="-514350">
                  <a:buFont typeface="+mj-lt"/>
                  <a:buAutoNum type="alphaLcPeriod" startAt="4"/>
                  <a:defRPr sz="2800"/>
                </a:pPr>
                <a:r>
                  <a:rPr dirty="0"/>
                  <a:t>​</a:t>
                </a:r>
                <a:r>
                  <a:rPr sz="2800" dirty="0"/>
                  <a:t>I have a pint of milk if and only if I have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16 </m:t>
                    </m:r>
                    <m:r>
                      <m:rPr>
                        <m:sty m:val="p"/>
                      </m:rPr>
                      <a:rPr lang="en-US" sz="2800" i="0" dirty="0" err="1" smtClean="0">
                        <a:latin typeface="Cambria Math" panose="02040503050406030204" pitchFamily="18" charset="0"/>
                      </a:rPr>
                      <m:t>fl</m:t>
                    </m:r>
                    <m:r>
                      <a:rPr lang="en-US" sz="2800" i="0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sz="2800" i="0" dirty="0" smtClean="0">
                        <a:latin typeface="Cambria Math" panose="02040503050406030204" pitchFamily="18" charset="0"/>
                      </a:rPr>
                      <m:t>oz</m:t>
                    </m:r>
                    <m:r>
                      <a:rPr lang="en-US" sz="2800" i="0" dirty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sz="2800" dirty="0"/>
                  <a:t>of milk.</a:t>
                </a:r>
              </a:p>
            </p:txBody>
          </p:sp>
        </mc:Choice>
        <mc:Fallback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556" t="-122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9: Expressing Logical Connectives Symbolically</a:t>
            </a:r>
            <a:r>
              <a:rPr lang="en-US" dirty="0"/>
              <a:t> (cont.)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sz="2800" b="1" dirty="0"/>
                  <a:t>Solution</a:t>
                </a:r>
              </a:p>
              <a:p>
                <a:r>
                  <a:rPr lang="en-US" dirty="0"/>
                  <a:t>a.    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:</m:t>
                    </m:r>
                  </m:oMath>
                </a14:m>
                <a:r>
                  <a:rPr lang="en-US" dirty="0"/>
                  <a:t> I live in Texas.</a:t>
                </a:r>
              </a:p>
              <a:p>
                <a:r>
                  <a:rPr lang="en-US" dirty="0"/>
                  <a:t>       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𝑞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:</m:t>
                    </m:r>
                  </m:oMath>
                </a14:m>
                <a:r>
                  <a:rPr lang="en-US" dirty="0"/>
                  <a:t> I own a dog.</a:t>
                </a:r>
              </a:p>
              <a:p>
                <a:r>
                  <a:rPr lang="en-US" sz="2800" dirty="0"/>
                  <a:t>       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 ∧~</m:t>
                    </m:r>
                    <m:r>
                      <a:rPr lang="en-US" sz="28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𝑞</m:t>
                    </m:r>
                  </m:oMath>
                </a14:m>
                <a:endParaRPr lang="en-US" sz="2800" dirty="0"/>
              </a:p>
              <a:p>
                <a:pPr marL="514350" indent="-514350">
                  <a:buFont typeface="+mj-lt"/>
                  <a:buAutoNum type="alphaLcPeriod" startAt="2"/>
                </a:pPr>
                <a:r>
                  <a:rPr lang="en-IN" dirty="0"/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:</m:t>
                    </m:r>
                  </m:oMath>
                </a14:m>
                <a:r>
                  <a:rPr lang="en-US" sz="2800" dirty="0"/>
                  <a:t> Today is Tuesday.</a:t>
                </a:r>
              </a:p>
              <a:p>
                <a:r>
                  <a:rPr lang="en-US" dirty="0"/>
                  <a:t>      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𝑞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:</m:t>
                    </m:r>
                  </m:oMath>
                </a14:m>
                <a:r>
                  <a:rPr lang="en-US" sz="2800" dirty="0"/>
                  <a:t> Tomorrow is Friday.</a:t>
                </a:r>
              </a:p>
              <a:p>
                <a:pPr marL="457200" lvl="1" indent="0">
                  <a:buNone/>
                </a:pPr>
                <a:r>
                  <a:rPr lang="en-US" dirty="0"/>
                  <a:t> 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∨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𝑞</m:t>
                    </m:r>
                  </m:oMath>
                </a14:m>
                <a:endParaRPr lang="en-US" dirty="0"/>
              </a:p>
              <a:p>
                <a:pPr marL="457200" lvl="1" indent="0">
                  <a:buNone/>
                </a:pPr>
                <a:endParaRPr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556" t="-1227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4223264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9: Expressing Logical Connectives Symbolically</a:t>
            </a:r>
            <a:r>
              <a:rPr lang="en-US" dirty="0"/>
              <a:t> (cont.)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pPr marL="514350" indent="-514350">
                  <a:buFont typeface="+mj-lt"/>
                  <a:buAutoNum type="alphaLcPeriod" startAt="3"/>
                </a:pPr>
                <a:r>
                  <a:rPr lang="en-US" sz="2800" dirty="0"/>
                  <a:t>Notice that this compound statement can be rewritten as “If the weather is cool, then I will exercise.”</a:t>
                </a:r>
              </a:p>
              <a:p>
                <a:r>
                  <a:rPr lang="en-US" dirty="0"/>
                  <a:t>      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:</m:t>
                    </m:r>
                  </m:oMath>
                </a14:m>
                <a:r>
                  <a:rPr lang="en-US" dirty="0"/>
                  <a:t> The weather is cool.</a:t>
                </a:r>
              </a:p>
              <a:p>
                <a:pPr marL="457200" lvl="1" indent="0">
                  <a:buNone/>
                </a:pP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𝑞</m:t>
                    </m:r>
                  </m:oMath>
                </a14:m>
                <a:r>
                  <a:rPr lang="en-US" dirty="0"/>
                  <a:t>: I will exercise.</a:t>
                </a:r>
              </a:p>
              <a:p>
                <a:pPr marL="457200" lvl="1" indent="0">
                  <a:buNone/>
                </a:pP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⟹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𝑞</m:t>
                    </m:r>
                  </m:oMath>
                </a14:m>
                <a:r>
                  <a:rPr lang="en-US" dirty="0"/>
                  <a:t> </a:t>
                </a:r>
              </a:p>
              <a:p>
                <a:pPr marL="228600" indent="-514350">
                  <a:buFont typeface="+mj-lt"/>
                  <a:buAutoNum type="alphaLcPeriod" startAt="4"/>
                </a:pP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:</m:t>
                    </m:r>
                  </m:oMath>
                </a14:m>
                <a:r>
                  <a:rPr lang="en-US" dirty="0"/>
                  <a:t> I have a pint of milk.</a:t>
                </a:r>
              </a:p>
              <a:p>
                <a:r>
                  <a:rPr lang="en-US" dirty="0"/>
                  <a:t>      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𝑞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:</m:t>
                    </m:r>
                  </m:oMath>
                </a14:m>
                <a:r>
                  <a:rPr lang="en-US" dirty="0"/>
                  <a:t> I have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16 </m:t>
                    </m:r>
                    <m:r>
                      <m:rPr>
                        <m:sty m:val="p"/>
                      </m:rPr>
                      <a:rPr lang="en-US" i="0" dirty="0" smtClean="0">
                        <a:latin typeface="Cambria Math" panose="02040503050406030204" pitchFamily="18" charset="0"/>
                      </a:rPr>
                      <m:t>fl</m:t>
                    </m:r>
                    <m:r>
                      <a:rPr lang="en-US" i="0" dirty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i="0" dirty="0" smtClean="0">
                        <a:latin typeface="Cambria Math" panose="02040503050406030204" pitchFamily="18" charset="0"/>
                      </a:rPr>
                      <m:t>oz</m:t>
                    </m:r>
                    <m:r>
                      <a:rPr lang="en-US" i="1" dirty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/>
                  <a:t>of milk.</a:t>
                </a:r>
              </a:p>
              <a:p>
                <a:r>
                  <a:rPr lang="en-US" dirty="0"/>
                  <a:t>      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⟺</m:t>
                    </m:r>
                    <m:r>
                      <a:rPr lang="en-US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𝑞</m:t>
                    </m:r>
                  </m:oMath>
                </a14:m>
                <a:r>
                  <a:rPr lang="en-US" dirty="0"/>
                  <a:t>  </a:t>
                </a:r>
                <a:endParaRPr dirty="0"/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556" t="-1350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8273409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1: Identifying Compound Statements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sz="2800" dirty="0"/>
                  <a:t>Determine if the following statements are simple or compound.</a:t>
                </a:r>
              </a:p>
              <a:p>
                <a:pPr marL="514350" indent="-514350">
                  <a:buFont typeface="+mj-lt"/>
                  <a:buAutoNum type="alphaLcPeriod"/>
                  <a:defRPr sz="2800"/>
                </a:pPr>
                <a:r>
                  <a:rPr lang="en-US" dirty="0"/>
                  <a:t>​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𝑞</m:t>
                    </m:r>
                  </m:oMath>
                </a14:m>
                <a:r>
                  <a:rPr lang="en-US" sz="2800" dirty="0"/>
                  <a:t> and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∼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/>
                  <a:t>​</a:t>
                </a:r>
              </a:p>
              <a:p>
                <a:pPr marL="514350" indent="-514350">
                  <a:buFont typeface="+mj-lt"/>
                  <a:buAutoNum type="alphaLcPeriod"/>
                  <a:defRPr sz="2800"/>
                </a:pPr>
                <a:r>
                  <a:rPr lang="en-US" dirty="0"/>
                  <a:t>Today is a rainy day.</a:t>
                </a:r>
                <a:endParaRPr lang="en-US" sz="2800" dirty="0"/>
              </a:p>
              <a:p>
                <a:pPr marL="514350" indent="-514350">
                  <a:buFont typeface="+mj-lt"/>
                  <a:buAutoNum type="alphaLcPeriod" startAt="3"/>
                  <a:defRPr sz="2800"/>
                </a:pPr>
                <a:r>
                  <a:rPr lang="en-US" dirty="0"/>
                  <a:t>​</a:t>
                </a:r>
                <a:r>
                  <a:rPr lang="en-US" sz="2800" dirty="0"/>
                  <a:t>If my dog barks, then there is someone outside.</a:t>
                </a:r>
              </a:p>
              <a:p>
                <a:pPr marL="514350" indent="-514350">
                  <a:buFont typeface="+mj-lt"/>
                  <a:buAutoNum type="alphaLcPeriod" startAt="4"/>
                  <a:defRPr sz="2800"/>
                </a:pPr>
                <a:r>
                  <a:rPr lang="en-US" dirty="0"/>
                  <a:t>​</a:t>
                </a:r>
                <a:r>
                  <a:rPr lang="en-US" sz="2800" dirty="0"/>
                  <a:t>Mathematics is a college major or it is a class.</a:t>
                </a:r>
              </a:p>
              <a:p>
                <a:pPr>
                  <a:defRPr sz="2800"/>
                </a:pPr>
                <a:r>
                  <a:rPr lang="en-US" b="1" dirty="0"/>
                  <a:t>Solution</a:t>
                </a:r>
              </a:p>
              <a:p>
                <a:pPr marL="514350" indent="-514350">
                  <a:buFont typeface="+mj-lt"/>
                  <a:buAutoNum type="alphaLcPeriod"/>
                  <a:defRPr sz="2800"/>
                </a:pPr>
                <a:r>
                  <a:rPr lang="en-US" sz="2800" dirty="0"/>
                  <a:t>This statement is made up of simple statements,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𝑞</m:t>
                    </m:r>
                  </m:oMath>
                </a14:m>
                <a:r>
                  <a:rPr lang="en-US" sz="2800" dirty="0"/>
                  <a:t> and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~</m:t>
                    </m:r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𝑝</m:t>
                    </m:r>
                  </m:oMath>
                </a14:m>
                <a:r>
                  <a:rPr lang="en-US" sz="2800" dirty="0"/>
                  <a:t>, that are connected by the logical connective </a:t>
                </a:r>
                <a:r>
                  <a:rPr lang="en-US" sz="2800" i="1" dirty="0"/>
                  <a:t>and</a:t>
                </a:r>
                <a:r>
                  <a:rPr lang="en-US" sz="2800" dirty="0"/>
                  <a:t>, so this is a compound statement. </a:t>
                </a:r>
                <a:endParaRPr sz="2800" dirty="0"/>
              </a:p>
            </p:txBody>
          </p:sp>
        </mc:Choice>
        <mc:Fallback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556" t="-1227" b="-159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1: Identifying Compound Statements</a:t>
            </a:r>
            <a:r>
              <a:rPr lang="en-US" dirty="0"/>
              <a:t> (cont.)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lphaLcPeriod" startAt="2"/>
              <a:defRPr sz="2800"/>
            </a:pPr>
            <a:r>
              <a:rPr lang="en-US" dirty="0"/>
              <a:t>This is a simple statement because it does not contain any logical connectives. </a:t>
            </a:r>
          </a:p>
          <a:p>
            <a:pPr marL="514350" indent="-514350">
              <a:buFont typeface="+mj-lt"/>
              <a:buAutoNum type="alphaLcPeriod" startAt="2"/>
              <a:defRPr sz="2800"/>
            </a:pPr>
            <a:r>
              <a:rPr lang="en-US" sz="2800" dirty="0"/>
              <a:t>This is a compound statement made up of the simple statements “My dog barks” and “There is someone outside,” which are connected with the logical connectives </a:t>
            </a:r>
            <a:r>
              <a:rPr lang="en-US" sz="2800" i="1" dirty="0"/>
              <a:t>if/then.</a:t>
            </a:r>
          </a:p>
          <a:p>
            <a:pPr marL="514350" indent="-514350">
              <a:buFont typeface="+mj-lt"/>
              <a:buAutoNum type="alphaLcPeriod" startAt="2"/>
              <a:defRPr sz="2800"/>
            </a:pPr>
            <a:r>
              <a:rPr lang="en-US" sz="2800" dirty="0"/>
              <a:t>This is a compound statement where the statements “Mathematics is a college major” and “Mathematics is a class” are joined by the connective </a:t>
            </a:r>
            <a:r>
              <a:rPr lang="en-US" sz="2800" i="1" dirty="0"/>
              <a:t>or</a:t>
            </a:r>
            <a:r>
              <a:rPr lang="en-US" sz="2800" dirty="0"/>
              <a:t>.</a:t>
            </a:r>
            <a:endParaRPr sz="2800" dirty="0"/>
          </a:p>
        </p:txBody>
      </p:sp>
    </p:spTree>
    <p:extLst>
      <p:ext uri="{BB962C8B-B14F-4D97-AF65-F5344CB8AC3E}">
        <p14:creationId xmlns:p14="http://schemas.microsoft.com/office/powerpoint/2010/main" val="33938497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Conjunctions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1145941"/>
            <a:ext cx="8229600" cy="1384995"/>
          </a:xfrm>
        </p:spPr>
        <p:txBody>
          <a:bodyPr>
            <a:spAutoFit/>
          </a:bodyPr>
          <a:lstStyle/>
          <a:p>
            <a:r>
              <a:rPr lang="en-US" sz="2800" dirty="0"/>
              <a:t>A </a:t>
            </a:r>
            <a:r>
              <a:rPr lang="en-US" sz="2800" b="1" dirty="0"/>
              <a:t>conjunction</a:t>
            </a:r>
            <a:r>
              <a:rPr lang="en-US" sz="2800" dirty="0"/>
              <a:t> is a compound statement made up of two or more simple statements combined with the logical connector </a:t>
            </a:r>
            <a:r>
              <a:rPr lang="en-US" sz="2800" i="1" dirty="0"/>
              <a:t>and</a:t>
            </a:r>
            <a:r>
              <a:rPr sz="2800" dirty="0"/>
              <a:t>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2: Writing Compound Statements with Conjunctions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sz="2800" dirty="0"/>
                  <a:t>Use the given simple statements to write the indicated compound statement.</a:t>
                </a:r>
              </a:p>
              <a:p>
                <a:r>
                  <a:rPr lang="en-US" sz="2800" b="0" dirty="0"/>
                  <a:t>	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𝑝</m:t>
                    </m:r>
                  </m:oMath>
                </a14:m>
                <a:r>
                  <a:rPr lang="en-US" sz="2800" dirty="0"/>
                  <a:t>: My birthday is today.</a:t>
                </a:r>
              </a:p>
              <a:p>
                <a:r>
                  <a:rPr lang="en-US" b="0" dirty="0"/>
                  <a:t>	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𝑞</m:t>
                    </m:r>
                  </m:oMath>
                </a14:m>
                <a:r>
                  <a:rPr lang="en-US" sz="2800" dirty="0"/>
                  <a:t>: I will be 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latin typeface="Cambria Math" panose="02040503050406030204" pitchFamily="18" charset="0"/>
                      </a:rPr>
                      <m:t>21</m:t>
                    </m:r>
                  </m:oMath>
                </a14:m>
                <a:r>
                  <a:rPr lang="en-US" sz="2800" dirty="0"/>
                  <a:t>.</a:t>
                </a:r>
              </a:p>
              <a:p>
                <a:r>
                  <a:rPr lang="en-US" b="0" dirty="0"/>
                  <a:t>	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𝑟</m:t>
                    </m:r>
                  </m:oMath>
                </a14:m>
                <a:r>
                  <a:rPr lang="en-US" sz="2800" dirty="0"/>
                  <a:t>: I have an exam.</a:t>
                </a:r>
              </a:p>
              <a:p>
                <a:pPr marL="514350" indent="-514350">
                  <a:buFont typeface="+mj-lt"/>
                  <a:buAutoNum type="alphaLcPeriod"/>
                  <a:defRPr sz="2800"/>
                </a:pPr>
                <a:r>
                  <a:rPr lang="en-US" dirty="0"/>
                  <a:t>​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𝑝</m:t>
                    </m:r>
                  </m:oMath>
                </a14:m>
                <a:r>
                  <a:rPr lang="en-US" sz="2800" dirty="0"/>
                  <a:t> and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𝑞</m:t>
                    </m:r>
                  </m:oMath>
                </a14:m>
                <a:endParaRPr lang="en-US" sz="2800" dirty="0">
                  <a:latin typeface="Cambria Math"/>
                </a:endParaRPr>
              </a:p>
              <a:p>
                <a:pPr marL="514350" indent="-514350">
                  <a:buFont typeface="+mj-lt"/>
                  <a:buAutoNum type="alphaLcPeriod" startAt="2"/>
                  <a:defRPr sz="2800"/>
                </a:pPr>
                <a:r>
                  <a:rPr lang="en-US" dirty="0"/>
                  <a:t>​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𝑝</m:t>
                    </m:r>
                  </m:oMath>
                </a14:m>
                <a:r>
                  <a:rPr lang="en-US" sz="2800" dirty="0"/>
                  <a:t> and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𝑟</m:t>
                    </m:r>
                  </m:oMath>
                </a14:m>
                <a:endParaRPr lang="en-US" sz="2800" dirty="0">
                  <a:latin typeface="Cambria Math"/>
                </a:endParaRPr>
              </a:p>
              <a:p>
                <a:pPr marL="514350" indent="-514350">
                  <a:buFont typeface="+mj-lt"/>
                  <a:buAutoNum type="alphaLcPeriod" startAt="3"/>
                  <a:defRPr sz="2800"/>
                </a:pPr>
                <a:r>
                  <a:rPr lang="en-US" dirty="0"/>
                  <a:t>​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𝑝</m:t>
                    </m:r>
                  </m:oMath>
                </a14:m>
                <a:r>
                  <a:rPr lang="en-US" sz="2800" dirty="0"/>
                  <a:t> and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𝑞</m:t>
                    </m:r>
                  </m:oMath>
                </a14:m>
                <a:r>
                  <a:rPr lang="en-US" sz="2800" dirty="0"/>
                  <a:t> and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𝑟</m:t>
                    </m:r>
                  </m:oMath>
                </a14:m>
                <a:endParaRPr sz="2800" dirty="0">
                  <a:latin typeface="Cambria Math"/>
                </a:endParaRPr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556" t="-1227" r="-296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2: Writing Compound Statements with Conjunctions</a:t>
            </a:r>
            <a:r>
              <a:rPr lang="en-US" dirty="0"/>
              <a:t> (cont.)</a:t>
            </a:r>
            <a:endParaRPr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sz="2800" b="1" dirty="0"/>
                  <a:t>Solution</a:t>
                </a:r>
              </a:p>
              <a:p>
                <a:pPr marL="514350" indent="-514350">
                  <a:buAutoNum type="alphaLcPeriod"/>
                </a:pPr>
                <a:r>
                  <a:rPr lang="en-US" i="0" dirty="0">
                    <a:latin typeface="+mj-lt"/>
                  </a:rPr>
                  <a:t>My birthday is today </a:t>
                </a:r>
                <a:r>
                  <a:rPr lang="en-US" b="1" i="0" dirty="0">
                    <a:latin typeface="+mj-lt"/>
                  </a:rPr>
                  <a:t>and</a:t>
                </a:r>
                <a:r>
                  <a:rPr lang="en-US" i="0" dirty="0">
                    <a:latin typeface="+mj-lt"/>
                  </a:rPr>
                  <a:t> I will be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21</m:t>
                    </m:r>
                  </m:oMath>
                </a14:m>
                <a:r>
                  <a:rPr lang="en-US" i="0" dirty="0">
                    <a:latin typeface="+mj-lt"/>
                  </a:rPr>
                  <a:t>.</a:t>
                </a:r>
              </a:p>
              <a:p>
                <a:pPr marL="514350" indent="-514350">
                  <a:buAutoNum type="alphaLcPeriod"/>
                </a:pPr>
                <a:r>
                  <a:rPr lang="en-US" sz="2800" dirty="0">
                    <a:latin typeface="+mj-lt"/>
                  </a:rPr>
                  <a:t>My birthday is today </a:t>
                </a:r>
                <a:r>
                  <a:rPr lang="en-US" sz="2800" b="1" dirty="0">
                    <a:latin typeface="+mj-lt"/>
                  </a:rPr>
                  <a:t>and</a:t>
                </a:r>
                <a:r>
                  <a:rPr lang="en-US" sz="2800" dirty="0">
                    <a:latin typeface="+mj-lt"/>
                  </a:rPr>
                  <a:t> I have an exam.</a:t>
                </a:r>
              </a:p>
              <a:p>
                <a:pPr marL="514350" indent="-514350">
                  <a:buAutoNum type="alphaLcPeriod"/>
                </a:pPr>
                <a:r>
                  <a:rPr lang="en-US" dirty="0">
                    <a:latin typeface="+mj-lt"/>
                  </a:rPr>
                  <a:t>My birthday is today </a:t>
                </a:r>
                <a:r>
                  <a:rPr lang="en-US" b="1" dirty="0">
                    <a:latin typeface="+mj-lt"/>
                  </a:rPr>
                  <a:t>and</a:t>
                </a:r>
                <a:r>
                  <a:rPr lang="en-US" dirty="0">
                    <a:latin typeface="+mj-lt"/>
                  </a:rPr>
                  <a:t> I will be 21 </a:t>
                </a:r>
                <a:r>
                  <a:rPr lang="en-US" b="1" dirty="0">
                    <a:latin typeface="+mj-lt"/>
                  </a:rPr>
                  <a:t>and</a:t>
                </a:r>
                <a:r>
                  <a:rPr lang="en-US" dirty="0">
                    <a:latin typeface="+mj-lt"/>
                  </a:rPr>
                  <a:t> I have an exam.</a:t>
                </a:r>
              </a:p>
              <a:p>
                <a:pPr marL="457200" lvl="1" indent="0">
                  <a:buNone/>
                </a:pPr>
                <a:r>
                  <a:rPr lang="en-US" dirty="0">
                    <a:latin typeface="+mj-lt"/>
                  </a:rPr>
                  <a:t>Note that this could also be written as “My birthday is today, I will be </a:t>
                </a:r>
                <a14:m>
                  <m:oMath xmlns:m="http://schemas.openxmlformats.org/officeDocument/2006/math">
                    <m:r>
                      <a:rPr lang="en-US" i="1" dirty="0" smtClean="0">
                        <a:latin typeface="Cambria Math" panose="02040503050406030204" pitchFamily="18" charset="0"/>
                      </a:rPr>
                      <m:t>21</m:t>
                    </m:r>
                  </m:oMath>
                </a14:m>
                <a:r>
                  <a:rPr lang="en-US" dirty="0">
                    <a:latin typeface="+mj-lt"/>
                  </a:rPr>
                  <a:t>, and I have an exam.” In this format, the </a:t>
                </a:r>
                <a:r>
                  <a:rPr lang="en-US" i="1" dirty="0">
                    <a:latin typeface="+mj-lt"/>
                  </a:rPr>
                  <a:t>and</a:t>
                </a:r>
                <a:r>
                  <a:rPr lang="en-US" dirty="0">
                    <a:latin typeface="+mj-lt"/>
                  </a:rPr>
                  <a:t> is implied between the first two statements.</a:t>
                </a:r>
                <a:endParaRPr dirty="0">
                  <a:latin typeface="+mj-lt"/>
                </a:endParaRPr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556" t="-1227" r="-1037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363760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200"/>
            </a:pPr>
            <a:r>
              <a:rPr lang="en-US" dirty="0"/>
              <a:t>Definition: </a:t>
            </a:r>
            <a:r>
              <a:rPr dirty="0"/>
              <a:t>Disjunctions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457200" y="1145941"/>
            <a:ext cx="8229600" cy="1384995"/>
          </a:xfrm>
        </p:spPr>
        <p:txBody>
          <a:bodyPr>
            <a:spAutoFit/>
          </a:bodyPr>
          <a:lstStyle/>
          <a:p>
            <a:r>
              <a:rPr lang="en-US" sz="2800" dirty="0"/>
              <a:t>A </a:t>
            </a:r>
            <a:r>
              <a:rPr lang="en-US" sz="2800" b="1" dirty="0"/>
              <a:t>disjunction</a:t>
            </a:r>
            <a:r>
              <a:rPr lang="en-US" sz="2800" dirty="0"/>
              <a:t> is a compound statement made up of two or more simple statements combined with the logical connector </a:t>
            </a:r>
            <a:r>
              <a:rPr lang="en-US" sz="2800" i="1" dirty="0"/>
              <a:t>or</a:t>
            </a:r>
            <a:r>
              <a:rPr sz="2800" dirty="0"/>
              <a:t>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Example 3: Writing Compound Statements with Disjunctions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 Placeholder 2"/>
              <p:cNvSpPr>
                <a:spLocks noGrp="1"/>
              </p:cNvSpPr>
              <p:nvPr>
                <p:ph type="body" sz="quarter" idx="10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sz="2800" dirty="0"/>
                  <a:t>Use the given simple statements to write the indicated compound statement.</a:t>
                </a:r>
              </a:p>
              <a:p>
                <a:pPr marL="457200" lvl="1" indent="0">
                  <a:buNone/>
                </a:pP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𝑝</m:t>
                    </m:r>
                  </m:oMath>
                </a14:m>
                <a:r>
                  <a:rPr lang="en-US" dirty="0"/>
                  <a:t>: I run in the morning.</a:t>
                </a:r>
              </a:p>
              <a:p>
                <a:pPr marL="457200" lvl="1" indent="0">
                  <a:buNone/>
                </a:pP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𝑞</m:t>
                    </m:r>
                  </m:oMath>
                </a14:m>
                <a:r>
                  <a:rPr lang="en-US" dirty="0"/>
                  <a:t>: I run in the evening.</a:t>
                </a:r>
              </a:p>
              <a:p>
                <a:pPr marL="457200" lvl="1" indent="0">
                  <a:buNone/>
                </a:pP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𝑟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/>
                  <a:t>: I will go to the grocery store.</a:t>
                </a:r>
              </a:p>
              <a:p>
                <a:pPr marL="457200" lvl="1" indent="0">
                  <a:buNone/>
                </a:pP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𝑠</m:t>
                    </m:r>
                  </m:oMath>
                </a14:m>
                <a:r>
                  <a:rPr lang="en-US" dirty="0"/>
                  <a:t>: I will eat dinner.</a:t>
                </a:r>
              </a:p>
              <a:p>
                <a:pPr marL="514350" indent="-514350">
                  <a:buFont typeface="+mj-lt"/>
                  <a:buAutoNum type="alphaLcPeriod"/>
                  <a:defRPr sz="2800"/>
                </a:pPr>
                <a:r>
                  <a:rPr lang="en-US" dirty="0"/>
                  <a:t>​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𝑝</m:t>
                    </m:r>
                  </m:oMath>
                </a14:m>
                <a:r>
                  <a:rPr lang="en-US" sz="2800" dirty="0"/>
                  <a:t> or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𝑞</m:t>
                    </m:r>
                  </m:oMath>
                </a14:m>
                <a:endParaRPr lang="en-US" sz="2800" dirty="0">
                  <a:latin typeface="Cambria Math"/>
                </a:endParaRPr>
              </a:p>
              <a:p>
                <a:pPr marL="514350" indent="-514350">
                  <a:buFont typeface="+mj-lt"/>
                  <a:buAutoNum type="alphaLcPeriod" startAt="2"/>
                  <a:defRPr sz="2800"/>
                </a:pPr>
                <a:r>
                  <a:rPr lang="en-US" dirty="0"/>
                  <a:t>​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𝑟</m:t>
                    </m:r>
                  </m:oMath>
                </a14:m>
                <a:r>
                  <a:rPr lang="en-US" sz="2800" dirty="0"/>
                  <a:t> or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𝑠</m:t>
                    </m:r>
                  </m:oMath>
                </a14:m>
                <a:endParaRPr lang="en-US" sz="2800" dirty="0">
                  <a:latin typeface="Cambria Math"/>
                </a:endParaRPr>
              </a:p>
              <a:p>
                <a:pPr marL="514350" indent="-514350">
                  <a:buFont typeface="+mj-lt"/>
                  <a:buAutoNum type="alphaLcPeriod" startAt="3"/>
                  <a:defRPr sz="2800"/>
                </a:pPr>
                <a:r>
                  <a:rPr lang="en-US" dirty="0"/>
                  <a:t>​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𝑟</m:t>
                    </m:r>
                  </m:oMath>
                </a14:m>
                <a:r>
                  <a:rPr lang="en-US" sz="2800" dirty="0"/>
                  <a:t> or</a:t>
                </a:r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∼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𝑠</m:t>
                    </m:r>
                  </m:oMath>
                </a14:m>
                <a:endParaRPr sz="2800" dirty="0">
                  <a:latin typeface="Cambria Math"/>
                </a:endParaRPr>
              </a:p>
            </p:txBody>
          </p:sp>
        </mc:Choice>
        <mc:Fallback xmlns="">
          <p:sp>
            <p:nvSpPr>
              <p:cNvPr id="3" name="Tex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sz="quarter" idx="10"/>
              </p:nvPr>
            </p:nvSpPr>
            <p:spPr>
              <a:blipFill>
                <a:blip r:embed="rId2"/>
                <a:stretch>
                  <a:fillRect l="-1556" t="-1227" r="-296"/>
                </a:stretch>
              </a:blipFill>
            </p:spPr>
            <p:txBody>
              <a:bodyPr/>
              <a:lstStyle/>
              <a:p>
                <a:r>
                  <a:rPr lang="en-IN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596</TotalTime>
  <Words>1460</Words>
  <Application>Microsoft Office PowerPoint</Application>
  <PresentationFormat>On-screen Show (4:3)</PresentationFormat>
  <Paragraphs>146</Paragraphs>
  <Slides>25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0" baseType="lpstr">
      <vt:lpstr>Calibri</vt:lpstr>
      <vt:lpstr>Cambria Math</vt:lpstr>
      <vt:lpstr>Courier New</vt:lpstr>
      <vt:lpstr>Arial</vt:lpstr>
      <vt:lpstr>Office Theme</vt:lpstr>
      <vt:lpstr>Section 8.5</vt:lpstr>
      <vt:lpstr>Definition: Types of Statements</vt:lpstr>
      <vt:lpstr>Example 1: Identifying Compound Statements</vt:lpstr>
      <vt:lpstr>Example 1: Identifying Compound Statements (cont.)</vt:lpstr>
      <vt:lpstr>Definition: Conjunctions</vt:lpstr>
      <vt:lpstr>Example 2: Writing Compound Statements with Conjunctions</vt:lpstr>
      <vt:lpstr>Example 2: Writing Compound Statements with Conjunctions (cont.)</vt:lpstr>
      <vt:lpstr>Definition: Disjunctions</vt:lpstr>
      <vt:lpstr>Example 3: Writing Compound Statements with Disjunctions</vt:lpstr>
      <vt:lpstr>Example 3: Writing Compound Statements with Disjunctions (cont.)</vt:lpstr>
      <vt:lpstr>Definition: Conditional Statements</vt:lpstr>
      <vt:lpstr>Example 4: Writing Conditional Statements</vt:lpstr>
      <vt:lpstr>Example 4: Writing Conditional Statements (cont.)</vt:lpstr>
      <vt:lpstr>Example 5: Analyzing Conditional Statements</vt:lpstr>
      <vt:lpstr>Example 5: Analyzing Conditional Statements (cont.)</vt:lpstr>
      <vt:lpstr>Definition: Biconditional Statements</vt:lpstr>
      <vt:lpstr>Example 6: Writing Biconditional Statements</vt:lpstr>
      <vt:lpstr>Example 6: Writing Biconditional Statements (cont.)</vt:lpstr>
      <vt:lpstr>Example 7: Working with Biconditional Statements</vt:lpstr>
      <vt:lpstr>Expressing Logical Connectives Symbolically</vt:lpstr>
      <vt:lpstr>Example 8: Working with Symbolic Logical Connectives</vt:lpstr>
      <vt:lpstr>Example 8: Working with Symbolic Logical Connectives (cont.)</vt:lpstr>
      <vt:lpstr>Example 9: Expressing Logical Connectives Symbolically</vt:lpstr>
      <vt:lpstr>Example 9: Expressing Logical Connectives Symbolically (cont.)</vt:lpstr>
      <vt:lpstr>Example 9: Expressing Logical Connectives Symbolically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Pathways to College Mathematics</dc:title>
  <dc:creator>Hawkes Learning</dc:creator>
  <cp:lastModifiedBy>Jolie Even</cp:lastModifiedBy>
  <cp:revision>134</cp:revision>
  <dcterms:created xsi:type="dcterms:W3CDTF">2013-04-26T14:43:13Z</dcterms:created>
  <dcterms:modified xsi:type="dcterms:W3CDTF">2024-09-11T16:50:02Z</dcterms:modified>
</cp:coreProperties>
</file>