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0"/>
  </p:notesMasterIdLst>
  <p:handoutMasterIdLst>
    <p:handoutMasterId r:id="rId31"/>
  </p:handoutMasterIdLst>
  <p:sldIdLst>
    <p:sldId id="256" r:id="rId2"/>
    <p:sldId id="257" r:id="rId3"/>
    <p:sldId id="258" r:id="rId4"/>
    <p:sldId id="289" r:id="rId5"/>
    <p:sldId id="290" r:id="rId6"/>
    <p:sldId id="266" r:id="rId7"/>
    <p:sldId id="267" r:id="rId8"/>
    <p:sldId id="291" r:id="rId9"/>
    <p:sldId id="292" r:id="rId10"/>
    <p:sldId id="293" r:id="rId11"/>
    <p:sldId id="294" r:id="rId12"/>
    <p:sldId id="275" r:id="rId13"/>
    <p:sldId id="295" r:id="rId14"/>
    <p:sldId id="296" r:id="rId15"/>
    <p:sldId id="297" r:id="rId16"/>
    <p:sldId id="281" r:id="rId17"/>
    <p:sldId id="282" r:id="rId18"/>
    <p:sldId id="298" r:id="rId19"/>
    <p:sldId id="299" r:id="rId20"/>
    <p:sldId id="300" r:id="rId21"/>
    <p:sldId id="301" r:id="rId22"/>
    <p:sldId id="302" r:id="rId23"/>
    <p:sldId id="303" r:id="rId24"/>
    <p:sldId id="288" r:id="rId25"/>
    <p:sldId id="304" r:id="rId26"/>
    <p:sldId id="305" r:id="rId27"/>
    <p:sldId id="306" r:id="rId28"/>
    <p:sldId id="307" r:id="rId29"/>
  </p:sldIdLst>
  <p:sldSz cx="9144000" cy="6858000" type="screen4x3"/>
  <p:notesSz cx="6858000" cy="9144000"/>
  <p:embeddedFontLst>
    <p:embeddedFont>
      <p:font typeface="Cambria Math" panose="02040503050406030204" pitchFamily="18" charset="0"/>
      <p:regular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 id="1" name="syamprasad" initials="s" lastIdx="1" clrIdx="1">
    <p:extLst>
      <p:ext uri="{19B8F6BF-5375-455C-9EA6-DF929625EA0E}">
        <p15:presenceInfo xmlns:p15="http://schemas.microsoft.com/office/powerpoint/2012/main" userId="S-1-5-21-1666015839-3846122634-945917319-115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53" autoAdjust="0"/>
    <p:restoredTop sz="94660"/>
  </p:normalViewPr>
  <p:slideViewPr>
    <p:cSldViewPr>
      <p:cViewPr varScale="1">
        <p:scale>
          <a:sx n="111" d="100"/>
          <a:sy n="111" d="100"/>
        </p:scale>
        <p:origin x="1776" y="108"/>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9/11/2024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9/11/2024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dirty="0"/>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29287"/>
            <a:ext cx="8229600" cy="4967067"/>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Picture Placeholder 4">
            <a:extLst>
              <a:ext uri="{FF2B5EF4-FFF2-40B4-BE49-F238E27FC236}">
                <a16:creationId xmlns:a16="http://schemas.microsoft.com/office/drawing/2014/main" id="{4835CC4C-7826-4276-8F07-9AB9B81FAB55}"/>
              </a:ext>
            </a:extLst>
          </p:cNvPr>
          <p:cNvSpPr>
            <a:spLocks noGrp="1"/>
          </p:cNvSpPr>
          <p:nvPr>
            <p:ph type="pic" sz="quarter" idx="10"/>
          </p:nvPr>
        </p:nvSpPr>
        <p:spPr>
          <a:xfrm>
            <a:off x="457201" y="1082076"/>
            <a:ext cx="8229599" cy="4850597"/>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29287"/>
            <a:ext cx="8229600" cy="4967067"/>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Picture Placeholder 4">
            <a:extLst>
              <a:ext uri="{FF2B5EF4-FFF2-40B4-BE49-F238E27FC236}">
                <a16:creationId xmlns:a16="http://schemas.microsoft.com/office/drawing/2014/main" id="{F1AB0BDE-8359-4E8B-B7C6-A2E3F2B86EB9}"/>
              </a:ext>
            </a:extLst>
          </p:cNvPr>
          <p:cNvSpPr>
            <a:spLocks noGrp="1"/>
          </p:cNvSpPr>
          <p:nvPr>
            <p:ph type="pic" sz="quarter" idx="10"/>
          </p:nvPr>
        </p:nvSpPr>
        <p:spPr>
          <a:xfrm>
            <a:off x="457201" y="1082076"/>
            <a:ext cx="8229599" cy="4850597"/>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5" name="Picture Placeholder 4">
            <a:extLst>
              <a:ext uri="{FF2B5EF4-FFF2-40B4-BE49-F238E27FC236}">
                <a16:creationId xmlns:a16="http://schemas.microsoft.com/office/drawing/2014/main" id="{47908FCB-C7EB-4A2E-AB4D-5C5FE1B17180}"/>
              </a:ext>
            </a:extLst>
          </p:cNvPr>
          <p:cNvSpPr>
            <a:spLocks noGrp="1"/>
          </p:cNvSpPr>
          <p:nvPr>
            <p:ph type="pic" sz="quarter" idx="10"/>
          </p:nvPr>
        </p:nvSpPr>
        <p:spPr>
          <a:xfrm>
            <a:off x="457201" y="1082076"/>
            <a:ext cx="8229599" cy="4850597"/>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29287"/>
            <a:ext cx="8229600" cy="4967067"/>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Picture Placeholder 4">
            <a:extLst>
              <a:ext uri="{FF2B5EF4-FFF2-40B4-BE49-F238E27FC236}">
                <a16:creationId xmlns:a16="http://schemas.microsoft.com/office/drawing/2014/main" id="{51F7AD25-EDF6-4D31-8211-FFD3700ADA4F}"/>
              </a:ext>
            </a:extLst>
          </p:cNvPr>
          <p:cNvSpPr>
            <a:spLocks noGrp="1"/>
          </p:cNvSpPr>
          <p:nvPr>
            <p:ph type="pic" sz="quarter" idx="10"/>
          </p:nvPr>
        </p:nvSpPr>
        <p:spPr>
          <a:xfrm>
            <a:off x="457201" y="1082076"/>
            <a:ext cx="8229599" cy="4850597"/>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rPr dirty="0"/>
              <a:t>Truth Tables</a:t>
            </a:r>
          </a:p>
        </p:txBody>
      </p:sp>
      <p:sp>
        <p:nvSpPr>
          <p:cNvPr id="3" name="Title 2"/>
          <p:cNvSpPr>
            <a:spLocks noGrp="1"/>
          </p:cNvSpPr>
          <p:nvPr>
            <p:ph type="title"/>
          </p:nvPr>
        </p:nvSpPr>
        <p:spPr/>
        <p:txBody>
          <a:bodyPr/>
          <a:lstStyle/>
          <a:p>
            <a:r>
              <a:rPr dirty="0"/>
              <a:t>Section 8.6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2: Constructing a Truth Table for a Conjunction</a:t>
            </a:r>
            <a:r>
              <a:rPr lang="en-US" dirty="0"/>
              <a:t> (cont.)</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a:bodyPr>
              <a:lstStyle/>
              <a:p>
                <a:r>
                  <a:rPr lang="en-US" dirty="0"/>
                  <a:t>Finally, we’ll fill in the </a:t>
                </a:r>
                <a14:m>
                  <m:oMath xmlns:m="http://schemas.openxmlformats.org/officeDocument/2006/math">
                    <m:r>
                      <a:rPr lang="en-US" i="1" dirty="0" smtClean="0">
                        <a:latin typeface="Cambria Math" panose="02040503050406030204" pitchFamily="18" charset="0"/>
                      </a:rPr>
                      <m:t>𝑝</m:t>
                    </m:r>
                    <m:r>
                      <a:rPr lang="en-US" i="1" dirty="0" smtClean="0">
                        <a:latin typeface="Cambria Math" panose="02040503050406030204" pitchFamily="18" charset="0"/>
                      </a:rPr>
                      <m:t>∧</m:t>
                    </m:r>
                    <m:r>
                      <a:rPr lang="en-US" i="1" dirty="0" smtClean="0">
                        <a:latin typeface="Cambria Math" panose="02040503050406030204" pitchFamily="18" charset="0"/>
                      </a:rPr>
                      <m:t>𝑞</m:t>
                    </m:r>
                  </m:oMath>
                </a14:m>
                <a:r>
                  <a:rPr lang="en-US" dirty="0"/>
                  <a:t> column. We’ll use the rule that a conjunction </a:t>
                </a:r>
                <a14:m>
                  <m:oMath xmlns:m="http://schemas.openxmlformats.org/officeDocument/2006/math">
                    <m:r>
                      <a:rPr lang="en-US" i="1" dirty="0" smtClean="0">
                        <a:latin typeface="Cambria Math" panose="02040503050406030204" pitchFamily="18" charset="0"/>
                      </a:rPr>
                      <m:t>𝑝</m:t>
                    </m:r>
                    <m:r>
                      <a:rPr lang="en-US" i="1" dirty="0" smtClean="0">
                        <a:latin typeface="Cambria Math" panose="02040503050406030204" pitchFamily="18" charset="0"/>
                      </a:rPr>
                      <m:t>∧</m:t>
                    </m:r>
                    <m:r>
                      <a:rPr lang="en-US" i="1" dirty="0" smtClean="0">
                        <a:latin typeface="Cambria Math" panose="02040503050406030204" pitchFamily="18" charset="0"/>
                      </a:rPr>
                      <m:t>𝑞</m:t>
                    </m:r>
                  </m:oMath>
                </a14:m>
                <a:r>
                  <a:rPr lang="en-US" dirty="0"/>
                  <a:t> is true only when both </a:t>
                </a:r>
                <a14:m>
                  <m:oMath xmlns:m="http://schemas.openxmlformats.org/officeDocument/2006/math">
                    <m:r>
                      <a:rPr lang="en-US" i="1" dirty="0" smtClean="0">
                        <a:latin typeface="Cambria Math" panose="02040503050406030204" pitchFamily="18" charset="0"/>
                      </a:rPr>
                      <m:t>𝑝</m:t>
                    </m:r>
                  </m:oMath>
                </a14:m>
                <a:r>
                  <a:rPr lang="en-US" dirty="0"/>
                  <a:t> and </a:t>
                </a:r>
                <a14:m>
                  <m:oMath xmlns:m="http://schemas.openxmlformats.org/officeDocument/2006/math">
                    <m:r>
                      <a:rPr lang="en-US" i="1" dirty="0" smtClean="0">
                        <a:latin typeface="Cambria Math" panose="02040503050406030204" pitchFamily="18" charset="0"/>
                      </a:rPr>
                      <m:t>𝑞</m:t>
                    </m:r>
                  </m:oMath>
                </a14:m>
                <a:r>
                  <a:rPr lang="en-US" dirty="0"/>
                  <a:t> are true; otherwise, the conjunction is false.</a:t>
                </a:r>
              </a:p>
              <a:p>
                <a:endParaRPr lang="en-US" sz="2800" dirty="0"/>
              </a:p>
              <a:p>
                <a:endParaRPr lang="en-US" dirty="0"/>
              </a:p>
              <a:p>
                <a:endParaRPr lang="en-US" sz="2800" dirty="0"/>
              </a:p>
              <a:p>
                <a:endParaRPr lang="en-US" dirty="0"/>
              </a:p>
              <a:p>
                <a:r>
                  <a:rPr lang="en-US" sz="2800" dirty="0"/>
                  <a:t>Notice that the statement </a:t>
                </a:r>
                <a14:m>
                  <m:oMath xmlns:m="http://schemas.openxmlformats.org/officeDocument/2006/math">
                    <m:r>
                      <a:rPr lang="en-US" sz="2800" i="1" dirty="0" smtClean="0">
                        <a:latin typeface="Cambria Math" panose="02040503050406030204" pitchFamily="18" charset="0"/>
                      </a:rPr>
                      <m:t>𝑝</m:t>
                    </m:r>
                    <m:r>
                      <a:rPr lang="en-US" sz="2800" i="1" dirty="0" smtClean="0">
                        <a:latin typeface="Cambria Math" panose="02040503050406030204" pitchFamily="18" charset="0"/>
                      </a:rPr>
                      <m:t>∧</m:t>
                    </m:r>
                    <m:r>
                      <a:rPr lang="en-US" sz="2800" i="1" dirty="0" smtClean="0">
                        <a:latin typeface="Cambria Math" panose="02040503050406030204" pitchFamily="18" charset="0"/>
                      </a:rPr>
                      <m:t>𝑞</m:t>
                    </m:r>
                  </m:oMath>
                </a14:m>
                <a:r>
                  <a:rPr lang="en-US" sz="2800" dirty="0"/>
                  <a:t> is only true in one of the possible combinations. This means that the compound statement, “My birthday is today and I will be </a:t>
                </a:r>
                <a14:m>
                  <m:oMath xmlns:m="http://schemas.openxmlformats.org/officeDocument/2006/math">
                    <m:r>
                      <a:rPr lang="en-US" sz="2800" i="1" dirty="0" smtClean="0">
                        <a:latin typeface="Cambria Math" panose="02040503050406030204" pitchFamily="18" charset="0"/>
                      </a:rPr>
                      <m:t>21</m:t>
                    </m:r>
                  </m:oMath>
                </a14:m>
                <a:r>
                  <a:rPr lang="en-US" sz="2800" dirty="0"/>
                  <a:t>” is only true if today is my birthday and I will be </a:t>
                </a:r>
                <a14:m>
                  <m:oMath xmlns:m="http://schemas.openxmlformats.org/officeDocument/2006/math">
                    <m:r>
                      <a:rPr lang="en-US" sz="2800" i="1" dirty="0" smtClean="0">
                        <a:latin typeface="Cambria Math" panose="02040503050406030204" pitchFamily="18" charset="0"/>
                      </a:rPr>
                      <m:t>21</m:t>
                    </m:r>
                  </m:oMath>
                </a14:m>
                <a:r>
                  <a:rPr lang="en-US" sz="2800" dirty="0"/>
                  <a:t>.</a:t>
                </a:r>
              </a:p>
              <a:p>
                <a:endParaRPr lang="en-IN"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982" r="-2222" b="-736"/>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7F5C6033-61D9-8D8D-97FB-DBDC8E88442A}"/>
                  </a:ext>
                </a:extLst>
              </p:cNvPr>
              <p:cNvGraphicFramePr>
                <a:graphicFrameLocks noGrp="1"/>
              </p:cNvGraphicFramePr>
              <p:nvPr>
                <p:extLst>
                  <p:ext uri="{D42A27DB-BD31-4B8C-83A1-F6EECF244321}">
                    <p14:modId xmlns:p14="http://schemas.microsoft.com/office/powerpoint/2010/main" val="693724867"/>
                  </p:ext>
                </p:extLst>
              </p:nvPr>
            </p:nvGraphicFramePr>
            <p:xfrm>
              <a:off x="3096208" y="2315391"/>
              <a:ext cx="2209800" cy="1828800"/>
            </p:xfrm>
            <a:graphic>
              <a:graphicData uri="http://schemas.openxmlformats.org/drawingml/2006/table">
                <a:tbl>
                  <a:tblPr firstRow="1" bandRow="1">
                    <a:tableStyleId>{5C22544A-7EE6-4342-B048-85BDC9FD1C3A}</a:tableStyleId>
                  </a:tblPr>
                  <a:tblGrid>
                    <a:gridCol w="736600">
                      <a:extLst>
                        <a:ext uri="{9D8B030D-6E8A-4147-A177-3AD203B41FA5}">
                          <a16:colId xmlns:a16="http://schemas.microsoft.com/office/drawing/2014/main" val="1552168975"/>
                        </a:ext>
                      </a:extLst>
                    </a:gridCol>
                    <a:gridCol w="736600">
                      <a:extLst>
                        <a:ext uri="{9D8B030D-6E8A-4147-A177-3AD203B41FA5}">
                          <a16:colId xmlns:a16="http://schemas.microsoft.com/office/drawing/2014/main" val="2560120956"/>
                        </a:ext>
                      </a:extLst>
                    </a:gridCol>
                    <a:gridCol w="736600">
                      <a:extLst>
                        <a:ext uri="{9D8B030D-6E8A-4147-A177-3AD203B41FA5}">
                          <a16:colId xmlns:a16="http://schemas.microsoft.com/office/drawing/2014/main" val="1141118904"/>
                        </a:ext>
                      </a:extLst>
                    </a:gridCol>
                  </a:tblGrid>
                  <a:tr h="231439">
                    <a:tc>
                      <a:txBody>
                        <a:bodyPr/>
                        <a:lstStyle/>
                        <a:p>
                          <a:pPr algn="ct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𝒑</m:t>
                                </m:r>
                              </m:oMath>
                            </m:oMathPara>
                          </a14:m>
                          <a:endParaRPr lang="en-IN" dirty="0"/>
                        </a:p>
                      </a:txBody>
                      <a:tcPr/>
                    </a:tc>
                    <a:tc>
                      <a:txBody>
                        <a:bodyPr/>
                        <a:lstStyle/>
                        <a:p>
                          <a:pPr algn="ct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ea typeface="Cambria Math" panose="02040503050406030204" pitchFamily="18" charset="0"/>
                                  </a:rPr>
                                  <m:t>𝒒</m:t>
                                </m:r>
                              </m:oMath>
                            </m:oMathPara>
                          </a14:m>
                          <a:endParaRPr lang="en-IN" dirty="0"/>
                        </a:p>
                      </a:txBody>
                      <a:tcPr/>
                    </a:tc>
                    <a:tc>
                      <a:txBody>
                        <a:bodyPr/>
                        <a:lstStyle/>
                        <a:p>
                          <a:pPr algn="ct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𝒑</m:t>
                                </m:r>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𝒒</m:t>
                                </m:r>
                              </m:oMath>
                            </m:oMathPara>
                          </a14:m>
                          <a:endParaRPr lang="en-IN" dirty="0"/>
                        </a:p>
                      </a:txBody>
                      <a:tcPr/>
                    </a:tc>
                    <a:extLst>
                      <a:ext uri="{0D108BD9-81ED-4DB2-BD59-A6C34878D82A}">
                        <a16:rowId xmlns:a16="http://schemas.microsoft.com/office/drawing/2014/main" val="1191597081"/>
                      </a:ext>
                    </a:extLst>
                  </a:tr>
                  <a:tr h="231439">
                    <a:tc>
                      <a:txBody>
                        <a:bodyPr/>
                        <a:lstStyle/>
                        <a:p>
                          <a:pPr algn="ctr"/>
                          <a14:m>
                            <m:oMathPara xmlns:m="http://schemas.openxmlformats.org/officeDocument/2006/math">
                              <m:oMathParaPr>
                                <m:jc m:val="centerGroup"/>
                              </m:oMathParaPr>
                              <m:oMath xmlns:m="http://schemas.openxmlformats.org/officeDocument/2006/math">
                                <m:r>
                                  <m:rPr>
                                    <m:sty m:val="p"/>
                                  </m:rPr>
                                  <a:rPr lang="en-US" i="0" dirty="0" smtClean="0">
                                    <a:latin typeface="Cambria Math" panose="02040503050406030204" pitchFamily="18" charset="0"/>
                                  </a:rPr>
                                  <m:t>T</m:t>
                                </m:r>
                              </m:oMath>
                            </m:oMathPara>
                          </a14:m>
                          <a:endParaRPr lang="en-IN" i="0" dirty="0"/>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T</m:t>
                                </m:r>
                              </m:oMath>
                            </m:oMathPara>
                          </a14:m>
                          <a:endParaRPr lang="en-IN" i="0" dirty="0"/>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T</m:t>
                                </m:r>
                              </m:oMath>
                            </m:oMathPara>
                          </a14:m>
                          <a:endParaRPr lang="en-IN" i="0" dirty="0"/>
                        </a:p>
                      </a:txBody>
                      <a:tcPr/>
                    </a:tc>
                    <a:extLst>
                      <a:ext uri="{0D108BD9-81ED-4DB2-BD59-A6C34878D82A}">
                        <a16:rowId xmlns:a16="http://schemas.microsoft.com/office/drawing/2014/main" val="3108722442"/>
                      </a:ext>
                    </a:extLst>
                  </a:tr>
                  <a:tr h="231439">
                    <a:tc>
                      <a:txBody>
                        <a:bodyPr/>
                        <a:lstStyle/>
                        <a:p>
                          <a:pPr algn="ct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T</m:t>
                                </m:r>
                              </m:oMath>
                            </m:oMathPara>
                          </a14:m>
                          <a:endParaRPr lang="en-IN" i="0" dirty="0"/>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F</m:t>
                                </m:r>
                              </m:oMath>
                            </m:oMathPara>
                          </a14:m>
                          <a:endParaRPr lang="en-IN" i="0" dirty="0"/>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F</m:t>
                                </m:r>
                              </m:oMath>
                            </m:oMathPara>
                          </a14:m>
                          <a:endParaRPr lang="en-IN" i="0" dirty="0"/>
                        </a:p>
                      </a:txBody>
                      <a:tcPr/>
                    </a:tc>
                    <a:extLst>
                      <a:ext uri="{0D108BD9-81ED-4DB2-BD59-A6C34878D82A}">
                        <a16:rowId xmlns:a16="http://schemas.microsoft.com/office/drawing/2014/main" val="1710309428"/>
                      </a:ext>
                    </a:extLst>
                  </a:tr>
                  <a:tr h="231439">
                    <a:tc>
                      <a:txBody>
                        <a:bodyPr/>
                        <a:lstStyle/>
                        <a:p>
                          <a:pPr algn="ct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F</m:t>
                                </m:r>
                              </m:oMath>
                            </m:oMathPara>
                          </a14:m>
                          <a:endParaRPr lang="en-IN" i="0" dirty="0"/>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T</m:t>
                                </m:r>
                              </m:oMath>
                            </m:oMathPara>
                          </a14:m>
                          <a:endParaRPr lang="en-IN" i="0" dirty="0"/>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F</m:t>
                                </m:r>
                              </m:oMath>
                            </m:oMathPara>
                          </a14:m>
                          <a:endParaRPr lang="en-IN" i="0" dirty="0"/>
                        </a:p>
                      </a:txBody>
                      <a:tcPr/>
                    </a:tc>
                    <a:extLst>
                      <a:ext uri="{0D108BD9-81ED-4DB2-BD59-A6C34878D82A}">
                        <a16:rowId xmlns:a16="http://schemas.microsoft.com/office/drawing/2014/main" val="171602015"/>
                      </a:ext>
                    </a:extLst>
                  </a:tr>
                  <a:tr h="231439">
                    <a:tc>
                      <a:txBody>
                        <a:bodyPr/>
                        <a:lstStyle/>
                        <a:p>
                          <a:pPr algn="ct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F</m:t>
                                </m:r>
                              </m:oMath>
                            </m:oMathPara>
                          </a14:m>
                          <a:endParaRPr lang="en-IN" i="0" dirty="0"/>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F</m:t>
                                </m:r>
                              </m:oMath>
                            </m:oMathPara>
                          </a14:m>
                          <a:endParaRPr lang="en-IN" i="0" dirty="0"/>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F</m:t>
                                </m:r>
                              </m:oMath>
                            </m:oMathPara>
                          </a14:m>
                          <a:endParaRPr lang="en-IN" i="0" dirty="0"/>
                        </a:p>
                      </a:txBody>
                      <a:tcPr/>
                    </a:tc>
                    <a:extLst>
                      <a:ext uri="{0D108BD9-81ED-4DB2-BD59-A6C34878D82A}">
                        <a16:rowId xmlns:a16="http://schemas.microsoft.com/office/drawing/2014/main" val="4171202814"/>
                      </a:ext>
                    </a:extLst>
                  </a:tr>
                </a:tbl>
              </a:graphicData>
            </a:graphic>
          </p:graphicFrame>
        </mc:Choice>
        <mc:Fallback xmlns="">
          <p:graphicFrame>
            <p:nvGraphicFramePr>
              <p:cNvPr id="4" name="Table 3">
                <a:extLst>
                  <a:ext uri="{FF2B5EF4-FFF2-40B4-BE49-F238E27FC236}">
                    <a16:creationId xmlns:a16="http://schemas.microsoft.com/office/drawing/2014/main" id="{7F5C6033-61D9-8D8D-97FB-DBDC8E88442A}"/>
                  </a:ext>
                </a:extLst>
              </p:cNvPr>
              <p:cNvGraphicFramePr>
                <a:graphicFrameLocks noGrp="1"/>
              </p:cNvGraphicFramePr>
              <p:nvPr>
                <p:extLst>
                  <p:ext uri="{D42A27DB-BD31-4B8C-83A1-F6EECF244321}">
                    <p14:modId xmlns:p14="http://schemas.microsoft.com/office/powerpoint/2010/main" val="693724867"/>
                  </p:ext>
                </p:extLst>
              </p:nvPr>
            </p:nvGraphicFramePr>
            <p:xfrm>
              <a:off x="3096208" y="2315391"/>
              <a:ext cx="2209800" cy="1828800"/>
            </p:xfrm>
            <a:graphic>
              <a:graphicData uri="http://schemas.openxmlformats.org/drawingml/2006/table">
                <a:tbl>
                  <a:tblPr firstRow="1" bandRow="1">
                    <a:tableStyleId>{5C22544A-7EE6-4342-B048-85BDC9FD1C3A}</a:tableStyleId>
                  </a:tblPr>
                  <a:tblGrid>
                    <a:gridCol w="736600">
                      <a:extLst>
                        <a:ext uri="{9D8B030D-6E8A-4147-A177-3AD203B41FA5}">
                          <a16:colId xmlns:a16="http://schemas.microsoft.com/office/drawing/2014/main" val="1552168975"/>
                        </a:ext>
                      </a:extLst>
                    </a:gridCol>
                    <a:gridCol w="736600">
                      <a:extLst>
                        <a:ext uri="{9D8B030D-6E8A-4147-A177-3AD203B41FA5}">
                          <a16:colId xmlns:a16="http://schemas.microsoft.com/office/drawing/2014/main" val="2560120956"/>
                        </a:ext>
                      </a:extLst>
                    </a:gridCol>
                    <a:gridCol w="736600">
                      <a:extLst>
                        <a:ext uri="{9D8B030D-6E8A-4147-A177-3AD203B41FA5}">
                          <a16:colId xmlns:a16="http://schemas.microsoft.com/office/drawing/2014/main" val="1141118904"/>
                        </a:ext>
                      </a:extLst>
                    </a:gridCol>
                  </a:tblGrid>
                  <a:tr h="365760">
                    <a:tc>
                      <a:txBody>
                        <a:bodyPr/>
                        <a:lstStyle/>
                        <a:p>
                          <a:endParaRPr lang="en-US"/>
                        </a:p>
                      </a:txBody>
                      <a:tcPr>
                        <a:blipFill>
                          <a:blip r:embed="rId3"/>
                          <a:stretch>
                            <a:fillRect l="-826" t="-1667" r="-204132" b="-405000"/>
                          </a:stretch>
                        </a:blipFill>
                      </a:tcPr>
                    </a:tc>
                    <a:tc>
                      <a:txBody>
                        <a:bodyPr/>
                        <a:lstStyle/>
                        <a:p>
                          <a:endParaRPr lang="en-US"/>
                        </a:p>
                      </a:txBody>
                      <a:tcPr>
                        <a:blipFill>
                          <a:blip r:embed="rId3"/>
                          <a:stretch>
                            <a:fillRect l="-100000" t="-1667" r="-102459" b="-405000"/>
                          </a:stretch>
                        </a:blipFill>
                      </a:tcPr>
                    </a:tc>
                    <a:tc>
                      <a:txBody>
                        <a:bodyPr/>
                        <a:lstStyle/>
                        <a:p>
                          <a:endParaRPr lang="en-US"/>
                        </a:p>
                      </a:txBody>
                      <a:tcPr>
                        <a:blipFill>
                          <a:blip r:embed="rId3"/>
                          <a:stretch>
                            <a:fillRect l="-201653" t="-1667" r="-3306" b="-405000"/>
                          </a:stretch>
                        </a:blipFill>
                      </a:tcPr>
                    </a:tc>
                    <a:extLst>
                      <a:ext uri="{0D108BD9-81ED-4DB2-BD59-A6C34878D82A}">
                        <a16:rowId xmlns:a16="http://schemas.microsoft.com/office/drawing/2014/main" val="1191597081"/>
                      </a:ext>
                    </a:extLst>
                  </a:tr>
                  <a:tr h="365760">
                    <a:tc>
                      <a:txBody>
                        <a:bodyPr/>
                        <a:lstStyle/>
                        <a:p>
                          <a:endParaRPr lang="en-US"/>
                        </a:p>
                      </a:txBody>
                      <a:tcPr>
                        <a:blipFill>
                          <a:blip r:embed="rId3"/>
                          <a:stretch>
                            <a:fillRect l="-826" t="-101667" r="-204132" b="-305000"/>
                          </a:stretch>
                        </a:blipFill>
                      </a:tcPr>
                    </a:tc>
                    <a:tc>
                      <a:txBody>
                        <a:bodyPr/>
                        <a:lstStyle/>
                        <a:p>
                          <a:endParaRPr lang="en-US"/>
                        </a:p>
                      </a:txBody>
                      <a:tcPr>
                        <a:blipFill>
                          <a:blip r:embed="rId3"/>
                          <a:stretch>
                            <a:fillRect l="-100000" t="-101667" r="-102459" b="-305000"/>
                          </a:stretch>
                        </a:blipFill>
                      </a:tcPr>
                    </a:tc>
                    <a:tc>
                      <a:txBody>
                        <a:bodyPr/>
                        <a:lstStyle/>
                        <a:p>
                          <a:endParaRPr lang="en-US"/>
                        </a:p>
                      </a:txBody>
                      <a:tcPr>
                        <a:blipFill>
                          <a:blip r:embed="rId3"/>
                          <a:stretch>
                            <a:fillRect l="-201653" t="-101667" r="-3306" b="-305000"/>
                          </a:stretch>
                        </a:blipFill>
                      </a:tcPr>
                    </a:tc>
                    <a:extLst>
                      <a:ext uri="{0D108BD9-81ED-4DB2-BD59-A6C34878D82A}">
                        <a16:rowId xmlns:a16="http://schemas.microsoft.com/office/drawing/2014/main" val="3108722442"/>
                      </a:ext>
                    </a:extLst>
                  </a:tr>
                  <a:tr h="365760">
                    <a:tc>
                      <a:txBody>
                        <a:bodyPr/>
                        <a:lstStyle/>
                        <a:p>
                          <a:endParaRPr lang="en-US"/>
                        </a:p>
                      </a:txBody>
                      <a:tcPr>
                        <a:blipFill>
                          <a:blip r:embed="rId3"/>
                          <a:stretch>
                            <a:fillRect l="-826" t="-198361" r="-204132" b="-200000"/>
                          </a:stretch>
                        </a:blipFill>
                      </a:tcPr>
                    </a:tc>
                    <a:tc>
                      <a:txBody>
                        <a:bodyPr/>
                        <a:lstStyle/>
                        <a:p>
                          <a:endParaRPr lang="en-US"/>
                        </a:p>
                      </a:txBody>
                      <a:tcPr>
                        <a:blipFill>
                          <a:blip r:embed="rId3"/>
                          <a:stretch>
                            <a:fillRect l="-100000" t="-198361" r="-102459" b="-200000"/>
                          </a:stretch>
                        </a:blipFill>
                      </a:tcPr>
                    </a:tc>
                    <a:tc>
                      <a:txBody>
                        <a:bodyPr/>
                        <a:lstStyle/>
                        <a:p>
                          <a:endParaRPr lang="en-US"/>
                        </a:p>
                      </a:txBody>
                      <a:tcPr>
                        <a:blipFill>
                          <a:blip r:embed="rId3"/>
                          <a:stretch>
                            <a:fillRect l="-201653" t="-198361" r="-3306" b="-200000"/>
                          </a:stretch>
                        </a:blipFill>
                      </a:tcPr>
                    </a:tc>
                    <a:extLst>
                      <a:ext uri="{0D108BD9-81ED-4DB2-BD59-A6C34878D82A}">
                        <a16:rowId xmlns:a16="http://schemas.microsoft.com/office/drawing/2014/main" val="1710309428"/>
                      </a:ext>
                    </a:extLst>
                  </a:tr>
                  <a:tr h="365760">
                    <a:tc>
                      <a:txBody>
                        <a:bodyPr/>
                        <a:lstStyle/>
                        <a:p>
                          <a:endParaRPr lang="en-US"/>
                        </a:p>
                      </a:txBody>
                      <a:tcPr>
                        <a:blipFill>
                          <a:blip r:embed="rId3"/>
                          <a:stretch>
                            <a:fillRect l="-826" t="-303333" r="-204132" b="-103333"/>
                          </a:stretch>
                        </a:blipFill>
                      </a:tcPr>
                    </a:tc>
                    <a:tc>
                      <a:txBody>
                        <a:bodyPr/>
                        <a:lstStyle/>
                        <a:p>
                          <a:endParaRPr lang="en-US"/>
                        </a:p>
                      </a:txBody>
                      <a:tcPr>
                        <a:blipFill>
                          <a:blip r:embed="rId3"/>
                          <a:stretch>
                            <a:fillRect l="-100000" t="-303333" r="-102459" b="-103333"/>
                          </a:stretch>
                        </a:blipFill>
                      </a:tcPr>
                    </a:tc>
                    <a:tc>
                      <a:txBody>
                        <a:bodyPr/>
                        <a:lstStyle/>
                        <a:p>
                          <a:endParaRPr lang="en-US"/>
                        </a:p>
                      </a:txBody>
                      <a:tcPr>
                        <a:blipFill>
                          <a:blip r:embed="rId3"/>
                          <a:stretch>
                            <a:fillRect l="-201653" t="-303333" r="-3306" b="-103333"/>
                          </a:stretch>
                        </a:blipFill>
                      </a:tcPr>
                    </a:tc>
                    <a:extLst>
                      <a:ext uri="{0D108BD9-81ED-4DB2-BD59-A6C34878D82A}">
                        <a16:rowId xmlns:a16="http://schemas.microsoft.com/office/drawing/2014/main" val="171602015"/>
                      </a:ext>
                    </a:extLst>
                  </a:tr>
                  <a:tr h="365760">
                    <a:tc>
                      <a:txBody>
                        <a:bodyPr/>
                        <a:lstStyle/>
                        <a:p>
                          <a:endParaRPr lang="en-US"/>
                        </a:p>
                      </a:txBody>
                      <a:tcPr>
                        <a:blipFill>
                          <a:blip r:embed="rId3"/>
                          <a:stretch>
                            <a:fillRect l="-826" t="-403333" r="-204132" b="-3333"/>
                          </a:stretch>
                        </a:blipFill>
                      </a:tcPr>
                    </a:tc>
                    <a:tc>
                      <a:txBody>
                        <a:bodyPr/>
                        <a:lstStyle/>
                        <a:p>
                          <a:endParaRPr lang="en-US"/>
                        </a:p>
                      </a:txBody>
                      <a:tcPr>
                        <a:blipFill>
                          <a:blip r:embed="rId3"/>
                          <a:stretch>
                            <a:fillRect l="-100000" t="-403333" r="-102459" b="-3333"/>
                          </a:stretch>
                        </a:blipFill>
                      </a:tcPr>
                    </a:tc>
                    <a:tc>
                      <a:txBody>
                        <a:bodyPr/>
                        <a:lstStyle/>
                        <a:p>
                          <a:endParaRPr lang="en-US"/>
                        </a:p>
                      </a:txBody>
                      <a:tcPr>
                        <a:blipFill>
                          <a:blip r:embed="rId3"/>
                          <a:stretch>
                            <a:fillRect l="-201653" t="-403333" r="-3306" b="-3333"/>
                          </a:stretch>
                        </a:blipFill>
                      </a:tcPr>
                    </a:tc>
                    <a:extLst>
                      <a:ext uri="{0D108BD9-81ED-4DB2-BD59-A6C34878D82A}">
                        <a16:rowId xmlns:a16="http://schemas.microsoft.com/office/drawing/2014/main" val="4171202814"/>
                      </a:ext>
                    </a:extLst>
                  </a:tr>
                </a:tbl>
              </a:graphicData>
            </a:graphic>
          </p:graphicFrame>
        </mc:Fallback>
      </mc:AlternateContent>
    </p:spTree>
    <p:extLst>
      <p:ext uri="{BB962C8B-B14F-4D97-AF65-F5344CB8AC3E}">
        <p14:creationId xmlns:p14="http://schemas.microsoft.com/office/powerpoint/2010/main" val="39032076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2: Constructing a Truth Table for a Conjunction</a:t>
            </a:r>
            <a:r>
              <a:rPr lang="en-US" dirty="0"/>
              <a:t> (cont.)</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38539" y="1029287"/>
                <a:ext cx="8229600" cy="4967067"/>
              </a:xfrm>
            </p:spPr>
            <p:txBody>
              <a:bodyPr>
                <a:normAutofit/>
              </a:bodyPr>
              <a:lstStyle/>
              <a:p>
                <a:r>
                  <a:rPr lang="en-US" sz="2800" dirty="0"/>
                  <a:t>If either of the simple statements are false, then the entire compound statement is false. That is, if today is not my birthday, then the conjunction is false. Similarly, if I will be any age other than </a:t>
                </a:r>
                <a14:m>
                  <m:oMath xmlns:m="http://schemas.openxmlformats.org/officeDocument/2006/math">
                    <m:r>
                      <a:rPr lang="en-US" sz="2800" i="1" dirty="0" smtClean="0">
                        <a:latin typeface="Cambria Math" panose="02040503050406030204" pitchFamily="18" charset="0"/>
                      </a:rPr>
                      <m:t>21</m:t>
                    </m:r>
                  </m:oMath>
                </a14:m>
                <a:r>
                  <a:rPr lang="en-US" sz="2800" dirty="0"/>
                  <a:t>, then the conjunction is false.</a:t>
                </a:r>
              </a:p>
              <a:p>
                <a:endParaRPr lang="en-IN"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38539" y="1029287"/>
                <a:ext cx="8229600" cy="4967067"/>
              </a:xfrm>
              <a:blipFill>
                <a:blip r:embed="rId2"/>
                <a:stretch>
                  <a:fillRect l="-1556" t="-1227" r="-1704"/>
                </a:stretch>
              </a:blipFill>
            </p:spPr>
            <p:txBody>
              <a:bodyPr/>
              <a:lstStyle/>
              <a:p>
                <a:r>
                  <a:rPr lang="en-IN">
                    <a:noFill/>
                  </a:rPr>
                  <a:t> </a:t>
                </a:r>
              </a:p>
            </p:txBody>
          </p:sp>
        </mc:Fallback>
      </mc:AlternateContent>
    </p:spTree>
    <p:extLst>
      <p:ext uri="{BB962C8B-B14F-4D97-AF65-F5344CB8AC3E}">
        <p14:creationId xmlns:p14="http://schemas.microsoft.com/office/powerpoint/2010/main" val="3002811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3: Constructing a Truth Table for a Disjunction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800" dirty="0"/>
                  <a:t>Construct a truth table for the disjunction.</a:t>
                </a:r>
              </a:p>
              <a:p>
                <a:pPr algn="ctr"/>
                <a:r>
                  <a:rPr lang="en-US" sz="2800" dirty="0"/>
                  <a:t>I have a dog or a cat.</a:t>
                </a:r>
              </a:p>
              <a:p>
                <a:r>
                  <a:rPr lang="en-US" sz="2800" b="1" dirty="0"/>
                  <a:t>Solution</a:t>
                </a:r>
              </a:p>
              <a:p>
                <a:r>
                  <a:rPr lang="en-US" sz="2800" dirty="0"/>
                  <a:t>This disjunction can be written as </a:t>
                </a:r>
                <a14:m>
                  <m:oMath xmlns:m="http://schemas.openxmlformats.org/officeDocument/2006/math">
                    <m:r>
                      <a:rPr lang="en-US" sz="2800" i="1" dirty="0" smtClean="0">
                        <a:latin typeface="Cambria Math" panose="02040503050406030204" pitchFamily="18" charset="0"/>
                      </a:rPr>
                      <m:t>𝑝</m:t>
                    </m:r>
                    <m:r>
                      <a:rPr lang="en-US" sz="2800" i="1" dirty="0" smtClean="0">
                        <a:latin typeface="Cambria Math" panose="02040503050406030204" pitchFamily="18" charset="0"/>
                      </a:rPr>
                      <m:t>∨</m:t>
                    </m:r>
                    <m:r>
                      <a:rPr lang="en-US" sz="2800" i="1" dirty="0" smtClean="0">
                        <a:latin typeface="Cambria Math" panose="02040503050406030204" pitchFamily="18" charset="0"/>
                      </a:rPr>
                      <m:t>𝑞</m:t>
                    </m:r>
                  </m:oMath>
                </a14:m>
                <a:r>
                  <a:rPr lang="en-US" sz="2800" dirty="0"/>
                  <a:t>, where the two simple statements are as follows.</a:t>
                </a:r>
              </a:p>
              <a:p>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oMath>
                </a14:m>
                <a:r>
                  <a:rPr lang="en-US" dirty="0"/>
                  <a:t> I have a dog.</a:t>
                </a:r>
              </a:p>
              <a:p>
                <a14:m>
                  <m:oMath xmlns:m="http://schemas.openxmlformats.org/officeDocument/2006/math">
                    <m:r>
                      <a:rPr lang="en-US" sz="2800" b="0" i="1" smtClean="0">
                        <a:latin typeface="Cambria Math" panose="02040503050406030204" pitchFamily="18" charset="0"/>
                      </a:rPr>
                      <m:t>𝑞</m:t>
                    </m:r>
                    <m:r>
                      <a:rPr lang="en-US" sz="2800" b="0" i="1" smtClean="0">
                        <a:latin typeface="Cambria Math" panose="02040503050406030204" pitchFamily="18" charset="0"/>
                      </a:rPr>
                      <m:t>:</m:t>
                    </m:r>
                  </m:oMath>
                </a14:m>
                <a:r>
                  <a:rPr lang="en-US" dirty="0"/>
                  <a:t> I have a cat.</a:t>
                </a:r>
              </a:p>
              <a:p>
                <a:r>
                  <a:rPr lang="en-US" sz="2800" dirty="0"/>
                  <a:t>So, we need to construct a truth table for </a:t>
                </a:r>
                <a14:m>
                  <m:oMath xmlns:m="http://schemas.openxmlformats.org/officeDocument/2006/math">
                    <m:r>
                      <a:rPr lang="en-US" sz="2800" i="1" dirty="0" smtClean="0">
                        <a:latin typeface="Cambria Math" panose="02040503050406030204" pitchFamily="18" charset="0"/>
                      </a:rPr>
                      <m:t>𝑝</m:t>
                    </m:r>
                    <m:r>
                      <a:rPr lang="en-US" sz="2800" i="1" dirty="0" smtClean="0">
                        <a:latin typeface="Cambria Math" panose="02040503050406030204" pitchFamily="18" charset="0"/>
                      </a:rPr>
                      <m:t>∨</m:t>
                    </m:r>
                    <m:r>
                      <a:rPr lang="en-US" sz="2800" i="1" dirty="0" smtClean="0">
                        <a:latin typeface="Cambria Math" panose="02040503050406030204" pitchFamily="18" charset="0"/>
                      </a:rPr>
                      <m:t>𝑞</m:t>
                    </m:r>
                  </m:oMath>
                </a14:m>
                <a:r>
                  <a:rPr lang="en-US" sz="2800" dirty="0"/>
                  <a:t>.</a:t>
                </a:r>
              </a:p>
              <a:p>
                <a:endParaRPr lang="en-US" dirty="0"/>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259"/>
                </a:stretch>
              </a:blipFill>
            </p:spPr>
            <p:txBody>
              <a:bodyPr/>
              <a:lstStyle/>
              <a:p>
                <a:r>
                  <a:rPr lang="en-IN">
                    <a:noFill/>
                  </a:rPr>
                  <a:t> </a:t>
                </a:r>
              </a:p>
            </p:txBody>
          </p:sp>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3: Constructing a Truth Table for a Disjunction</a:t>
            </a:r>
            <a:r>
              <a:rPr lang="en-US" dirty="0"/>
              <a:t> (cont.)</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800" dirty="0"/>
                  <a:t>Create an empty truth table with </a:t>
                </a:r>
                <a14:m>
                  <m:oMath xmlns:m="http://schemas.openxmlformats.org/officeDocument/2006/math">
                    <m:r>
                      <a:rPr lang="en-US" sz="2800" i="1" dirty="0" smtClean="0">
                        <a:latin typeface="Cambria Math" panose="02040503050406030204" pitchFamily="18" charset="0"/>
                      </a:rPr>
                      <m:t>4</m:t>
                    </m:r>
                  </m:oMath>
                </a14:m>
                <a:r>
                  <a:rPr lang="en-US" sz="2800" dirty="0"/>
                  <a:t> rows (since we have two simple statements) and </a:t>
                </a:r>
                <a14:m>
                  <m:oMath xmlns:m="http://schemas.openxmlformats.org/officeDocument/2006/math">
                    <m:r>
                      <a:rPr lang="en-US" sz="2800" i="1" dirty="0" smtClean="0">
                        <a:latin typeface="Cambria Math" panose="02040503050406030204" pitchFamily="18" charset="0"/>
                      </a:rPr>
                      <m:t>3</m:t>
                    </m:r>
                  </m:oMath>
                </a14:m>
                <a:r>
                  <a:rPr lang="en-US" sz="2800" dirty="0"/>
                  <a:t> columns: </a:t>
                </a:r>
                <a14:m>
                  <m:oMath xmlns:m="http://schemas.openxmlformats.org/officeDocument/2006/math">
                    <m:r>
                      <a:rPr lang="en-US" sz="2800" i="1" dirty="0" smtClean="0">
                        <a:latin typeface="Cambria Math" panose="02040503050406030204" pitchFamily="18" charset="0"/>
                      </a:rPr>
                      <m:t>𝑝</m:t>
                    </m:r>
                  </m:oMath>
                </a14:m>
                <a:r>
                  <a:rPr lang="en-US" sz="2800" dirty="0"/>
                  <a:t>, </a:t>
                </a:r>
                <a14:m>
                  <m:oMath xmlns:m="http://schemas.openxmlformats.org/officeDocument/2006/math">
                    <m:r>
                      <a:rPr lang="en-US" sz="2800" i="1" dirty="0" smtClean="0">
                        <a:latin typeface="Cambria Math" panose="02040503050406030204" pitchFamily="18" charset="0"/>
                      </a:rPr>
                      <m:t>𝑞</m:t>
                    </m:r>
                  </m:oMath>
                </a14:m>
                <a:r>
                  <a:rPr lang="en-US" sz="2800" dirty="0"/>
                  <a:t>, and </a:t>
                </a:r>
                <a14:m>
                  <m:oMath xmlns:m="http://schemas.openxmlformats.org/officeDocument/2006/math">
                    <m:r>
                      <a:rPr lang="en-US" sz="2800" i="1" dirty="0" smtClean="0">
                        <a:latin typeface="Cambria Math" panose="02040503050406030204" pitchFamily="18" charset="0"/>
                      </a:rPr>
                      <m:t>𝑝</m:t>
                    </m:r>
                    <m:r>
                      <a:rPr lang="en-US" sz="2800" i="1" dirty="0" smtClean="0">
                        <a:latin typeface="Cambria Math" panose="02040503050406030204" pitchFamily="18" charset="0"/>
                      </a:rPr>
                      <m:t>∨</m:t>
                    </m:r>
                    <m:r>
                      <a:rPr lang="en-US" sz="2800" i="1" dirty="0" smtClean="0">
                        <a:latin typeface="Cambria Math" panose="02040503050406030204" pitchFamily="18" charset="0"/>
                      </a:rPr>
                      <m:t>𝑞</m:t>
                    </m:r>
                  </m:oMath>
                </a14:m>
                <a:r>
                  <a:rPr lang="en-US" sz="2800" dirty="0"/>
                  <a:t>. Fill in all possible combinations of truth values for the simple statements. It is either true or false that I have a dog and it is either true or false that I have a cat.</a:t>
                </a:r>
              </a:p>
              <a:p>
                <a:endParaRPr lang="en-US" dirty="0"/>
              </a:p>
              <a:p>
                <a:endParaRPr lang="en-US" sz="2800" dirty="0"/>
              </a:p>
              <a:p>
                <a:endParaRPr lang="en-US" dirty="0"/>
              </a:p>
              <a:p>
                <a:endParaRPr lang="en-US"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852"/>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221A2919-5B2A-3A27-DC90-651D87B7C2AA}"/>
                  </a:ext>
                </a:extLst>
              </p:cNvPr>
              <p:cNvGraphicFramePr>
                <a:graphicFrameLocks noGrp="1"/>
              </p:cNvGraphicFramePr>
              <p:nvPr>
                <p:extLst>
                  <p:ext uri="{D42A27DB-BD31-4B8C-83A1-F6EECF244321}">
                    <p14:modId xmlns:p14="http://schemas.microsoft.com/office/powerpoint/2010/main" val="3642495062"/>
                  </p:ext>
                </p:extLst>
              </p:nvPr>
            </p:nvGraphicFramePr>
            <p:xfrm>
              <a:off x="3276600" y="3526816"/>
              <a:ext cx="2209800" cy="1828800"/>
            </p:xfrm>
            <a:graphic>
              <a:graphicData uri="http://schemas.openxmlformats.org/drawingml/2006/table">
                <a:tbl>
                  <a:tblPr firstRow="1" bandRow="1">
                    <a:tableStyleId>{5C22544A-7EE6-4342-B048-85BDC9FD1C3A}</a:tableStyleId>
                  </a:tblPr>
                  <a:tblGrid>
                    <a:gridCol w="736600">
                      <a:extLst>
                        <a:ext uri="{9D8B030D-6E8A-4147-A177-3AD203B41FA5}">
                          <a16:colId xmlns:a16="http://schemas.microsoft.com/office/drawing/2014/main" val="1552168975"/>
                        </a:ext>
                      </a:extLst>
                    </a:gridCol>
                    <a:gridCol w="736600">
                      <a:extLst>
                        <a:ext uri="{9D8B030D-6E8A-4147-A177-3AD203B41FA5}">
                          <a16:colId xmlns:a16="http://schemas.microsoft.com/office/drawing/2014/main" val="2560120956"/>
                        </a:ext>
                      </a:extLst>
                    </a:gridCol>
                    <a:gridCol w="736600">
                      <a:extLst>
                        <a:ext uri="{9D8B030D-6E8A-4147-A177-3AD203B41FA5}">
                          <a16:colId xmlns:a16="http://schemas.microsoft.com/office/drawing/2014/main" val="1141118904"/>
                        </a:ext>
                      </a:extLst>
                    </a:gridCol>
                  </a:tblGrid>
                  <a:tr h="231439">
                    <a:tc>
                      <a:txBody>
                        <a:bodyPr/>
                        <a:lstStyle/>
                        <a:p>
                          <a:pPr algn="ct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𝒑</m:t>
                                </m:r>
                              </m:oMath>
                            </m:oMathPara>
                          </a14:m>
                          <a:endParaRPr lang="en-IN" dirty="0"/>
                        </a:p>
                      </a:txBody>
                      <a:tcPr/>
                    </a:tc>
                    <a:tc>
                      <a:txBody>
                        <a:bodyPr/>
                        <a:lstStyle/>
                        <a:p>
                          <a:pPr algn="ct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ea typeface="Cambria Math" panose="02040503050406030204" pitchFamily="18" charset="0"/>
                                  </a:rPr>
                                  <m:t>𝒒</m:t>
                                </m:r>
                              </m:oMath>
                            </m:oMathPara>
                          </a14:m>
                          <a:endParaRPr lang="en-IN" dirty="0"/>
                        </a:p>
                      </a:txBody>
                      <a:tcPr/>
                    </a:tc>
                    <a:tc>
                      <a:txBody>
                        <a:bodyPr/>
                        <a:lstStyle/>
                        <a:p>
                          <a:pPr algn="ct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𝒑</m:t>
                                </m:r>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𝒒</m:t>
                                </m:r>
                              </m:oMath>
                            </m:oMathPara>
                          </a14:m>
                          <a:endParaRPr lang="en-IN" dirty="0"/>
                        </a:p>
                      </a:txBody>
                      <a:tcPr/>
                    </a:tc>
                    <a:extLst>
                      <a:ext uri="{0D108BD9-81ED-4DB2-BD59-A6C34878D82A}">
                        <a16:rowId xmlns:a16="http://schemas.microsoft.com/office/drawing/2014/main" val="1191597081"/>
                      </a:ext>
                    </a:extLst>
                  </a:tr>
                  <a:tr h="231439">
                    <a:tc>
                      <a:txBody>
                        <a:bodyPr/>
                        <a:lstStyle/>
                        <a:p>
                          <a:pPr algn="ctr"/>
                          <a14:m>
                            <m:oMathPara xmlns:m="http://schemas.openxmlformats.org/officeDocument/2006/math">
                              <m:oMathParaPr>
                                <m:jc m:val="centerGroup"/>
                              </m:oMathParaPr>
                              <m:oMath xmlns:m="http://schemas.openxmlformats.org/officeDocument/2006/math">
                                <m:r>
                                  <m:rPr>
                                    <m:sty m:val="p"/>
                                  </m:rPr>
                                  <a:rPr lang="en-US" i="0" dirty="0" smtClean="0">
                                    <a:latin typeface="Cambria Math" panose="02040503050406030204" pitchFamily="18" charset="0"/>
                                  </a:rPr>
                                  <m:t>T</m:t>
                                </m:r>
                              </m:oMath>
                            </m:oMathPara>
                          </a14:m>
                          <a:endParaRPr lang="en-IN" i="0" dirty="0"/>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T</m:t>
                                </m:r>
                              </m:oMath>
                            </m:oMathPara>
                          </a14:m>
                          <a:endParaRPr lang="en-IN" i="0" dirty="0"/>
                        </a:p>
                      </a:txBody>
                      <a:tcPr/>
                    </a:tc>
                    <a:tc>
                      <a:txBody>
                        <a:bodyPr/>
                        <a:lstStyle/>
                        <a:p>
                          <a:endParaRPr lang="en-IN" dirty="0"/>
                        </a:p>
                      </a:txBody>
                      <a:tcPr/>
                    </a:tc>
                    <a:extLst>
                      <a:ext uri="{0D108BD9-81ED-4DB2-BD59-A6C34878D82A}">
                        <a16:rowId xmlns:a16="http://schemas.microsoft.com/office/drawing/2014/main" val="3108722442"/>
                      </a:ext>
                    </a:extLst>
                  </a:tr>
                  <a:tr h="231439">
                    <a:tc>
                      <a:txBody>
                        <a:bodyPr/>
                        <a:lstStyle/>
                        <a:p>
                          <a:pPr algn="ct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T</m:t>
                                </m:r>
                              </m:oMath>
                            </m:oMathPara>
                          </a14:m>
                          <a:endParaRPr lang="en-IN" i="0" dirty="0"/>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F</m:t>
                                </m:r>
                              </m:oMath>
                            </m:oMathPara>
                          </a14:m>
                          <a:endParaRPr lang="en-IN" i="0" dirty="0"/>
                        </a:p>
                      </a:txBody>
                      <a:tcPr/>
                    </a:tc>
                    <a:tc>
                      <a:txBody>
                        <a:bodyPr/>
                        <a:lstStyle/>
                        <a:p>
                          <a:endParaRPr lang="en-IN" dirty="0"/>
                        </a:p>
                      </a:txBody>
                      <a:tcPr/>
                    </a:tc>
                    <a:extLst>
                      <a:ext uri="{0D108BD9-81ED-4DB2-BD59-A6C34878D82A}">
                        <a16:rowId xmlns:a16="http://schemas.microsoft.com/office/drawing/2014/main" val="1710309428"/>
                      </a:ext>
                    </a:extLst>
                  </a:tr>
                  <a:tr h="231439">
                    <a:tc>
                      <a:txBody>
                        <a:bodyPr/>
                        <a:lstStyle/>
                        <a:p>
                          <a:pPr algn="ct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F</m:t>
                                </m:r>
                              </m:oMath>
                            </m:oMathPara>
                          </a14:m>
                          <a:endParaRPr lang="en-IN" i="0" dirty="0"/>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T</m:t>
                                </m:r>
                              </m:oMath>
                            </m:oMathPara>
                          </a14:m>
                          <a:endParaRPr lang="en-IN" i="0" dirty="0"/>
                        </a:p>
                      </a:txBody>
                      <a:tcPr/>
                    </a:tc>
                    <a:tc>
                      <a:txBody>
                        <a:bodyPr/>
                        <a:lstStyle/>
                        <a:p>
                          <a:endParaRPr lang="en-IN" dirty="0"/>
                        </a:p>
                      </a:txBody>
                      <a:tcPr/>
                    </a:tc>
                    <a:extLst>
                      <a:ext uri="{0D108BD9-81ED-4DB2-BD59-A6C34878D82A}">
                        <a16:rowId xmlns:a16="http://schemas.microsoft.com/office/drawing/2014/main" val="171602015"/>
                      </a:ext>
                    </a:extLst>
                  </a:tr>
                  <a:tr h="231439">
                    <a:tc>
                      <a:txBody>
                        <a:bodyPr/>
                        <a:lstStyle/>
                        <a:p>
                          <a:pPr algn="ct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F</m:t>
                                </m:r>
                              </m:oMath>
                            </m:oMathPara>
                          </a14:m>
                          <a:endParaRPr lang="en-IN" i="0" dirty="0"/>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F</m:t>
                                </m:r>
                              </m:oMath>
                            </m:oMathPara>
                          </a14:m>
                          <a:endParaRPr lang="en-IN" i="0" dirty="0"/>
                        </a:p>
                      </a:txBody>
                      <a:tcPr/>
                    </a:tc>
                    <a:tc>
                      <a:txBody>
                        <a:bodyPr/>
                        <a:lstStyle/>
                        <a:p>
                          <a:endParaRPr lang="en-IN" dirty="0"/>
                        </a:p>
                      </a:txBody>
                      <a:tcPr/>
                    </a:tc>
                    <a:extLst>
                      <a:ext uri="{0D108BD9-81ED-4DB2-BD59-A6C34878D82A}">
                        <a16:rowId xmlns:a16="http://schemas.microsoft.com/office/drawing/2014/main" val="4171202814"/>
                      </a:ext>
                    </a:extLst>
                  </a:tr>
                </a:tbl>
              </a:graphicData>
            </a:graphic>
          </p:graphicFrame>
        </mc:Choice>
        <mc:Fallback xmlns="">
          <p:graphicFrame>
            <p:nvGraphicFramePr>
              <p:cNvPr id="4" name="Table 3">
                <a:extLst>
                  <a:ext uri="{FF2B5EF4-FFF2-40B4-BE49-F238E27FC236}">
                    <a16:creationId xmlns:a16="http://schemas.microsoft.com/office/drawing/2014/main" id="{221A2919-5B2A-3A27-DC90-651D87B7C2AA}"/>
                  </a:ext>
                </a:extLst>
              </p:cNvPr>
              <p:cNvGraphicFramePr>
                <a:graphicFrameLocks noGrp="1"/>
              </p:cNvGraphicFramePr>
              <p:nvPr>
                <p:extLst>
                  <p:ext uri="{D42A27DB-BD31-4B8C-83A1-F6EECF244321}">
                    <p14:modId xmlns:p14="http://schemas.microsoft.com/office/powerpoint/2010/main" val="3642495062"/>
                  </p:ext>
                </p:extLst>
              </p:nvPr>
            </p:nvGraphicFramePr>
            <p:xfrm>
              <a:off x="3276600" y="3526816"/>
              <a:ext cx="2209800" cy="1828800"/>
            </p:xfrm>
            <a:graphic>
              <a:graphicData uri="http://schemas.openxmlformats.org/drawingml/2006/table">
                <a:tbl>
                  <a:tblPr firstRow="1" bandRow="1">
                    <a:tableStyleId>{5C22544A-7EE6-4342-B048-85BDC9FD1C3A}</a:tableStyleId>
                  </a:tblPr>
                  <a:tblGrid>
                    <a:gridCol w="736600">
                      <a:extLst>
                        <a:ext uri="{9D8B030D-6E8A-4147-A177-3AD203B41FA5}">
                          <a16:colId xmlns:a16="http://schemas.microsoft.com/office/drawing/2014/main" val="1552168975"/>
                        </a:ext>
                      </a:extLst>
                    </a:gridCol>
                    <a:gridCol w="736600">
                      <a:extLst>
                        <a:ext uri="{9D8B030D-6E8A-4147-A177-3AD203B41FA5}">
                          <a16:colId xmlns:a16="http://schemas.microsoft.com/office/drawing/2014/main" val="2560120956"/>
                        </a:ext>
                      </a:extLst>
                    </a:gridCol>
                    <a:gridCol w="736600">
                      <a:extLst>
                        <a:ext uri="{9D8B030D-6E8A-4147-A177-3AD203B41FA5}">
                          <a16:colId xmlns:a16="http://schemas.microsoft.com/office/drawing/2014/main" val="1141118904"/>
                        </a:ext>
                      </a:extLst>
                    </a:gridCol>
                  </a:tblGrid>
                  <a:tr h="365760">
                    <a:tc>
                      <a:txBody>
                        <a:bodyPr/>
                        <a:lstStyle/>
                        <a:p>
                          <a:endParaRPr lang="en-US"/>
                        </a:p>
                      </a:txBody>
                      <a:tcPr>
                        <a:blipFill>
                          <a:blip r:embed="rId3"/>
                          <a:stretch>
                            <a:fillRect l="-826" t="-1667" r="-204132" b="-405000"/>
                          </a:stretch>
                        </a:blipFill>
                      </a:tcPr>
                    </a:tc>
                    <a:tc>
                      <a:txBody>
                        <a:bodyPr/>
                        <a:lstStyle/>
                        <a:p>
                          <a:endParaRPr lang="en-US"/>
                        </a:p>
                      </a:txBody>
                      <a:tcPr>
                        <a:blipFill>
                          <a:blip r:embed="rId3"/>
                          <a:stretch>
                            <a:fillRect l="-100826" t="-1667" r="-104132" b="-405000"/>
                          </a:stretch>
                        </a:blipFill>
                      </a:tcPr>
                    </a:tc>
                    <a:tc>
                      <a:txBody>
                        <a:bodyPr/>
                        <a:lstStyle/>
                        <a:p>
                          <a:endParaRPr lang="en-US"/>
                        </a:p>
                      </a:txBody>
                      <a:tcPr>
                        <a:blipFill>
                          <a:blip r:embed="rId3"/>
                          <a:stretch>
                            <a:fillRect l="-200826" t="-1667" r="-4132" b="-405000"/>
                          </a:stretch>
                        </a:blipFill>
                      </a:tcPr>
                    </a:tc>
                    <a:extLst>
                      <a:ext uri="{0D108BD9-81ED-4DB2-BD59-A6C34878D82A}">
                        <a16:rowId xmlns:a16="http://schemas.microsoft.com/office/drawing/2014/main" val="1191597081"/>
                      </a:ext>
                    </a:extLst>
                  </a:tr>
                  <a:tr h="365760">
                    <a:tc>
                      <a:txBody>
                        <a:bodyPr/>
                        <a:lstStyle/>
                        <a:p>
                          <a:endParaRPr lang="en-US"/>
                        </a:p>
                      </a:txBody>
                      <a:tcPr>
                        <a:blipFill>
                          <a:blip r:embed="rId3"/>
                          <a:stretch>
                            <a:fillRect l="-826" t="-101667" r="-204132" b="-305000"/>
                          </a:stretch>
                        </a:blipFill>
                      </a:tcPr>
                    </a:tc>
                    <a:tc>
                      <a:txBody>
                        <a:bodyPr/>
                        <a:lstStyle/>
                        <a:p>
                          <a:endParaRPr lang="en-US"/>
                        </a:p>
                      </a:txBody>
                      <a:tcPr>
                        <a:blipFill>
                          <a:blip r:embed="rId3"/>
                          <a:stretch>
                            <a:fillRect l="-100826" t="-101667" r="-104132" b="-305000"/>
                          </a:stretch>
                        </a:blipFill>
                      </a:tcPr>
                    </a:tc>
                    <a:tc>
                      <a:txBody>
                        <a:bodyPr/>
                        <a:lstStyle/>
                        <a:p>
                          <a:endParaRPr lang="en-IN" dirty="0"/>
                        </a:p>
                      </a:txBody>
                      <a:tcPr/>
                    </a:tc>
                    <a:extLst>
                      <a:ext uri="{0D108BD9-81ED-4DB2-BD59-A6C34878D82A}">
                        <a16:rowId xmlns:a16="http://schemas.microsoft.com/office/drawing/2014/main" val="3108722442"/>
                      </a:ext>
                    </a:extLst>
                  </a:tr>
                  <a:tr h="365760">
                    <a:tc>
                      <a:txBody>
                        <a:bodyPr/>
                        <a:lstStyle/>
                        <a:p>
                          <a:endParaRPr lang="en-US"/>
                        </a:p>
                      </a:txBody>
                      <a:tcPr>
                        <a:blipFill>
                          <a:blip r:embed="rId3"/>
                          <a:stretch>
                            <a:fillRect l="-826" t="-198361" r="-204132" b="-200000"/>
                          </a:stretch>
                        </a:blipFill>
                      </a:tcPr>
                    </a:tc>
                    <a:tc>
                      <a:txBody>
                        <a:bodyPr/>
                        <a:lstStyle/>
                        <a:p>
                          <a:endParaRPr lang="en-US"/>
                        </a:p>
                      </a:txBody>
                      <a:tcPr>
                        <a:blipFill>
                          <a:blip r:embed="rId3"/>
                          <a:stretch>
                            <a:fillRect l="-100826" t="-198361" r="-104132" b="-200000"/>
                          </a:stretch>
                        </a:blipFill>
                      </a:tcPr>
                    </a:tc>
                    <a:tc>
                      <a:txBody>
                        <a:bodyPr/>
                        <a:lstStyle/>
                        <a:p>
                          <a:endParaRPr lang="en-IN" dirty="0"/>
                        </a:p>
                      </a:txBody>
                      <a:tcPr/>
                    </a:tc>
                    <a:extLst>
                      <a:ext uri="{0D108BD9-81ED-4DB2-BD59-A6C34878D82A}">
                        <a16:rowId xmlns:a16="http://schemas.microsoft.com/office/drawing/2014/main" val="1710309428"/>
                      </a:ext>
                    </a:extLst>
                  </a:tr>
                  <a:tr h="365760">
                    <a:tc>
                      <a:txBody>
                        <a:bodyPr/>
                        <a:lstStyle/>
                        <a:p>
                          <a:endParaRPr lang="en-US"/>
                        </a:p>
                      </a:txBody>
                      <a:tcPr>
                        <a:blipFill>
                          <a:blip r:embed="rId3"/>
                          <a:stretch>
                            <a:fillRect l="-826" t="-303333" r="-204132" b="-103333"/>
                          </a:stretch>
                        </a:blipFill>
                      </a:tcPr>
                    </a:tc>
                    <a:tc>
                      <a:txBody>
                        <a:bodyPr/>
                        <a:lstStyle/>
                        <a:p>
                          <a:endParaRPr lang="en-US"/>
                        </a:p>
                      </a:txBody>
                      <a:tcPr>
                        <a:blipFill>
                          <a:blip r:embed="rId3"/>
                          <a:stretch>
                            <a:fillRect l="-100826" t="-303333" r="-104132" b="-103333"/>
                          </a:stretch>
                        </a:blipFill>
                      </a:tcPr>
                    </a:tc>
                    <a:tc>
                      <a:txBody>
                        <a:bodyPr/>
                        <a:lstStyle/>
                        <a:p>
                          <a:endParaRPr lang="en-IN" dirty="0"/>
                        </a:p>
                      </a:txBody>
                      <a:tcPr/>
                    </a:tc>
                    <a:extLst>
                      <a:ext uri="{0D108BD9-81ED-4DB2-BD59-A6C34878D82A}">
                        <a16:rowId xmlns:a16="http://schemas.microsoft.com/office/drawing/2014/main" val="171602015"/>
                      </a:ext>
                    </a:extLst>
                  </a:tr>
                  <a:tr h="365760">
                    <a:tc>
                      <a:txBody>
                        <a:bodyPr/>
                        <a:lstStyle/>
                        <a:p>
                          <a:endParaRPr lang="en-US"/>
                        </a:p>
                      </a:txBody>
                      <a:tcPr>
                        <a:blipFill>
                          <a:blip r:embed="rId3"/>
                          <a:stretch>
                            <a:fillRect l="-826" t="-403333" r="-204132" b="-3333"/>
                          </a:stretch>
                        </a:blipFill>
                      </a:tcPr>
                    </a:tc>
                    <a:tc>
                      <a:txBody>
                        <a:bodyPr/>
                        <a:lstStyle/>
                        <a:p>
                          <a:endParaRPr lang="en-US"/>
                        </a:p>
                      </a:txBody>
                      <a:tcPr>
                        <a:blipFill>
                          <a:blip r:embed="rId3"/>
                          <a:stretch>
                            <a:fillRect l="-100826" t="-403333" r="-104132" b="-3333"/>
                          </a:stretch>
                        </a:blipFill>
                      </a:tcPr>
                    </a:tc>
                    <a:tc>
                      <a:txBody>
                        <a:bodyPr/>
                        <a:lstStyle/>
                        <a:p>
                          <a:endParaRPr lang="en-IN" dirty="0"/>
                        </a:p>
                      </a:txBody>
                      <a:tcPr/>
                    </a:tc>
                    <a:extLst>
                      <a:ext uri="{0D108BD9-81ED-4DB2-BD59-A6C34878D82A}">
                        <a16:rowId xmlns:a16="http://schemas.microsoft.com/office/drawing/2014/main" val="4171202814"/>
                      </a:ext>
                    </a:extLst>
                  </a:tr>
                </a:tbl>
              </a:graphicData>
            </a:graphic>
          </p:graphicFrame>
        </mc:Fallback>
      </mc:AlternateContent>
    </p:spTree>
    <p:extLst>
      <p:ext uri="{BB962C8B-B14F-4D97-AF65-F5344CB8AC3E}">
        <p14:creationId xmlns:p14="http://schemas.microsoft.com/office/powerpoint/2010/main" val="15753239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3: Constructing a Truth Table for a Disjunction</a:t>
            </a:r>
            <a:r>
              <a:rPr lang="en-US" dirty="0"/>
              <a:t> (cont.)</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800" dirty="0"/>
                  <a:t>Now, we’ll fill in the </a:t>
                </a:r>
                <a14:m>
                  <m:oMath xmlns:m="http://schemas.openxmlformats.org/officeDocument/2006/math">
                    <m:r>
                      <a:rPr lang="en-US" sz="2800" i="1" dirty="0" smtClean="0">
                        <a:latin typeface="Cambria Math" panose="02040503050406030204" pitchFamily="18" charset="0"/>
                      </a:rPr>
                      <m:t>𝑝</m:t>
                    </m:r>
                    <m:r>
                      <a:rPr lang="en-US" sz="2800" i="1" dirty="0" smtClean="0">
                        <a:latin typeface="Cambria Math" panose="02040503050406030204" pitchFamily="18" charset="0"/>
                      </a:rPr>
                      <m:t>∨</m:t>
                    </m:r>
                    <m:r>
                      <a:rPr lang="en-US" sz="2800" i="1" dirty="0" smtClean="0">
                        <a:latin typeface="Cambria Math" panose="02040503050406030204" pitchFamily="18" charset="0"/>
                      </a:rPr>
                      <m:t>𝑞</m:t>
                    </m:r>
                  </m:oMath>
                </a14:m>
                <a:r>
                  <a:rPr lang="en-US" sz="2800" dirty="0"/>
                  <a:t> column. We’ll use the rule that a disjunction </a:t>
                </a:r>
                <a14:m>
                  <m:oMath xmlns:m="http://schemas.openxmlformats.org/officeDocument/2006/math">
                    <m:r>
                      <a:rPr lang="en-US" sz="2800" i="1" dirty="0" smtClean="0">
                        <a:latin typeface="Cambria Math" panose="02040503050406030204" pitchFamily="18" charset="0"/>
                      </a:rPr>
                      <m:t>𝑝</m:t>
                    </m:r>
                    <m:r>
                      <a:rPr lang="en-US" sz="2800" i="1" dirty="0" smtClean="0">
                        <a:latin typeface="Cambria Math" panose="02040503050406030204" pitchFamily="18" charset="0"/>
                      </a:rPr>
                      <m:t>∨</m:t>
                    </m:r>
                    <m:r>
                      <a:rPr lang="en-US" sz="2800" i="1" dirty="0" smtClean="0">
                        <a:latin typeface="Cambria Math" panose="02040503050406030204" pitchFamily="18" charset="0"/>
                      </a:rPr>
                      <m:t>𝑞</m:t>
                    </m:r>
                  </m:oMath>
                </a14:m>
                <a:r>
                  <a:rPr lang="en-US" sz="2800" dirty="0"/>
                  <a:t> is false only when both </a:t>
                </a:r>
                <a14:m>
                  <m:oMath xmlns:m="http://schemas.openxmlformats.org/officeDocument/2006/math">
                    <m:r>
                      <a:rPr lang="en-US" sz="2800" i="1" dirty="0" smtClean="0">
                        <a:latin typeface="Cambria Math" panose="02040503050406030204" pitchFamily="18" charset="0"/>
                      </a:rPr>
                      <m:t>𝑝</m:t>
                    </m:r>
                  </m:oMath>
                </a14:m>
                <a:r>
                  <a:rPr lang="en-US" sz="2800" dirty="0"/>
                  <a:t> and </a:t>
                </a:r>
                <a14:m>
                  <m:oMath xmlns:m="http://schemas.openxmlformats.org/officeDocument/2006/math">
                    <m:r>
                      <a:rPr lang="en-US" sz="2800" i="1" dirty="0" smtClean="0">
                        <a:latin typeface="Cambria Math" panose="02040503050406030204" pitchFamily="18" charset="0"/>
                      </a:rPr>
                      <m:t>𝑞</m:t>
                    </m:r>
                  </m:oMath>
                </a14:m>
                <a:r>
                  <a:rPr lang="en-US" sz="2800" dirty="0"/>
                  <a:t> are false; otherwise, the disjunction is true.</a:t>
                </a:r>
              </a:p>
              <a:p>
                <a:endParaRPr lang="en-US" dirty="0"/>
              </a:p>
              <a:p>
                <a:endParaRPr lang="en-US" sz="2800" dirty="0"/>
              </a:p>
              <a:p>
                <a:endParaRPr lang="en-US" dirty="0"/>
              </a:p>
              <a:p>
                <a:endParaRPr lang="en-US" sz="2800" dirty="0"/>
              </a:p>
              <a:p>
                <a:r>
                  <a:rPr lang="en-US" dirty="0"/>
                  <a:t>Notice that the statement </a:t>
                </a:r>
                <a14:m>
                  <m:oMath xmlns:m="http://schemas.openxmlformats.org/officeDocument/2006/math">
                    <m:r>
                      <a:rPr lang="en-US" i="1" dirty="0" smtClean="0">
                        <a:latin typeface="Cambria Math" panose="02040503050406030204" pitchFamily="18" charset="0"/>
                      </a:rPr>
                      <m:t>𝑝</m:t>
                    </m:r>
                    <m:r>
                      <a:rPr lang="en-US" i="1" dirty="0" smtClean="0">
                        <a:latin typeface="Cambria Math" panose="02040503050406030204" pitchFamily="18" charset="0"/>
                      </a:rPr>
                      <m:t>∨</m:t>
                    </m:r>
                    <m:r>
                      <a:rPr lang="en-US" i="1" dirty="0" smtClean="0">
                        <a:latin typeface="Cambria Math" panose="02040503050406030204" pitchFamily="18" charset="0"/>
                      </a:rPr>
                      <m:t>𝑞</m:t>
                    </m:r>
                  </m:oMath>
                </a14:m>
                <a:r>
                  <a:rPr lang="en-US" dirty="0"/>
                  <a:t> is true in three of the possible combinations. The compound statement “I have a dog or a cat” is true in the following scenarios.</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221A2919-5B2A-3A27-DC90-651D87B7C2AA}"/>
                  </a:ext>
                </a:extLst>
              </p:cNvPr>
              <p:cNvGraphicFramePr>
                <a:graphicFrameLocks noGrp="1"/>
              </p:cNvGraphicFramePr>
              <p:nvPr>
                <p:extLst>
                  <p:ext uri="{D42A27DB-BD31-4B8C-83A1-F6EECF244321}">
                    <p14:modId xmlns:p14="http://schemas.microsoft.com/office/powerpoint/2010/main" val="827482624"/>
                  </p:ext>
                </p:extLst>
              </p:nvPr>
            </p:nvGraphicFramePr>
            <p:xfrm>
              <a:off x="3048000" y="2598420"/>
              <a:ext cx="2209800" cy="1828800"/>
            </p:xfrm>
            <a:graphic>
              <a:graphicData uri="http://schemas.openxmlformats.org/drawingml/2006/table">
                <a:tbl>
                  <a:tblPr firstRow="1" bandRow="1">
                    <a:tableStyleId>{5C22544A-7EE6-4342-B048-85BDC9FD1C3A}</a:tableStyleId>
                  </a:tblPr>
                  <a:tblGrid>
                    <a:gridCol w="736600">
                      <a:extLst>
                        <a:ext uri="{9D8B030D-6E8A-4147-A177-3AD203B41FA5}">
                          <a16:colId xmlns:a16="http://schemas.microsoft.com/office/drawing/2014/main" val="1552168975"/>
                        </a:ext>
                      </a:extLst>
                    </a:gridCol>
                    <a:gridCol w="736600">
                      <a:extLst>
                        <a:ext uri="{9D8B030D-6E8A-4147-A177-3AD203B41FA5}">
                          <a16:colId xmlns:a16="http://schemas.microsoft.com/office/drawing/2014/main" val="2560120956"/>
                        </a:ext>
                      </a:extLst>
                    </a:gridCol>
                    <a:gridCol w="736600">
                      <a:extLst>
                        <a:ext uri="{9D8B030D-6E8A-4147-A177-3AD203B41FA5}">
                          <a16:colId xmlns:a16="http://schemas.microsoft.com/office/drawing/2014/main" val="1141118904"/>
                        </a:ext>
                      </a:extLst>
                    </a:gridCol>
                  </a:tblGrid>
                  <a:tr h="231439">
                    <a:tc>
                      <a:txBody>
                        <a:bodyPr/>
                        <a:lstStyle/>
                        <a:p>
                          <a:pPr algn="ct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𝒑</m:t>
                                </m:r>
                              </m:oMath>
                            </m:oMathPara>
                          </a14:m>
                          <a:endParaRPr lang="en-IN" dirty="0"/>
                        </a:p>
                      </a:txBody>
                      <a:tcPr/>
                    </a:tc>
                    <a:tc>
                      <a:txBody>
                        <a:bodyPr/>
                        <a:lstStyle/>
                        <a:p>
                          <a:pPr algn="ct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ea typeface="Cambria Math" panose="02040503050406030204" pitchFamily="18" charset="0"/>
                                  </a:rPr>
                                  <m:t>𝒒</m:t>
                                </m:r>
                              </m:oMath>
                            </m:oMathPara>
                          </a14:m>
                          <a:endParaRPr lang="en-IN" dirty="0"/>
                        </a:p>
                      </a:txBody>
                      <a:tcPr/>
                    </a:tc>
                    <a:tc>
                      <a:txBody>
                        <a:bodyPr/>
                        <a:lstStyle/>
                        <a:p>
                          <a:pPr algn="ct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𝒑</m:t>
                                </m:r>
                                <m:r>
                                  <a:rPr lang="en-US" b="1" i="1" dirty="0"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𝒒</m:t>
                                </m:r>
                              </m:oMath>
                            </m:oMathPara>
                          </a14:m>
                          <a:endParaRPr lang="en-IN" dirty="0"/>
                        </a:p>
                      </a:txBody>
                      <a:tcPr/>
                    </a:tc>
                    <a:extLst>
                      <a:ext uri="{0D108BD9-81ED-4DB2-BD59-A6C34878D82A}">
                        <a16:rowId xmlns:a16="http://schemas.microsoft.com/office/drawing/2014/main" val="1191597081"/>
                      </a:ext>
                    </a:extLst>
                  </a:tr>
                  <a:tr h="231439">
                    <a:tc>
                      <a:txBody>
                        <a:bodyPr/>
                        <a:lstStyle/>
                        <a:p>
                          <a:pPr algn="ctr"/>
                          <a14:m>
                            <m:oMathPara xmlns:m="http://schemas.openxmlformats.org/officeDocument/2006/math">
                              <m:oMathParaPr>
                                <m:jc m:val="centerGroup"/>
                              </m:oMathParaPr>
                              <m:oMath xmlns:m="http://schemas.openxmlformats.org/officeDocument/2006/math">
                                <m:r>
                                  <m:rPr>
                                    <m:sty m:val="p"/>
                                  </m:rPr>
                                  <a:rPr lang="en-US" i="0" dirty="0" smtClean="0">
                                    <a:latin typeface="Cambria Math" panose="02040503050406030204" pitchFamily="18" charset="0"/>
                                  </a:rPr>
                                  <m:t>T</m:t>
                                </m:r>
                              </m:oMath>
                            </m:oMathPara>
                          </a14:m>
                          <a:endParaRPr lang="en-IN" i="0" dirty="0"/>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T</m:t>
                                </m:r>
                              </m:oMath>
                            </m:oMathPara>
                          </a14:m>
                          <a:endParaRPr lang="en-IN" i="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T</m:t>
                                </m:r>
                              </m:oMath>
                            </m:oMathPara>
                          </a14:m>
                          <a:endParaRPr lang="en-IN" i="0" dirty="0"/>
                        </a:p>
                      </a:txBody>
                      <a:tcPr/>
                    </a:tc>
                    <a:extLst>
                      <a:ext uri="{0D108BD9-81ED-4DB2-BD59-A6C34878D82A}">
                        <a16:rowId xmlns:a16="http://schemas.microsoft.com/office/drawing/2014/main" val="3108722442"/>
                      </a:ext>
                    </a:extLst>
                  </a:tr>
                  <a:tr h="231439">
                    <a:tc>
                      <a:txBody>
                        <a:bodyPr/>
                        <a:lstStyle/>
                        <a:p>
                          <a:pPr algn="ct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T</m:t>
                                </m:r>
                              </m:oMath>
                            </m:oMathPara>
                          </a14:m>
                          <a:endParaRPr lang="en-IN" i="0" dirty="0"/>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F</m:t>
                                </m:r>
                              </m:oMath>
                            </m:oMathPara>
                          </a14:m>
                          <a:endParaRPr lang="en-IN" i="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T</m:t>
                                </m:r>
                              </m:oMath>
                            </m:oMathPara>
                          </a14:m>
                          <a:endParaRPr lang="en-IN" i="0" dirty="0"/>
                        </a:p>
                      </a:txBody>
                      <a:tcPr/>
                    </a:tc>
                    <a:extLst>
                      <a:ext uri="{0D108BD9-81ED-4DB2-BD59-A6C34878D82A}">
                        <a16:rowId xmlns:a16="http://schemas.microsoft.com/office/drawing/2014/main" val="1710309428"/>
                      </a:ext>
                    </a:extLst>
                  </a:tr>
                  <a:tr h="231439">
                    <a:tc>
                      <a:txBody>
                        <a:bodyPr/>
                        <a:lstStyle/>
                        <a:p>
                          <a:pPr algn="ct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F</m:t>
                                </m:r>
                              </m:oMath>
                            </m:oMathPara>
                          </a14:m>
                          <a:endParaRPr lang="en-IN" i="0" dirty="0"/>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T</m:t>
                                </m:r>
                              </m:oMath>
                            </m:oMathPara>
                          </a14:m>
                          <a:endParaRPr lang="en-IN" i="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T</m:t>
                                </m:r>
                              </m:oMath>
                            </m:oMathPara>
                          </a14:m>
                          <a:endParaRPr lang="en-IN" i="0" dirty="0"/>
                        </a:p>
                      </a:txBody>
                      <a:tcPr/>
                    </a:tc>
                    <a:extLst>
                      <a:ext uri="{0D108BD9-81ED-4DB2-BD59-A6C34878D82A}">
                        <a16:rowId xmlns:a16="http://schemas.microsoft.com/office/drawing/2014/main" val="171602015"/>
                      </a:ext>
                    </a:extLst>
                  </a:tr>
                  <a:tr h="231439">
                    <a:tc>
                      <a:txBody>
                        <a:bodyPr/>
                        <a:lstStyle/>
                        <a:p>
                          <a:pPr algn="ct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F</m:t>
                                </m:r>
                              </m:oMath>
                            </m:oMathPara>
                          </a14:m>
                          <a:endParaRPr lang="en-IN" i="0" dirty="0"/>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F</m:t>
                                </m:r>
                              </m:oMath>
                            </m:oMathPara>
                          </a14:m>
                          <a:endParaRPr lang="en-IN" i="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F</m:t>
                                </m:r>
                              </m:oMath>
                            </m:oMathPara>
                          </a14:m>
                          <a:endParaRPr lang="en-IN" i="0" dirty="0"/>
                        </a:p>
                      </a:txBody>
                      <a:tcPr/>
                    </a:tc>
                    <a:extLst>
                      <a:ext uri="{0D108BD9-81ED-4DB2-BD59-A6C34878D82A}">
                        <a16:rowId xmlns:a16="http://schemas.microsoft.com/office/drawing/2014/main" val="4171202814"/>
                      </a:ext>
                    </a:extLst>
                  </a:tr>
                </a:tbl>
              </a:graphicData>
            </a:graphic>
          </p:graphicFrame>
        </mc:Choice>
        <mc:Fallback xmlns="">
          <p:graphicFrame>
            <p:nvGraphicFramePr>
              <p:cNvPr id="4" name="Table 3">
                <a:extLst>
                  <a:ext uri="{FF2B5EF4-FFF2-40B4-BE49-F238E27FC236}">
                    <a16:creationId xmlns:a16="http://schemas.microsoft.com/office/drawing/2014/main" id="{221A2919-5B2A-3A27-DC90-651D87B7C2AA}"/>
                  </a:ext>
                </a:extLst>
              </p:cNvPr>
              <p:cNvGraphicFramePr>
                <a:graphicFrameLocks noGrp="1"/>
              </p:cNvGraphicFramePr>
              <p:nvPr>
                <p:extLst>
                  <p:ext uri="{D42A27DB-BD31-4B8C-83A1-F6EECF244321}">
                    <p14:modId xmlns:p14="http://schemas.microsoft.com/office/powerpoint/2010/main" val="827482624"/>
                  </p:ext>
                </p:extLst>
              </p:nvPr>
            </p:nvGraphicFramePr>
            <p:xfrm>
              <a:off x="3048000" y="2598420"/>
              <a:ext cx="2209800" cy="1828800"/>
            </p:xfrm>
            <a:graphic>
              <a:graphicData uri="http://schemas.openxmlformats.org/drawingml/2006/table">
                <a:tbl>
                  <a:tblPr firstRow="1" bandRow="1">
                    <a:tableStyleId>{5C22544A-7EE6-4342-B048-85BDC9FD1C3A}</a:tableStyleId>
                  </a:tblPr>
                  <a:tblGrid>
                    <a:gridCol w="736600">
                      <a:extLst>
                        <a:ext uri="{9D8B030D-6E8A-4147-A177-3AD203B41FA5}">
                          <a16:colId xmlns:a16="http://schemas.microsoft.com/office/drawing/2014/main" val="1552168975"/>
                        </a:ext>
                      </a:extLst>
                    </a:gridCol>
                    <a:gridCol w="736600">
                      <a:extLst>
                        <a:ext uri="{9D8B030D-6E8A-4147-A177-3AD203B41FA5}">
                          <a16:colId xmlns:a16="http://schemas.microsoft.com/office/drawing/2014/main" val="2560120956"/>
                        </a:ext>
                      </a:extLst>
                    </a:gridCol>
                    <a:gridCol w="736600">
                      <a:extLst>
                        <a:ext uri="{9D8B030D-6E8A-4147-A177-3AD203B41FA5}">
                          <a16:colId xmlns:a16="http://schemas.microsoft.com/office/drawing/2014/main" val="1141118904"/>
                        </a:ext>
                      </a:extLst>
                    </a:gridCol>
                  </a:tblGrid>
                  <a:tr h="365760">
                    <a:tc>
                      <a:txBody>
                        <a:bodyPr/>
                        <a:lstStyle/>
                        <a:p>
                          <a:endParaRPr lang="en-US"/>
                        </a:p>
                      </a:txBody>
                      <a:tcPr>
                        <a:blipFill>
                          <a:blip r:embed="rId3"/>
                          <a:stretch>
                            <a:fillRect l="-1653" t="-1667" r="-203306" b="-405000"/>
                          </a:stretch>
                        </a:blipFill>
                      </a:tcPr>
                    </a:tc>
                    <a:tc>
                      <a:txBody>
                        <a:bodyPr/>
                        <a:lstStyle/>
                        <a:p>
                          <a:endParaRPr lang="en-US"/>
                        </a:p>
                      </a:txBody>
                      <a:tcPr>
                        <a:blipFill>
                          <a:blip r:embed="rId3"/>
                          <a:stretch>
                            <a:fillRect l="-101653" t="-1667" r="-103306" b="-405000"/>
                          </a:stretch>
                        </a:blipFill>
                      </a:tcPr>
                    </a:tc>
                    <a:tc>
                      <a:txBody>
                        <a:bodyPr/>
                        <a:lstStyle/>
                        <a:p>
                          <a:endParaRPr lang="en-US"/>
                        </a:p>
                      </a:txBody>
                      <a:tcPr>
                        <a:blipFill>
                          <a:blip r:embed="rId3"/>
                          <a:stretch>
                            <a:fillRect l="-201653" t="-1667" r="-3306" b="-405000"/>
                          </a:stretch>
                        </a:blipFill>
                      </a:tcPr>
                    </a:tc>
                    <a:extLst>
                      <a:ext uri="{0D108BD9-81ED-4DB2-BD59-A6C34878D82A}">
                        <a16:rowId xmlns:a16="http://schemas.microsoft.com/office/drawing/2014/main" val="1191597081"/>
                      </a:ext>
                    </a:extLst>
                  </a:tr>
                  <a:tr h="365760">
                    <a:tc>
                      <a:txBody>
                        <a:bodyPr/>
                        <a:lstStyle/>
                        <a:p>
                          <a:endParaRPr lang="en-US"/>
                        </a:p>
                      </a:txBody>
                      <a:tcPr>
                        <a:blipFill>
                          <a:blip r:embed="rId3"/>
                          <a:stretch>
                            <a:fillRect l="-1653" t="-101667" r="-203306" b="-305000"/>
                          </a:stretch>
                        </a:blipFill>
                      </a:tcPr>
                    </a:tc>
                    <a:tc>
                      <a:txBody>
                        <a:bodyPr/>
                        <a:lstStyle/>
                        <a:p>
                          <a:endParaRPr lang="en-US"/>
                        </a:p>
                      </a:txBody>
                      <a:tcPr>
                        <a:blipFill>
                          <a:blip r:embed="rId3"/>
                          <a:stretch>
                            <a:fillRect l="-101653" t="-101667" r="-103306" b="-305000"/>
                          </a:stretch>
                        </a:blipFill>
                      </a:tcPr>
                    </a:tc>
                    <a:tc>
                      <a:txBody>
                        <a:bodyPr/>
                        <a:lstStyle/>
                        <a:p>
                          <a:endParaRPr lang="en-US"/>
                        </a:p>
                      </a:txBody>
                      <a:tcPr>
                        <a:blipFill>
                          <a:blip r:embed="rId3"/>
                          <a:stretch>
                            <a:fillRect l="-201653" t="-101667" r="-3306" b="-305000"/>
                          </a:stretch>
                        </a:blipFill>
                      </a:tcPr>
                    </a:tc>
                    <a:extLst>
                      <a:ext uri="{0D108BD9-81ED-4DB2-BD59-A6C34878D82A}">
                        <a16:rowId xmlns:a16="http://schemas.microsoft.com/office/drawing/2014/main" val="3108722442"/>
                      </a:ext>
                    </a:extLst>
                  </a:tr>
                  <a:tr h="365760">
                    <a:tc>
                      <a:txBody>
                        <a:bodyPr/>
                        <a:lstStyle/>
                        <a:p>
                          <a:endParaRPr lang="en-US"/>
                        </a:p>
                      </a:txBody>
                      <a:tcPr>
                        <a:blipFill>
                          <a:blip r:embed="rId3"/>
                          <a:stretch>
                            <a:fillRect l="-1653" t="-198361" r="-203306" b="-200000"/>
                          </a:stretch>
                        </a:blipFill>
                      </a:tcPr>
                    </a:tc>
                    <a:tc>
                      <a:txBody>
                        <a:bodyPr/>
                        <a:lstStyle/>
                        <a:p>
                          <a:endParaRPr lang="en-US"/>
                        </a:p>
                      </a:txBody>
                      <a:tcPr>
                        <a:blipFill>
                          <a:blip r:embed="rId3"/>
                          <a:stretch>
                            <a:fillRect l="-101653" t="-198361" r="-103306" b="-200000"/>
                          </a:stretch>
                        </a:blipFill>
                      </a:tcPr>
                    </a:tc>
                    <a:tc>
                      <a:txBody>
                        <a:bodyPr/>
                        <a:lstStyle/>
                        <a:p>
                          <a:endParaRPr lang="en-US"/>
                        </a:p>
                      </a:txBody>
                      <a:tcPr>
                        <a:blipFill>
                          <a:blip r:embed="rId3"/>
                          <a:stretch>
                            <a:fillRect l="-201653" t="-198361" r="-3306" b="-200000"/>
                          </a:stretch>
                        </a:blipFill>
                      </a:tcPr>
                    </a:tc>
                    <a:extLst>
                      <a:ext uri="{0D108BD9-81ED-4DB2-BD59-A6C34878D82A}">
                        <a16:rowId xmlns:a16="http://schemas.microsoft.com/office/drawing/2014/main" val="1710309428"/>
                      </a:ext>
                    </a:extLst>
                  </a:tr>
                  <a:tr h="365760">
                    <a:tc>
                      <a:txBody>
                        <a:bodyPr/>
                        <a:lstStyle/>
                        <a:p>
                          <a:endParaRPr lang="en-US"/>
                        </a:p>
                      </a:txBody>
                      <a:tcPr>
                        <a:blipFill>
                          <a:blip r:embed="rId3"/>
                          <a:stretch>
                            <a:fillRect l="-1653" t="-303333" r="-203306" b="-103333"/>
                          </a:stretch>
                        </a:blipFill>
                      </a:tcPr>
                    </a:tc>
                    <a:tc>
                      <a:txBody>
                        <a:bodyPr/>
                        <a:lstStyle/>
                        <a:p>
                          <a:endParaRPr lang="en-US"/>
                        </a:p>
                      </a:txBody>
                      <a:tcPr>
                        <a:blipFill>
                          <a:blip r:embed="rId3"/>
                          <a:stretch>
                            <a:fillRect l="-101653" t="-303333" r="-103306" b="-103333"/>
                          </a:stretch>
                        </a:blipFill>
                      </a:tcPr>
                    </a:tc>
                    <a:tc>
                      <a:txBody>
                        <a:bodyPr/>
                        <a:lstStyle/>
                        <a:p>
                          <a:endParaRPr lang="en-US"/>
                        </a:p>
                      </a:txBody>
                      <a:tcPr>
                        <a:blipFill>
                          <a:blip r:embed="rId3"/>
                          <a:stretch>
                            <a:fillRect l="-201653" t="-303333" r="-3306" b="-103333"/>
                          </a:stretch>
                        </a:blipFill>
                      </a:tcPr>
                    </a:tc>
                    <a:extLst>
                      <a:ext uri="{0D108BD9-81ED-4DB2-BD59-A6C34878D82A}">
                        <a16:rowId xmlns:a16="http://schemas.microsoft.com/office/drawing/2014/main" val="171602015"/>
                      </a:ext>
                    </a:extLst>
                  </a:tr>
                  <a:tr h="365760">
                    <a:tc>
                      <a:txBody>
                        <a:bodyPr/>
                        <a:lstStyle/>
                        <a:p>
                          <a:endParaRPr lang="en-US"/>
                        </a:p>
                      </a:txBody>
                      <a:tcPr>
                        <a:blipFill>
                          <a:blip r:embed="rId3"/>
                          <a:stretch>
                            <a:fillRect l="-1653" t="-403333" r="-203306" b="-3333"/>
                          </a:stretch>
                        </a:blipFill>
                      </a:tcPr>
                    </a:tc>
                    <a:tc>
                      <a:txBody>
                        <a:bodyPr/>
                        <a:lstStyle/>
                        <a:p>
                          <a:endParaRPr lang="en-US"/>
                        </a:p>
                      </a:txBody>
                      <a:tcPr>
                        <a:blipFill>
                          <a:blip r:embed="rId3"/>
                          <a:stretch>
                            <a:fillRect l="-101653" t="-403333" r="-103306" b="-3333"/>
                          </a:stretch>
                        </a:blipFill>
                      </a:tcPr>
                    </a:tc>
                    <a:tc>
                      <a:txBody>
                        <a:bodyPr/>
                        <a:lstStyle/>
                        <a:p>
                          <a:endParaRPr lang="en-US"/>
                        </a:p>
                      </a:txBody>
                      <a:tcPr>
                        <a:blipFill>
                          <a:blip r:embed="rId3"/>
                          <a:stretch>
                            <a:fillRect l="-201653" t="-403333" r="-3306" b="-3333"/>
                          </a:stretch>
                        </a:blipFill>
                      </a:tcPr>
                    </a:tc>
                    <a:extLst>
                      <a:ext uri="{0D108BD9-81ED-4DB2-BD59-A6C34878D82A}">
                        <a16:rowId xmlns:a16="http://schemas.microsoft.com/office/drawing/2014/main" val="4171202814"/>
                      </a:ext>
                    </a:extLst>
                  </a:tr>
                </a:tbl>
              </a:graphicData>
            </a:graphic>
          </p:graphicFrame>
        </mc:Fallback>
      </mc:AlternateContent>
    </p:spTree>
    <p:extLst>
      <p:ext uri="{BB962C8B-B14F-4D97-AF65-F5344CB8AC3E}">
        <p14:creationId xmlns:p14="http://schemas.microsoft.com/office/powerpoint/2010/main" val="37554999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3: Constructing a Truth Table for a Disjunction</a:t>
            </a:r>
            <a:r>
              <a:rPr lang="en-US" dirty="0"/>
              <a:t> (cont.)</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1200150" lvl="1" indent="-457200">
                  <a:buFont typeface="Arial" panose="020B0604020202020204" pitchFamily="34" charset="0"/>
                  <a:buChar char="•"/>
                </a:pPr>
                <a:r>
                  <a:rPr lang="en-US" dirty="0"/>
                  <a:t>I have a dog but I don’t have a cat.</a:t>
                </a:r>
              </a:p>
              <a:p>
                <a:pPr marL="1200150" lvl="1" indent="-457200">
                  <a:buFont typeface="Arial" panose="020B0604020202020204" pitchFamily="34" charset="0"/>
                  <a:buChar char="•"/>
                </a:pPr>
                <a:r>
                  <a:rPr lang="en-US" dirty="0"/>
                  <a:t>I have a cat but I don’t have a dog.</a:t>
                </a:r>
              </a:p>
              <a:p>
                <a:pPr marL="1200150" lvl="1" indent="-457200">
                  <a:buFont typeface="Arial" panose="020B0604020202020204" pitchFamily="34" charset="0"/>
                  <a:buChar char="•"/>
                </a:pPr>
                <a:r>
                  <a:rPr lang="en-US" dirty="0"/>
                  <a:t>I have a dog and a cat.</a:t>
                </a:r>
              </a:p>
              <a:p>
                <a:r>
                  <a:rPr lang="en-US" sz="2800" dirty="0"/>
                  <a:t>If I have neither a dog nor a cat (both </a:t>
                </a:r>
                <a14:m>
                  <m:oMath xmlns:m="http://schemas.openxmlformats.org/officeDocument/2006/math">
                    <m:r>
                      <a:rPr lang="en-US" sz="2800" i="1" dirty="0" smtClean="0">
                        <a:latin typeface="Cambria Math" panose="02040503050406030204" pitchFamily="18" charset="0"/>
                      </a:rPr>
                      <m:t>𝑝</m:t>
                    </m:r>
                  </m:oMath>
                </a14:m>
                <a:r>
                  <a:rPr lang="en-US" sz="2800" dirty="0"/>
                  <a:t> and </a:t>
                </a:r>
                <a14:m>
                  <m:oMath xmlns:m="http://schemas.openxmlformats.org/officeDocument/2006/math">
                    <m:r>
                      <a:rPr lang="en-US" sz="2800" i="1" dirty="0" smtClean="0">
                        <a:latin typeface="Cambria Math" panose="02040503050406030204" pitchFamily="18" charset="0"/>
                      </a:rPr>
                      <m:t>𝑞</m:t>
                    </m:r>
                  </m:oMath>
                </a14:m>
                <a:r>
                  <a:rPr lang="en-US" sz="2800" dirty="0"/>
                  <a:t> are false), then the compound statement “I have a dog or a cat” is false.</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296"/>
                </a:stretch>
              </a:blipFill>
            </p:spPr>
            <p:txBody>
              <a:bodyPr/>
              <a:lstStyle/>
              <a:p>
                <a:r>
                  <a:rPr lang="en-IN">
                    <a:noFill/>
                  </a:rPr>
                  <a:t> </a:t>
                </a:r>
              </a:p>
            </p:txBody>
          </p:sp>
        </mc:Fallback>
      </mc:AlternateContent>
    </p:spTree>
    <p:extLst>
      <p:ext uri="{BB962C8B-B14F-4D97-AF65-F5344CB8AC3E}">
        <p14:creationId xmlns:p14="http://schemas.microsoft.com/office/powerpoint/2010/main" val="6836733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3200"/>
            </a:pPr>
            <a:r>
              <a:rPr lang="en-US" dirty="0"/>
              <a:t>Properties: </a:t>
            </a:r>
            <a:r>
              <a:rPr dirty="0"/>
              <a:t>Truth Value of Conditional Statements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145941"/>
                <a:ext cx="8229600" cy="1384995"/>
              </a:xfrm>
            </p:spPr>
            <p:txBody>
              <a:bodyPr>
                <a:spAutoFit/>
              </a:bodyPr>
              <a:lstStyle/>
              <a:p>
                <a:pPr>
                  <a:defRPr sz="2800"/>
                </a:pPr>
                <a:r>
                  <a:rPr lang="en-US" sz="2800" dirty="0"/>
                  <a:t>The conditional statement </a:t>
                </a:r>
                <a14:m>
                  <m:oMath xmlns:m="http://schemas.openxmlformats.org/officeDocument/2006/math">
                    <m:r>
                      <a:rPr lang="en-US">
                        <a:latin typeface="Cambria Math" panose="02040503050406030204" pitchFamily="18" charset="0"/>
                      </a:rPr>
                      <m:t>𝑝</m:t>
                    </m:r>
                    <m:r>
                      <a:rPr lang="en-US">
                        <a:latin typeface="Cambria Math" panose="02040503050406030204" pitchFamily="18" charset="0"/>
                      </a:rPr>
                      <m:t>⇒</m:t>
                    </m:r>
                    <m:r>
                      <a:rPr lang="en-US">
                        <a:latin typeface="Cambria Math" panose="02040503050406030204" pitchFamily="18" charset="0"/>
                      </a:rPr>
                      <m:t>𝑞</m:t>
                    </m:r>
                  </m:oMath>
                </a14:m>
                <a:r>
                  <a:rPr lang="en-US" sz="2800" dirty="0"/>
                  <a:t> is false only when </a:t>
                </a:r>
                <a14:m>
                  <m:oMath xmlns:m="http://schemas.openxmlformats.org/officeDocument/2006/math">
                    <m:r>
                      <a:rPr lang="en-US" sz="2800" b="0" i="1" smtClean="0">
                        <a:latin typeface="Cambria Math" panose="02040503050406030204" pitchFamily="18" charset="0"/>
                      </a:rPr>
                      <m:t>𝑝</m:t>
                    </m:r>
                  </m:oMath>
                </a14:m>
                <a:r>
                  <a:rPr lang="en-US" sz="2800" dirty="0"/>
                  <a:t> is true and </a:t>
                </a:r>
                <a14:m>
                  <m:oMath xmlns:m="http://schemas.openxmlformats.org/officeDocument/2006/math">
                    <m:r>
                      <a:rPr lang="en-US">
                        <a:latin typeface="Cambria Math" panose="02040503050406030204" pitchFamily="18" charset="0"/>
                      </a:rPr>
                      <m:t>𝑞</m:t>
                    </m:r>
                  </m:oMath>
                </a14:m>
                <a:r>
                  <a:rPr lang="en-US" sz="2800" dirty="0"/>
                  <a:t> is false. Otherwise, the conditional statement is true.</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145941"/>
                <a:ext cx="8229600" cy="1384995"/>
              </a:xfrm>
              <a:blipFill>
                <a:blip r:embed="rId2"/>
                <a:stretch>
                  <a:fillRect l="-1328" t="-3448" r="-1550" b="-10345"/>
                </a:stretch>
              </a:blipFill>
            </p:spPr>
            <p:txBody>
              <a:bodyPr/>
              <a:lstStyle/>
              <a:p>
                <a:r>
                  <a:rPr lang="en-IN">
                    <a:noFill/>
                  </a:rPr>
                  <a:t> </a:t>
                </a:r>
              </a:p>
            </p:txBody>
          </p:sp>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4: Constructing a Truth Table for a Conditional Statement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800" dirty="0"/>
                  <a:t>Construct a truth table for the conditional statement.</a:t>
                </a:r>
              </a:p>
              <a:p>
                <a:pPr algn="ctr"/>
                <a:r>
                  <a:rPr lang="en-US" sz="2800" dirty="0"/>
                  <a:t>If it is sunny out, then I will take a walk.</a:t>
                </a:r>
              </a:p>
              <a:p>
                <a:r>
                  <a:rPr lang="en-US" b="1" dirty="0"/>
                  <a:t>Solution</a:t>
                </a:r>
              </a:p>
              <a:p>
                <a:r>
                  <a:rPr lang="en-US" sz="2800" dirty="0"/>
                  <a:t>This conditional statement can be written as </a:t>
                </a:r>
                <a14:m>
                  <m:oMath xmlns:m="http://schemas.openxmlformats.org/officeDocument/2006/math">
                    <m:r>
                      <a:rPr lang="en-US" sz="2800" i="1" dirty="0" smtClean="0">
                        <a:latin typeface="Cambria Math" panose="02040503050406030204" pitchFamily="18" charset="0"/>
                      </a:rPr>
                      <m:t>𝑝</m:t>
                    </m:r>
                    <m:r>
                      <a:rPr lang="en-US" sz="2800" i="1" dirty="0" smtClean="0">
                        <a:latin typeface="Cambria Math" panose="02040503050406030204" pitchFamily="18" charset="0"/>
                      </a:rPr>
                      <m:t>⇒</m:t>
                    </m:r>
                    <m:r>
                      <a:rPr lang="en-US" sz="2800" i="1" dirty="0" smtClean="0">
                        <a:latin typeface="Cambria Math" panose="02040503050406030204" pitchFamily="18" charset="0"/>
                      </a:rPr>
                      <m:t>𝑞</m:t>
                    </m:r>
                  </m:oMath>
                </a14:m>
                <a:r>
                  <a:rPr lang="en-US" sz="2800" dirty="0"/>
                  <a:t>, where the two simple statements are as follows.</a:t>
                </a:r>
              </a:p>
              <a:p>
                <a14:m>
                  <m:oMath xmlns:m="http://schemas.openxmlformats.org/officeDocument/2006/math">
                    <m:r>
                      <a:rPr lang="en-US" sz="2800" i="1" dirty="0" smtClean="0">
                        <a:latin typeface="Cambria Math" panose="02040503050406030204" pitchFamily="18" charset="0"/>
                      </a:rPr>
                      <m:t>𝑝</m:t>
                    </m:r>
                    <m:r>
                      <a:rPr lang="en-US" sz="2800" b="0" i="1" dirty="0" smtClean="0">
                        <a:latin typeface="Cambria Math" panose="02040503050406030204" pitchFamily="18" charset="0"/>
                      </a:rPr>
                      <m:t>:</m:t>
                    </m:r>
                  </m:oMath>
                </a14:m>
                <a:r>
                  <a:rPr lang="en-US" dirty="0"/>
                  <a:t> It is sunny out.</a:t>
                </a:r>
              </a:p>
              <a:p>
                <a14:m>
                  <m:oMath xmlns:m="http://schemas.openxmlformats.org/officeDocument/2006/math">
                    <m:r>
                      <a:rPr lang="en-US" sz="2800" i="1" dirty="0" smtClean="0">
                        <a:latin typeface="Cambria Math" panose="02040503050406030204" pitchFamily="18" charset="0"/>
                      </a:rPr>
                      <m:t>𝑞</m:t>
                    </m:r>
                    <m:r>
                      <a:rPr lang="en-US" sz="2800" b="0" i="1" dirty="0" smtClean="0">
                        <a:latin typeface="Cambria Math" panose="02040503050406030204" pitchFamily="18" charset="0"/>
                      </a:rPr>
                      <m:t>:</m:t>
                    </m:r>
                  </m:oMath>
                </a14:m>
                <a:r>
                  <a:rPr lang="en-US" dirty="0"/>
                  <a:t> I will take a walk.</a:t>
                </a:r>
              </a:p>
              <a:p>
                <a:r>
                  <a:rPr lang="en-US" dirty="0"/>
                  <a:t>Create an empty truth table with </a:t>
                </a:r>
                <a14:m>
                  <m:oMath xmlns:m="http://schemas.openxmlformats.org/officeDocument/2006/math">
                    <m:r>
                      <a:rPr lang="en-US" i="1" dirty="0" smtClean="0">
                        <a:latin typeface="Cambria Math" panose="02040503050406030204" pitchFamily="18" charset="0"/>
                      </a:rPr>
                      <m:t>4</m:t>
                    </m:r>
                  </m:oMath>
                </a14:m>
                <a:r>
                  <a:rPr lang="en-US" dirty="0"/>
                  <a:t> rows and </a:t>
                </a:r>
                <a14:m>
                  <m:oMath xmlns:m="http://schemas.openxmlformats.org/officeDocument/2006/math">
                    <m:r>
                      <a:rPr lang="en-US" i="1" dirty="0" smtClean="0">
                        <a:latin typeface="Cambria Math" panose="02040503050406030204" pitchFamily="18" charset="0"/>
                      </a:rPr>
                      <m:t>3</m:t>
                    </m:r>
                  </m:oMath>
                </a14:m>
                <a:r>
                  <a:rPr lang="en-US" dirty="0"/>
                  <a:t> columns: </a:t>
                </a:r>
                <a14:m>
                  <m:oMath xmlns:m="http://schemas.openxmlformats.org/officeDocument/2006/math">
                    <m:r>
                      <a:rPr lang="en-US" i="1" dirty="0" smtClean="0">
                        <a:latin typeface="Cambria Math" panose="02040503050406030204" pitchFamily="18" charset="0"/>
                      </a:rPr>
                      <m:t>𝑝</m:t>
                    </m:r>
                  </m:oMath>
                </a14:m>
                <a:r>
                  <a:rPr lang="en-US" dirty="0"/>
                  <a:t>, </a:t>
                </a:r>
                <a14:m>
                  <m:oMath xmlns:m="http://schemas.openxmlformats.org/officeDocument/2006/math">
                    <m:r>
                      <a:rPr lang="en-US" i="1" dirty="0" smtClean="0">
                        <a:latin typeface="Cambria Math" panose="02040503050406030204" pitchFamily="18" charset="0"/>
                      </a:rPr>
                      <m:t>𝑞</m:t>
                    </m:r>
                  </m:oMath>
                </a14:m>
                <a:r>
                  <a:rPr lang="en-US" dirty="0"/>
                  <a:t>, and </a:t>
                </a:r>
                <a14:m>
                  <m:oMath xmlns:m="http://schemas.openxmlformats.org/officeDocument/2006/math">
                    <m:r>
                      <a:rPr lang="en-US" i="1" dirty="0" smtClean="0">
                        <a:latin typeface="Cambria Math" panose="02040503050406030204" pitchFamily="18" charset="0"/>
                      </a:rPr>
                      <m:t>𝑝</m:t>
                    </m:r>
                    <m:r>
                      <a:rPr lang="en-US" i="1" dirty="0" smtClean="0">
                        <a:latin typeface="Cambria Math" panose="02040503050406030204" pitchFamily="18" charset="0"/>
                      </a:rPr>
                      <m:t>⇒</m:t>
                    </m:r>
                    <m:r>
                      <a:rPr lang="en-US" i="1" dirty="0" smtClean="0">
                        <a:latin typeface="Cambria Math" panose="02040503050406030204" pitchFamily="18" charset="0"/>
                      </a:rPr>
                      <m:t>𝑞</m:t>
                    </m:r>
                  </m:oMath>
                </a14:m>
                <a:r>
                  <a:rPr lang="en-US" dirty="0"/>
                  <a:t>. Fill in the possible combinations for the simple statements. </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b="-1595"/>
                </a:stretch>
              </a:blipFill>
            </p:spPr>
            <p:txBody>
              <a:bodyPr/>
              <a:lstStyle/>
              <a:p>
                <a:r>
                  <a:rPr lang="en-IN">
                    <a:noFill/>
                  </a:rPr>
                  <a:t> </a:t>
                </a:r>
              </a:p>
            </p:txBody>
          </p:sp>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4: Constructing a Truth Table for a Conditional Statement</a:t>
            </a:r>
            <a:r>
              <a:rPr lang="en-US" dirty="0"/>
              <a:t> (cont.)</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dirty="0"/>
                  <a:t>It is either true or false that it is sunny out, and it is either true or false that I will take a walk.</a:t>
                </a:r>
              </a:p>
              <a:p>
                <a:endParaRPr lang="en-US" dirty="0"/>
              </a:p>
              <a:p>
                <a:endParaRPr lang="en-US" dirty="0"/>
              </a:p>
              <a:p>
                <a:endParaRPr lang="en-US" dirty="0"/>
              </a:p>
              <a:p>
                <a:endParaRPr lang="en-US" dirty="0"/>
              </a:p>
              <a:p>
                <a:r>
                  <a:rPr lang="en-US" dirty="0"/>
                  <a:t>Now, we’ll fill in the </a:t>
                </a:r>
                <a14:m>
                  <m:oMath xmlns:m="http://schemas.openxmlformats.org/officeDocument/2006/math">
                    <m:r>
                      <a:rPr lang="en-US" i="1" dirty="0" smtClean="0">
                        <a:latin typeface="Cambria Math" panose="02040503050406030204" pitchFamily="18" charset="0"/>
                      </a:rPr>
                      <m:t>𝑝</m:t>
                    </m:r>
                    <m:r>
                      <a:rPr lang="en-US" i="1" dirty="0" err="1" smtClean="0">
                        <a:latin typeface="Cambria Math" panose="02040503050406030204" pitchFamily="18" charset="0"/>
                      </a:rPr>
                      <m:t>⇒</m:t>
                    </m:r>
                    <m:r>
                      <a:rPr lang="en-US" i="1" dirty="0" err="1" smtClean="0">
                        <a:latin typeface="Cambria Math" panose="02040503050406030204" pitchFamily="18" charset="0"/>
                      </a:rPr>
                      <m:t>𝑞</m:t>
                    </m:r>
                  </m:oMath>
                </a14:m>
                <a:r>
                  <a:rPr lang="en-US" dirty="0"/>
                  <a:t> column. We’ll use the rule that a conditional statement </a:t>
                </a:r>
                <a14:m>
                  <m:oMath xmlns:m="http://schemas.openxmlformats.org/officeDocument/2006/math">
                    <m:r>
                      <a:rPr lang="en-US" i="1" dirty="0" smtClean="0">
                        <a:latin typeface="Cambria Math" panose="02040503050406030204" pitchFamily="18" charset="0"/>
                      </a:rPr>
                      <m:t>𝑝</m:t>
                    </m:r>
                    <m:r>
                      <a:rPr lang="en-US" i="1" dirty="0" smtClean="0">
                        <a:latin typeface="Cambria Math" panose="02040503050406030204" pitchFamily="18" charset="0"/>
                      </a:rPr>
                      <m:t>⇒</m:t>
                    </m:r>
                    <m:r>
                      <a:rPr lang="en-US" i="1" dirty="0" smtClean="0">
                        <a:latin typeface="Cambria Math" panose="02040503050406030204" pitchFamily="18" charset="0"/>
                      </a:rPr>
                      <m:t>𝑞</m:t>
                    </m:r>
                  </m:oMath>
                </a14:m>
                <a:r>
                  <a:rPr lang="en-US" dirty="0"/>
                  <a:t> is false only when </a:t>
                </a:r>
                <a14:m>
                  <m:oMath xmlns:m="http://schemas.openxmlformats.org/officeDocument/2006/math">
                    <m:r>
                      <a:rPr lang="en-US" i="1" dirty="0" smtClean="0">
                        <a:latin typeface="Cambria Math" panose="02040503050406030204" pitchFamily="18" charset="0"/>
                      </a:rPr>
                      <m:t>𝑝</m:t>
                    </m:r>
                  </m:oMath>
                </a14:m>
                <a:r>
                  <a:rPr lang="en-US" dirty="0"/>
                  <a:t> is true and </a:t>
                </a:r>
                <a14:m>
                  <m:oMath xmlns:m="http://schemas.openxmlformats.org/officeDocument/2006/math">
                    <m:r>
                      <a:rPr lang="en-US" i="1" dirty="0" smtClean="0">
                        <a:latin typeface="Cambria Math" panose="02040503050406030204" pitchFamily="18" charset="0"/>
                      </a:rPr>
                      <m:t>𝑞</m:t>
                    </m:r>
                  </m:oMath>
                </a14:m>
                <a:r>
                  <a:rPr lang="en-US" dirty="0"/>
                  <a:t> is false; otherwise, the conditional statement is true.</a:t>
                </a:r>
              </a:p>
              <a:p>
                <a:endParaRPr lang="en-US"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BD1F3A34-DB98-1B1A-8AF7-F490939CFE03}"/>
                  </a:ext>
                </a:extLst>
              </p:cNvPr>
              <p:cNvGraphicFramePr>
                <a:graphicFrameLocks noGrp="1"/>
              </p:cNvGraphicFramePr>
              <p:nvPr>
                <p:extLst>
                  <p:ext uri="{D42A27DB-BD31-4B8C-83A1-F6EECF244321}">
                    <p14:modId xmlns:p14="http://schemas.microsoft.com/office/powerpoint/2010/main" val="116021508"/>
                  </p:ext>
                </p:extLst>
              </p:nvPr>
            </p:nvGraphicFramePr>
            <p:xfrm>
              <a:off x="2971800" y="2057400"/>
              <a:ext cx="2590800" cy="1828800"/>
            </p:xfrm>
            <a:graphic>
              <a:graphicData uri="http://schemas.openxmlformats.org/drawingml/2006/table">
                <a:tbl>
                  <a:tblPr firstRow="1" bandRow="1">
                    <a:tableStyleId>{5C22544A-7EE6-4342-B048-85BDC9FD1C3A}</a:tableStyleId>
                  </a:tblPr>
                  <a:tblGrid>
                    <a:gridCol w="863600">
                      <a:extLst>
                        <a:ext uri="{9D8B030D-6E8A-4147-A177-3AD203B41FA5}">
                          <a16:colId xmlns:a16="http://schemas.microsoft.com/office/drawing/2014/main" val="1552168975"/>
                        </a:ext>
                      </a:extLst>
                    </a:gridCol>
                    <a:gridCol w="863600">
                      <a:extLst>
                        <a:ext uri="{9D8B030D-6E8A-4147-A177-3AD203B41FA5}">
                          <a16:colId xmlns:a16="http://schemas.microsoft.com/office/drawing/2014/main" val="2560120956"/>
                        </a:ext>
                      </a:extLst>
                    </a:gridCol>
                    <a:gridCol w="863600">
                      <a:extLst>
                        <a:ext uri="{9D8B030D-6E8A-4147-A177-3AD203B41FA5}">
                          <a16:colId xmlns:a16="http://schemas.microsoft.com/office/drawing/2014/main" val="1141118904"/>
                        </a:ext>
                      </a:extLst>
                    </a:gridCol>
                  </a:tblGrid>
                  <a:tr h="231439">
                    <a:tc>
                      <a:txBody>
                        <a:bodyPr/>
                        <a:lstStyle/>
                        <a:p>
                          <a:pPr algn="ct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𝒑</m:t>
                                </m:r>
                              </m:oMath>
                            </m:oMathPara>
                          </a14:m>
                          <a:endParaRPr lang="en-IN" dirty="0"/>
                        </a:p>
                      </a:txBody>
                      <a:tcPr/>
                    </a:tc>
                    <a:tc>
                      <a:txBody>
                        <a:bodyPr/>
                        <a:lstStyle/>
                        <a:p>
                          <a:pPr algn="ct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ea typeface="Cambria Math" panose="02040503050406030204" pitchFamily="18" charset="0"/>
                                  </a:rPr>
                                  <m:t>𝒒</m:t>
                                </m:r>
                              </m:oMath>
                            </m:oMathPara>
                          </a14:m>
                          <a:endParaRPr lang="en-IN" dirty="0"/>
                        </a:p>
                      </a:txBody>
                      <a:tcPr/>
                    </a:tc>
                    <a:tc>
                      <a:txBody>
                        <a:bodyPr/>
                        <a:lstStyle/>
                        <a:p>
                          <a:pPr algn="ct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𝒑</m:t>
                                </m:r>
                                <m:r>
                                  <a:rPr lang="en-US" i="1" dirty="0" smtClean="0">
                                    <a:latin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𝒒</m:t>
                                </m:r>
                              </m:oMath>
                            </m:oMathPara>
                          </a14:m>
                          <a:endParaRPr lang="en-IN" dirty="0"/>
                        </a:p>
                      </a:txBody>
                      <a:tcPr/>
                    </a:tc>
                    <a:extLst>
                      <a:ext uri="{0D108BD9-81ED-4DB2-BD59-A6C34878D82A}">
                        <a16:rowId xmlns:a16="http://schemas.microsoft.com/office/drawing/2014/main" val="1191597081"/>
                      </a:ext>
                    </a:extLst>
                  </a:tr>
                  <a:tr h="231439">
                    <a:tc>
                      <a:txBody>
                        <a:bodyPr/>
                        <a:lstStyle/>
                        <a:p>
                          <a:pPr algn="ctr"/>
                          <a14:m>
                            <m:oMathPara xmlns:m="http://schemas.openxmlformats.org/officeDocument/2006/math">
                              <m:oMathParaPr>
                                <m:jc m:val="centerGroup"/>
                              </m:oMathParaPr>
                              <m:oMath xmlns:m="http://schemas.openxmlformats.org/officeDocument/2006/math">
                                <m:r>
                                  <m:rPr>
                                    <m:sty m:val="p"/>
                                  </m:rPr>
                                  <a:rPr lang="en-US" i="0" dirty="0" smtClean="0">
                                    <a:latin typeface="Cambria Math" panose="02040503050406030204" pitchFamily="18" charset="0"/>
                                  </a:rPr>
                                  <m:t>T</m:t>
                                </m:r>
                              </m:oMath>
                            </m:oMathPara>
                          </a14:m>
                          <a:endParaRPr lang="en-IN" i="0" dirty="0"/>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T</m:t>
                                </m:r>
                              </m:oMath>
                            </m:oMathPara>
                          </a14:m>
                          <a:endParaRPr lang="en-IN" i="0" dirty="0"/>
                        </a:p>
                      </a:txBody>
                      <a:tcPr/>
                    </a:tc>
                    <a:tc>
                      <a:txBody>
                        <a:bodyPr/>
                        <a:lstStyle/>
                        <a:p>
                          <a:endParaRPr lang="en-IN" dirty="0"/>
                        </a:p>
                      </a:txBody>
                      <a:tcPr/>
                    </a:tc>
                    <a:extLst>
                      <a:ext uri="{0D108BD9-81ED-4DB2-BD59-A6C34878D82A}">
                        <a16:rowId xmlns:a16="http://schemas.microsoft.com/office/drawing/2014/main" val="3108722442"/>
                      </a:ext>
                    </a:extLst>
                  </a:tr>
                  <a:tr h="231439">
                    <a:tc>
                      <a:txBody>
                        <a:bodyPr/>
                        <a:lstStyle/>
                        <a:p>
                          <a:pPr algn="ct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T</m:t>
                                </m:r>
                              </m:oMath>
                            </m:oMathPara>
                          </a14:m>
                          <a:endParaRPr lang="en-IN" i="0" dirty="0"/>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F</m:t>
                                </m:r>
                              </m:oMath>
                            </m:oMathPara>
                          </a14:m>
                          <a:endParaRPr lang="en-IN" i="0" dirty="0"/>
                        </a:p>
                      </a:txBody>
                      <a:tcPr/>
                    </a:tc>
                    <a:tc>
                      <a:txBody>
                        <a:bodyPr/>
                        <a:lstStyle/>
                        <a:p>
                          <a:endParaRPr lang="en-IN" dirty="0"/>
                        </a:p>
                      </a:txBody>
                      <a:tcPr/>
                    </a:tc>
                    <a:extLst>
                      <a:ext uri="{0D108BD9-81ED-4DB2-BD59-A6C34878D82A}">
                        <a16:rowId xmlns:a16="http://schemas.microsoft.com/office/drawing/2014/main" val="1710309428"/>
                      </a:ext>
                    </a:extLst>
                  </a:tr>
                  <a:tr h="231439">
                    <a:tc>
                      <a:txBody>
                        <a:bodyPr/>
                        <a:lstStyle/>
                        <a:p>
                          <a:pPr algn="ct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F</m:t>
                                </m:r>
                              </m:oMath>
                            </m:oMathPara>
                          </a14:m>
                          <a:endParaRPr lang="en-IN" i="0" dirty="0"/>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T</m:t>
                                </m:r>
                              </m:oMath>
                            </m:oMathPara>
                          </a14:m>
                          <a:endParaRPr lang="en-IN" i="0" dirty="0"/>
                        </a:p>
                      </a:txBody>
                      <a:tcPr/>
                    </a:tc>
                    <a:tc>
                      <a:txBody>
                        <a:bodyPr/>
                        <a:lstStyle/>
                        <a:p>
                          <a:endParaRPr lang="en-IN" dirty="0"/>
                        </a:p>
                      </a:txBody>
                      <a:tcPr/>
                    </a:tc>
                    <a:extLst>
                      <a:ext uri="{0D108BD9-81ED-4DB2-BD59-A6C34878D82A}">
                        <a16:rowId xmlns:a16="http://schemas.microsoft.com/office/drawing/2014/main" val="171602015"/>
                      </a:ext>
                    </a:extLst>
                  </a:tr>
                  <a:tr h="231439">
                    <a:tc>
                      <a:txBody>
                        <a:bodyPr/>
                        <a:lstStyle/>
                        <a:p>
                          <a:pPr algn="ct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F</m:t>
                                </m:r>
                              </m:oMath>
                            </m:oMathPara>
                          </a14:m>
                          <a:endParaRPr lang="en-IN" i="0" dirty="0"/>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F</m:t>
                                </m:r>
                              </m:oMath>
                            </m:oMathPara>
                          </a14:m>
                          <a:endParaRPr lang="en-IN" i="0" dirty="0"/>
                        </a:p>
                      </a:txBody>
                      <a:tcPr/>
                    </a:tc>
                    <a:tc>
                      <a:txBody>
                        <a:bodyPr/>
                        <a:lstStyle/>
                        <a:p>
                          <a:endParaRPr lang="en-IN" dirty="0"/>
                        </a:p>
                      </a:txBody>
                      <a:tcPr/>
                    </a:tc>
                    <a:extLst>
                      <a:ext uri="{0D108BD9-81ED-4DB2-BD59-A6C34878D82A}">
                        <a16:rowId xmlns:a16="http://schemas.microsoft.com/office/drawing/2014/main" val="4171202814"/>
                      </a:ext>
                    </a:extLst>
                  </a:tr>
                </a:tbl>
              </a:graphicData>
            </a:graphic>
          </p:graphicFrame>
        </mc:Choice>
        <mc:Fallback xmlns="">
          <p:graphicFrame>
            <p:nvGraphicFramePr>
              <p:cNvPr id="4" name="Table 3">
                <a:extLst>
                  <a:ext uri="{FF2B5EF4-FFF2-40B4-BE49-F238E27FC236}">
                    <a16:creationId xmlns:a16="http://schemas.microsoft.com/office/drawing/2014/main" id="{BD1F3A34-DB98-1B1A-8AF7-F490939CFE03}"/>
                  </a:ext>
                </a:extLst>
              </p:cNvPr>
              <p:cNvGraphicFramePr>
                <a:graphicFrameLocks noGrp="1"/>
              </p:cNvGraphicFramePr>
              <p:nvPr>
                <p:extLst>
                  <p:ext uri="{D42A27DB-BD31-4B8C-83A1-F6EECF244321}">
                    <p14:modId xmlns:p14="http://schemas.microsoft.com/office/powerpoint/2010/main" val="116021508"/>
                  </p:ext>
                </p:extLst>
              </p:nvPr>
            </p:nvGraphicFramePr>
            <p:xfrm>
              <a:off x="2971800" y="2057400"/>
              <a:ext cx="2590800" cy="1828800"/>
            </p:xfrm>
            <a:graphic>
              <a:graphicData uri="http://schemas.openxmlformats.org/drawingml/2006/table">
                <a:tbl>
                  <a:tblPr firstRow="1" bandRow="1">
                    <a:tableStyleId>{5C22544A-7EE6-4342-B048-85BDC9FD1C3A}</a:tableStyleId>
                  </a:tblPr>
                  <a:tblGrid>
                    <a:gridCol w="863600">
                      <a:extLst>
                        <a:ext uri="{9D8B030D-6E8A-4147-A177-3AD203B41FA5}">
                          <a16:colId xmlns:a16="http://schemas.microsoft.com/office/drawing/2014/main" val="1552168975"/>
                        </a:ext>
                      </a:extLst>
                    </a:gridCol>
                    <a:gridCol w="863600">
                      <a:extLst>
                        <a:ext uri="{9D8B030D-6E8A-4147-A177-3AD203B41FA5}">
                          <a16:colId xmlns:a16="http://schemas.microsoft.com/office/drawing/2014/main" val="2560120956"/>
                        </a:ext>
                      </a:extLst>
                    </a:gridCol>
                    <a:gridCol w="863600">
                      <a:extLst>
                        <a:ext uri="{9D8B030D-6E8A-4147-A177-3AD203B41FA5}">
                          <a16:colId xmlns:a16="http://schemas.microsoft.com/office/drawing/2014/main" val="1141118904"/>
                        </a:ext>
                      </a:extLst>
                    </a:gridCol>
                  </a:tblGrid>
                  <a:tr h="365760">
                    <a:tc>
                      <a:txBody>
                        <a:bodyPr/>
                        <a:lstStyle/>
                        <a:p>
                          <a:endParaRPr lang="en-US"/>
                        </a:p>
                      </a:txBody>
                      <a:tcPr>
                        <a:blipFill>
                          <a:blip r:embed="rId3"/>
                          <a:stretch>
                            <a:fillRect l="-704" t="-1667" r="-202817" b="-405000"/>
                          </a:stretch>
                        </a:blipFill>
                      </a:tcPr>
                    </a:tc>
                    <a:tc>
                      <a:txBody>
                        <a:bodyPr/>
                        <a:lstStyle/>
                        <a:p>
                          <a:endParaRPr lang="en-US"/>
                        </a:p>
                      </a:txBody>
                      <a:tcPr>
                        <a:blipFill>
                          <a:blip r:embed="rId3"/>
                          <a:stretch>
                            <a:fillRect l="-100704" t="-1667" r="-102817" b="-405000"/>
                          </a:stretch>
                        </a:blipFill>
                      </a:tcPr>
                    </a:tc>
                    <a:tc>
                      <a:txBody>
                        <a:bodyPr/>
                        <a:lstStyle/>
                        <a:p>
                          <a:endParaRPr lang="en-US"/>
                        </a:p>
                      </a:txBody>
                      <a:tcPr>
                        <a:blipFill>
                          <a:blip r:embed="rId3"/>
                          <a:stretch>
                            <a:fillRect l="-200704" t="-1667" r="-2817" b="-405000"/>
                          </a:stretch>
                        </a:blipFill>
                      </a:tcPr>
                    </a:tc>
                    <a:extLst>
                      <a:ext uri="{0D108BD9-81ED-4DB2-BD59-A6C34878D82A}">
                        <a16:rowId xmlns:a16="http://schemas.microsoft.com/office/drawing/2014/main" val="1191597081"/>
                      </a:ext>
                    </a:extLst>
                  </a:tr>
                  <a:tr h="365760">
                    <a:tc>
                      <a:txBody>
                        <a:bodyPr/>
                        <a:lstStyle/>
                        <a:p>
                          <a:endParaRPr lang="en-US"/>
                        </a:p>
                      </a:txBody>
                      <a:tcPr>
                        <a:blipFill>
                          <a:blip r:embed="rId3"/>
                          <a:stretch>
                            <a:fillRect l="-704" t="-101667" r="-202817" b="-305000"/>
                          </a:stretch>
                        </a:blipFill>
                      </a:tcPr>
                    </a:tc>
                    <a:tc>
                      <a:txBody>
                        <a:bodyPr/>
                        <a:lstStyle/>
                        <a:p>
                          <a:endParaRPr lang="en-US"/>
                        </a:p>
                      </a:txBody>
                      <a:tcPr>
                        <a:blipFill>
                          <a:blip r:embed="rId3"/>
                          <a:stretch>
                            <a:fillRect l="-100704" t="-101667" r="-102817" b="-305000"/>
                          </a:stretch>
                        </a:blipFill>
                      </a:tcPr>
                    </a:tc>
                    <a:tc>
                      <a:txBody>
                        <a:bodyPr/>
                        <a:lstStyle/>
                        <a:p>
                          <a:endParaRPr lang="en-IN" dirty="0"/>
                        </a:p>
                      </a:txBody>
                      <a:tcPr/>
                    </a:tc>
                    <a:extLst>
                      <a:ext uri="{0D108BD9-81ED-4DB2-BD59-A6C34878D82A}">
                        <a16:rowId xmlns:a16="http://schemas.microsoft.com/office/drawing/2014/main" val="3108722442"/>
                      </a:ext>
                    </a:extLst>
                  </a:tr>
                  <a:tr h="365760">
                    <a:tc>
                      <a:txBody>
                        <a:bodyPr/>
                        <a:lstStyle/>
                        <a:p>
                          <a:endParaRPr lang="en-US"/>
                        </a:p>
                      </a:txBody>
                      <a:tcPr>
                        <a:blipFill>
                          <a:blip r:embed="rId3"/>
                          <a:stretch>
                            <a:fillRect l="-704" t="-198361" r="-202817" b="-200000"/>
                          </a:stretch>
                        </a:blipFill>
                      </a:tcPr>
                    </a:tc>
                    <a:tc>
                      <a:txBody>
                        <a:bodyPr/>
                        <a:lstStyle/>
                        <a:p>
                          <a:endParaRPr lang="en-US"/>
                        </a:p>
                      </a:txBody>
                      <a:tcPr>
                        <a:blipFill>
                          <a:blip r:embed="rId3"/>
                          <a:stretch>
                            <a:fillRect l="-100704" t="-198361" r="-102817" b="-200000"/>
                          </a:stretch>
                        </a:blipFill>
                      </a:tcPr>
                    </a:tc>
                    <a:tc>
                      <a:txBody>
                        <a:bodyPr/>
                        <a:lstStyle/>
                        <a:p>
                          <a:endParaRPr lang="en-IN" dirty="0"/>
                        </a:p>
                      </a:txBody>
                      <a:tcPr/>
                    </a:tc>
                    <a:extLst>
                      <a:ext uri="{0D108BD9-81ED-4DB2-BD59-A6C34878D82A}">
                        <a16:rowId xmlns:a16="http://schemas.microsoft.com/office/drawing/2014/main" val="1710309428"/>
                      </a:ext>
                    </a:extLst>
                  </a:tr>
                  <a:tr h="365760">
                    <a:tc>
                      <a:txBody>
                        <a:bodyPr/>
                        <a:lstStyle/>
                        <a:p>
                          <a:endParaRPr lang="en-US"/>
                        </a:p>
                      </a:txBody>
                      <a:tcPr>
                        <a:blipFill>
                          <a:blip r:embed="rId3"/>
                          <a:stretch>
                            <a:fillRect l="-704" t="-303333" r="-202817" b="-103333"/>
                          </a:stretch>
                        </a:blipFill>
                      </a:tcPr>
                    </a:tc>
                    <a:tc>
                      <a:txBody>
                        <a:bodyPr/>
                        <a:lstStyle/>
                        <a:p>
                          <a:endParaRPr lang="en-US"/>
                        </a:p>
                      </a:txBody>
                      <a:tcPr>
                        <a:blipFill>
                          <a:blip r:embed="rId3"/>
                          <a:stretch>
                            <a:fillRect l="-100704" t="-303333" r="-102817" b="-103333"/>
                          </a:stretch>
                        </a:blipFill>
                      </a:tcPr>
                    </a:tc>
                    <a:tc>
                      <a:txBody>
                        <a:bodyPr/>
                        <a:lstStyle/>
                        <a:p>
                          <a:endParaRPr lang="en-IN" dirty="0"/>
                        </a:p>
                      </a:txBody>
                      <a:tcPr/>
                    </a:tc>
                    <a:extLst>
                      <a:ext uri="{0D108BD9-81ED-4DB2-BD59-A6C34878D82A}">
                        <a16:rowId xmlns:a16="http://schemas.microsoft.com/office/drawing/2014/main" val="171602015"/>
                      </a:ext>
                    </a:extLst>
                  </a:tr>
                  <a:tr h="365760">
                    <a:tc>
                      <a:txBody>
                        <a:bodyPr/>
                        <a:lstStyle/>
                        <a:p>
                          <a:endParaRPr lang="en-US"/>
                        </a:p>
                      </a:txBody>
                      <a:tcPr>
                        <a:blipFill>
                          <a:blip r:embed="rId3"/>
                          <a:stretch>
                            <a:fillRect l="-704" t="-403333" r="-202817" b="-3333"/>
                          </a:stretch>
                        </a:blipFill>
                      </a:tcPr>
                    </a:tc>
                    <a:tc>
                      <a:txBody>
                        <a:bodyPr/>
                        <a:lstStyle/>
                        <a:p>
                          <a:endParaRPr lang="en-US"/>
                        </a:p>
                      </a:txBody>
                      <a:tcPr>
                        <a:blipFill>
                          <a:blip r:embed="rId3"/>
                          <a:stretch>
                            <a:fillRect l="-100704" t="-403333" r="-102817" b="-3333"/>
                          </a:stretch>
                        </a:blipFill>
                      </a:tcPr>
                    </a:tc>
                    <a:tc>
                      <a:txBody>
                        <a:bodyPr/>
                        <a:lstStyle/>
                        <a:p>
                          <a:endParaRPr lang="en-IN" dirty="0"/>
                        </a:p>
                      </a:txBody>
                      <a:tcPr/>
                    </a:tc>
                    <a:extLst>
                      <a:ext uri="{0D108BD9-81ED-4DB2-BD59-A6C34878D82A}">
                        <a16:rowId xmlns:a16="http://schemas.microsoft.com/office/drawing/2014/main" val="4171202814"/>
                      </a:ext>
                    </a:extLst>
                  </a:tr>
                </a:tbl>
              </a:graphicData>
            </a:graphic>
          </p:graphicFrame>
        </mc:Fallback>
      </mc:AlternateContent>
    </p:spTree>
    <p:extLst>
      <p:ext uri="{BB962C8B-B14F-4D97-AF65-F5344CB8AC3E}">
        <p14:creationId xmlns:p14="http://schemas.microsoft.com/office/powerpoint/2010/main" val="34881315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4: Constructing a Truth Table for a Conditional Statement</a:t>
            </a:r>
            <a:r>
              <a:rPr lang="en-US" dirty="0"/>
              <a:t> (cont.)</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endParaRPr lang="en-US" dirty="0"/>
              </a:p>
              <a:p>
                <a:endParaRPr lang="en-US" dirty="0"/>
              </a:p>
              <a:p>
                <a:endParaRPr lang="en-US" dirty="0"/>
              </a:p>
              <a:p>
                <a:endParaRPr lang="en-US" dirty="0"/>
              </a:p>
              <a:p>
                <a:r>
                  <a:rPr lang="en-US" dirty="0"/>
                  <a:t>Notice that the statement </a:t>
                </a:r>
                <a14:m>
                  <m:oMath xmlns:m="http://schemas.openxmlformats.org/officeDocument/2006/math">
                    <m:r>
                      <a:rPr lang="en-US" i="1" dirty="0" smtClean="0">
                        <a:latin typeface="Cambria Math" panose="02040503050406030204" pitchFamily="18" charset="0"/>
                      </a:rPr>
                      <m:t>𝑝</m:t>
                    </m:r>
                    <m:r>
                      <a:rPr lang="en-US" i="1" dirty="0" smtClean="0">
                        <a:latin typeface="Cambria Math" panose="02040503050406030204" pitchFamily="18" charset="0"/>
                      </a:rPr>
                      <m:t>⇒</m:t>
                    </m:r>
                    <m:r>
                      <a:rPr lang="en-US" i="1" dirty="0" smtClean="0">
                        <a:latin typeface="Cambria Math" panose="02040503050406030204" pitchFamily="18" charset="0"/>
                      </a:rPr>
                      <m:t>𝑞</m:t>
                    </m:r>
                  </m:oMath>
                </a14:m>
                <a:r>
                  <a:rPr lang="en-US" dirty="0"/>
                  <a:t> is true in three of the four possible combinations. Let’s walk through each one. When </a:t>
                </a:r>
                <a14:m>
                  <m:oMath xmlns:m="http://schemas.openxmlformats.org/officeDocument/2006/math">
                    <m:r>
                      <a:rPr lang="en-US" i="1" dirty="0" smtClean="0">
                        <a:latin typeface="Cambria Math" panose="02040503050406030204" pitchFamily="18" charset="0"/>
                      </a:rPr>
                      <m:t>𝑝</m:t>
                    </m:r>
                  </m:oMath>
                </a14:m>
                <a:r>
                  <a:rPr lang="en-US" dirty="0"/>
                  <a:t> is true, it is easy to determine whether the situation contradicts the claim made by the conditional statement. There are two possible combinations for this category:</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r="-222"/>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D55A4FA8-E1E2-AC96-4EB9-1EAD3AB15AA8}"/>
                  </a:ext>
                </a:extLst>
              </p:cNvPr>
              <p:cNvGraphicFramePr>
                <a:graphicFrameLocks noGrp="1"/>
              </p:cNvGraphicFramePr>
              <p:nvPr>
                <p:extLst>
                  <p:ext uri="{D42A27DB-BD31-4B8C-83A1-F6EECF244321}">
                    <p14:modId xmlns:p14="http://schemas.microsoft.com/office/powerpoint/2010/main" val="1989728455"/>
                  </p:ext>
                </p:extLst>
              </p:nvPr>
            </p:nvGraphicFramePr>
            <p:xfrm>
              <a:off x="2590800" y="1143000"/>
              <a:ext cx="3048000" cy="182880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1552168975"/>
                        </a:ext>
                      </a:extLst>
                    </a:gridCol>
                    <a:gridCol w="1016000">
                      <a:extLst>
                        <a:ext uri="{9D8B030D-6E8A-4147-A177-3AD203B41FA5}">
                          <a16:colId xmlns:a16="http://schemas.microsoft.com/office/drawing/2014/main" val="2560120956"/>
                        </a:ext>
                      </a:extLst>
                    </a:gridCol>
                    <a:gridCol w="1016000">
                      <a:extLst>
                        <a:ext uri="{9D8B030D-6E8A-4147-A177-3AD203B41FA5}">
                          <a16:colId xmlns:a16="http://schemas.microsoft.com/office/drawing/2014/main" val="1141118904"/>
                        </a:ext>
                      </a:extLst>
                    </a:gridCol>
                  </a:tblGrid>
                  <a:tr h="231439">
                    <a:tc>
                      <a:txBody>
                        <a:bodyPr/>
                        <a:lstStyle/>
                        <a:p>
                          <a:pPr algn="ct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𝒑</m:t>
                                </m:r>
                              </m:oMath>
                            </m:oMathPara>
                          </a14:m>
                          <a:endParaRPr lang="en-IN" dirty="0"/>
                        </a:p>
                      </a:txBody>
                      <a:tcPr/>
                    </a:tc>
                    <a:tc>
                      <a:txBody>
                        <a:bodyPr/>
                        <a:lstStyle/>
                        <a:p>
                          <a:pPr algn="ct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ea typeface="Cambria Math" panose="02040503050406030204" pitchFamily="18" charset="0"/>
                                  </a:rPr>
                                  <m:t>𝒒</m:t>
                                </m:r>
                              </m:oMath>
                            </m:oMathPara>
                          </a14:m>
                          <a:endParaRPr lang="en-IN" dirty="0"/>
                        </a:p>
                      </a:txBody>
                      <a:tcPr/>
                    </a:tc>
                    <a:tc>
                      <a:txBody>
                        <a:bodyPr/>
                        <a:lstStyle/>
                        <a:p>
                          <a:pPr algn="ct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𝒑</m:t>
                                </m:r>
                                <m:r>
                                  <a:rPr lang="en-US" i="1" dirty="0" smtClean="0">
                                    <a:latin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𝒒</m:t>
                                </m:r>
                              </m:oMath>
                            </m:oMathPara>
                          </a14:m>
                          <a:endParaRPr lang="en-IN" dirty="0"/>
                        </a:p>
                      </a:txBody>
                      <a:tcPr/>
                    </a:tc>
                    <a:extLst>
                      <a:ext uri="{0D108BD9-81ED-4DB2-BD59-A6C34878D82A}">
                        <a16:rowId xmlns:a16="http://schemas.microsoft.com/office/drawing/2014/main" val="1191597081"/>
                      </a:ext>
                    </a:extLst>
                  </a:tr>
                  <a:tr h="231439">
                    <a:tc>
                      <a:txBody>
                        <a:bodyPr/>
                        <a:lstStyle/>
                        <a:p>
                          <a:pPr algn="ctr"/>
                          <a14:m>
                            <m:oMathPara xmlns:m="http://schemas.openxmlformats.org/officeDocument/2006/math">
                              <m:oMathParaPr>
                                <m:jc m:val="centerGroup"/>
                              </m:oMathParaPr>
                              <m:oMath xmlns:m="http://schemas.openxmlformats.org/officeDocument/2006/math">
                                <m:r>
                                  <m:rPr>
                                    <m:sty m:val="p"/>
                                  </m:rPr>
                                  <a:rPr lang="en-US" i="0" dirty="0" smtClean="0">
                                    <a:latin typeface="Cambria Math" panose="02040503050406030204" pitchFamily="18" charset="0"/>
                                  </a:rPr>
                                  <m:t>T</m:t>
                                </m:r>
                              </m:oMath>
                            </m:oMathPara>
                          </a14:m>
                          <a:endParaRPr lang="en-IN" i="0" dirty="0"/>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T</m:t>
                                </m:r>
                              </m:oMath>
                            </m:oMathPara>
                          </a14:m>
                          <a:endParaRPr lang="en-IN" i="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T</m:t>
                                </m:r>
                              </m:oMath>
                            </m:oMathPara>
                          </a14:m>
                          <a:endParaRPr lang="en-IN" i="0" dirty="0"/>
                        </a:p>
                      </a:txBody>
                      <a:tcPr/>
                    </a:tc>
                    <a:extLst>
                      <a:ext uri="{0D108BD9-81ED-4DB2-BD59-A6C34878D82A}">
                        <a16:rowId xmlns:a16="http://schemas.microsoft.com/office/drawing/2014/main" val="3108722442"/>
                      </a:ext>
                    </a:extLst>
                  </a:tr>
                  <a:tr h="231439">
                    <a:tc>
                      <a:txBody>
                        <a:bodyPr/>
                        <a:lstStyle/>
                        <a:p>
                          <a:pPr algn="ct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T</m:t>
                                </m:r>
                              </m:oMath>
                            </m:oMathPara>
                          </a14:m>
                          <a:endParaRPr lang="en-IN" i="0" dirty="0"/>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F</m:t>
                                </m:r>
                              </m:oMath>
                            </m:oMathPara>
                          </a14:m>
                          <a:endParaRPr lang="en-IN" i="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F</m:t>
                                </m:r>
                              </m:oMath>
                            </m:oMathPara>
                          </a14:m>
                          <a:endParaRPr lang="en-IN" i="0" dirty="0"/>
                        </a:p>
                      </a:txBody>
                      <a:tcPr/>
                    </a:tc>
                    <a:extLst>
                      <a:ext uri="{0D108BD9-81ED-4DB2-BD59-A6C34878D82A}">
                        <a16:rowId xmlns:a16="http://schemas.microsoft.com/office/drawing/2014/main" val="1710309428"/>
                      </a:ext>
                    </a:extLst>
                  </a:tr>
                  <a:tr h="231439">
                    <a:tc>
                      <a:txBody>
                        <a:bodyPr/>
                        <a:lstStyle/>
                        <a:p>
                          <a:pPr algn="ct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F</m:t>
                                </m:r>
                              </m:oMath>
                            </m:oMathPara>
                          </a14:m>
                          <a:endParaRPr lang="en-IN" i="0" dirty="0"/>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T</m:t>
                                </m:r>
                              </m:oMath>
                            </m:oMathPara>
                          </a14:m>
                          <a:endParaRPr lang="en-IN" i="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T</m:t>
                                </m:r>
                              </m:oMath>
                            </m:oMathPara>
                          </a14:m>
                          <a:endParaRPr lang="en-IN" i="0" dirty="0"/>
                        </a:p>
                      </a:txBody>
                      <a:tcPr/>
                    </a:tc>
                    <a:extLst>
                      <a:ext uri="{0D108BD9-81ED-4DB2-BD59-A6C34878D82A}">
                        <a16:rowId xmlns:a16="http://schemas.microsoft.com/office/drawing/2014/main" val="171602015"/>
                      </a:ext>
                    </a:extLst>
                  </a:tr>
                  <a:tr h="231439">
                    <a:tc>
                      <a:txBody>
                        <a:bodyPr/>
                        <a:lstStyle/>
                        <a:p>
                          <a:pPr algn="ct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F</m:t>
                                </m:r>
                              </m:oMath>
                            </m:oMathPara>
                          </a14:m>
                          <a:endParaRPr lang="en-IN" i="0" dirty="0"/>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F</m:t>
                                </m:r>
                              </m:oMath>
                            </m:oMathPara>
                          </a14:m>
                          <a:endParaRPr lang="en-IN" i="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T</m:t>
                                </m:r>
                              </m:oMath>
                            </m:oMathPara>
                          </a14:m>
                          <a:endParaRPr lang="en-IN" i="0" dirty="0"/>
                        </a:p>
                      </a:txBody>
                      <a:tcPr/>
                    </a:tc>
                    <a:extLst>
                      <a:ext uri="{0D108BD9-81ED-4DB2-BD59-A6C34878D82A}">
                        <a16:rowId xmlns:a16="http://schemas.microsoft.com/office/drawing/2014/main" val="4171202814"/>
                      </a:ext>
                    </a:extLst>
                  </a:tr>
                </a:tbl>
              </a:graphicData>
            </a:graphic>
          </p:graphicFrame>
        </mc:Choice>
        <mc:Fallback xmlns="">
          <p:graphicFrame>
            <p:nvGraphicFramePr>
              <p:cNvPr id="5" name="Table 4">
                <a:extLst>
                  <a:ext uri="{FF2B5EF4-FFF2-40B4-BE49-F238E27FC236}">
                    <a16:creationId xmlns:a16="http://schemas.microsoft.com/office/drawing/2014/main" id="{D55A4FA8-E1E2-AC96-4EB9-1EAD3AB15AA8}"/>
                  </a:ext>
                </a:extLst>
              </p:cNvPr>
              <p:cNvGraphicFramePr>
                <a:graphicFrameLocks noGrp="1"/>
              </p:cNvGraphicFramePr>
              <p:nvPr>
                <p:extLst>
                  <p:ext uri="{D42A27DB-BD31-4B8C-83A1-F6EECF244321}">
                    <p14:modId xmlns:p14="http://schemas.microsoft.com/office/powerpoint/2010/main" val="1989728455"/>
                  </p:ext>
                </p:extLst>
              </p:nvPr>
            </p:nvGraphicFramePr>
            <p:xfrm>
              <a:off x="2590800" y="1143000"/>
              <a:ext cx="3048000" cy="182880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1552168975"/>
                        </a:ext>
                      </a:extLst>
                    </a:gridCol>
                    <a:gridCol w="1016000">
                      <a:extLst>
                        <a:ext uri="{9D8B030D-6E8A-4147-A177-3AD203B41FA5}">
                          <a16:colId xmlns:a16="http://schemas.microsoft.com/office/drawing/2014/main" val="2560120956"/>
                        </a:ext>
                      </a:extLst>
                    </a:gridCol>
                    <a:gridCol w="1016000">
                      <a:extLst>
                        <a:ext uri="{9D8B030D-6E8A-4147-A177-3AD203B41FA5}">
                          <a16:colId xmlns:a16="http://schemas.microsoft.com/office/drawing/2014/main" val="1141118904"/>
                        </a:ext>
                      </a:extLst>
                    </a:gridCol>
                  </a:tblGrid>
                  <a:tr h="365760">
                    <a:tc>
                      <a:txBody>
                        <a:bodyPr/>
                        <a:lstStyle/>
                        <a:p>
                          <a:endParaRPr lang="en-US"/>
                        </a:p>
                      </a:txBody>
                      <a:tcPr>
                        <a:blipFill>
                          <a:blip r:embed="rId3"/>
                          <a:stretch>
                            <a:fillRect l="-1198" t="-1667" r="-202395" b="-405000"/>
                          </a:stretch>
                        </a:blipFill>
                      </a:tcPr>
                    </a:tc>
                    <a:tc>
                      <a:txBody>
                        <a:bodyPr/>
                        <a:lstStyle/>
                        <a:p>
                          <a:endParaRPr lang="en-US"/>
                        </a:p>
                      </a:txBody>
                      <a:tcPr>
                        <a:blipFill>
                          <a:blip r:embed="rId3"/>
                          <a:stretch>
                            <a:fillRect l="-101807" t="-1667" r="-103614" b="-405000"/>
                          </a:stretch>
                        </a:blipFill>
                      </a:tcPr>
                    </a:tc>
                    <a:tc>
                      <a:txBody>
                        <a:bodyPr/>
                        <a:lstStyle/>
                        <a:p>
                          <a:endParaRPr lang="en-US"/>
                        </a:p>
                      </a:txBody>
                      <a:tcPr>
                        <a:blipFill>
                          <a:blip r:embed="rId3"/>
                          <a:stretch>
                            <a:fillRect l="-200599" t="-1667" r="-2994" b="-405000"/>
                          </a:stretch>
                        </a:blipFill>
                      </a:tcPr>
                    </a:tc>
                    <a:extLst>
                      <a:ext uri="{0D108BD9-81ED-4DB2-BD59-A6C34878D82A}">
                        <a16:rowId xmlns:a16="http://schemas.microsoft.com/office/drawing/2014/main" val="1191597081"/>
                      </a:ext>
                    </a:extLst>
                  </a:tr>
                  <a:tr h="365760">
                    <a:tc>
                      <a:txBody>
                        <a:bodyPr/>
                        <a:lstStyle/>
                        <a:p>
                          <a:endParaRPr lang="en-US"/>
                        </a:p>
                      </a:txBody>
                      <a:tcPr>
                        <a:blipFill>
                          <a:blip r:embed="rId3"/>
                          <a:stretch>
                            <a:fillRect l="-1198" t="-101667" r="-202395" b="-305000"/>
                          </a:stretch>
                        </a:blipFill>
                      </a:tcPr>
                    </a:tc>
                    <a:tc>
                      <a:txBody>
                        <a:bodyPr/>
                        <a:lstStyle/>
                        <a:p>
                          <a:endParaRPr lang="en-US"/>
                        </a:p>
                      </a:txBody>
                      <a:tcPr>
                        <a:blipFill>
                          <a:blip r:embed="rId3"/>
                          <a:stretch>
                            <a:fillRect l="-101807" t="-101667" r="-103614" b="-305000"/>
                          </a:stretch>
                        </a:blipFill>
                      </a:tcPr>
                    </a:tc>
                    <a:tc>
                      <a:txBody>
                        <a:bodyPr/>
                        <a:lstStyle/>
                        <a:p>
                          <a:endParaRPr lang="en-US"/>
                        </a:p>
                      </a:txBody>
                      <a:tcPr>
                        <a:blipFill>
                          <a:blip r:embed="rId3"/>
                          <a:stretch>
                            <a:fillRect l="-200599" t="-101667" r="-2994" b="-305000"/>
                          </a:stretch>
                        </a:blipFill>
                      </a:tcPr>
                    </a:tc>
                    <a:extLst>
                      <a:ext uri="{0D108BD9-81ED-4DB2-BD59-A6C34878D82A}">
                        <a16:rowId xmlns:a16="http://schemas.microsoft.com/office/drawing/2014/main" val="3108722442"/>
                      </a:ext>
                    </a:extLst>
                  </a:tr>
                  <a:tr h="365760">
                    <a:tc>
                      <a:txBody>
                        <a:bodyPr/>
                        <a:lstStyle/>
                        <a:p>
                          <a:endParaRPr lang="en-US"/>
                        </a:p>
                      </a:txBody>
                      <a:tcPr>
                        <a:blipFill>
                          <a:blip r:embed="rId3"/>
                          <a:stretch>
                            <a:fillRect l="-1198" t="-198361" r="-202395" b="-200000"/>
                          </a:stretch>
                        </a:blipFill>
                      </a:tcPr>
                    </a:tc>
                    <a:tc>
                      <a:txBody>
                        <a:bodyPr/>
                        <a:lstStyle/>
                        <a:p>
                          <a:endParaRPr lang="en-US"/>
                        </a:p>
                      </a:txBody>
                      <a:tcPr>
                        <a:blipFill>
                          <a:blip r:embed="rId3"/>
                          <a:stretch>
                            <a:fillRect l="-101807" t="-198361" r="-103614" b="-200000"/>
                          </a:stretch>
                        </a:blipFill>
                      </a:tcPr>
                    </a:tc>
                    <a:tc>
                      <a:txBody>
                        <a:bodyPr/>
                        <a:lstStyle/>
                        <a:p>
                          <a:endParaRPr lang="en-US"/>
                        </a:p>
                      </a:txBody>
                      <a:tcPr>
                        <a:blipFill>
                          <a:blip r:embed="rId3"/>
                          <a:stretch>
                            <a:fillRect l="-200599" t="-198361" r="-2994" b="-200000"/>
                          </a:stretch>
                        </a:blipFill>
                      </a:tcPr>
                    </a:tc>
                    <a:extLst>
                      <a:ext uri="{0D108BD9-81ED-4DB2-BD59-A6C34878D82A}">
                        <a16:rowId xmlns:a16="http://schemas.microsoft.com/office/drawing/2014/main" val="1710309428"/>
                      </a:ext>
                    </a:extLst>
                  </a:tr>
                  <a:tr h="365760">
                    <a:tc>
                      <a:txBody>
                        <a:bodyPr/>
                        <a:lstStyle/>
                        <a:p>
                          <a:endParaRPr lang="en-US"/>
                        </a:p>
                      </a:txBody>
                      <a:tcPr>
                        <a:blipFill>
                          <a:blip r:embed="rId3"/>
                          <a:stretch>
                            <a:fillRect l="-1198" t="-303333" r="-202395" b="-103333"/>
                          </a:stretch>
                        </a:blipFill>
                      </a:tcPr>
                    </a:tc>
                    <a:tc>
                      <a:txBody>
                        <a:bodyPr/>
                        <a:lstStyle/>
                        <a:p>
                          <a:endParaRPr lang="en-US"/>
                        </a:p>
                      </a:txBody>
                      <a:tcPr>
                        <a:blipFill>
                          <a:blip r:embed="rId3"/>
                          <a:stretch>
                            <a:fillRect l="-101807" t="-303333" r="-103614" b="-103333"/>
                          </a:stretch>
                        </a:blipFill>
                      </a:tcPr>
                    </a:tc>
                    <a:tc>
                      <a:txBody>
                        <a:bodyPr/>
                        <a:lstStyle/>
                        <a:p>
                          <a:endParaRPr lang="en-US"/>
                        </a:p>
                      </a:txBody>
                      <a:tcPr>
                        <a:blipFill>
                          <a:blip r:embed="rId3"/>
                          <a:stretch>
                            <a:fillRect l="-200599" t="-303333" r="-2994" b="-103333"/>
                          </a:stretch>
                        </a:blipFill>
                      </a:tcPr>
                    </a:tc>
                    <a:extLst>
                      <a:ext uri="{0D108BD9-81ED-4DB2-BD59-A6C34878D82A}">
                        <a16:rowId xmlns:a16="http://schemas.microsoft.com/office/drawing/2014/main" val="171602015"/>
                      </a:ext>
                    </a:extLst>
                  </a:tr>
                  <a:tr h="365760">
                    <a:tc>
                      <a:txBody>
                        <a:bodyPr/>
                        <a:lstStyle/>
                        <a:p>
                          <a:endParaRPr lang="en-US"/>
                        </a:p>
                      </a:txBody>
                      <a:tcPr>
                        <a:blipFill>
                          <a:blip r:embed="rId3"/>
                          <a:stretch>
                            <a:fillRect l="-1198" t="-403333" r="-202395" b="-3333"/>
                          </a:stretch>
                        </a:blipFill>
                      </a:tcPr>
                    </a:tc>
                    <a:tc>
                      <a:txBody>
                        <a:bodyPr/>
                        <a:lstStyle/>
                        <a:p>
                          <a:endParaRPr lang="en-US"/>
                        </a:p>
                      </a:txBody>
                      <a:tcPr>
                        <a:blipFill>
                          <a:blip r:embed="rId3"/>
                          <a:stretch>
                            <a:fillRect l="-101807" t="-403333" r="-103614" b="-3333"/>
                          </a:stretch>
                        </a:blipFill>
                      </a:tcPr>
                    </a:tc>
                    <a:tc>
                      <a:txBody>
                        <a:bodyPr/>
                        <a:lstStyle/>
                        <a:p>
                          <a:endParaRPr lang="en-US"/>
                        </a:p>
                      </a:txBody>
                      <a:tcPr>
                        <a:blipFill>
                          <a:blip r:embed="rId3"/>
                          <a:stretch>
                            <a:fillRect l="-200599" t="-403333" r="-2994" b="-3333"/>
                          </a:stretch>
                        </a:blipFill>
                      </a:tcPr>
                    </a:tc>
                    <a:extLst>
                      <a:ext uri="{0D108BD9-81ED-4DB2-BD59-A6C34878D82A}">
                        <a16:rowId xmlns:a16="http://schemas.microsoft.com/office/drawing/2014/main" val="4171202814"/>
                      </a:ext>
                    </a:extLst>
                  </a:tr>
                </a:tbl>
              </a:graphicData>
            </a:graphic>
          </p:graphicFrame>
        </mc:Fallback>
      </mc:AlternateContent>
    </p:spTree>
    <p:extLst>
      <p:ext uri="{BB962C8B-B14F-4D97-AF65-F5344CB8AC3E}">
        <p14:creationId xmlns:p14="http://schemas.microsoft.com/office/powerpoint/2010/main" val="2736362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3200"/>
            </a:pPr>
            <a:r>
              <a:rPr lang="en-US" dirty="0"/>
              <a:t>Definition: </a:t>
            </a:r>
            <a:r>
              <a:rPr dirty="0"/>
              <a:t>Truth Table</a:t>
            </a:r>
          </a:p>
        </p:txBody>
      </p:sp>
      <p:sp>
        <p:nvSpPr>
          <p:cNvPr id="3" name="Text Placeholder 2"/>
          <p:cNvSpPr>
            <a:spLocks noGrp="1"/>
          </p:cNvSpPr>
          <p:nvPr>
            <p:ph type="body" sz="quarter" idx="10"/>
          </p:nvPr>
        </p:nvSpPr>
        <p:spPr>
          <a:xfrm>
            <a:off x="457200" y="1172254"/>
            <a:ext cx="8229600" cy="1815882"/>
          </a:xfrm>
        </p:spPr>
        <p:txBody>
          <a:bodyPr>
            <a:spAutoFit/>
          </a:bodyPr>
          <a:lstStyle/>
          <a:p>
            <a:r>
              <a:rPr sz="2800" dirty="0"/>
              <a:t>A </a:t>
            </a:r>
            <a:r>
              <a:rPr sz="2800" b="1" dirty="0"/>
              <a:t>truth table</a:t>
            </a:r>
            <a:r>
              <a:rPr sz="2800" dirty="0"/>
              <a:t> describes the possible truth values of a compound statement. This is accomplished by organizing all the possible combinations of truth values of the individual simple statements.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4: Constructing a Truth Table for a Conditional Statement</a:t>
            </a:r>
            <a:r>
              <a:rPr lang="en-US" dirty="0"/>
              <a:t> (cont.)</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1200150" lvl="1" indent="-457200">
                  <a:buFont typeface="Arial" panose="020B0604020202020204" pitchFamily="34" charset="0"/>
                  <a:buChar char="•"/>
                </a:pPr>
                <a:r>
                  <a:rPr lang="en-US" dirty="0"/>
                  <a:t>If both </a:t>
                </a:r>
                <a14:m>
                  <m:oMath xmlns:m="http://schemas.openxmlformats.org/officeDocument/2006/math">
                    <m:r>
                      <a:rPr lang="en-US" i="1" dirty="0" smtClean="0">
                        <a:latin typeface="Cambria Math" panose="02040503050406030204" pitchFamily="18" charset="0"/>
                      </a:rPr>
                      <m:t>𝑝</m:t>
                    </m:r>
                  </m:oMath>
                </a14:m>
                <a:r>
                  <a:rPr lang="en-US" dirty="0"/>
                  <a:t> and </a:t>
                </a:r>
                <a14:m>
                  <m:oMath xmlns:m="http://schemas.openxmlformats.org/officeDocument/2006/math">
                    <m:r>
                      <a:rPr lang="en-US" i="1" dirty="0" smtClean="0">
                        <a:latin typeface="Cambria Math" panose="02040503050406030204" pitchFamily="18" charset="0"/>
                      </a:rPr>
                      <m:t>𝑞</m:t>
                    </m:r>
                  </m:oMath>
                </a14:m>
                <a:r>
                  <a:rPr lang="en-US" dirty="0"/>
                  <a:t> are true, then we have the scenario that it is sunny out and I take a walk. This is exactly what the conditional statement is claiming, so the conditional statement is true in this scenario.</a:t>
                </a:r>
              </a:p>
              <a:p>
                <a:pPr marL="1200150" lvl="1" indent="-457200">
                  <a:buFont typeface="Arial" panose="020B0604020202020204" pitchFamily="34" charset="0"/>
                  <a:buChar char="•"/>
                </a:pPr>
                <a:r>
                  <a:rPr lang="en-US" dirty="0"/>
                  <a:t>If </a:t>
                </a:r>
                <a14:m>
                  <m:oMath xmlns:m="http://schemas.openxmlformats.org/officeDocument/2006/math">
                    <m:r>
                      <a:rPr lang="en-US" i="1" dirty="0" smtClean="0">
                        <a:latin typeface="Cambria Math" panose="02040503050406030204" pitchFamily="18" charset="0"/>
                      </a:rPr>
                      <m:t>𝑝</m:t>
                    </m:r>
                  </m:oMath>
                </a14:m>
                <a:r>
                  <a:rPr lang="en-US" dirty="0"/>
                  <a:t> is true but </a:t>
                </a:r>
                <a14:m>
                  <m:oMath xmlns:m="http://schemas.openxmlformats.org/officeDocument/2006/math">
                    <m:r>
                      <a:rPr lang="en-US" i="1" dirty="0" smtClean="0">
                        <a:latin typeface="Cambria Math" panose="02040503050406030204" pitchFamily="18" charset="0"/>
                      </a:rPr>
                      <m:t>𝑞</m:t>
                    </m:r>
                  </m:oMath>
                </a14:m>
                <a:r>
                  <a:rPr lang="en-US" dirty="0"/>
                  <a:t> is false, then we have the scenario that it is sunny out but I did not take a walk. This contradicts the claim being made by the conditional statement, so the conditional statement is false in this scenario.</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t="-1227" r="-2000"/>
                </a:stretch>
              </a:blipFill>
            </p:spPr>
            <p:txBody>
              <a:bodyPr/>
              <a:lstStyle/>
              <a:p>
                <a:r>
                  <a:rPr lang="en-IN">
                    <a:noFill/>
                  </a:rPr>
                  <a:t> </a:t>
                </a:r>
              </a:p>
            </p:txBody>
          </p:sp>
        </mc:Fallback>
      </mc:AlternateContent>
    </p:spTree>
    <p:extLst>
      <p:ext uri="{BB962C8B-B14F-4D97-AF65-F5344CB8AC3E}">
        <p14:creationId xmlns:p14="http://schemas.microsoft.com/office/powerpoint/2010/main" val="22244740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4: Constructing a Truth Table for a Conditional Statement</a:t>
            </a:r>
            <a:r>
              <a:rPr lang="en-US" dirty="0"/>
              <a:t> (cont.)</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r>
                  <a:rPr lang="en-US" dirty="0"/>
                  <a:t>When </a:t>
                </a:r>
                <a14:m>
                  <m:oMath xmlns:m="http://schemas.openxmlformats.org/officeDocument/2006/math">
                    <m:r>
                      <a:rPr lang="en-US" i="1" dirty="0" smtClean="0">
                        <a:latin typeface="Cambria Math" panose="02040503050406030204" pitchFamily="18" charset="0"/>
                      </a:rPr>
                      <m:t>𝑝</m:t>
                    </m:r>
                  </m:oMath>
                </a14:m>
                <a:r>
                  <a:rPr lang="en-US" dirty="0"/>
                  <a:t> is false in a conditional statement, any possible outcome can happen. As a result, we say that any conditional statement where </a:t>
                </a:r>
                <a14:m>
                  <m:oMath xmlns:m="http://schemas.openxmlformats.org/officeDocument/2006/math">
                    <m:r>
                      <a:rPr lang="en-US" i="1" dirty="0" smtClean="0">
                        <a:latin typeface="Cambria Math" panose="02040503050406030204" pitchFamily="18" charset="0"/>
                      </a:rPr>
                      <m:t>𝑝</m:t>
                    </m:r>
                  </m:oMath>
                </a14:m>
                <a:r>
                  <a:rPr lang="en-US" dirty="0"/>
                  <a:t> is false is a true statement. Two of the possible combinations fall into this category:</a:t>
                </a:r>
              </a:p>
              <a:p>
                <a:pPr marL="1200150" lvl="1" indent="-457200">
                  <a:buFont typeface="Arial" panose="020B0604020202020204" pitchFamily="34" charset="0"/>
                  <a:buChar char="•"/>
                </a:pPr>
                <a:r>
                  <a:rPr lang="en-US" dirty="0"/>
                  <a:t>If </a:t>
                </a:r>
                <a14:m>
                  <m:oMath xmlns:m="http://schemas.openxmlformats.org/officeDocument/2006/math">
                    <m:r>
                      <a:rPr lang="en-US" i="1" dirty="0" smtClean="0">
                        <a:latin typeface="Cambria Math" panose="02040503050406030204" pitchFamily="18" charset="0"/>
                      </a:rPr>
                      <m:t>𝑝</m:t>
                    </m:r>
                  </m:oMath>
                </a14:m>
                <a:r>
                  <a:rPr lang="en-US" dirty="0"/>
                  <a:t> is false and </a:t>
                </a:r>
                <a14:m>
                  <m:oMath xmlns:m="http://schemas.openxmlformats.org/officeDocument/2006/math">
                    <m:r>
                      <a:rPr lang="en-US" i="1" dirty="0" smtClean="0">
                        <a:latin typeface="Cambria Math" panose="02040503050406030204" pitchFamily="18" charset="0"/>
                      </a:rPr>
                      <m:t>𝑞</m:t>
                    </m:r>
                  </m:oMath>
                </a14:m>
                <a:r>
                  <a:rPr lang="en-US" dirty="0"/>
                  <a:t> is true, then we have the scenario that it is not sunny out but I am still taking a walk. This does not contradict the original statement that I will take a walk if it is sunny out, so it is not false. Since statements are either true or false, the statement must be true in this scenario.</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2086" r="-1778"/>
                </a:stretch>
              </a:blipFill>
            </p:spPr>
            <p:txBody>
              <a:bodyPr/>
              <a:lstStyle/>
              <a:p>
                <a:r>
                  <a:rPr lang="en-IN">
                    <a:noFill/>
                  </a:rPr>
                  <a:t> </a:t>
                </a:r>
              </a:p>
            </p:txBody>
          </p:sp>
        </mc:Fallback>
      </mc:AlternateContent>
    </p:spTree>
    <p:extLst>
      <p:ext uri="{BB962C8B-B14F-4D97-AF65-F5344CB8AC3E}">
        <p14:creationId xmlns:p14="http://schemas.microsoft.com/office/powerpoint/2010/main" val="24736479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4: Constructing a Truth Table for a Conditional Statement</a:t>
            </a:r>
            <a:r>
              <a:rPr lang="en-US" dirty="0"/>
              <a:t> (cont.)</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1200150" lvl="1" indent="-457200">
                  <a:buFont typeface="Arial" panose="020B0604020202020204" pitchFamily="34" charset="0"/>
                  <a:buChar char="•"/>
                </a:pPr>
                <a:r>
                  <a:rPr lang="en-US" dirty="0"/>
                  <a:t>If both </a:t>
                </a:r>
                <a14:m>
                  <m:oMath xmlns:m="http://schemas.openxmlformats.org/officeDocument/2006/math">
                    <m:r>
                      <a:rPr lang="en-US" i="1" dirty="0" smtClean="0">
                        <a:latin typeface="Cambria Math" panose="02040503050406030204" pitchFamily="18" charset="0"/>
                      </a:rPr>
                      <m:t>𝑝</m:t>
                    </m:r>
                  </m:oMath>
                </a14:m>
                <a:r>
                  <a:rPr lang="en-US" dirty="0"/>
                  <a:t> and </a:t>
                </a:r>
                <a14:m>
                  <m:oMath xmlns:m="http://schemas.openxmlformats.org/officeDocument/2006/math">
                    <m:r>
                      <a:rPr lang="en-US" i="1" dirty="0" smtClean="0">
                        <a:latin typeface="Cambria Math" panose="02040503050406030204" pitchFamily="18" charset="0"/>
                      </a:rPr>
                      <m:t>𝑞</m:t>
                    </m:r>
                  </m:oMath>
                </a14:m>
                <a:r>
                  <a:rPr lang="en-US" dirty="0"/>
                  <a:t> are false, then we have the scenario that it is not sunny out and I am not taking a walk. Again, this does not contradict the original statement, so it is not false. The conditional statement is true in this scenario.</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t="-1227"/>
                </a:stretch>
              </a:blipFill>
            </p:spPr>
            <p:txBody>
              <a:bodyPr/>
              <a:lstStyle/>
              <a:p>
                <a:r>
                  <a:rPr lang="en-IN">
                    <a:noFill/>
                  </a:rPr>
                  <a:t> </a:t>
                </a:r>
              </a:p>
            </p:txBody>
          </p:sp>
        </mc:Fallback>
      </mc:AlternateContent>
    </p:spTree>
    <p:extLst>
      <p:ext uri="{BB962C8B-B14F-4D97-AF65-F5344CB8AC3E}">
        <p14:creationId xmlns:p14="http://schemas.microsoft.com/office/powerpoint/2010/main" val="40959220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3200"/>
            </a:pPr>
            <a:r>
              <a:rPr lang="en-US" dirty="0"/>
              <a:t>Note</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145941"/>
                <a:ext cx="8229600" cy="2677656"/>
              </a:xfrm>
            </p:spPr>
            <p:txBody>
              <a:bodyPr>
                <a:spAutoFit/>
              </a:bodyPr>
              <a:lstStyle/>
              <a:p>
                <a:pPr>
                  <a:defRPr sz="2800"/>
                </a:pPr>
                <a:r>
                  <a:rPr lang="en-US" dirty="0"/>
                  <a:t>When considering conditional statements, we can have two simple statements that seem unrelated. An </a:t>
                </a:r>
                <a:r>
                  <a:rPr lang="en-US" i="1" dirty="0"/>
                  <a:t>if/then </a:t>
                </a:r>
                <a:r>
                  <a:rPr lang="en-US" dirty="0"/>
                  <a:t>relationship can still exist even if we cannot immediately see why </a:t>
                </a:r>
                <a14:m>
                  <m:oMath xmlns:m="http://schemas.openxmlformats.org/officeDocument/2006/math">
                    <m:r>
                      <a:rPr lang="en-US" i="1" dirty="0" smtClean="0">
                        <a:latin typeface="Cambria Math" panose="02040503050406030204" pitchFamily="18" charset="0"/>
                      </a:rPr>
                      <m:t>𝑝</m:t>
                    </m:r>
                  </m:oMath>
                </a14:m>
                <a:r>
                  <a:rPr lang="en-US" dirty="0"/>
                  <a:t> implies </a:t>
                </a:r>
                <a14:m>
                  <m:oMath xmlns:m="http://schemas.openxmlformats.org/officeDocument/2006/math">
                    <m:r>
                      <a:rPr lang="en-US" i="1" dirty="0" smtClean="0">
                        <a:latin typeface="Cambria Math" panose="02040503050406030204" pitchFamily="18" charset="0"/>
                      </a:rPr>
                      <m:t>𝑞</m:t>
                    </m:r>
                  </m:oMath>
                </a14:m>
                <a:r>
                  <a:rPr lang="en-US" dirty="0"/>
                  <a:t>. In this way, the study of logic is different from how we informally think about causal relationships</a:t>
                </a:r>
                <a:r>
                  <a:rPr lang="en-US" sz="2800"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145941"/>
                <a:ext cx="8229600" cy="2677656"/>
              </a:xfrm>
              <a:blipFill>
                <a:blip r:embed="rId2"/>
                <a:stretch>
                  <a:fillRect l="-1328" t="-1802" r="-1107" b="-4955"/>
                </a:stretch>
              </a:blipFill>
            </p:spPr>
            <p:txBody>
              <a:bodyPr/>
              <a:lstStyle/>
              <a:p>
                <a:r>
                  <a:rPr lang="en-IN">
                    <a:noFill/>
                  </a:rPr>
                  <a:t> </a:t>
                </a:r>
              </a:p>
            </p:txBody>
          </p:sp>
        </mc:Fallback>
      </mc:AlternateContent>
    </p:spTree>
    <p:extLst>
      <p:ext uri="{BB962C8B-B14F-4D97-AF65-F5344CB8AC3E}">
        <p14:creationId xmlns:p14="http://schemas.microsoft.com/office/powerpoint/2010/main" val="8783665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5: </a:t>
            </a:r>
            <a:r>
              <a:rPr lang="en-US" dirty="0"/>
              <a:t>Constructing a Truth Table for a Compound Statement</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IN" sz="2800" dirty="0"/>
                  <a:t>Construct the truth table for </a:t>
                </a:r>
                <a14:m>
                  <m:oMath xmlns:m="http://schemas.openxmlformats.org/officeDocument/2006/math">
                    <m:d>
                      <m:dPr>
                        <m:ctrlPr>
                          <a:rPr lang="ar-AE" i="1">
                            <a:latin typeface="Cambria Math" panose="02040503050406030204" pitchFamily="18" charset="0"/>
                          </a:rPr>
                        </m:ctrlPr>
                      </m:dPr>
                      <m:e>
                        <m:r>
                          <a:rPr lang="ar-AE">
                            <a:latin typeface="Cambria Math" panose="02040503050406030204" pitchFamily="18" charset="0"/>
                          </a:rPr>
                          <m:t>𝑝</m:t>
                        </m:r>
                        <m:r>
                          <a:rPr lang="ar-AE">
                            <a:latin typeface="Cambria Math" panose="02040503050406030204" pitchFamily="18" charset="0"/>
                          </a:rPr>
                          <m:t>∨</m:t>
                        </m:r>
                        <m:r>
                          <a:rPr lang="ar-AE">
                            <a:latin typeface="Cambria Math" panose="02040503050406030204" pitchFamily="18" charset="0"/>
                          </a:rPr>
                          <m:t>𝑞</m:t>
                        </m:r>
                      </m:e>
                    </m:d>
                    <m:r>
                      <a:rPr lang="ar-AE">
                        <a:latin typeface="Cambria Math" panose="02040503050406030204" pitchFamily="18" charset="0"/>
                      </a:rPr>
                      <m:t>⇒</m:t>
                    </m:r>
                    <m:r>
                      <a:rPr lang="ar-AE">
                        <a:latin typeface="Cambria Math" panose="02040503050406030204" pitchFamily="18" charset="0"/>
                      </a:rPr>
                      <m:t>𝑟</m:t>
                    </m:r>
                  </m:oMath>
                </a14:m>
                <a:r>
                  <a:rPr lang="ar-AE" sz="2800" dirty="0"/>
                  <a:t>.</a:t>
                </a:r>
              </a:p>
              <a:p>
                <a:pPr>
                  <a:defRPr sz="2800"/>
                </a:pPr>
                <a:r>
                  <a:rPr lang="en-IN" b="1" dirty="0"/>
                  <a:t>Solution</a:t>
                </a:r>
              </a:p>
              <a:p>
                <a:pPr>
                  <a:defRPr sz="2800"/>
                </a:pPr>
                <a:r>
                  <a:rPr lang="en-IN" sz="2800" dirty="0"/>
                  <a:t>The compound statement </a:t>
                </a:r>
                <a14:m>
                  <m:oMath xmlns:m="http://schemas.openxmlformats.org/officeDocument/2006/math">
                    <m:r>
                      <a:rPr lang="en-IN" sz="2800" i="1" dirty="0" smtClean="0">
                        <a:latin typeface="Cambria Math" panose="02040503050406030204" pitchFamily="18" charset="0"/>
                      </a:rPr>
                      <m:t>(</m:t>
                    </m:r>
                    <m:r>
                      <a:rPr lang="en-IN" sz="2800" i="1" dirty="0" err="1" smtClean="0">
                        <a:latin typeface="Cambria Math" panose="02040503050406030204" pitchFamily="18" charset="0"/>
                      </a:rPr>
                      <m:t>𝑝</m:t>
                    </m:r>
                    <m:r>
                      <a:rPr lang="en-IN" sz="2800" i="1" dirty="0" err="1" smtClean="0">
                        <a:latin typeface="Cambria Math" panose="02040503050406030204" pitchFamily="18" charset="0"/>
                      </a:rPr>
                      <m:t>∨</m:t>
                    </m:r>
                    <m:r>
                      <a:rPr lang="en-IN" sz="2800" i="1" dirty="0" err="1" smtClean="0">
                        <a:latin typeface="Cambria Math" panose="02040503050406030204" pitchFamily="18" charset="0"/>
                      </a:rPr>
                      <m:t>𝑞</m:t>
                    </m:r>
                    <m:r>
                      <a:rPr lang="en-IN" sz="2800" i="1" dirty="0" smtClean="0">
                        <a:latin typeface="Cambria Math" panose="02040503050406030204" pitchFamily="18" charset="0"/>
                      </a:rPr>
                      <m:t>)⇒</m:t>
                    </m:r>
                    <m:r>
                      <a:rPr lang="en-IN" sz="2800" i="1" dirty="0" smtClean="0">
                        <a:latin typeface="Cambria Math" panose="02040503050406030204" pitchFamily="18" charset="0"/>
                      </a:rPr>
                      <m:t>𝑟</m:t>
                    </m:r>
                  </m:oMath>
                </a14:m>
                <a:r>
                  <a:rPr lang="en-IN" sz="2800" dirty="0"/>
                  <a:t> is made up of three simple statements </a:t>
                </a:r>
                <a14:m>
                  <m:oMath xmlns:m="http://schemas.openxmlformats.org/officeDocument/2006/math">
                    <m:r>
                      <a:rPr lang="en-IN" sz="2800" i="1" dirty="0" smtClean="0">
                        <a:latin typeface="Cambria Math" panose="02040503050406030204" pitchFamily="18" charset="0"/>
                      </a:rPr>
                      <m:t>(</m:t>
                    </m:r>
                    <m:r>
                      <a:rPr lang="en-IN" sz="2800" i="1" dirty="0" err="1" smtClean="0">
                        <a:latin typeface="Cambria Math" panose="02040503050406030204" pitchFamily="18" charset="0"/>
                      </a:rPr>
                      <m:t>𝑝</m:t>
                    </m:r>
                    <m:r>
                      <a:rPr lang="en-IN" sz="2800" i="1" dirty="0" err="1" smtClean="0">
                        <a:latin typeface="Cambria Math" panose="02040503050406030204" pitchFamily="18" charset="0"/>
                      </a:rPr>
                      <m:t>,</m:t>
                    </m:r>
                    <m:r>
                      <a:rPr lang="en-IN" sz="2800" i="1" dirty="0" err="1" smtClean="0">
                        <a:latin typeface="Cambria Math" panose="02040503050406030204" pitchFamily="18" charset="0"/>
                      </a:rPr>
                      <m:t>𝑞</m:t>
                    </m:r>
                    <m:r>
                      <a:rPr lang="en-IN" sz="2800" i="1" dirty="0" smtClean="0">
                        <a:latin typeface="Cambria Math" panose="02040503050406030204" pitchFamily="18" charset="0"/>
                      </a:rPr>
                      <m:t>, </m:t>
                    </m:r>
                  </m:oMath>
                </a14:m>
                <a:r>
                  <a:rPr lang="en-IN" sz="2800" i="0" dirty="0">
                    <a:latin typeface="+mj-lt"/>
                  </a:rPr>
                  <a:t>an</a:t>
                </a:r>
                <a:r>
                  <a:rPr lang="en-IN" sz="2800" b="0" i="0" dirty="0">
                    <a:latin typeface="+mj-lt"/>
                  </a:rPr>
                  <a:t>d</a:t>
                </a:r>
                <a14:m>
                  <m:oMath xmlns:m="http://schemas.openxmlformats.org/officeDocument/2006/math">
                    <m:r>
                      <a:rPr lang="en-IN" sz="2800" i="1" dirty="0" smtClean="0">
                        <a:latin typeface="Cambria Math" panose="02040503050406030204" pitchFamily="18" charset="0"/>
                      </a:rPr>
                      <m:t> </m:t>
                    </m:r>
                    <m:r>
                      <a:rPr lang="en-IN" sz="2800" i="1" dirty="0" smtClean="0">
                        <a:latin typeface="Cambria Math" panose="02040503050406030204" pitchFamily="18" charset="0"/>
                      </a:rPr>
                      <m:t>𝑟</m:t>
                    </m:r>
                    <m:r>
                      <a:rPr lang="en-IN" sz="2800" i="1" dirty="0" smtClean="0">
                        <a:latin typeface="Cambria Math" panose="02040503050406030204" pitchFamily="18" charset="0"/>
                      </a:rPr>
                      <m:t>)</m:t>
                    </m:r>
                  </m:oMath>
                </a14:m>
                <a:r>
                  <a:rPr lang="en-IN" sz="2800" dirty="0"/>
                  <a:t>, so the table will have </a:t>
                </a:r>
                <a14:m>
                  <m:oMath xmlns:m="http://schemas.openxmlformats.org/officeDocument/2006/math">
                    <m:r>
                      <a:rPr lang="en-IN" sz="2800" i="1" dirty="0" smtClean="0">
                        <a:latin typeface="Cambria Math" panose="02040503050406030204" pitchFamily="18" charset="0"/>
                      </a:rPr>
                      <m:t>8</m:t>
                    </m:r>
                  </m:oMath>
                </a14:m>
                <a:r>
                  <a:rPr lang="en-IN" sz="2800" dirty="0"/>
                  <a:t> rows. The table will have one column for each of the simple statements, one column for </a:t>
                </a:r>
                <a14:m>
                  <m:oMath xmlns:m="http://schemas.openxmlformats.org/officeDocument/2006/math">
                    <m:r>
                      <a:rPr lang="en-IN" sz="2800" i="1" dirty="0" smtClean="0">
                        <a:latin typeface="Cambria Math" panose="02040503050406030204" pitchFamily="18" charset="0"/>
                      </a:rPr>
                      <m:t>𝑝</m:t>
                    </m:r>
                    <m:r>
                      <a:rPr lang="en-IN" sz="2800" i="1" dirty="0" smtClean="0">
                        <a:latin typeface="Cambria Math" panose="02040503050406030204" pitchFamily="18" charset="0"/>
                      </a:rPr>
                      <m:t>∨</m:t>
                    </m:r>
                    <m:r>
                      <a:rPr lang="en-IN" sz="2800" i="1" dirty="0" smtClean="0">
                        <a:latin typeface="Cambria Math" panose="02040503050406030204" pitchFamily="18" charset="0"/>
                      </a:rPr>
                      <m:t>𝑞</m:t>
                    </m:r>
                  </m:oMath>
                </a14:m>
                <a:r>
                  <a:rPr lang="en-IN" sz="2800" dirty="0"/>
                  <a:t>, and one column for the full compound statement </a:t>
                </a:r>
                <a14:m>
                  <m:oMath xmlns:m="http://schemas.openxmlformats.org/officeDocument/2006/math">
                    <m:r>
                      <a:rPr lang="en-IN" sz="2800" i="1" dirty="0" smtClean="0">
                        <a:latin typeface="Cambria Math" panose="02040503050406030204" pitchFamily="18" charset="0"/>
                      </a:rPr>
                      <m:t>(</m:t>
                    </m:r>
                    <m:r>
                      <a:rPr lang="en-IN" sz="2800" i="1" dirty="0" err="1" smtClean="0">
                        <a:latin typeface="Cambria Math" panose="02040503050406030204" pitchFamily="18" charset="0"/>
                      </a:rPr>
                      <m:t>𝑝</m:t>
                    </m:r>
                    <m:r>
                      <a:rPr lang="en-IN" sz="2800" i="1" dirty="0" err="1" smtClean="0">
                        <a:latin typeface="Cambria Math" panose="02040503050406030204" pitchFamily="18" charset="0"/>
                      </a:rPr>
                      <m:t>∨</m:t>
                    </m:r>
                    <m:r>
                      <a:rPr lang="en-IN" sz="2800" i="1" dirty="0" err="1" smtClean="0">
                        <a:latin typeface="Cambria Math" panose="02040503050406030204" pitchFamily="18" charset="0"/>
                      </a:rPr>
                      <m:t>𝑞</m:t>
                    </m:r>
                    <m:r>
                      <a:rPr lang="en-IN" sz="2800" i="1" dirty="0" smtClean="0">
                        <a:latin typeface="Cambria Math" panose="02040503050406030204" pitchFamily="18" charset="0"/>
                      </a:rPr>
                      <m:t>)⇒</m:t>
                    </m:r>
                    <m:r>
                      <a:rPr lang="en-IN" sz="2800" i="1" dirty="0" smtClean="0">
                        <a:latin typeface="Cambria Math" panose="02040503050406030204" pitchFamily="18" charset="0"/>
                      </a:rPr>
                      <m:t>𝑟</m:t>
                    </m:r>
                  </m:oMath>
                </a14:m>
                <a:r>
                  <a:rPr lang="en-IN" sz="2800" dirty="0"/>
                  <a:t>. After creating the table, we can fill in all possible combinations of truth values for the simple statements.</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595" r="-2148"/>
                </a:stretch>
              </a:blipFill>
            </p:spPr>
            <p:txBody>
              <a:bodyPr/>
              <a:lstStyle/>
              <a:p>
                <a:r>
                  <a:rPr lang="en-IN">
                    <a:noFill/>
                  </a:rPr>
                  <a:t> </a:t>
                </a:r>
              </a:p>
            </p:txBody>
          </p:sp>
        </mc:Fallback>
      </mc:AlternateContent>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5: </a:t>
            </a:r>
            <a:r>
              <a:rPr lang="en-US" dirty="0"/>
              <a:t>Constructing a Truth Table for a Compound Statement (cont.)</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endParaRPr lang="en-US" dirty="0"/>
              </a:p>
              <a:p>
                <a:pPr>
                  <a:defRPr sz="2800"/>
                </a:pPr>
                <a:endParaRPr lang="en-US" dirty="0"/>
              </a:p>
              <a:p>
                <a:pPr>
                  <a:defRPr sz="2800"/>
                </a:pPr>
                <a:endParaRPr lang="en-US" dirty="0"/>
              </a:p>
              <a:p>
                <a:pPr>
                  <a:defRPr sz="2800"/>
                </a:pPr>
                <a:endParaRPr lang="en-US" dirty="0"/>
              </a:p>
              <a:p>
                <a:pPr>
                  <a:defRPr sz="2800"/>
                </a:pPr>
                <a:endParaRPr lang="en-US" dirty="0"/>
              </a:p>
              <a:p>
                <a:pPr>
                  <a:defRPr sz="2800"/>
                </a:pPr>
                <a:endParaRPr lang="en-US" dirty="0"/>
              </a:p>
              <a:p>
                <a:pPr>
                  <a:defRPr sz="2800"/>
                </a:pPr>
                <a:endParaRPr lang="en-US" dirty="0"/>
              </a:p>
              <a:p>
                <a:pPr>
                  <a:defRPr sz="2800"/>
                </a:pPr>
                <a:r>
                  <a:rPr lang="en-US" dirty="0"/>
                  <a:t>The next step is to fill in the </a:t>
                </a:r>
                <a14:m>
                  <m:oMath xmlns:m="http://schemas.openxmlformats.org/officeDocument/2006/math">
                    <m:r>
                      <a:rPr lang="en-US" i="1" dirty="0" smtClean="0">
                        <a:latin typeface="Cambria Math" panose="02040503050406030204" pitchFamily="18" charset="0"/>
                      </a:rPr>
                      <m:t>𝑝</m:t>
                    </m:r>
                    <m:r>
                      <a:rPr lang="en-US" i="1" dirty="0" smtClean="0">
                        <a:latin typeface="Cambria Math" panose="02040503050406030204" pitchFamily="18" charset="0"/>
                      </a:rPr>
                      <m:t>∨</m:t>
                    </m:r>
                    <m:r>
                      <a:rPr lang="en-US" i="1" dirty="0" smtClean="0">
                        <a:latin typeface="Cambria Math" panose="02040503050406030204" pitchFamily="18" charset="0"/>
                      </a:rPr>
                      <m:t>𝑞</m:t>
                    </m:r>
                  </m:oMath>
                </a14:m>
                <a:r>
                  <a:rPr lang="en-US" dirty="0"/>
                  <a:t> column. We’ll use the rule that a disjunction </a:t>
                </a:r>
                <a14:m>
                  <m:oMath xmlns:m="http://schemas.openxmlformats.org/officeDocument/2006/math">
                    <m:r>
                      <a:rPr lang="en-US" i="1" dirty="0" smtClean="0">
                        <a:latin typeface="Cambria Math" panose="02040503050406030204" pitchFamily="18" charset="0"/>
                      </a:rPr>
                      <m:t>𝑝</m:t>
                    </m:r>
                    <m:r>
                      <a:rPr lang="en-US" i="1" dirty="0" smtClean="0">
                        <a:latin typeface="Cambria Math" panose="02040503050406030204" pitchFamily="18" charset="0"/>
                      </a:rPr>
                      <m:t>∨</m:t>
                    </m:r>
                    <m:r>
                      <a:rPr lang="en-US" i="1" dirty="0" smtClean="0">
                        <a:latin typeface="Cambria Math" panose="02040503050406030204" pitchFamily="18" charset="0"/>
                      </a:rPr>
                      <m:t>𝑞</m:t>
                    </m:r>
                  </m:oMath>
                </a14:m>
                <a:r>
                  <a:rPr lang="en-US" dirty="0"/>
                  <a:t> is false only when both </a:t>
                </a:r>
                <a14:m>
                  <m:oMath xmlns:m="http://schemas.openxmlformats.org/officeDocument/2006/math">
                    <m:r>
                      <a:rPr lang="en-US" i="1" dirty="0" smtClean="0">
                        <a:latin typeface="Cambria Math" panose="02040503050406030204" pitchFamily="18" charset="0"/>
                      </a:rPr>
                      <m:t>𝑝</m:t>
                    </m:r>
                  </m:oMath>
                </a14:m>
                <a:r>
                  <a:rPr lang="en-US" dirty="0"/>
                  <a:t> and </a:t>
                </a:r>
                <a14:m>
                  <m:oMath xmlns:m="http://schemas.openxmlformats.org/officeDocument/2006/math">
                    <m:r>
                      <a:rPr lang="en-US" i="1" dirty="0" smtClean="0">
                        <a:latin typeface="Cambria Math" panose="02040503050406030204" pitchFamily="18" charset="0"/>
                      </a:rPr>
                      <m:t>𝑞</m:t>
                    </m:r>
                  </m:oMath>
                </a14:m>
                <a:r>
                  <a:rPr lang="en-US" dirty="0"/>
                  <a:t> are false; otherwise, the disjunction is true.</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r="-2296" b="-3313"/>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6FCC73A2-4E80-0261-DA6E-FC92C3584A82}"/>
                  </a:ext>
                </a:extLst>
              </p:cNvPr>
              <p:cNvGraphicFramePr>
                <a:graphicFrameLocks noGrp="1"/>
              </p:cNvGraphicFramePr>
              <p:nvPr>
                <p:extLst>
                  <p:ext uri="{D42A27DB-BD31-4B8C-83A1-F6EECF244321}">
                    <p14:modId xmlns:p14="http://schemas.microsoft.com/office/powerpoint/2010/main" val="2285546419"/>
                  </p:ext>
                </p:extLst>
              </p:nvPr>
            </p:nvGraphicFramePr>
            <p:xfrm>
              <a:off x="838200" y="1175657"/>
              <a:ext cx="6400800" cy="3291840"/>
            </p:xfrm>
            <a:graphic>
              <a:graphicData uri="http://schemas.openxmlformats.org/drawingml/2006/table">
                <a:tbl>
                  <a:tblPr firstRow="1" bandRow="1">
                    <a:tableStyleId>{5C22544A-7EE6-4342-B048-85BDC9FD1C3A}</a:tableStyleId>
                  </a:tblPr>
                  <a:tblGrid>
                    <a:gridCol w="1143000">
                      <a:extLst>
                        <a:ext uri="{9D8B030D-6E8A-4147-A177-3AD203B41FA5}">
                          <a16:colId xmlns:a16="http://schemas.microsoft.com/office/drawing/2014/main" val="1552168975"/>
                        </a:ext>
                      </a:extLst>
                    </a:gridCol>
                    <a:gridCol w="1143000">
                      <a:extLst>
                        <a:ext uri="{9D8B030D-6E8A-4147-A177-3AD203B41FA5}">
                          <a16:colId xmlns:a16="http://schemas.microsoft.com/office/drawing/2014/main" val="2560120956"/>
                        </a:ext>
                      </a:extLst>
                    </a:gridCol>
                    <a:gridCol w="1219200">
                      <a:extLst>
                        <a:ext uri="{9D8B030D-6E8A-4147-A177-3AD203B41FA5}">
                          <a16:colId xmlns:a16="http://schemas.microsoft.com/office/drawing/2014/main" val="1141118904"/>
                        </a:ext>
                      </a:extLst>
                    </a:gridCol>
                    <a:gridCol w="1219200">
                      <a:extLst>
                        <a:ext uri="{9D8B030D-6E8A-4147-A177-3AD203B41FA5}">
                          <a16:colId xmlns:a16="http://schemas.microsoft.com/office/drawing/2014/main" val="2375005206"/>
                        </a:ext>
                      </a:extLst>
                    </a:gridCol>
                    <a:gridCol w="1676400">
                      <a:extLst>
                        <a:ext uri="{9D8B030D-6E8A-4147-A177-3AD203B41FA5}">
                          <a16:colId xmlns:a16="http://schemas.microsoft.com/office/drawing/2014/main" val="3544228197"/>
                        </a:ext>
                      </a:extLst>
                    </a:gridCol>
                  </a:tblGrid>
                  <a:tr h="231439">
                    <a:tc>
                      <a:txBody>
                        <a:bodyPr/>
                        <a:lstStyle/>
                        <a:p>
                          <a:pPr algn="ct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𝒑</m:t>
                                </m:r>
                              </m:oMath>
                            </m:oMathPara>
                          </a14:m>
                          <a:endParaRPr lang="en-IN" dirty="0"/>
                        </a:p>
                      </a:txBody>
                      <a:tcPr/>
                    </a:tc>
                    <a:tc>
                      <a:txBody>
                        <a:bodyPr/>
                        <a:lstStyle/>
                        <a:p>
                          <a:pPr algn="ct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ea typeface="Cambria Math" panose="02040503050406030204" pitchFamily="18" charset="0"/>
                                  </a:rPr>
                                  <m:t>𝒒</m:t>
                                </m:r>
                              </m:oMath>
                            </m:oMathPara>
                          </a14:m>
                          <a:endParaRPr lang="en-IN" dirty="0"/>
                        </a:p>
                      </a:txBody>
                      <a:tcPr/>
                    </a:tc>
                    <a:tc>
                      <a:txBody>
                        <a:bodyPr/>
                        <a:lstStyle/>
                        <a:p>
                          <a:pPr algn="ct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𝒓</m:t>
                                </m:r>
                              </m:oMath>
                            </m:oMathPara>
                          </a14:m>
                          <a:endParaRPr lang="en-IN"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𝒑</m:t>
                                </m:r>
                                <m:r>
                                  <a:rPr lang="en-US" b="1" i="1" dirty="0"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𝒒</m:t>
                                </m:r>
                              </m:oMath>
                            </m:oMathPara>
                          </a14:m>
                          <a:endParaRPr lang="en-IN" dirty="0"/>
                        </a:p>
                      </a:txBody>
                      <a:tcPr/>
                    </a:tc>
                    <a:tc>
                      <a:txBody>
                        <a:bodyPr/>
                        <a:lstStyle/>
                        <a:p>
                          <a:pPr algn="ctr"/>
                          <a14:m>
                            <m:oMathPara xmlns:m="http://schemas.openxmlformats.org/officeDocument/2006/math">
                              <m:oMathParaPr>
                                <m:jc m:val="centerGroup"/>
                              </m:oMathParaPr>
                              <m:oMath xmlns:m="http://schemas.openxmlformats.org/officeDocument/2006/math">
                                <m:d>
                                  <m:dPr>
                                    <m:ctrlPr>
                                      <a:rPr lang="en-IN" i="1" smtClean="0">
                                        <a:latin typeface="Cambria Math" panose="02040503050406030204" pitchFamily="18" charset="0"/>
                                      </a:rPr>
                                    </m:ctrlPr>
                                  </m:dPr>
                                  <m:e>
                                    <m:r>
                                      <a:rPr lang="en-US" b="1" i="1" smtClean="0">
                                        <a:latin typeface="Cambria Math" panose="02040503050406030204" pitchFamily="18" charset="0"/>
                                      </a:rPr>
                                      <m:t>𝒑</m:t>
                                    </m:r>
                                    <m:r>
                                      <a:rPr lang="en-US" b="1" i="1" dirty="0"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𝒒</m:t>
                                    </m:r>
                                    <m:r>
                                      <m:rPr>
                                        <m:nor/>
                                      </m:rPr>
                                      <a:rPr lang="en-IN" dirty="0"/>
                                      <m:t> </m:t>
                                    </m:r>
                                  </m:e>
                                </m:d>
                                <m:r>
                                  <a:rPr lang="en-US" i="1" dirty="0" smtClean="0">
                                    <a:latin typeface="Cambria Math" panose="02040503050406030204" pitchFamily="18" charset="0"/>
                                  </a:rPr>
                                  <m:t>⇒</m:t>
                                </m:r>
                                <m:r>
                                  <a:rPr lang="en-US" b="1" i="1" dirty="0" smtClean="0">
                                    <a:latin typeface="Cambria Math" panose="02040503050406030204" pitchFamily="18" charset="0"/>
                                  </a:rPr>
                                  <m:t>𝒓</m:t>
                                </m:r>
                              </m:oMath>
                            </m:oMathPara>
                          </a14:m>
                          <a:endParaRPr lang="en-IN" dirty="0"/>
                        </a:p>
                      </a:txBody>
                      <a:tcPr/>
                    </a:tc>
                    <a:extLst>
                      <a:ext uri="{0D108BD9-81ED-4DB2-BD59-A6C34878D82A}">
                        <a16:rowId xmlns:a16="http://schemas.microsoft.com/office/drawing/2014/main" val="1191597081"/>
                      </a:ext>
                    </a:extLst>
                  </a:tr>
                  <a:tr h="231439">
                    <a:tc>
                      <a:txBody>
                        <a:bodyPr/>
                        <a:lstStyle/>
                        <a:p>
                          <a:pPr algn="ctr"/>
                          <a14:m>
                            <m:oMathPara xmlns:m="http://schemas.openxmlformats.org/officeDocument/2006/math">
                              <m:oMathParaPr>
                                <m:jc m:val="centerGroup"/>
                              </m:oMathParaPr>
                              <m:oMath xmlns:m="http://schemas.openxmlformats.org/officeDocument/2006/math">
                                <m:r>
                                  <m:rPr>
                                    <m:sty m:val="p"/>
                                  </m:rPr>
                                  <a:rPr lang="en-US" i="0" dirty="0" smtClean="0">
                                    <a:latin typeface="Cambria Math" panose="02040503050406030204" pitchFamily="18" charset="0"/>
                                  </a:rPr>
                                  <m:t>T</m:t>
                                </m:r>
                              </m:oMath>
                            </m:oMathPara>
                          </a14:m>
                          <a:endParaRPr lang="en-IN" i="0" dirty="0"/>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T</m:t>
                                </m:r>
                              </m:oMath>
                            </m:oMathPara>
                          </a14:m>
                          <a:endParaRPr lang="en-IN" i="0" dirty="0"/>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T</m:t>
                                </m:r>
                              </m:oMath>
                            </m:oMathPara>
                          </a14:m>
                          <a:endParaRPr lang="en-IN" i="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i="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i="0" dirty="0"/>
                        </a:p>
                      </a:txBody>
                      <a:tcPr/>
                    </a:tc>
                    <a:extLst>
                      <a:ext uri="{0D108BD9-81ED-4DB2-BD59-A6C34878D82A}">
                        <a16:rowId xmlns:a16="http://schemas.microsoft.com/office/drawing/2014/main" val="3108722442"/>
                      </a:ext>
                    </a:extLst>
                  </a:tr>
                  <a:tr h="231439">
                    <a:tc>
                      <a:txBody>
                        <a:bodyPr/>
                        <a:lstStyle/>
                        <a:p>
                          <a:pPr algn="ct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T</m:t>
                                </m:r>
                              </m:oMath>
                            </m:oMathPara>
                          </a14:m>
                          <a:endParaRPr lang="en-IN" i="0" dirty="0"/>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T</m:t>
                                </m:r>
                              </m:oMath>
                            </m:oMathPara>
                          </a14:m>
                          <a:endParaRPr lang="en-IN" i="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sz="1800" b="0" i="0" u="none" strike="noStrike" kern="1200" cap="none" spc="0" normalizeH="0" baseline="0" noProof="0" smtClean="0">
                                    <a:ln>
                                      <a:noFill/>
                                    </a:ln>
                                    <a:solidFill>
                                      <a:srgbClr val="366092"/>
                                    </a:solidFill>
                                    <a:effectLst/>
                                    <a:uLnTx/>
                                    <a:uFillTx/>
                                    <a:latin typeface="Cambria Math" panose="02040503050406030204" pitchFamily="18" charset="0"/>
                                    <a:ea typeface="+mn-ea"/>
                                    <a:cs typeface="+mn-cs"/>
                                  </a:rPr>
                                  <m:t>F</m:t>
                                </m:r>
                              </m:oMath>
                            </m:oMathPara>
                          </a14:m>
                          <a:endParaRPr kumimoji="0" lang="en-IN" sz="1800" b="0" i="0" u="none" strike="noStrike" kern="1200" cap="none" spc="0" normalizeH="0" baseline="0" noProof="0" dirty="0">
                            <a:ln>
                              <a:noFill/>
                            </a:ln>
                            <a:solidFill>
                              <a:srgbClr val="366092"/>
                            </a:solidFill>
                            <a:effectLst/>
                            <a:uLnTx/>
                            <a:uFillTx/>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i="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i="0" dirty="0"/>
                        </a:p>
                      </a:txBody>
                      <a:tcPr/>
                    </a:tc>
                    <a:extLst>
                      <a:ext uri="{0D108BD9-81ED-4DB2-BD59-A6C34878D82A}">
                        <a16:rowId xmlns:a16="http://schemas.microsoft.com/office/drawing/2014/main" val="1710309428"/>
                      </a:ext>
                    </a:extLst>
                  </a:tr>
                  <a:tr h="2314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sz="1800" b="0" i="0" u="none" strike="noStrike" kern="1200" cap="none" spc="0" normalizeH="0" baseline="0" noProof="0" smtClean="0">
                                    <a:ln>
                                      <a:noFill/>
                                    </a:ln>
                                    <a:solidFill>
                                      <a:srgbClr val="366092"/>
                                    </a:solidFill>
                                    <a:effectLst/>
                                    <a:uLnTx/>
                                    <a:uFillTx/>
                                    <a:latin typeface="Cambria Math" panose="02040503050406030204" pitchFamily="18" charset="0"/>
                                    <a:ea typeface="+mn-ea"/>
                                    <a:cs typeface="+mn-cs"/>
                                  </a:rPr>
                                  <m:t>T</m:t>
                                </m:r>
                              </m:oMath>
                            </m:oMathPara>
                          </a14:m>
                          <a:endParaRPr kumimoji="0" lang="en-IN" sz="1800" b="0" i="0" u="none" strike="noStrike" kern="1200" cap="none" spc="0" normalizeH="0" baseline="0" noProof="0" dirty="0">
                            <a:ln>
                              <a:noFill/>
                            </a:ln>
                            <a:solidFill>
                              <a:srgbClr val="366092"/>
                            </a:solidFill>
                            <a:effectLst/>
                            <a:uLnTx/>
                            <a:uFillTx/>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sz="1800" b="0" i="0" u="none" strike="noStrike" kern="1200" cap="none" spc="0" normalizeH="0" baseline="0" noProof="0" smtClean="0">
                                    <a:ln>
                                      <a:noFill/>
                                    </a:ln>
                                    <a:solidFill>
                                      <a:srgbClr val="366092"/>
                                    </a:solidFill>
                                    <a:effectLst/>
                                    <a:uLnTx/>
                                    <a:uFillTx/>
                                    <a:latin typeface="Cambria Math" panose="02040503050406030204" pitchFamily="18" charset="0"/>
                                    <a:ea typeface="+mn-ea"/>
                                    <a:cs typeface="+mn-cs"/>
                                  </a:rPr>
                                  <m:t>F</m:t>
                                </m:r>
                              </m:oMath>
                            </m:oMathPara>
                          </a14:m>
                          <a:endParaRPr kumimoji="0" lang="en-IN" sz="1800" b="0" i="0" u="none" strike="noStrike" kern="1200" cap="none" spc="0" normalizeH="0" baseline="0" noProof="0" dirty="0">
                            <a:ln>
                              <a:noFill/>
                            </a:ln>
                            <a:solidFill>
                              <a:srgbClr val="366092"/>
                            </a:solidFill>
                            <a:effectLst/>
                            <a:uLnTx/>
                            <a:uFillTx/>
                            <a:latin typeface="Calibri"/>
                            <a:ea typeface="+mn-ea"/>
                            <a:cs typeface="+mn-cs"/>
                          </a:endParaRPr>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T</m:t>
                                </m:r>
                              </m:oMath>
                            </m:oMathPara>
                          </a14:m>
                          <a:endParaRPr lang="en-IN" i="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i="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i="0" dirty="0"/>
                        </a:p>
                      </a:txBody>
                      <a:tcPr/>
                    </a:tc>
                    <a:extLst>
                      <a:ext uri="{0D108BD9-81ED-4DB2-BD59-A6C34878D82A}">
                        <a16:rowId xmlns:a16="http://schemas.microsoft.com/office/drawing/2014/main" val="171602015"/>
                      </a:ext>
                    </a:extLst>
                  </a:tr>
                  <a:tr h="2314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sz="1800" b="0" i="0" u="none" strike="noStrike" kern="1200" cap="none" spc="0" normalizeH="0" baseline="0" noProof="0" smtClean="0">
                                    <a:ln>
                                      <a:noFill/>
                                    </a:ln>
                                    <a:solidFill>
                                      <a:srgbClr val="366092"/>
                                    </a:solidFill>
                                    <a:effectLst/>
                                    <a:uLnTx/>
                                    <a:uFillTx/>
                                    <a:latin typeface="Cambria Math" panose="02040503050406030204" pitchFamily="18" charset="0"/>
                                    <a:ea typeface="+mn-ea"/>
                                    <a:cs typeface="+mn-cs"/>
                                  </a:rPr>
                                  <m:t>T</m:t>
                                </m:r>
                              </m:oMath>
                            </m:oMathPara>
                          </a14:m>
                          <a:endParaRPr kumimoji="0" lang="en-IN" sz="1800" b="0" i="0" u="none" strike="noStrike" kern="1200" cap="none" spc="0" normalizeH="0" baseline="0" noProof="0" dirty="0">
                            <a:ln>
                              <a:noFill/>
                            </a:ln>
                            <a:solidFill>
                              <a:srgbClr val="366092"/>
                            </a:solidFill>
                            <a:effectLst/>
                            <a:uLnTx/>
                            <a:uFillTx/>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sz="1800" b="0" i="0" u="none" strike="noStrike" kern="1200" cap="none" spc="0" normalizeH="0" baseline="0" noProof="0" smtClean="0">
                                    <a:ln>
                                      <a:noFill/>
                                    </a:ln>
                                    <a:solidFill>
                                      <a:srgbClr val="366092"/>
                                    </a:solidFill>
                                    <a:effectLst/>
                                    <a:uLnTx/>
                                    <a:uFillTx/>
                                    <a:latin typeface="Cambria Math" panose="02040503050406030204" pitchFamily="18" charset="0"/>
                                    <a:ea typeface="+mn-ea"/>
                                    <a:cs typeface="+mn-cs"/>
                                  </a:rPr>
                                  <m:t>F</m:t>
                                </m:r>
                              </m:oMath>
                            </m:oMathPara>
                          </a14:m>
                          <a:endParaRPr kumimoji="0" lang="en-IN" sz="1800" b="0" i="0" u="none" strike="noStrike" kern="1200" cap="none" spc="0" normalizeH="0" baseline="0" noProof="0" dirty="0">
                            <a:ln>
                              <a:noFill/>
                            </a:ln>
                            <a:solidFill>
                              <a:srgbClr val="366092"/>
                            </a:solidFill>
                            <a:effectLst/>
                            <a:uLnTx/>
                            <a:uFillTx/>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sz="1800" b="0" i="0" u="none" strike="noStrike" kern="1200" cap="none" spc="0" normalizeH="0" baseline="0" noProof="0" smtClean="0">
                                    <a:ln>
                                      <a:noFill/>
                                    </a:ln>
                                    <a:solidFill>
                                      <a:srgbClr val="366092"/>
                                    </a:solidFill>
                                    <a:effectLst/>
                                    <a:uLnTx/>
                                    <a:uFillTx/>
                                    <a:latin typeface="Cambria Math" panose="02040503050406030204" pitchFamily="18" charset="0"/>
                                    <a:ea typeface="+mn-ea"/>
                                    <a:cs typeface="+mn-cs"/>
                                  </a:rPr>
                                  <m:t>F</m:t>
                                </m:r>
                              </m:oMath>
                            </m:oMathPara>
                          </a14:m>
                          <a:endParaRPr kumimoji="0" lang="en-IN" sz="1800" b="0" i="0" u="none" strike="noStrike" kern="1200" cap="none" spc="0" normalizeH="0" baseline="0" noProof="0" dirty="0">
                            <a:ln>
                              <a:noFill/>
                            </a:ln>
                            <a:solidFill>
                              <a:srgbClr val="366092"/>
                            </a:solidFill>
                            <a:effectLst/>
                            <a:uLnTx/>
                            <a:uFillTx/>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i="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i="0" dirty="0"/>
                        </a:p>
                      </a:txBody>
                      <a:tcPr/>
                    </a:tc>
                    <a:extLst>
                      <a:ext uri="{0D108BD9-81ED-4DB2-BD59-A6C34878D82A}">
                        <a16:rowId xmlns:a16="http://schemas.microsoft.com/office/drawing/2014/main" val="4171202814"/>
                      </a:ext>
                    </a:extLst>
                  </a:tr>
                  <a:tr h="2314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sz="1800" b="0" i="0" u="none" strike="noStrike" kern="1200" cap="none" spc="0" normalizeH="0" baseline="0" noProof="0" smtClean="0">
                                    <a:ln>
                                      <a:noFill/>
                                    </a:ln>
                                    <a:solidFill>
                                      <a:srgbClr val="366092"/>
                                    </a:solidFill>
                                    <a:effectLst/>
                                    <a:uLnTx/>
                                    <a:uFillTx/>
                                    <a:latin typeface="Cambria Math" panose="02040503050406030204" pitchFamily="18" charset="0"/>
                                    <a:ea typeface="+mn-ea"/>
                                    <a:cs typeface="+mn-cs"/>
                                  </a:rPr>
                                  <m:t>F</m:t>
                                </m:r>
                              </m:oMath>
                            </m:oMathPara>
                          </a14:m>
                          <a:endParaRPr kumimoji="0" lang="en-IN" sz="1800" b="0" i="0" u="none" strike="noStrike" kern="1200" cap="none" spc="0" normalizeH="0" baseline="0" noProof="0" dirty="0">
                            <a:ln>
                              <a:noFill/>
                            </a:ln>
                            <a:solidFill>
                              <a:srgbClr val="366092"/>
                            </a:solidFill>
                            <a:effectLst/>
                            <a:uLnTx/>
                            <a:uFillTx/>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sz="1800" b="0" i="0" u="none" strike="noStrike" kern="1200" cap="none" spc="0" normalizeH="0" baseline="0" noProof="0" smtClean="0">
                                    <a:ln>
                                      <a:noFill/>
                                    </a:ln>
                                    <a:solidFill>
                                      <a:srgbClr val="366092"/>
                                    </a:solidFill>
                                    <a:effectLst/>
                                    <a:uLnTx/>
                                    <a:uFillTx/>
                                    <a:latin typeface="Cambria Math" panose="02040503050406030204" pitchFamily="18" charset="0"/>
                                    <a:ea typeface="+mn-ea"/>
                                    <a:cs typeface="+mn-cs"/>
                                  </a:rPr>
                                  <m:t>T</m:t>
                                </m:r>
                              </m:oMath>
                            </m:oMathPara>
                          </a14:m>
                          <a:endParaRPr kumimoji="0" lang="en-IN" sz="1800" b="0" i="0" u="none" strike="noStrike" kern="1200" cap="none" spc="0" normalizeH="0" baseline="0" noProof="0" dirty="0">
                            <a:ln>
                              <a:noFill/>
                            </a:ln>
                            <a:solidFill>
                              <a:srgbClr val="366092"/>
                            </a:solidFill>
                            <a:effectLst/>
                            <a:uLnTx/>
                            <a:uFillTx/>
                            <a:latin typeface="Calibri"/>
                            <a:ea typeface="+mn-ea"/>
                            <a:cs typeface="+mn-cs"/>
                          </a:endParaRPr>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T</m:t>
                                </m:r>
                              </m:oMath>
                            </m:oMathPara>
                          </a14:m>
                          <a:endParaRPr lang="en-IN" i="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i="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i="0" dirty="0"/>
                        </a:p>
                      </a:txBody>
                      <a:tcPr/>
                    </a:tc>
                    <a:extLst>
                      <a:ext uri="{0D108BD9-81ED-4DB2-BD59-A6C34878D82A}">
                        <a16:rowId xmlns:a16="http://schemas.microsoft.com/office/drawing/2014/main" val="2563979236"/>
                      </a:ext>
                    </a:extLst>
                  </a:tr>
                  <a:tr h="2314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sz="1800" b="0" i="0" u="none" strike="noStrike" kern="1200" cap="none" spc="0" normalizeH="0" baseline="0" noProof="0" smtClean="0">
                                    <a:ln>
                                      <a:noFill/>
                                    </a:ln>
                                    <a:solidFill>
                                      <a:srgbClr val="366092"/>
                                    </a:solidFill>
                                    <a:effectLst/>
                                    <a:uLnTx/>
                                    <a:uFillTx/>
                                    <a:latin typeface="Cambria Math" panose="02040503050406030204" pitchFamily="18" charset="0"/>
                                    <a:ea typeface="+mn-ea"/>
                                    <a:cs typeface="+mn-cs"/>
                                  </a:rPr>
                                  <m:t>F</m:t>
                                </m:r>
                              </m:oMath>
                            </m:oMathPara>
                          </a14:m>
                          <a:endParaRPr kumimoji="0" lang="en-IN" sz="1800" b="0" i="0" u="none" strike="noStrike" kern="1200" cap="none" spc="0" normalizeH="0" baseline="0" noProof="0" dirty="0">
                            <a:ln>
                              <a:noFill/>
                            </a:ln>
                            <a:solidFill>
                              <a:srgbClr val="366092"/>
                            </a:solidFill>
                            <a:effectLst/>
                            <a:uLnTx/>
                            <a:uFillTx/>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sz="1800" b="0" i="0" u="none" strike="noStrike" kern="1200" cap="none" spc="0" normalizeH="0" baseline="0" noProof="0" smtClean="0">
                                    <a:ln>
                                      <a:noFill/>
                                    </a:ln>
                                    <a:solidFill>
                                      <a:srgbClr val="366092"/>
                                    </a:solidFill>
                                    <a:effectLst/>
                                    <a:uLnTx/>
                                    <a:uFillTx/>
                                    <a:latin typeface="Cambria Math" panose="02040503050406030204" pitchFamily="18" charset="0"/>
                                    <a:ea typeface="+mn-ea"/>
                                    <a:cs typeface="+mn-cs"/>
                                  </a:rPr>
                                  <m:t>T</m:t>
                                </m:r>
                              </m:oMath>
                            </m:oMathPara>
                          </a14:m>
                          <a:endParaRPr kumimoji="0" lang="en-IN" sz="1800" b="0" i="0" u="none" strike="noStrike" kern="1200" cap="none" spc="0" normalizeH="0" baseline="0" noProof="0" dirty="0">
                            <a:ln>
                              <a:noFill/>
                            </a:ln>
                            <a:solidFill>
                              <a:srgbClr val="366092"/>
                            </a:solidFill>
                            <a:effectLst/>
                            <a:uLnTx/>
                            <a:uFillTx/>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sz="1800" b="0" i="0" u="none" strike="noStrike" kern="1200" cap="none" spc="0" normalizeH="0" baseline="0" noProof="0" smtClean="0">
                                    <a:ln>
                                      <a:noFill/>
                                    </a:ln>
                                    <a:solidFill>
                                      <a:srgbClr val="366092"/>
                                    </a:solidFill>
                                    <a:effectLst/>
                                    <a:uLnTx/>
                                    <a:uFillTx/>
                                    <a:latin typeface="Cambria Math" panose="02040503050406030204" pitchFamily="18" charset="0"/>
                                    <a:ea typeface="+mn-ea"/>
                                    <a:cs typeface="+mn-cs"/>
                                  </a:rPr>
                                  <m:t>F</m:t>
                                </m:r>
                              </m:oMath>
                            </m:oMathPara>
                          </a14:m>
                          <a:endParaRPr kumimoji="0" lang="en-IN" sz="1800" b="0" i="0" u="none" strike="noStrike" kern="1200" cap="none" spc="0" normalizeH="0" baseline="0" noProof="0" dirty="0">
                            <a:ln>
                              <a:noFill/>
                            </a:ln>
                            <a:solidFill>
                              <a:srgbClr val="366092"/>
                            </a:solidFill>
                            <a:effectLst/>
                            <a:uLnTx/>
                            <a:uFillTx/>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i="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i="0" dirty="0"/>
                        </a:p>
                      </a:txBody>
                      <a:tcPr/>
                    </a:tc>
                    <a:extLst>
                      <a:ext uri="{0D108BD9-81ED-4DB2-BD59-A6C34878D82A}">
                        <a16:rowId xmlns:a16="http://schemas.microsoft.com/office/drawing/2014/main" val="3263657334"/>
                      </a:ext>
                    </a:extLst>
                  </a:tr>
                  <a:tr h="2314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sz="1800" b="0" i="0" u="none" strike="noStrike" kern="1200" cap="none" spc="0" normalizeH="0" baseline="0" noProof="0" smtClean="0">
                                    <a:ln>
                                      <a:noFill/>
                                    </a:ln>
                                    <a:solidFill>
                                      <a:srgbClr val="366092"/>
                                    </a:solidFill>
                                    <a:effectLst/>
                                    <a:uLnTx/>
                                    <a:uFillTx/>
                                    <a:latin typeface="Cambria Math" panose="02040503050406030204" pitchFamily="18" charset="0"/>
                                    <a:ea typeface="+mn-ea"/>
                                    <a:cs typeface="+mn-cs"/>
                                  </a:rPr>
                                  <m:t>F</m:t>
                                </m:r>
                              </m:oMath>
                            </m:oMathPara>
                          </a14:m>
                          <a:endParaRPr kumimoji="0" lang="en-IN" sz="1800" b="0" i="0" u="none" strike="noStrike" kern="1200" cap="none" spc="0" normalizeH="0" baseline="0" noProof="0" dirty="0">
                            <a:ln>
                              <a:noFill/>
                            </a:ln>
                            <a:solidFill>
                              <a:srgbClr val="366092"/>
                            </a:solidFill>
                            <a:effectLst/>
                            <a:uLnTx/>
                            <a:uFillTx/>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sz="1800" b="0" i="0" u="none" strike="noStrike" kern="1200" cap="none" spc="0" normalizeH="0" baseline="0" noProof="0" smtClean="0">
                                    <a:ln>
                                      <a:noFill/>
                                    </a:ln>
                                    <a:solidFill>
                                      <a:srgbClr val="366092"/>
                                    </a:solidFill>
                                    <a:effectLst/>
                                    <a:uLnTx/>
                                    <a:uFillTx/>
                                    <a:latin typeface="Cambria Math" panose="02040503050406030204" pitchFamily="18" charset="0"/>
                                    <a:ea typeface="+mn-ea"/>
                                    <a:cs typeface="+mn-cs"/>
                                  </a:rPr>
                                  <m:t>F</m:t>
                                </m:r>
                              </m:oMath>
                            </m:oMathPara>
                          </a14:m>
                          <a:endParaRPr kumimoji="0" lang="en-IN" sz="1800" b="0" i="0" u="none" strike="noStrike" kern="1200" cap="none" spc="0" normalizeH="0" baseline="0" noProof="0" dirty="0">
                            <a:ln>
                              <a:noFill/>
                            </a:ln>
                            <a:solidFill>
                              <a:srgbClr val="366092"/>
                            </a:solidFill>
                            <a:effectLst/>
                            <a:uLnTx/>
                            <a:uFillTx/>
                            <a:latin typeface="Calibri"/>
                            <a:ea typeface="+mn-ea"/>
                            <a:cs typeface="+mn-cs"/>
                          </a:endParaRPr>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T</m:t>
                                </m:r>
                              </m:oMath>
                            </m:oMathPara>
                          </a14:m>
                          <a:endParaRPr lang="en-IN" i="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i="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i="0" dirty="0"/>
                        </a:p>
                      </a:txBody>
                      <a:tcPr/>
                    </a:tc>
                    <a:extLst>
                      <a:ext uri="{0D108BD9-81ED-4DB2-BD59-A6C34878D82A}">
                        <a16:rowId xmlns:a16="http://schemas.microsoft.com/office/drawing/2014/main" val="127494832"/>
                      </a:ext>
                    </a:extLst>
                  </a:tr>
                  <a:tr h="2314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sz="1800" b="0" i="0" u="none" strike="noStrike" kern="1200" cap="none" spc="0" normalizeH="0" baseline="0" noProof="0" smtClean="0">
                                    <a:ln>
                                      <a:noFill/>
                                    </a:ln>
                                    <a:solidFill>
                                      <a:srgbClr val="366092"/>
                                    </a:solidFill>
                                    <a:effectLst/>
                                    <a:uLnTx/>
                                    <a:uFillTx/>
                                    <a:latin typeface="Cambria Math" panose="02040503050406030204" pitchFamily="18" charset="0"/>
                                    <a:ea typeface="+mn-ea"/>
                                    <a:cs typeface="+mn-cs"/>
                                  </a:rPr>
                                  <m:t>F</m:t>
                                </m:r>
                              </m:oMath>
                            </m:oMathPara>
                          </a14:m>
                          <a:endParaRPr kumimoji="0" lang="en-IN" sz="1800" b="0" i="0" u="none" strike="noStrike" kern="1200" cap="none" spc="0" normalizeH="0" baseline="0" noProof="0" dirty="0">
                            <a:ln>
                              <a:noFill/>
                            </a:ln>
                            <a:solidFill>
                              <a:srgbClr val="366092"/>
                            </a:solidFill>
                            <a:effectLst/>
                            <a:uLnTx/>
                            <a:uFillTx/>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sz="1800" b="0" i="0" u="none" strike="noStrike" kern="1200" cap="none" spc="0" normalizeH="0" baseline="0" noProof="0" smtClean="0">
                                    <a:ln>
                                      <a:noFill/>
                                    </a:ln>
                                    <a:solidFill>
                                      <a:srgbClr val="366092"/>
                                    </a:solidFill>
                                    <a:effectLst/>
                                    <a:uLnTx/>
                                    <a:uFillTx/>
                                    <a:latin typeface="Cambria Math" panose="02040503050406030204" pitchFamily="18" charset="0"/>
                                    <a:ea typeface="+mn-ea"/>
                                    <a:cs typeface="+mn-cs"/>
                                  </a:rPr>
                                  <m:t>F</m:t>
                                </m:r>
                              </m:oMath>
                            </m:oMathPara>
                          </a14:m>
                          <a:endParaRPr kumimoji="0" lang="en-IN" sz="1800" b="0" i="0" u="none" strike="noStrike" kern="1200" cap="none" spc="0" normalizeH="0" baseline="0" noProof="0" dirty="0">
                            <a:ln>
                              <a:noFill/>
                            </a:ln>
                            <a:solidFill>
                              <a:srgbClr val="366092"/>
                            </a:solidFill>
                            <a:effectLst/>
                            <a:uLnTx/>
                            <a:uFillTx/>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sz="1800" b="0" i="0" u="none" strike="noStrike" kern="1200" cap="none" spc="0" normalizeH="0" baseline="0" noProof="0" smtClean="0">
                                    <a:ln>
                                      <a:noFill/>
                                    </a:ln>
                                    <a:solidFill>
                                      <a:srgbClr val="366092"/>
                                    </a:solidFill>
                                    <a:effectLst/>
                                    <a:uLnTx/>
                                    <a:uFillTx/>
                                    <a:latin typeface="Cambria Math" panose="02040503050406030204" pitchFamily="18" charset="0"/>
                                    <a:ea typeface="+mn-ea"/>
                                    <a:cs typeface="+mn-cs"/>
                                  </a:rPr>
                                  <m:t>F</m:t>
                                </m:r>
                              </m:oMath>
                            </m:oMathPara>
                          </a14:m>
                          <a:endParaRPr kumimoji="0" lang="en-IN" sz="1800" b="0" i="0" u="none" strike="noStrike" kern="1200" cap="none" spc="0" normalizeH="0" baseline="0" noProof="0" dirty="0">
                            <a:ln>
                              <a:noFill/>
                            </a:ln>
                            <a:solidFill>
                              <a:srgbClr val="366092"/>
                            </a:solidFill>
                            <a:effectLst/>
                            <a:uLnTx/>
                            <a:uFillTx/>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i="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i="0" dirty="0"/>
                        </a:p>
                      </a:txBody>
                      <a:tcPr/>
                    </a:tc>
                    <a:extLst>
                      <a:ext uri="{0D108BD9-81ED-4DB2-BD59-A6C34878D82A}">
                        <a16:rowId xmlns:a16="http://schemas.microsoft.com/office/drawing/2014/main" val="2757574628"/>
                      </a:ext>
                    </a:extLst>
                  </a:tr>
                </a:tbl>
              </a:graphicData>
            </a:graphic>
          </p:graphicFrame>
        </mc:Choice>
        <mc:Fallback xmlns="">
          <p:graphicFrame>
            <p:nvGraphicFramePr>
              <p:cNvPr id="4" name="Table 3">
                <a:extLst>
                  <a:ext uri="{FF2B5EF4-FFF2-40B4-BE49-F238E27FC236}">
                    <a16:creationId xmlns:a16="http://schemas.microsoft.com/office/drawing/2014/main" id="{6FCC73A2-4E80-0261-DA6E-FC92C3584A82}"/>
                  </a:ext>
                </a:extLst>
              </p:cNvPr>
              <p:cNvGraphicFramePr>
                <a:graphicFrameLocks noGrp="1"/>
              </p:cNvGraphicFramePr>
              <p:nvPr>
                <p:extLst>
                  <p:ext uri="{D42A27DB-BD31-4B8C-83A1-F6EECF244321}">
                    <p14:modId xmlns:p14="http://schemas.microsoft.com/office/powerpoint/2010/main" val="2285546419"/>
                  </p:ext>
                </p:extLst>
              </p:nvPr>
            </p:nvGraphicFramePr>
            <p:xfrm>
              <a:off x="838200" y="1175657"/>
              <a:ext cx="6400800" cy="3291840"/>
            </p:xfrm>
            <a:graphic>
              <a:graphicData uri="http://schemas.openxmlformats.org/drawingml/2006/table">
                <a:tbl>
                  <a:tblPr firstRow="1" bandRow="1">
                    <a:tableStyleId>{5C22544A-7EE6-4342-B048-85BDC9FD1C3A}</a:tableStyleId>
                  </a:tblPr>
                  <a:tblGrid>
                    <a:gridCol w="1143000">
                      <a:extLst>
                        <a:ext uri="{9D8B030D-6E8A-4147-A177-3AD203B41FA5}">
                          <a16:colId xmlns:a16="http://schemas.microsoft.com/office/drawing/2014/main" val="1552168975"/>
                        </a:ext>
                      </a:extLst>
                    </a:gridCol>
                    <a:gridCol w="1143000">
                      <a:extLst>
                        <a:ext uri="{9D8B030D-6E8A-4147-A177-3AD203B41FA5}">
                          <a16:colId xmlns:a16="http://schemas.microsoft.com/office/drawing/2014/main" val="2560120956"/>
                        </a:ext>
                      </a:extLst>
                    </a:gridCol>
                    <a:gridCol w="1219200">
                      <a:extLst>
                        <a:ext uri="{9D8B030D-6E8A-4147-A177-3AD203B41FA5}">
                          <a16:colId xmlns:a16="http://schemas.microsoft.com/office/drawing/2014/main" val="1141118904"/>
                        </a:ext>
                      </a:extLst>
                    </a:gridCol>
                    <a:gridCol w="1219200">
                      <a:extLst>
                        <a:ext uri="{9D8B030D-6E8A-4147-A177-3AD203B41FA5}">
                          <a16:colId xmlns:a16="http://schemas.microsoft.com/office/drawing/2014/main" val="2375005206"/>
                        </a:ext>
                      </a:extLst>
                    </a:gridCol>
                    <a:gridCol w="1676400">
                      <a:extLst>
                        <a:ext uri="{9D8B030D-6E8A-4147-A177-3AD203B41FA5}">
                          <a16:colId xmlns:a16="http://schemas.microsoft.com/office/drawing/2014/main" val="3544228197"/>
                        </a:ext>
                      </a:extLst>
                    </a:gridCol>
                  </a:tblGrid>
                  <a:tr h="365760">
                    <a:tc>
                      <a:txBody>
                        <a:bodyPr/>
                        <a:lstStyle/>
                        <a:p>
                          <a:endParaRPr lang="en-US"/>
                        </a:p>
                      </a:txBody>
                      <a:tcPr>
                        <a:blipFill>
                          <a:blip r:embed="rId3"/>
                          <a:stretch>
                            <a:fillRect l="-532" t="-1667" r="-461170" b="-805000"/>
                          </a:stretch>
                        </a:blipFill>
                      </a:tcPr>
                    </a:tc>
                    <a:tc>
                      <a:txBody>
                        <a:bodyPr/>
                        <a:lstStyle/>
                        <a:p>
                          <a:endParaRPr lang="en-US"/>
                        </a:p>
                      </a:txBody>
                      <a:tcPr>
                        <a:blipFill>
                          <a:blip r:embed="rId3"/>
                          <a:stretch>
                            <a:fillRect l="-101070" t="-1667" r="-363636" b="-805000"/>
                          </a:stretch>
                        </a:blipFill>
                      </a:tcPr>
                    </a:tc>
                    <a:tc>
                      <a:txBody>
                        <a:bodyPr/>
                        <a:lstStyle/>
                        <a:p>
                          <a:endParaRPr lang="en-US"/>
                        </a:p>
                      </a:txBody>
                      <a:tcPr>
                        <a:blipFill>
                          <a:blip r:embed="rId3"/>
                          <a:stretch>
                            <a:fillRect l="-187065" t="-1667" r="-238308" b="-805000"/>
                          </a:stretch>
                        </a:blipFill>
                      </a:tcPr>
                    </a:tc>
                    <a:tc>
                      <a:txBody>
                        <a:bodyPr/>
                        <a:lstStyle/>
                        <a:p>
                          <a:endParaRPr lang="en-US"/>
                        </a:p>
                      </a:txBody>
                      <a:tcPr>
                        <a:blipFill>
                          <a:blip r:embed="rId3"/>
                          <a:stretch>
                            <a:fillRect l="-288500" t="-1667" r="-139500" b="-805000"/>
                          </a:stretch>
                        </a:blipFill>
                      </a:tcPr>
                    </a:tc>
                    <a:tc>
                      <a:txBody>
                        <a:bodyPr/>
                        <a:lstStyle/>
                        <a:p>
                          <a:endParaRPr lang="en-US"/>
                        </a:p>
                      </a:txBody>
                      <a:tcPr>
                        <a:blipFill>
                          <a:blip r:embed="rId3"/>
                          <a:stretch>
                            <a:fillRect l="-282545" t="-1667" r="-1455" b="-805000"/>
                          </a:stretch>
                        </a:blipFill>
                      </a:tcPr>
                    </a:tc>
                    <a:extLst>
                      <a:ext uri="{0D108BD9-81ED-4DB2-BD59-A6C34878D82A}">
                        <a16:rowId xmlns:a16="http://schemas.microsoft.com/office/drawing/2014/main" val="1191597081"/>
                      </a:ext>
                    </a:extLst>
                  </a:tr>
                  <a:tr h="365760">
                    <a:tc>
                      <a:txBody>
                        <a:bodyPr/>
                        <a:lstStyle/>
                        <a:p>
                          <a:endParaRPr lang="en-US"/>
                        </a:p>
                      </a:txBody>
                      <a:tcPr>
                        <a:blipFill>
                          <a:blip r:embed="rId3"/>
                          <a:stretch>
                            <a:fillRect l="-532" t="-101667" r="-461170" b="-705000"/>
                          </a:stretch>
                        </a:blipFill>
                      </a:tcPr>
                    </a:tc>
                    <a:tc>
                      <a:txBody>
                        <a:bodyPr/>
                        <a:lstStyle/>
                        <a:p>
                          <a:endParaRPr lang="en-US"/>
                        </a:p>
                      </a:txBody>
                      <a:tcPr>
                        <a:blipFill>
                          <a:blip r:embed="rId3"/>
                          <a:stretch>
                            <a:fillRect l="-101070" t="-101667" r="-363636" b="-705000"/>
                          </a:stretch>
                        </a:blipFill>
                      </a:tcPr>
                    </a:tc>
                    <a:tc>
                      <a:txBody>
                        <a:bodyPr/>
                        <a:lstStyle/>
                        <a:p>
                          <a:endParaRPr lang="en-US"/>
                        </a:p>
                      </a:txBody>
                      <a:tcPr>
                        <a:blipFill>
                          <a:blip r:embed="rId3"/>
                          <a:stretch>
                            <a:fillRect l="-187065" t="-101667" r="-238308" b="-705000"/>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i="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i="0" dirty="0"/>
                        </a:p>
                      </a:txBody>
                      <a:tcPr/>
                    </a:tc>
                    <a:extLst>
                      <a:ext uri="{0D108BD9-81ED-4DB2-BD59-A6C34878D82A}">
                        <a16:rowId xmlns:a16="http://schemas.microsoft.com/office/drawing/2014/main" val="3108722442"/>
                      </a:ext>
                    </a:extLst>
                  </a:tr>
                  <a:tr h="365760">
                    <a:tc>
                      <a:txBody>
                        <a:bodyPr/>
                        <a:lstStyle/>
                        <a:p>
                          <a:endParaRPr lang="en-US"/>
                        </a:p>
                      </a:txBody>
                      <a:tcPr>
                        <a:blipFill>
                          <a:blip r:embed="rId3"/>
                          <a:stretch>
                            <a:fillRect l="-532" t="-201667" r="-461170" b="-605000"/>
                          </a:stretch>
                        </a:blipFill>
                      </a:tcPr>
                    </a:tc>
                    <a:tc>
                      <a:txBody>
                        <a:bodyPr/>
                        <a:lstStyle/>
                        <a:p>
                          <a:endParaRPr lang="en-US"/>
                        </a:p>
                      </a:txBody>
                      <a:tcPr>
                        <a:blipFill>
                          <a:blip r:embed="rId3"/>
                          <a:stretch>
                            <a:fillRect l="-101070" t="-201667" r="-363636" b="-605000"/>
                          </a:stretch>
                        </a:blipFill>
                      </a:tcPr>
                    </a:tc>
                    <a:tc>
                      <a:txBody>
                        <a:bodyPr/>
                        <a:lstStyle/>
                        <a:p>
                          <a:endParaRPr lang="en-US"/>
                        </a:p>
                      </a:txBody>
                      <a:tcPr>
                        <a:blipFill>
                          <a:blip r:embed="rId3"/>
                          <a:stretch>
                            <a:fillRect l="-187065" t="-201667" r="-238308" b="-605000"/>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i="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i="0" dirty="0"/>
                        </a:p>
                      </a:txBody>
                      <a:tcPr/>
                    </a:tc>
                    <a:extLst>
                      <a:ext uri="{0D108BD9-81ED-4DB2-BD59-A6C34878D82A}">
                        <a16:rowId xmlns:a16="http://schemas.microsoft.com/office/drawing/2014/main" val="1710309428"/>
                      </a:ext>
                    </a:extLst>
                  </a:tr>
                  <a:tr h="365760">
                    <a:tc>
                      <a:txBody>
                        <a:bodyPr/>
                        <a:lstStyle/>
                        <a:p>
                          <a:endParaRPr lang="en-US"/>
                        </a:p>
                      </a:txBody>
                      <a:tcPr>
                        <a:blipFill>
                          <a:blip r:embed="rId3"/>
                          <a:stretch>
                            <a:fillRect l="-532" t="-301667" r="-461170" b="-505000"/>
                          </a:stretch>
                        </a:blipFill>
                      </a:tcPr>
                    </a:tc>
                    <a:tc>
                      <a:txBody>
                        <a:bodyPr/>
                        <a:lstStyle/>
                        <a:p>
                          <a:endParaRPr lang="en-US"/>
                        </a:p>
                      </a:txBody>
                      <a:tcPr>
                        <a:blipFill>
                          <a:blip r:embed="rId3"/>
                          <a:stretch>
                            <a:fillRect l="-101070" t="-301667" r="-363636" b="-505000"/>
                          </a:stretch>
                        </a:blipFill>
                      </a:tcPr>
                    </a:tc>
                    <a:tc>
                      <a:txBody>
                        <a:bodyPr/>
                        <a:lstStyle/>
                        <a:p>
                          <a:endParaRPr lang="en-US"/>
                        </a:p>
                      </a:txBody>
                      <a:tcPr>
                        <a:blipFill>
                          <a:blip r:embed="rId3"/>
                          <a:stretch>
                            <a:fillRect l="-187065" t="-301667" r="-238308" b="-505000"/>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i="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i="0" dirty="0"/>
                        </a:p>
                      </a:txBody>
                      <a:tcPr/>
                    </a:tc>
                    <a:extLst>
                      <a:ext uri="{0D108BD9-81ED-4DB2-BD59-A6C34878D82A}">
                        <a16:rowId xmlns:a16="http://schemas.microsoft.com/office/drawing/2014/main" val="171602015"/>
                      </a:ext>
                    </a:extLst>
                  </a:tr>
                  <a:tr h="365760">
                    <a:tc>
                      <a:txBody>
                        <a:bodyPr/>
                        <a:lstStyle/>
                        <a:p>
                          <a:endParaRPr lang="en-US"/>
                        </a:p>
                      </a:txBody>
                      <a:tcPr>
                        <a:blipFill>
                          <a:blip r:embed="rId3"/>
                          <a:stretch>
                            <a:fillRect l="-532" t="-395082" r="-461170" b="-396721"/>
                          </a:stretch>
                        </a:blipFill>
                      </a:tcPr>
                    </a:tc>
                    <a:tc>
                      <a:txBody>
                        <a:bodyPr/>
                        <a:lstStyle/>
                        <a:p>
                          <a:endParaRPr lang="en-US"/>
                        </a:p>
                      </a:txBody>
                      <a:tcPr>
                        <a:blipFill>
                          <a:blip r:embed="rId3"/>
                          <a:stretch>
                            <a:fillRect l="-101070" t="-395082" r="-363636" b="-396721"/>
                          </a:stretch>
                        </a:blipFill>
                      </a:tcPr>
                    </a:tc>
                    <a:tc>
                      <a:txBody>
                        <a:bodyPr/>
                        <a:lstStyle/>
                        <a:p>
                          <a:endParaRPr lang="en-US"/>
                        </a:p>
                      </a:txBody>
                      <a:tcPr>
                        <a:blipFill>
                          <a:blip r:embed="rId3"/>
                          <a:stretch>
                            <a:fillRect l="-187065" t="-395082" r="-238308" b="-396721"/>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i="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i="0" dirty="0"/>
                        </a:p>
                      </a:txBody>
                      <a:tcPr/>
                    </a:tc>
                    <a:extLst>
                      <a:ext uri="{0D108BD9-81ED-4DB2-BD59-A6C34878D82A}">
                        <a16:rowId xmlns:a16="http://schemas.microsoft.com/office/drawing/2014/main" val="4171202814"/>
                      </a:ext>
                    </a:extLst>
                  </a:tr>
                  <a:tr h="365760">
                    <a:tc>
                      <a:txBody>
                        <a:bodyPr/>
                        <a:lstStyle/>
                        <a:p>
                          <a:endParaRPr lang="en-US"/>
                        </a:p>
                      </a:txBody>
                      <a:tcPr>
                        <a:blipFill>
                          <a:blip r:embed="rId3"/>
                          <a:stretch>
                            <a:fillRect l="-532" t="-503333" r="-461170" b="-303333"/>
                          </a:stretch>
                        </a:blipFill>
                      </a:tcPr>
                    </a:tc>
                    <a:tc>
                      <a:txBody>
                        <a:bodyPr/>
                        <a:lstStyle/>
                        <a:p>
                          <a:endParaRPr lang="en-US"/>
                        </a:p>
                      </a:txBody>
                      <a:tcPr>
                        <a:blipFill>
                          <a:blip r:embed="rId3"/>
                          <a:stretch>
                            <a:fillRect l="-101070" t="-503333" r="-363636" b="-303333"/>
                          </a:stretch>
                        </a:blipFill>
                      </a:tcPr>
                    </a:tc>
                    <a:tc>
                      <a:txBody>
                        <a:bodyPr/>
                        <a:lstStyle/>
                        <a:p>
                          <a:endParaRPr lang="en-US"/>
                        </a:p>
                      </a:txBody>
                      <a:tcPr>
                        <a:blipFill>
                          <a:blip r:embed="rId3"/>
                          <a:stretch>
                            <a:fillRect l="-187065" t="-503333" r="-238308" b="-303333"/>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i="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i="0" dirty="0"/>
                        </a:p>
                      </a:txBody>
                      <a:tcPr/>
                    </a:tc>
                    <a:extLst>
                      <a:ext uri="{0D108BD9-81ED-4DB2-BD59-A6C34878D82A}">
                        <a16:rowId xmlns:a16="http://schemas.microsoft.com/office/drawing/2014/main" val="2563979236"/>
                      </a:ext>
                    </a:extLst>
                  </a:tr>
                  <a:tr h="365760">
                    <a:tc>
                      <a:txBody>
                        <a:bodyPr/>
                        <a:lstStyle/>
                        <a:p>
                          <a:endParaRPr lang="en-US"/>
                        </a:p>
                      </a:txBody>
                      <a:tcPr>
                        <a:blipFill>
                          <a:blip r:embed="rId3"/>
                          <a:stretch>
                            <a:fillRect l="-532" t="-603333" r="-461170" b="-203333"/>
                          </a:stretch>
                        </a:blipFill>
                      </a:tcPr>
                    </a:tc>
                    <a:tc>
                      <a:txBody>
                        <a:bodyPr/>
                        <a:lstStyle/>
                        <a:p>
                          <a:endParaRPr lang="en-US"/>
                        </a:p>
                      </a:txBody>
                      <a:tcPr>
                        <a:blipFill>
                          <a:blip r:embed="rId3"/>
                          <a:stretch>
                            <a:fillRect l="-101070" t="-603333" r="-363636" b="-203333"/>
                          </a:stretch>
                        </a:blipFill>
                      </a:tcPr>
                    </a:tc>
                    <a:tc>
                      <a:txBody>
                        <a:bodyPr/>
                        <a:lstStyle/>
                        <a:p>
                          <a:endParaRPr lang="en-US"/>
                        </a:p>
                      </a:txBody>
                      <a:tcPr>
                        <a:blipFill>
                          <a:blip r:embed="rId3"/>
                          <a:stretch>
                            <a:fillRect l="-187065" t="-603333" r="-238308" b="-203333"/>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i="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i="0" dirty="0"/>
                        </a:p>
                      </a:txBody>
                      <a:tcPr/>
                    </a:tc>
                    <a:extLst>
                      <a:ext uri="{0D108BD9-81ED-4DB2-BD59-A6C34878D82A}">
                        <a16:rowId xmlns:a16="http://schemas.microsoft.com/office/drawing/2014/main" val="3263657334"/>
                      </a:ext>
                    </a:extLst>
                  </a:tr>
                  <a:tr h="365760">
                    <a:tc>
                      <a:txBody>
                        <a:bodyPr/>
                        <a:lstStyle/>
                        <a:p>
                          <a:endParaRPr lang="en-US"/>
                        </a:p>
                      </a:txBody>
                      <a:tcPr>
                        <a:blipFill>
                          <a:blip r:embed="rId3"/>
                          <a:stretch>
                            <a:fillRect l="-532" t="-703333" r="-461170" b="-103333"/>
                          </a:stretch>
                        </a:blipFill>
                      </a:tcPr>
                    </a:tc>
                    <a:tc>
                      <a:txBody>
                        <a:bodyPr/>
                        <a:lstStyle/>
                        <a:p>
                          <a:endParaRPr lang="en-US"/>
                        </a:p>
                      </a:txBody>
                      <a:tcPr>
                        <a:blipFill>
                          <a:blip r:embed="rId3"/>
                          <a:stretch>
                            <a:fillRect l="-101070" t="-703333" r="-363636" b="-103333"/>
                          </a:stretch>
                        </a:blipFill>
                      </a:tcPr>
                    </a:tc>
                    <a:tc>
                      <a:txBody>
                        <a:bodyPr/>
                        <a:lstStyle/>
                        <a:p>
                          <a:endParaRPr lang="en-US"/>
                        </a:p>
                      </a:txBody>
                      <a:tcPr>
                        <a:blipFill>
                          <a:blip r:embed="rId3"/>
                          <a:stretch>
                            <a:fillRect l="-187065" t="-703333" r="-238308" b="-103333"/>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i="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i="0" dirty="0"/>
                        </a:p>
                      </a:txBody>
                      <a:tcPr/>
                    </a:tc>
                    <a:extLst>
                      <a:ext uri="{0D108BD9-81ED-4DB2-BD59-A6C34878D82A}">
                        <a16:rowId xmlns:a16="http://schemas.microsoft.com/office/drawing/2014/main" val="127494832"/>
                      </a:ext>
                    </a:extLst>
                  </a:tr>
                  <a:tr h="365760">
                    <a:tc>
                      <a:txBody>
                        <a:bodyPr/>
                        <a:lstStyle/>
                        <a:p>
                          <a:endParaRPr lang="en-US"/>
                        </a:p>
                      </a:txBody>
                      <a:tcPr>
                        <a:blipFill>
                          <a:blip r:embed="rId3"/>
                          <a:stretch>
                            <a:fillRect l="-532" t="-803333" r="-461170" b="-3333"/>
                          </a:stretch>
                        </a:blipFill>
                      </a:tcPr>
                    </a:tc>
                    <a:tc>
                      <a:txBody>
                        <a:bodyPr/>
                        <a:lstStyle/>
                        <a:p>
                          <a:endParaRPr lang="en-US"/>
                        </a:p>
                      </a:txBody>
                      <a:tcPr>
                        <a:blipFill>
                          <a:blip r:embed="rId3"/>
                          <a:stretch>
                            <a:fillRect l="-101070" t="-803333" r="-363636" b="-3333"/>
                          </a:stretch>
                        </a:blipFill>
                      </a:tcPr>
                    </a:tc>
                    <a:tc>
                      <a:txBody>
                        <a:bodyPr/>
                        <a:lstStyle/>
                        <a:p>
                          <a:endParaRPr lang="en-US"/>
                        </a:p>
                      </a:txBody>
                      <a:tcPr>
                        <a:blipFill>
                          <a:blip r:embed="rId3"/>
                          <a:stretch>
                            <a:fillRect l="-187065" t="-803333" r="-238308" b="-3333"/>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i="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i="0" dirty="0"/>
                        </a:p>
                      </a:txBody>
                      <a:tcPr/>
                    </a:tc>
                    <a:extLst>
                      <a:ext uri="{0D108BD9-81ED-4DB2-BD59-A6C34878D82A}">
                        <a16:rowId xmlns:a16="http://schemas.microsoft.com/office/drawing/2014/main" val="2757574628"/>
                      </a:ext>
                    </a:extLst>
                  </a:tr>
                </a:tbl>
              </a:graphicData>
            </a:graphic>
          </p:graphicFrame>
        </mc:Fallback>
      </mc:AlternateContent>
    </p:spTree>
    <p:extLst>
      <p:ext uri="{BB962C8B-B14F-4D97-AF65-F5344CB8AC3E}">
        <p14:creationId xmlns:p14="http://schemas.microsoft.com/office/powerpoint/2010/main" val="17986643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5: </a:t>
            </a:r>
            <a:r>
              <a:rPr lang="en-US" dirty="0"/>
              <a:t>Constructing a Truth Table for a Compound Statement (cont.)</a:t>
            </a:r>
            <a:endParaRPr dirty="0"/>
          </a:p>
        </p:txBody>
      </p:sp>
      <p:sp>
        <p:nvSpPr>
          <p:cNvPr id="3" name="Text Placeholder 2"/>
          <p:cNvSpPr>
            <a:spLocks noGrp="1"/>
          </p:cNvSpPr>
          <p:nvPr>
            <p:ph type="body" sz="quarter" idx="10"/>
          </p:nvPr>
        </p:nvSpPr>
        <p:spPr/>
        <p:txBody>
          <a:bodyPr>
            <a:normAutofit/>
          </a:bodyPr>
          <a:lstStyle/>
          <a:p>
            <a:pPr>
              <a:defRPr sz="2800"/>
            </a:pPr>
            <a:endParaRPr lang="en-US" dirty="0"/>
          </a:p>
          <a:p>
            <a:pPr>
              <a:defRPr sz="2800"/>
            </a:pPr>
            <a:endParaRPr lang="en-US" dirty="0"/>
          </a:p>
          <a:p>
            <a:pPr>
              <a:defRPr sz="2800"/>
            </a:pPr>
            <a:endParaRPr lang="en-US" dirty="0"/>
          </a:p>
          <a:p>
            <a:pPr>
              <a:defRPr sz="2800"/>
            </a:pPr>
            <a:endParaRPr lang="en-US" dirty="0"/>
          </a:p>
          <a:p>
            <a:pPr>
              <a:defRPr sz="2800"/>
            </a:pPr>
            <a:endParaRPr lang="en-US" dirty="0"/>
          </a:p>
          <a:p>
            <a:pPr>
              <a:defRPr sz="2800"/>
            </a:pPr>
            <a:endParaRPr lang="en-US" dirty="0"/>
          </a:p>
          <a:p>
            <a:pPr>
              <a:defRPr sz="2800"/>
            </a:pPr>
            <a:endParaRPr lang="en-US" dirty="0"/>
          </a:p>
        </p:txBody>
      </p:sp>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6FCC73A2-4E80-0261-DA6E-FC92C3584A82}"/>
                  </a:ext>
                </a:extLst>
              </p:cNvPr>
              <p:cNvGraphicFramePr>
                <a:graphicFrameLocks noGrp="1"/>
              </p:cNvGraphicFramePr>
              <p:nvPr>
                <p:extLst>
                  <p:ext uri="{D42A27DB-BD31-4B8C-83A1-F6EECF244321}">
                    <p14:modId xmlns:p14="http://schemas.microsoft.com/office/powerpoint/2010/main" val="1336406921"/>
                  </p:ext>
                </p:extLst>
              </p:nvPr>
            </p:nvGraphicFramePr>
            <p:xfrm>
              <a:off x="1295400" y="1600200"/>
              <a:ext cx="6400800" cy="3291840"/>
            </p:xfrm>
            <a:graphic>
              <a:graphicData uri="http://schemas.openxmlformats.org/drawingml/2006/table">
                <a:tbl>
                  <a:tblPr firstRow="1" bandRow="1">
                    <a:tableStyleId>{5C22544A-7EE6-4342-B048-85BDC9FD1C3A}</a:tableStyleId>
                  </a:tblPr>
                  <a:tblGrid>
                    <a:gridCol w="1143000">
                      <a:extLst>
                        <a:ext uri="{9D8B030D-6E8A-4147-A177-3AD203B41FA5}">
                          <a16:colId xmlns:a16="http://schemas.microsoft.com/office/drawing/2014/main" val="1552168975"/>
                        </a:ext>
                      </a:extLst>
                    </a:gridCol>
                    <a:gridCol w="1143000">
                      <a:extLst>
                        <a:ext uri="{9D8B030D-6E8A-4147-A177-3AD203B41FA5}">
                          <a16:colId xmlns:a16="http://schemas.microsoft.com/office/drawing/2014/main" val="2560120956"/>
                        </a:ext>
                      </a:extLst>
                    </a:gridCol>
                    <a:gridCol w="1219200">
                      <a:extLst>
                        <a:ext uri="{9D8B030D-6E8A-4147-A177-3AD203B41FA5}">
                          <a16:colId xmlns:a16="http://schemas.microsoft.com/office/drawing/2014/main" val="1141118904"/>
                        </a:ext>
                      </a:extLst>
                    </a:gridCol>
                    <a:gridCol w="1219200">
                      <a:extLst>
                        <a:ext uri="{9D8B030D-6E8A-4147-A177-3AD203B41FA5}">
                          <a16:colId xmlns:a16="http://schemas.microsoft.com/office/drawing/2014/main" val="2375005206"/>
                        </a:ext>
                      </a:extLst>
                    </a:gridCol>
                    <a:gridCol w="1676400">
                      <a:extLst>
                        <a:ext uri="{9D8B030D-6E8A-4147-A177-3AD203B41FA5}">
                          <a16:colId xmlns:a16="http://schemas.microsoft.com/office/drawing/2014/main" val="3544228197"/>
                        </a:ext>
                      </a:extLst>
                    </a:gridCol>
                  </a:tblGrid>
                  <a:tr h="231439">
                    <a:tc>
                      <a:txBody>
                        <a:bodyPr/>
                        <a:lstStyle/>
                        <a:p>
                          <a:pPr algn="ct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𝒑</m:t>
                                </m:r>
                              </m:oMath>
                            </m:oMathPara>
                          </a14:m>
                          <a:endParaRPr lang="en-IN" dirty="0"/>
                        </a:p>
                      </a:txBody>
                      <a:tcPr/>
                    </a:tc>
                    <a:tc>
                      <a:txBody>
                        <a:bodyPr/>
                        <a:lstStyle/>
                        <a:p>
                          <a:pPr algn="ct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ea typeface="Cambria Math" panose="02040503050406030204" pitchFamily="18" charset="0"/>
                                  </a:rPr>
                                  <m:t>𝒒</m:t>
                                </m:r>
                              </m:oMath>
                            </m:oMathPara>
                          </a14:m>
                          <a:endParaRPr lang="en-IN" dirty="0"/>
                        </a:p>
                      </a:txBody>
                      <a:tcPr/>
                    </a:tc>
                    <a:tc>
                      <a:txBody>
                        <a:bodyPr/>
                        <a:lstStyle/>
                        <a:p>
                          <a:pPr algn="ct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𝒓</m:t>
                                </m:r>
                              </m:oMath>
                            </m:oMathPara>
                          </a14:m>
                          <a:endParaRPr lang="en-IN"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𝒑</m:t>
                                </m:r>
                                <m:r>
                                  <a:rPr lang="en-US" b="1" i="1" dirty="0"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𝒒</m:t>
                                </m:r>
                              </m:oMath>
                            </m:oMathPara>
                          </a14:m>
                          <a:endParaRPr lang="en-IN" dirty="0"/>
                        </a:p>
                      </a:txBody>
                      <a:tcPr/>
                    </a:tc>
                    <a:tc>
                      <a:txBody>
                        <a:bodyPr/>
                        <a:lstStyle/>
                        <a:p>
                          <a:pPr algn="ctr"/>
                          <a14:m>
                            <m:oMathPara xmlns:m="http://schemas.openxmlformats.org/officeDocument/2006/math">
                              <m:oMathParaPr>
                                <m:jc m:val="centerGroup"/>
                              </m:oMathParaPr>
                              <m:oMath xmlns:m="http://schemas.openxmlformats.org/officeDocument/2006/math">
                                <m:d>
                                  <m:dPr>
                                    <m:ctrlPr>
                                      <a:rPr lang="en-IN" i="1" smtClean="0">
                                        <a:latin typeface="Cambria Math" panose="02040503050406030204" pitchFamily="18" charset="0"/>
                                      </a:rPr>
                                    </m:ctrlPr>
                                  </m:dPr>
                                  <m:e>
                                    <m:r>
                                      <a:rPr lang="en-US" b="1" i="1" smtClean="0">
                                        <a:latin typeface="Cambria Math" panose="02040503050406030204" pitchFamily="18" charset="0"/>
                                      </a:rPr>
                                      <m:t>𝒑</m:t>
                                    </m:r>
                                    <m:r>
                                      <a:rPr lang="en-US" b="1" i="1" dirty="0"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𝒒</m:t>
                                    </m:r>
                                    <m:r>
                                      <m:rPr>
                                        <m:nor/>
                                      </m:rPr>
                                      <a:rPr lang="en-IN" dirty="0"/>
                                      <m:t> </m:t>
                                    </m:r>
                                  </m:e>
                                </m:d>
                                <m:r>
                                  <a:rPr lang="en-US" i="1" dirty="0" smtClean="0">
                                    <a:latin typeface="Cambria Math" panose="02040503050406030204" pitchFamily="18" charset="0"/>
                                  </a:rPr>
                                  <m:t>⇒</m:t>
                                </m:r>
                                <m:r>
                                  <a:rPr lang="en-US" b="1" i="1" dirty="0" smtClean="0">
                                    <a:latin typeface="Cambria Math" panose="02040503050406030204" pitchFamily="18" charset="0"/>
                                  </a:rPr>
                                  <m:t>𝒓</m:t>
                                </m:r>
                              </m:oMath>
                            </m:oMathPara>
                          </a14:m>
                          <a:endParaRPr lang="en-IN" dirty="0"/>
                        </a:p>
                      </a:txBody>
                      <a:tcPr/>
                    </a:tc>
                    <a:extLst>
                      <a:ext uri="{0D108BD9-81ED-4DB2-BD59-A6C34878D82A}">
                        <a16:rowId xmlns:a16="http://schemas.microsoft.com/office/drawing/2014/main" val="1191597081"/>
                      </a:ext>
                    </a:extLst>
                  </a:tr>
                  <a:tr h="231439">
                    <a:tc>
                      <a:txBody>
                        <a:bodyPr/>
                        <a:lstStyle/>
                        <a:p>
                          <a:pPr algn="ctr"/>
                          <a14:m>
                            <m:oMathPara xmlns:m="http://schemas.openxmlformats.org/officeDocument/2006/math">
                              <m:oMathParaPr>
                                <m:jc m:val="centerGroup"/>
                              </m:oMathParaPr>
                              <m:oMath xmlns:m="http://schemas.openxmlformats.org/officeDocument/2006/math">
                                <m:r>
                                  <m:rPr>
                                    <m:sty m:val="p"/>
                                  </m:rPr>
                                  <a:rPr lang="en-US" i="0" dirty="0" smtClean="0">
                                    <a:latin typeface="Cambria Math" panose="02040503050406030204" pitchFamily="18" charset="0"/>
                                  </a:rPr>
                                  <m:t>T</m:t>
                                </m:r>
                              </m:oMath>
                            </m:oMathPara>
                          </a14:m>
                          <a:endParaRPr lang="en-IN" i="0" dirty="0"/>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T</m:t>
                                </m:r>
                              </m:oMath>
                            </m:oMathPara>
                          </a14:m>
                          <a:endParaRPr lang="en-IN" i="0" dirty="0"/>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T</m:t>
                                </m:r>
                              </m:oMath>
                            </m:oMathPara>
                          </a14:m>
                          <a:endParaRPr lang="en-IN" i="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sz="1800" b="0" i="0" u="none" strike="noStrike" kern="1200" cap="none" spc="0" normalizeH="0" baseline="0" noProof="0" smtClean="0">
                                    <a:ln>
                                      <a:noFill/>
                                    </a:ln>
                                    <a:solidFill>
                                      <a:srgbClr val="366092"/>
                                    </a:solidFill>
                                    <a:effectLst/>
                                    <a:uLnTx/>
                                    <a:uFillTx/>
                                    <a:latin typeface="Cambria Math" panose="02040503050406030204" pitchFamily="18" charset="0"/>
                                    <a:ea typeface="+mn-ea"/>
                                    <a:cs typeface="+mn-cs"/>
                                  </a:rPr>
                                  <m:t>T</m:t>
                                </m:r>
                              </m:oMath>
                            </m:oMathPara>
                          </a14:m>
                          <a:endParaRPr kumimoji="0" lang="en-IN" sz="1800" b="0" i="0" u="none" strike="noStrike" kern="1200" cap="none" spc="0" normalizeH="0" baseline="0" noProof="0" dirty="0">
                            <a:ln>
                              <a:noFill/>
                            </a:ln>
                            <a:solidFill>
                              <a:srgbClr val="366092"/>
                            </a:solidFill>
                            <a:effectLst/>
                            <a:uLnTx/>
                            <a:uFillTx/>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i="0" dirty="0"/>
                        </a:p>
                      </a:txBody>
                      <a:tcPr/>
                    </a:tc>
                    <a:extLst>
                      <a:ext uri="{0D108BD9-81ED-4DB2-BD59-A6C34878D82A}">
                        <a16:rowId xmlns:a16="http://schemas.microsoft.com/office/drawing/2014/main" val="3108722442"/>
                      </a:ext>
                    </a:extLst>
                  </a:tr>
                  <a:tr h="231439">
                    <a:tc>
                      <a:txBody>
                        <a:bodyPr/>
                        <a:lstStyle/>
                        <a:p>
                          <a:pPr algn="ct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T</m:t>
                                </m:r>
                              </m:oMath>
                            </m:oMathPara>
                          </a14:m>
                          <a:endParaRPr lang="en-IN" i="0" dirty="0"/>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T</m:t>
                                </m:r>
                              </m:oMath>
                            </m:oMathPara>
                          </a14:m>
                          <a:endParaRPr lang="en-IN" i="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sz="1800" b="0" i="0" u="none" strike="noStrike" kern="1200" cap="none" spc="0" normalizeH="0" baseline="0" noProof="0" smtClean="0">
                                    <a:ln>
                                      <a:noFill/>
                                    </a:ln>
                                    <a:solidFill>
                                      <a:srgbClr val="366092"/>
                                    </a:solidFill>
                                    <a:effectLst/>
                                    <a:uLnTx/>
                                    <a:uFillTx/>
                                    <a:latin typeface="Cambria Math" panose="02040503050406030204" pitchFamily="18" charset="0"/>
                                    <a:ea typeface="+mn-ea"/>
                                    <a:cs typeface="+mn-cs"/>
                                  </a:rPr>
                                  <m:t>F</m:t>
                                </m:r>
                              </m:oMath>
                            </m:oMathPara>
                          </a14:m>
                          <a:endParaRPr kumimoji="0" lang="en-IN" sz="1800" b="0" i="0" u="none" strike="noStrike" kern="1200" cap="none" spc="0" normalizeH="0" baseline="0" noProof="0" dirty="0">
                            <a:ln>
                              <a:noFill/>
                            </a:ln>
                            <a:solidFill>
                              <a:srgbClr val="366092"/>
                            </a:solidFill>
                            <a:effectLst/>
                            <a:uLnTx/>
                            <a:uFillTx/>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sz="1800" b="0" i="0" u="none" strike="noStrike" kern="1200" cap="none" spc="0" normalizeH="0" baseline="0" noProof="0" smtClean="0">
                                    <a:ln>
                                      <a:noFill/>
                                    </a:ln>
                                    <a:solidFill>
                                      <a:srgbClr val="366092"/>
                                    </a:solidFill>
                                    <a:effectLst/>
                                    <a:uLnTx/>
                                    <a:uFillTx/>
                                    <a:latin typeface="Cambria Math" panose="02040503050406030204" pitchFamily="18" charset="0"/>
                                    <a:ea typeface="+mn-ea"/>
                                    <a:cs typeface="+mn-cs"/>
                                  </a:rPr>
                                  <m:t>T</m:t>
                                </m:r>
                              </m:oMath>
                            </m:oMathPara>
                          </a14:m>
                          <a:endParaRPr kumimoji="0" lang="en-IN" sz="1800" b="0" i="0" u="none" strike="noStrike" kern="1200" cap="none" spc="0" normalizeH="0" baseline="0" noProof="0" dirty="0">
                            <a:ln>
                              <a:noFill/>
                            </a:ln>
                            <a:solidFill>
                              <a:srgbClr val="366092"/>
                            </a:solidFill>
                            <a:effectLst/>
                            <a:uLnTx/>
                            <a:uFillTx/>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i="0" dirty="0"/>
                        </a:p>
                      </a:txBody>
                      <a:tcPr/>
                    </a:tc>
                    <a:extLst>
                      <a:ext uri="{0D108BD9-81ED-4DB2-BD59-A6C34878D82A}">
                        <a16:rowId xmlns:a16="http://schemas.microsoft.com/office/drawing/2014/main" val="1710309428"/>
                      </a:ext>
                    </a:extLst>
                  </a:tr>
                  <a:tr h="2314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sz="1800" b="0" i="0" u="none" strike="noStrike" kern="1200" cap="none" spc="0" normalizeH="0" baseline="0" noProof="0" smtClean="0">
                                    <a:ln>
                                      <a:noFill/>
                                    </a:ln>
                                    <a:solidFill>
                                      <a:srgbClr val="366092"/>
                                    </a:solidFill>
                                    <a:effectLst/>
                                    <a:uLnTx/>
                                    <a:uFillTx/>
                                    <a:latin typeface="Cambria Math" panose="02040503050406030204" pitchFamily="18" charset="0"/>
                                    <a:ea typeface="+mn-ea"/>
                                    <a:cs typeface="+mn-cs"/>
                                  </a:rPr>
                                  <m:t>T</m:t>
                                </m:r>
                              </m:oMath>
                            </m:oMathPara>
                          </a14:m>
                          <a:endParaRPr kumimoji="0" lang="en-IN" sz="1800" b="0" i="0" u="none" strike="noStrike" kern="1200" cap="none" spc="0" normalizeH="0" baseline="0" noProof="0" dirty="0">
                            <a:ln>
                              <a:noFill/>
                            </a:ln>
                            <a:solidFill>
                              <a:srgbClr val="366092"/>
                            </a:solidFill>
                            <a:effectLst/>
                            <a:uLnTx/>
                            <a:uFillTx/>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sz="1800" b="0" i="0" u="none" strike="noStrike" kern="1200" cap="none" spc="0" normalizeH="0" baseline="0" noProof="0" smtClean="0">
                                    <a:ln>
                                      <a:noFill/>
                                    </a:ln>
                                    <a:solidFill>
                                      <a:srgbClr val="366092"/>
                                    </a:solidFill>
                                    <a:effectLst/>
                                    <a:uLnTx/>
                                    <a:uFillTx/>
                                    <a:latin typeface="Cambria Math" panose="02040503050406030204" pitchFamily="18" charset="0"/>
                                    <a:ea typeface="+mn-ea"/>
                                    <a:cs typeface="+mn-cs"/>
                                  </a:rPr>
                                  <m:t>F</m:t>
                                </m:r>
                              </m:oMath>
                            </m:oMathPara>
                          </a14:m>
                          <a:endParaRPr kumimoji="0" lang="en-IN" sz="1800" b="0" i="0" u="none" strike="noStrike" kern="1200" cap="none" spc="0" normalizeH="0" baseline="0" noProof="0" dirty="0">
                            <a:ln>
                              <a:noFill/>
                            </a:ln>
                            <a:solidFill>
                              <a:srgbClr val="366092"/>
                            </a:solidFill>
                            <a:effectLst/>
                            <a:uLnTx/>
                            <a:uFillTx/>
                            <a:latin typeface="Calibri"/>
                            <a:ea typeface="+mn-ea"/>
                            <a:cs typeface="+mn-cs"/>
                          </a:endParaRPr>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T</m:t>
                                </m:r>
                              </m:oMath>
                            </m:oMathPara>
                          </a14:m>
                          <a:endParaRPr lang="en-IN" i="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sz="1800" b="0" i="0" u="none" strike="noStrike" kern="1200" cap="none" spc="0" normalizeH="0" baseline="0" noProof="0" smtClean="0">
                                    <a:ln>
                                      <a:noFill/>
                                    </a:ln>
                                    <a:solidFill>
                                      <a:srgbClr val="366092"/>
                                    </a:solidFill>
                                    <a:effectLst/>
                                    <a:uLnTx/>
                                    <a:uFillTx/>
                                    <a:latin typeface="Cambria Math" panose="02040503050406030204" pitchFamily="18" charset="0"/>
                                    <a:ea typeface="+mn-ea"/>
                                    <a:cs typeface="+mn-cs"/>
                                  </a:rPr>
                                  <m:t>T</m:t>
                                </m:r>
                              </m:oMath>
                            </m:oMathPara>
                          </a14:m>
                          <a:endParaRPr kumimoji="0" lang="en-IN" sz="1800" b="0" i="0" u="none" strike="noStrike" kern="1200" cap="none" spc="0" normalizeH="0" baseline="0" noProof="0" dirty="0">
                            <a:ln>
                              <a:noFill/>
                            </a:ln>
                            <a:solidFill>
                              <a:srgbClr val="366092"/>
                            </a:solidFill>
                            <a:effectLst/>
                            <a:uLnTx/>
                            <a:uFillTx/>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i="0" dirty="0"/>
                        </a:p>
                      </a:txBody>
                      <a:tcPr/>
                    </a:tc>
                    <a:extLst>
                      <a:ext uri="{0D108BD9-81ED-4DB2-BD59-A6C34878D82A}">
                        <a16:rowId xmlns:a16="http://schemas.microsoft.com/office/drawing/2014/main" val="171602015"/>
                      </a:ext>
                    </a:extLst>
                  </a:tr>
                  <a:tr h="2314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sz="1800" b="0" i="0" u="none" strike="noStrike" kern="1200" cap="none" spc="0" normalizeH="0" baseline="0" noProof="0" smtClean="0">
                                    <a:ln>
                                      <a:noFill/>
                                    </a:ln>
                                    <a:solidFill>
                                      <a:srgbClr val="366092"/>
                                    </a:solidFill>
                                    <a:effectLst/>
                                    <a:uLnTx/>
                                    <a:uFillTx/>
                                    <a:latin typeface="Cambria Math" panose="02040503050406030204" pitchFamily="18" charset="0"/>
                                    <a:ea typeface="+mn-ea"/>
                                    <a:cs typeface="+mn-cs"/>
                                  </a:rPr>
                                  <m:t>T</m:t>
                                </m:r>
                              </m:oMath>
                            </m:oMathPara>
                          </a14:m>
                          <a:endParaRPr kumimoji="0" lang="en-IN" sz="1800" b="0" i="0" u="none" strike="noStrike" kern="1200" cap="none" spc="0" normalizeH="0" baseline="0" noProof="0" dirty="0">
                            <a:ln>
                              <a:noFill/>
                            </a:ln>
                            <a:solidFill>
                              <a:srgbClr val="366092"/>
                            </a:solidFill>
                            <a:effectLst/>
                            <a:uLnTx/>
                            <a:uFillTx/>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sz="1800" b="0" i="0" u="none" strike="noStrike" kern="1200" cap="none" spc="0" normalizeH="0" baseline="0" noProof="0" smtClean="0">
                                    <a:ln>
                                      <a:noFill/>
                                    </a:ln>
                                    <a:solidFill>
                                      <a:srgbClr val="366092"/>
                                    </a:solidFill>
                                    <a:effectLst/>
                                    <a:uLnTx/>
                                    <a:uFillTx/>
                                    <a:latin typeface="Cambria Math" panose="02040503050406030204" pitchFamily="18" charset="0"/>
                                    <a:ea typeface="+mn-ea"/>
                                    <a:cs typeface="+mn-cs"/>
                                  </a:rPr>
                                  <m:t>F</m:t>
                                </m:r>
                              </m:oMath>
                            </m:oMathPara>
                          </a14:m>
                          <a:endParaRPr kumimoji="0" lang="en-IN" sz="1800" b="0" i="0" u="none" strike="noStrike" kern="1200" cap="none" spc="0" normalizeH="0" baseline="0" noProof="0" dirty="0">
                            <a:ln>
                              <a:noFill/>
                            </a:ln>
                            <a:solidFill>
                              <a:srgbClr val="366092"/>
                            </a:solidFill>
                            <a:effectLst/>
                            <a:uLnTx/>
                            <a:uFillTx/>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sz="1800" b="0" i="0" u="none" strike="noStrike" kern="1200" cap="none" spc="0" normalizeH="0" baseline="0" noProof="0" smtClean="0">
                                    <a:ln>
                                      <a:noFill/>
                                    </a:ln>
                                    <a:solidFill>
                                      <a:srgbClr val="366092"/>
                                    </a:solidFill>
                                    <a:effectLst/>
                                    <a:uLnTx/>
                                    <a:uFillTx/>
                                    <a:latin typeface="Cambria Math" panose="02040503050406030204" pitchFamily="18" charset="0"/>
                                    <a:ea typeface="+mn-ea"/>
                                    <a:cs typeface="+mn-cs"/>
                                  </a:rPr>
                                  <m:t>F</m:t>
                                </m:r>
                              </m:oMath>
                            </m:oMathPara>
                          </a14:m>
                          <a:endParaRPr kumimoji="0" lang="en-IN" sz="1800" b="0" i="0" u="none" strike="noStrike" kern="1200" cap="none" spc="0" normalizeH="0" baseline="0" noProof="0" dirty="0">
                            <a:ln>
                              <a:noFill/>
                            </a:ln>
                            <a:solidFill>
                              <a:srgbClr val="366092"/>
                            </a:solidFill>
                            <a:effectLst/>
                            <a:uLnTx/>
                            <a:uFillTx/>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sz="1800" b="0" i="0" u="none" strike="noStrike" kern="1200" cap="none" spc="0" normalizeH="0" baseline="0" noProof="0" smtClean="0">
                                    <a:ln>
                                      <a:noFill/>
                                    </a:ln>
                                    <a:solidFill>
                                      <a:srgbClr val="366092"/>
                                    </a:solidFill>
                                    <a:effectLst/>
                                    <a:uLnTx/>
                                    <a:uFillTx/>
                                    <a:latin typeface="Cambria Math" panose="02040503050406030204" pitchFamily="18" charset="0"/>
                                    <a:ea typeface="+mn-ea"/>
                                    <a:cs typeface="+mn-cs"/>
                                  </a:rPr>
                                  <m:t>T</m:t>
                                </m:r>
                              </m:oMath>
                            </m:oMathPara>
                          </a14:m>
                          <a:endParaRPr kumimoji="0" lang="en-IN" sz="1800" b="0" i="0" u="none" strike="noStrike" kern="1200" cap="none" spc="0" normalizeH="0" baseline="0" noProof="0" dirty="0">
                            <a:ln>
                              <a:noFill/>
                            </a:ln>
                            <a:solidFill>
                              <a:srgbClr val="366092"/>
                            </a:solidFill>
                            <a:effectLst/>
                            <a:uLnTx/>
                            <a:uFillTx/>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i="0" dirty="0"/>
                        </a:p>
                      </a:txBody>
                      <a:tcPr/>
                    </a:tc>
                    <a:extLst>
                      <a:ext uri="{0D108BD9-81ED-4DB2-BD59-A6C34878D82A}">
                        <a16:rowId xmlns:a16="http://schemas.microsoft.com/office/drawing/2014/main" val="4171202814"/>
                      </a:ext>
                    </a:extLst>
                  </a:tr>
                  <a:tr h="2314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sz="1800" b="0" i="0" u="none" strike="noStrike" kern="1200" cap="none" spc="0" normalizeH="0" baseline="0" noProof="0" smtClean="0">
                                    <a:ln>
                                      <a:noFill/>
                                    </a:ln>
                                    <a:solidFill>
                                      <a:srgbClr val="366092"/>
                                    </a:solidFill>
                                    <a:effectLst/>
                                    <a:uLnTx/>
                                    <a:uFillTx/>
                                    <a:latin typeface="Cambria Math" panose="02040503050406030204" pitchFamily="18" charset="0"/>
                                    <a:ea typeface="+mn-ea"/>
                                    <a:cs typeface="+mn-cs"/>
                                  </a:rPr>
                                  <m:t>F</m:t>
                                </m:r>
                              </m:oMath>
                            </m:oMathPara>
                          </a14:m>
                          <a:endParaRPr kumimoji="0" lang="en-IN" sz="1800" b="0" i="0" u="none" strike="noStrike" kern="1200" cap="none" spc="0" normalizeH="0" baseline="0" noProof="0" dirty="0">
                            <a:ln>
                              <a:noFill/>
                            </a:ln>
                            <a:solidFill>
                              <a:srgbClr val="366092"/>
                            </a:solidFill>
                            <a:effectLst/>
                            <a:uLnTx/>
                            <a:uFillTx/>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sz="1800" b="0" i="0" u="none" strike="noStrike" kern="1200" cap="none" spc="0" normalizeH="0" baseline="0" noProof="0" smtClean="0">
                                    <a:ln>
                                      <a:noFill/>
                                    </a:ln>
                                    <a:solidFill>
                                      <a:srgbClr val="366092"/>
                                    </a:solidFill>
                                    <a:effectLst/>
                                    <a:uLnTx/>
                                    <a:uFillTx/>
                                    <a:latin typeface="Cambria Math" panose="02040503050406030204" pitchFamily="18" charset="0"/>
                                    <a:ea typeface="+mn-ea"/>
                                    <a:cs typeface="+mn-cs"/>
                                  </a:rPr>
                                  <m:t>T</m:t>
                                </m:r>
                              </m:oMath>
                            </m:oMathPara>
                          </a14:m>
                          <a:endParaRPr kumimoji="0" lang="en-IN" sz="1800" b="0" i="0" u="none" strike="noStrike" kern="1200" cap="none" spc="0" normalizeH="0" baseline="0" noProof="0" dirty="0">
                            <a:ln>
                              <a:noFill/>
                            </a:ln>
                            <a:solidFill>
                              <a:srgbClr val="366092"/>
                            </a:solidFill>
                            <a:effectLst/>
                            <a:uLnTx/>
                            <a:uFillTx/>
                            <a:latin typeface="Calibri"/>
                            <a:ea typeface="+mn-ea"/>
                            <a:cs typeface="+mn-cs"/>
                          </a:endParaRPr>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T</m:t>
                                </m:r>
                              </m:oMath>
                            </m:oMathPara>
                          </a14:m>
                          <a:endParaRPr lang="en-IN" i="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sz="1800" b="0" i="0" u="none" strike="noStrike" kern="1200" cap="none" spc="0" normalizeH="0" baseline="0" noProof="0" smtClean="0">
                                    <a:ln>
                                      <a:noFill/>
                                    </a:ln>
                                    <a:solidFill>
                                      <a:srgbClr val="366092"/>
                                    </a:solidFill>
                                    <a:effectLst/>
                                    <a:uLnTx/>
                                    <a:uFillTx/>
                                    <a:latin typeface="Cambria Math" panose="02040503050406030204" pitchFamily="18" charset="0"/>
                                    <a:ea typeface="+mn-ea"/>
                                    <a:cs typeface="+mn-cs"/>
                                  </a:rPr>
                                  <m:t>T</m:t>
                                </m:r>
                              </m:oMath>
                            </m:oMathPara>
                          </a14:m>
                          <a:endParaRPr kumimoji="0" lang="en-IN" sz="1800" b="0" i="0" u="none" strike="noStrike" kern="1200" cap="none" spc="0" normalizeH="0" baseline="0" noProof="0" dirty="0">
                            <a:ln>
                              <a:noFill/>
                            </a:ln>
                            <a:solidFill>
                              <a:srgbClr val="366092"/>
                            </a:solidFill>
                            <a:effectLst/>
                            <a:uLnTx/>
                            <a:uFillTx/>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i="0" dirty="0"/>
                        </a:p>
                      </a:txBody>
                      <a:tcPr/>
                    </a:tc>
                    <a:extLst>
                      <a:ext uri="{0D108BD9-81ED-4DB2-BD59-A6C34878D82A}">
                        <a16:rowId xmlns:a16="http://schemas.microsoft.com/office/drawing/2014/main" val="2563979236"/>
                      </a:ext>
                    </a:extLst>
                  </a:tr>
                  <a:tr h="2314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sz="1800" b="0" i="0" u="none" strike="noStrike" kern="1200" cap="none" spc="0" normalizeH="0" baseline="0" noProof="0" smtClean="0">
                                    <a:ln>
                                      <a:noFill/>
                                    </a:ln>
                                    <a:solidFill>
                                      <a:srgbClr val="366092"/>
                                    </a:solidFill>
                                    <a:effectLst/>
                                    <a:uLnTx/>
                                    <a:uFillTx/>
                                    <a:latin typeface="Cambria Math" panose="02040503050406030204" pitchFamily="18" charset="0"/>
                                    <a:ea typeface="+mn-ea"/>
                                    <a:cs typeface="+mn-cs"/>
                                  </a:rPr>
                                  <m:t>F</m:t>
                                </m:r>
                              </m:oMath>
                            </m:oMathPara>
                          </a14:m>
                          <a:endParaRPr kumimoji="0" lang="en-IN" sz="1800" b="0" i="0" u="none" strike="noStrike" kern="1200" cap="none" spc="0" normalizeH="0" baseline="0" noProof="0" dirty="0">
                            <a:ln>
                              <a:noFill/>
                            </a:ln>
                            <a:solidFill>
                              <a:srgbClr val="366092"/>
                            </a:solidFill>
                            <a:effectLst/>
                            <a:uLnTx/>
                            <a:uFillTx/>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sz="1800" b="0" i="0" u="none" strike="noStrike" kern="1200" cap="none" spc="0" normalizeH="0" baseline="0" noProof="0" smtClean="0">
                                    <a:ln>
                                      <a:noFill/>
                                    </a:ln>
                                    <a:solidFill>
                                      <a:srgbClr val="366092"/>
                                    </a:solidFill>
                                    <a:effectLst/>
                                    <a:uLnTx/>
                                    <a:uFillTx/>
                                    <a:latin typeface="Cambria Math" panose="02040503050406030204" pitchFamily="18" charset="0"/>
                                    <a:ea typeface="+mn-ea"/>
                                    <a:cs typeface="+mn-cs"/>
                                  </a:rPr>
                                  <m:t>T</m:t>
                                </m:r>
                              </m:oMath>
                            </m:oMathPara>
                          </a14:m>
                          <a:endParaRPr kumimoji="0" lang="en-IN" sz="1800" b="0" i="0" u="none" strike="noStrike" kern="1200" cap="none" spc="0" normalizeH="0" baseline="0" noProof="0" dirty="0">
                            <a:ln>
                              <a:noFill/>
                            </a:ln>
                            <a:solidFill>
                              <a:srgbClr val="366092"/>
                            </a:solidFill>
                            <a:effectLst/>
                            <a:uLnTx/>
                            <a:uFillTx/>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sz="1800" b="0" i="0" u="none" strike="noStrike" kern="1200" cap="none" spc="0" normalizeH="0" baseline="0" noProof="0" smtClean="0">
                                    <a:ln>
                                      <a:noFill/>
                                    </a:ln>
                                    <a:solidFill>
                                      <a:srgbClr val="366092"/>
                                    </a:solidFill>
                                    <a:effectLst/>
                                    <a:uLnTx/>
                                    <a:uFillTx/>
                                    <a:latin typeface="Cambria Math" panose="02040503050406030204" pitchFamily="18" charset="0"/>
                                    <a:ea typeface="+mn-ea"/>
                                    <a:cs typeface="+mn-cs"/>
                                  </a:rPr>
                                  <m:t>F</m:t>
                                </m:r>
                              </m:oMath>
                            </m:oMathPara>
                          </a14:m>
                          <a:endParaRPr kumimoji="0" lang="en-IN" sz="1800" b="0" i="0" u="none" strike="noStrike" kern="1200" cap="none" spc="0" normalizeH="0" baseline="0" noProof="0" dirty="0">
                            <a:ln>
                              <a:noFill/>
                            </a:ln>
                            <a:solidFill>
                              <a:srgbClr val="366092"/>
                            </a:solidFill>
                            <a:effectLst/>
                            <a:uLnTx/>
                            <a:uFillTx/>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sz="1800" b="0" i="0" u="none" strike="noStrike" kern="1200" cap="none" spc="0" normalizeH="0" baseline="0" noProof="0" smtClean="0">
                                    <a:ln>
                                      <a:noFill/>
                                    </a:ln>
                                    <a:solidFill>
                                      <a:srgbClr val="366092"/>
                                    </a:solidFill>
                                    <a:effectLst/>
                                    <a:uLnTx/>
                                    <a:uFillTx/>
                                    <a:latin typeface="Cambria Math" panose="02040503050406030204" pitchFamily="18" charset="0"/>
                                    <a:ea typeface="+mn-ea"/>
                                    <a:cs typeface="+mn-cs"/>
                                  </a:rPr>
                                  <m:t>T</m:t>
                                </m:r>
                              </m:oMath>
                            </m:oMathPara>
                          </a14:m>
                          <a:endParaRPr kumimoji="0" lang="en-IN" sz="1800" b="0" i="0" u="none" strike="noStrike" kern="1200" cap="none" spc="0" normalizeH="0" baseline="0" noProof="0" dirty="0">
                            <a:ln>
                              <a:noFill/>
                            </a:ln>
                            <a:solidFill>
                              <a:srgbClr val="366092"/>
                            </a:solidFill>
                            <a:effectLst/>
                            <a:uLnTx/>
                            <a:uFillTx/>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i="0" dirty="0"/>
                        </a:p>
                      </a:txBody>
                      <a:tcPr/>
                    </a:tc>
                    <a:extLst>
                      <a:ext uri="{0D108BD9-81ED-4DB2-BD59-A6C34878D82A}">
                        <a16:rowId xmlns:a16="http://schemas.microsoft.com/office/drawing/2014/main" val="3263657334"/>
                      </a:ext>
                    </a:extLst>
                  </a:tr>
                  <a:tr h="2314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sz="1800" b="0" i="0" u="none" strike="noStrike" kern="1200" cap="none" spc="0" normalizeH="0" baseline="0" noProof="0" smtClean="0">
                                    <a:ln>
                                      <a:noFill/>
                                    </a:ln>
                                    <a:solidFill>
                                      <a:srgbClr val="366092"/>
                                    </a:solidFill>
                                    <a:effectLst/>
                                    <a:uLnTx/>
                                    <a:uFillTx/>
                                    <a:latin typeface="Cambria Math" panose="02040503050406030204" pitchFamily="18" charset="0"/>
                                    <a:ea typeface="+mn-ea"/>
                                    <a:cs typeface="+mn-cs"/>
                                  </a:rPr>
                                  <m:t>F</m:t>
                                </m:r>
                              </m:oMath>
                            </m:oMathPara>
                          </a14:m>
                          <a:endParaRPr kumimoji="0" lang="en-IN" sz="1800" b="0" i="0" u="none" strike="noStrike" kern="1200" cap="none" spc="0" normalizeH="0" baseline="0" noProof="0" dirty="0">
                            <a:ln>
                              <a:noFill/>
                            </a:ln>
                            <a:solidFill>
                              <a:srgbClr val="366092"/>
                            </a:solidFill>
                            <a:effectLst/>
                            <a:uLnTx/>
                            <a:uFillTx/>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sz="1800" b="0" i="0" u="none" strike="noStrike" kern="1200" cap="none" spc="0" normalizeH="0" baseline="0" noProof="0" smtClean="0">
                                    <a:ln>
                                      <a:noFill/>
                                    </a:ln>
                                    <a:solidFill>
                                      <a:srgbClr val="366092"/>
                                    </a:solidFill>
                                    <a:effectLst/>
                                    <a:uLnTx/>
                                    <a:uFillTx/>
                                    <a:latin typeface="Cambria Math" panose="02040503050406030204" pitchFamily="18" charset="0"/>
                                    <a:ea typeface="+mn-ea"/>
                                    <a:cs typeface="+mn-cs"/>
                                  </a:rPr>
                                  <m:t>F</m:t>
                                </m:r>
                              </m:oMath>
                            </m:oMathPara>
                          </a14:m>
                          <a:endParaRPr kumimoji="0" lang="en-IN" sz="1800" b="0" i="0" u="none" strike="noStrike" kern="1200" cap="none" spc="0" normalizeH="0" baseline="0" noProof="0" dirty="0">
                            <a:ln>
                              <a:noFill/>
                            </a:ln>
                            <a:solidFill>
                              <a:srgbClr val="366092"/>
                            </a:solidFill>
                            <a:effectLst/>
                            <a:uLnTx/>
                            <a:uFillTx/>
                            <a:latin typeface="Calibri"/>
                            <a:ea typeface="+mn-ea"/>
                            <a:cs typeface="+mn-cs"/>
                          </a:endParaRPr>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T</m:t>
                                </m:r>
                              </m:oMath>
                            </m:oMathPara>
                          </a14:m>
                          <a:endParaRPr lang="en-IN" i="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sz="1800" b="0" i="0" u="none" strike="noStrike" kern="1200" cap="none" spc="0" normalizeH="0" baseline="0" noProof="0" smtClean="0">
                                    <a:ln>
                                      <a:noFill/>
                                    </a:ln>
                                    <a:solidFill>
                                      <a:srgbClr val="366092"/>
                                    </a:solidFill>
                                    <a:effectLst/>
                                    <a:uLnTx/>
                                    <a:uFillTx/>
                                    <a:latin typeface="Cambria Math" panose="02040503050406030204" pitchFamily="18" charset="0"/>
                                    <a:ea typeface="+mn-ea"/>
                                    <a:cs typeface="+mn-cs"/>
                                  </a:rPr>
                                  <m:t>F</m:t>
                                </m:r>
                              </m:oMath>
                            </m:oMathPara>
                          </a14:m>
                          <a:endParaRPr kumimoji="0" lang="en-IN" sz="1800" b="0" i="0" u="none" strike="noStrike" kern="1200" cap="none" spc="0" normalizeH="0" baseline="0" noProof="0" dirty="0">
                            <a:ln>
                              <a:noFill/>
                            </a:ln>
                            <a:solidFill>
                              <a:srgbClr val="366092"/>
                            </a:solidFill>
                            <a:effectLst/>
                            <a:uLnTx/>
                            <a:uFillTx/>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i="0" dirty="0"/>
                        </a:p>
                      </a:txBody>
                      <a:tcPr/>
                    </a:tc>
                    <a:extLst>
                      <a:ext uri="{0D108BD9-81ED-4DB2-BD59-A6C34878D82A}">
                        <a16:rowId xmlns:a16="http://schemas.microsoft.com/office/drawing/2014/main" val="127494832"/>
                      </a:ext>
                    </a:extLst>
                  </a:tr>
                  <a:tr h="2314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sz="1800" b="0" i="0" u="none" strike="noStrike" kern="1200" cap="none" spc="0" normalizeH="0" baseline="0" noProof="0" smtClean="0">
                                    <a:ln>
                                      <a:noFill/>
                                    </a:ln>
                                    <a:solidFill>
                                      <a:srgbClr val="366092"/>
                                    </a:solidFill>
                                    <a:effectLst/>
                                    <a:uLnTx/>
                                    <a:uFillTx/>
                                    <a:latin typeface="Cambria Math" panose="02040503050406030204" pitchFamily="18" charset="0"/>
                                    <a:ea typeface="+mn-ea"/>
                                    <a:cs typeface="+mn-cs"/>
                                  </a:rPr>
                                  <m:t>F</m:t>
                                </m:r>
                              </m:oMath>
                            </m:oMathPara>
                          </a14:m>
                          <a:endParaRPr kumimoji="0" lang="en-IN" sz="1800" b="0" i="0" u="none" strike="noStrike" kern="1200" cap="none" spc="0" normalizeH="0" baseline="0" noProof="0" dirty="0">
                            <a:ln>
                              <a:noFill/>
                            </a:ln>
                            <a:solidFill>
                              <a:srgbClr val="366092"/>
                            </a:solidFill>
                            <a:effectLst/>
                            <a:uLnTx/>
                            <a:uFillTx/>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sz="1800" b="0" i="0" u="none" strike="noStrike" kern="1200" cap="none" spc="0" normalizeH="0" baseline="0" noProof="0" smtClean="0">
                                    <a:ln>
                                      <a:noFill/>
                                    </a:ln>
                                    <a:solidFill>
                                      <a:srgbClr val="366092"/>
                                    </a:solidFill>
                                    <a:effectLst/>
                                    <a:uLnTx/>
                                    <a:uFillTx/>
                                    <a:latin typeface="Cambria Math" panose="02040503050406030204" pitchFamily="18" charset="0"/>
                                    <a:ea typeface="+mn-ea"/>
                                    <a:cs typeface="+mn-cs"/>
                                  </a:rPr>
                                  <m:t>F</m:t>
                                </m:r>
                              </m:oMath>
                            </m:oMathPara>
                          </a14:m>
                          <a:endParaRPr kumimoji="0" lang="en-IN" sz="1800" b="0" i="0" u="none" strike="noStrike" kern="1200" cap="none" spc="0" normalizeH="0" baseline="0" noProof="0" dirty="0">
                            <a:ln>
                              <a:noFill/>
                            </a:ln>
                            <a:solidFill>
                              <a:srgbClr val="366092"/>
                            </a:solidFill>
                            <a:effectLst/>
                            <a:uLnTx/>
                            <a:uFillTx/>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sz="1800" b="0" i="0" u="none" strike="noStrike" kern="1200" cap="none" spc="0" normalizeH="0" baseline="0" noProof="0" smtClean="0">
                                    <a:ln>
                                      <a:noFill/>
                                    </a:ln>
                                    <a:solidFill>
                                      <a:srgbClr val="366092"/>
                                    </a:solidFill>
                                    <a:effectLst/>
                                    <a:uLnTx/>
                                    <a:uFillTx/>
                                    <a:latin typeface="Cambria Math" panose="02040503050406030204" pitchFamily="18" charset="0"/>
                                    <a:ea typeface="+mn-ea"/>
                                    <a:cs typeface="+mn-cs"/>
                                  </a:rPr>
                                  <m:t>F</m:t>
                                </m:r>
                              </m:oMath>
                            </m:oMathPara>
                          </a14:m>
                          <a:endParaRPr kumimoji="0" lang="en-IN" sz="1800" b="0" i="0" u="none" strike="noStrike" kern="1200" cap="none" spc="0" normalizeH="0" baseline="0" noProof="0" dirty="0">
                            <a:ln>
                              <a:noFill/>
                            </a:ln>
                            <a:solidFill>
                              <a:srgbClr val="366092"/>
                            </a:solidFill>
                            <a:effectLst/>
                            <a:uLnTx/>
                            <a:uFillTx/>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sz="1800" b="0" i="0" u="none" strike="noStrike" kern="1200" cap="none" spc="0" normalizeH="0" baseline="0" noProof="0" smtClean="0">
                                    <a:ln>
                                      <a:noFill/>
                                    </a:ln>
                                    <a:solidFill>
                                      <a:srgbClr val="366092"/>
                                    </a:solidFill>
                                    <a:effectLst/>
                                    <a:uLnTx/>
                                    <a:uFillTx/>
                                    <a:latin typeface="Cambria Math" panose="02040503050406030204" pitchFamily="18" charset="0"/>
                                    <a:ea typeface="+mn-ea"/>
                                    <a:cs typeface="+mn-cs"/>
                                  </a:rPr>
                                  <m:t>F</m:t>
                                </m:r>
                              </m:oMath>
                            </m:oMathPara>
                          </a14:m>
                          <a:endParaRPr kumimoji="0" lang="en-IN" sz="1800" b="0" i="0" u="none" strike="noStrike" kern="1200" cap="none" spc="0" normalizeH="0" baseline="0" noProof="0" dirty="0">
                            <a:ln>
                              <a:noFill/>
                            </a:ln>
                            <a:solidFill>
                              <a:srgbClr val="366092"/>
                            </a:solidFill>
                            <a:effectLst/>
                            <a:uLnTx/>
                            <a:uFillTx/>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i="0" dirty="0"/>
                        </a:p>
                      </a:txBody>
                      <a:tcPr/>
                    </a:tc>
                    <a:extLst>
                      <a:ext uri="{0D108BD9-81ED-4DB2-BD59-A6C34878D82A}">
                        <a16:rowId xmlns:a16="http://schemas.microsoft.com/office/drawing/2014/main" val="2757574628"/>
                      </a:ext>
                    </a:extLst>
                  </a:tr>
                </a:tbl>
              </a:graphicData>
            </a:graphic>
          </p:graphicFrame>
        </mc:Choice>
        <mc:Fallback xmlns="">
          <p:graphicFrame>
            <p:nvGraphicFramePr>
              <p:cNvPr id="4" name="Table 3">
                <a:extLst>
                  <a:ext uri="{FF2B5EF4-FFF2-40B4-BE49-F238E27FC236}">
                    <a16:creationId xmlns:a16="http://schemas.microsoft.com/office/drawing/2014/main" id="{6FCC73A2-4E80-0261-DA6E-FC92C3584A82}"/>
                  </a:ext>
                </a:extLst>
              </p:cNvPr>
              <p:cNvGraphicFramePr>
                <a:graphicFrameLocks noGrp="1"/>
              </p:cNvGraphicFramePr>
              <p:nvPr>
                <p:extLst>
                  <p:ext uri="{D42A27DB-BD31-4B8C-83A1-F6EECF244321}">
                    <p14:modId xmlns:p14="http://schemas.microsoft.com/office/powerpoint/2010/main" val="1336406921"/>
                  </p:ext>
                </p:extLst>
              </p:nvPr>
            </p:nvGraphicFramePr>
            <p:xfrm>
              <a:off x="1295400" y="1600200"/>
              <a:ext cx="6400800" cy="3291840"/>
            </p:xfrm>
            <a:graphic>
              <a:graphicData uri="http://schemas.openxmlformats.org/drawingml/2006/table">
                <a:tbl>
                  <a:tblPr firstRow="1" bandRow="1">
                    <a:tableStyleId>{5C22544A-7EE6-4342-B048-85BDC9FD1C3A}</a:tableStyleId>
                  </a:tblPr>
                  <a:tblGrid>
                    <a:gridCol w="1143000">
                      <a:extLst>
                        <a:ext uri="{9D8B030D-6E8A-4147-A177-3AD203B41FA5}">
                          <a16:colId xmlns:a16="http://schemas.microsoft.com/office/drawing/2014/main" val="1552168975"/>
                        </a:ext>
                      </a:extLst>
                    </a:gridCol>
                    <a:gridCol w="1143000">
                      <a:extLst>
                        <a:ext uri="{9D8B030D-6E8A-4147-A177-3AD203B41FA5}">
                          <a16:colId xmlns:a16="http://schemas.microsoft.com/office/drawing/2014/main" val="2560120956"/>
                        </a:ext>
                      </a:extLst>
                    </a:gridCol>
                    <a:gridCol w="1219200">
                      <a:extLst>
                        <a:ext uri="{9D8B030D-6E8A-4147-A177-3AD203B41FA5}">
                          <a16:colId xmlns:a16="http://schemas.microsoft.com/office/drawing/2014/main" val="1141118904"/>
                        </a:ext>
                      </a:extLst>
                    </a:gridCol>
                    <a:gridCol w="1219200">
                      <a:extLst>
                        <a:ext uri="{9D8B030D-6E8A-4147-A177-3AD203B41FA5}">
                          <a16:colId xmlns:a16="http://schemas.microsoft.com/office/drawing/2014/main" val="2375005206"/>
                        </a:ext>
                      </a:extLst>
                    </a:gridCol>
                    <a:gridCol w="1676400">
                      <a:extLst>
                        <a:ext uri="{9D8B030D-6E8A-4147-A177-3AD203B41FA5}">
                          <a16:colId xmlns:a16="http://schemas.microsoft.com/office/drawing/2014/main" val="3544228197"/>
                        </a:ext>
                      </a:extLst>
                    </a:gridCol>
                  </a:tblGrid>
                  <a:tr h="365760">
                    <a:tc>
                      <a:txBody>
                        <a:bodyPr/>
                        <a:lstStyle/>
                        <a:p>
                          <a:endParaRPr lang="en-US"/>
                        </a:p>
                      </a:txBody>
                      <a:tcPr>
                        <a:blipFill>
                          <a:blip r:embed="rId2"/>
                          <a:stretch>
                            <a:fillRect l="-532" t="-1667" r="-461170" b="-805000"/>
                          </a:stretch>
                        </a:blipFill>
                      </a:tcPr>
                    </a:tc>
                    <a:tc>
                      <a:txBody>
                        <a:bodyPr/>
                        <a:lstStyle/>
                        <a:p>
                          <a:endParaRPr lang="en-US"/>
                        </a:p>
                      </a:txBody>
                      <a:tcPr>
                        <a:blipFill>
                          <a:blip r:embed="rId2"/>
                          <a:stretch>
                            <a:fillRect l="-101070" t="-1667" r="-363636" b="-805000"/>
                          </a:stretch>
                        </a:blipFill>
                      </a:tcPr>
                    </a:tc>
                    <a:tc>
                      <a:txBody>
                        <a:bodyPr/>
                        <a:lstStyle/>
                        <a:p>
                          <a:endParaRPr lang="en-US"/>
                        </a:p>
                      </a:txBody>
                      <a:tcPr>
                        <a:blipFill>
                          <a:blip r:embed="rId2"/>
                          <a:stretch>
                            <a:fillRect l="-187065" t="-1667" r="-238308" b="-805000"/>
                          </a:stretch>
                        </a:blipFill>
                      </a:tcPr>
                    </a:tc>
                    <a:tc>
                      <a:txBody>
                        <a:bodyPr/>
                        <a:lstStyle/>
                        <a:p>
                          <a:endParaRPr lang="en-US"/>
                        </a:p>
                      </a:txBody>
                      <a:tcPr>
                        <a:blipFill>
                          <a:blip r:embed="rId2"/>
                          <a:stretch>
                            <a:fillRect l="-288500" t="-1667" r="-139500" b="-805000"/>
                          </a:stretch>
                        </a:blipFill>
                      </a:tcPr>
                    </a:tc>
                    <a:tc>
                      <a:txBody>
                        <a:bodyPr/>
                        <a:lstStyle/>
                        <a:p>
                          <a:endParaRPr lang="en-US"/>
                        </a:p>
                      </a:txBody>
                      <a:tcPr>
                        <a:blipFill>
                          <a:blip r:embed="rId2"/>
                          <a:stretch>
                            <a:fillRect l="-282545" t="-1667" r="-1455" b="-805000"/>
                          </a:stretch>
                        </a:blipFill>
                      </a:tcPr>
                    </a:tc>
                    <a:extLst>
                      <a:ext uri="{0D108BD9-81ED-4DB2-BD59-A6C34878D82A}">
                        <a16:rowId xmlns:a16="http://schemas.microsoft.com/office/drawing/2014/main" val="1191597081"/>
                      </a:ext>
                    </a:extLst>
                  </a:tr>
                  <a:tr h="365760">
                    <a:tc>
                      <a:txBody>
                        <a:bodyPr/>
                        <a:lstStyle/>
                        <a:p>
                          <a:endParaRPr lang="en-US"/>
                        </a:p>
                      </a:txBody>
                      <a:tcPr>
                        <a:blipFill>
                          <a:blip r:embed="rId2"/>
                          <a:stretch>
                            <a:fillRect l="-532" t="-101667" r="-461170" b="-705000"/>
                          </a:stretch>
                        </a:blipFill>
                      </a:tcPr>
                    </a:tc>
                    <a:tc>
                      <a:txBody>
                        <a:bodyPr/>
                        <a:lstStyle/>
                        <a:p>
                          <a:endParaRPr lang="en-US"/>
                        </a:p>
                      </a:txBody>
                      <a:tcPr>
                        <a:blipFill>
                          <a:blip r:embed="rId2"/>
                          <a:stretch>
                            <a:fillRect l="-101070" t="-101667" r="-363636" b="-705000"/>
                          </a:stretch>
                        </a:blipFill>
                      </a:tcPr>
                    </a:tc>
                    <a:tc>
                      <a:txBody>
                        <a:bodyPr/>
                        <a:lstStyle/>
                        <a:p>
                          <a:endParaRPr lang="en-US"/>
                        </a:p>
                      </a:txBody>
                      <a:tcPr>
                        <a:blipFill>
                          <a:blip r:embed="rId2"/>
                          <a:stretch>
                            <a:fillRect l="-187065" t="-101667" r="-238308" b="-705000"/>
                          </a:stretch>
                        </a:blipFill>
                      </a:tcPr>
                    </a:tc>
                    <a:tc>
                      <a:txBody>
                        <a:bodyPr/>
                        <a:lstStyle/>
                        <a:p>
                          <a:endParaRPr lang="en-US"/>
                        </a:p>
                      </a:txBody>
                      <a:tcPr>
                        <a:blipFill>
                          <a:blip r:embed="rId2"/>
                          <a:stretch>
                            <a:fillRect l="-288500" t="-101667" r="-139500" b="-705000"/>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i="0" dirty="0"/>
                        </a:p>
                      </a:txBody>
                      <a:tcPr/>
                    </a:tc>
                    <a:extLst>
                      <a:ext uri="{0D108BD9-81ED-4DB2-BD59-A6C34878D82A}">
                        <a16:rowId xmlns:a16="http://schemas.microsoft.com/office/drawing/2014/main" val="3108722442"/>
                      </a:ext>
                    </a:extLst>
                  </a:tr>
                  <a:tr h="365760">
                    <a:tc>
                      <a:txBody>
                        <a:bodyPr/>
                        <a:lstStyle/>
                        <a:p>
                          <a:endParaRPr lang="en-US"/>
                        </a:p>
                      </a:txBody>
                      <a:tcPr>
                        <a:blipFill>
                          <a:blip r:embed="rId2"/>
                          <a:stretch>
                            <a:fillRect l="-532" t="-201667" r="-461170" b="-605000"/>
                          </a:stretch>
                        </a:blipFill>
                      </a:tcPr>
                    </a:tc>
                    <a:tc>
                      <a:txBody>
                        <a:bodyPr/>
                        <a:lstStyle/>
                        <a:p>
                          <a:endParaRPr lang="en-US"/>
                        </a:p>
                      </a:txBody>
                      <a:tcPr>
                        <a:blipFill>
                          <a:blip r:embed="rId2"/>
                          <a:stretch>
                            <a:fillRect l="-101070" t="-201667" r="-363636" b="-605000"/>
                          </a:stretch>
                        </a:blipFill>
                      </a:tcPr>
                    </a:tc>
                    <a:tc>
                      <a:txBody>
                        <a:bodyPr/>
                        <a:lstStyle/>
                        <a:p>
                          <a:endParaRPr lang="en-US"/>
                        </a:p>
                      </a:txBody>
                      <a:tcPr>
                        <a:blipFill>
                          <a:blip r:embed="rId2"/>
                          <a:stretch>
                            <a:fillRect l="-187065" t="-201667" r="-238308" b="-605000"/>
                          </a:stretch>
                        </a:blipFill>
                      </a:tcPr>
                    </a:tc>
                    <a:tc>
                      <a:txBody>
                        <a:bodyPr/>
                        <a:lstStyle/>
                        <a:p>
                          <a:endParaRPr lang="en-US"/>
                        </a:p>
                      </a:txBody>
                      <a:tcPr>
                        <a:blipFill>
                          <a:blip r:embed="rId2"/>
                          <a:stretch>
                            <a:fillRect l="-288500" t="-201667" r="-139500" b="-605000"/>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i="0" dirty="0"/>
                        </a:p>
                      </a:txBody>
                      <a:tcPr/>
                    </a:tc>
                    <a:extLst>
                      <a:ext uri="{0D108BD9-81ED-4DB2-BD59-A6C34878D82A}">
                        <a16:rowId xmlns:a16="http://schemas.microsoft.com/office/drawing/2014/main" val="1710309428"/>
                      </a:ext>
                    </a:extLst>
                  </a:tr>
                  <a:tr h="365760">
                    <a:tc>
                      <a:txBody>
                        <a:bodyPr/>
                        <a:lstStyle/>
                        <a:p>
                          <a:endParaRPr lang="en-US"/>
                        </a:p>
                      </a:txBody>
                      <a:tcPr>
                        <a:blipFill>
                          <a:blip r:embed="rId2"/>
                          <a:stretch>
                            <a:fillRect l="-532" t="-301667" r="-461170" b="-505000"/>
                          </a:stretch>
                        </a:blipFill>
                      </a:tcPr>
                    </a:tc>
                    <a:tc>
                      <a:txBody>
                        <a:bodyPr/>
                        <a:lstStyle/>
                        <a:p>
                          <a:endParaRPr lang="en-US"/>
                        </a:p>
                      </a:txBody>
                      <a:tcPr>
                        <a:blipFill>
                          <a:blip r:embed="rId2"/>
                          <a:stretch>
                            <a:fillRect l="-101070" t="-301667" r="-363636" b="-505000"/>
                          </a:stretch>
                        </a:blipFill>
                      </a:tcPr>
                    </a:tc>
                    <a:tc>
                      <a:txBody>
                        <a:bodyPr/>
                        <a:lstStyle/>
                        <a:p>
                          <a:endParaRPr lang="en-US"/>
                        </a:p>
                      </a:txBody>
                      <a:tcPr>
                        <a:blipFill>
                          <a:blip r:embed="rId2"/>
                          <a:stretch>
                            <a:fillRect l="-187065" t="-301667" r="-238308" b="-505000"/>
                          </a:stretch>
                        </a:blipFill>
                      </a:tcPr>
                    </a:tc>
                    <a:tc>
                      <a:txBody>
                        <a:bodyPr/>
                        <a:lstStyle/>
                        <a:p>
                          <a:endParaRPr lang="en-US"/>
                        </a:p>
                      </a:txBody>
                      <a:tcPr>
                        <a:blipFill>
                          <a:blip r:embed="rId2"/>
                          <a:stretch>
                            <a:fillRect l="-288500" t="-301667" r="-139500" b="-505000"/>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i="0" dirty="0"/>
                        </a:p>
                      </a:txBody>
                      <a:tcPr/>
                    </a:tc>
                    <a:extLst>
                      <a:ext uri="{0D108BD9-81ED-4DB2-BD59-A6C34878D82A}">
                        <a16:rowId xmlns:a16="http://schemas.microsoft.com/office/drawing/2014/main" val="171602015"/>
                      </a:ext>
                    </a:extLst>
                  </a:tr>
                  <a:tr h="365760">
                    <a:tc>
                      <a:txBody>
                        <a:bodyPr/>
                        <a:lstStyle/>
                        <a:p>
                          <a:endParaRPr lang="en-US"/>
                        </a:p>
                      </a:txBody>
                      <a:tcPr>
                        <a:blipFill>
                          <a:blip r:embed="rId2"/>
                          <a:stretch>
                            <a:fillRect l="-532" t="-395082" r="-461170" b="-396721"/>
                          </a:stretch>
                        </a:blipFill>
                      </a:tcPr>
                    </a:tc>
                    <a:tc>
                      <a:txBody>
                        <a:bodyPr/>
                        <a:lstStyle/>
                        <a:p>
                          <a:endParaRPr lang="en-US"/>
                        </a:p>
                      </a:txBody>
                      <a:tcPr>
                        <a:blipFill>
                          <a:blip r:embed="rId2"/>
                          <a:stretch>
                            <a:fillRect l="-101070" t="-395082" r="-363636" b="-396721"/>
                          </a:stretch>
                        </a:blipFill>
                      </a:tcPr>
                    </a:tc>
                    <a:tc>
                      <a:txBody>
                        <a:bodyPr/>
                        <a:lstStyle/>
                        <a:p>
                          <a:endParaRPr lang="en-US"/>
                        </a:p>
                      </a:txBody>
                      <a:tcPr>
                        <a:blipFill>
                          <a:blip r:embed="rId2"/>
                          <a:stretch>
                            <a:fillRect l="-187065" t="-395082" r="-238308" b="-396721"/>
                          </a:stretch>
                        </a:blipFill>
                      </a:tcPr>
                    </a:tc>
                    <a:tc>
                      <a:txBody>
                        <a:bodyPr/>
                        <a:lstStyle/>
                        <a:p>
                          <a:endParaRPr lang="en-US"/>
                        </a:p>
                      </a:txBody>
                      <a:tcPr>
                        <a:blipFill>
                          <a:blip r:embed="rId2"/>
                          <a:stretch>
                            <a:fillRect l="-288500" t="-395082" r="-139500" b="-396721"/>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i="0" dirty="0"/>
                        </a:p>
                      </a:txBody>
                      <a:tcPr/>
                    </a:tc>
                    <a:extLst>
                      <a:ext uri="{0D108BD9-81ED-4DB2-BD59-A6C34878D82A}">
                        <a16:rowId xmlns:a16="http://schemas.microsoft.com/office/drawing/2014/main" val="4171202814"/>
                      </a:ext>
                    </a:extLst>
                  </a:tr>
                  <a:tr h="365760">
                    <a:tc>
                      <a:txBody>
                        <a:bodyPr/>
                        <a:lstStyle/>
                        <a:p>
                          <a:endParaRPr lang="en-US"/>
                        </a:p>
                      </a:txBody>
                      <a:tcPr>
                        <a:blipFill>
                          <a:blip r:embed="rId2"/>
                          <a:stretch>
                            <a:fillRect l="-532" t="-503333" r="-461170" b="-303333"/>
                          </a:stretch>
                        </a:blipFill>
                      </a:tcPr>
                    </a:tc>
                    <a:tc>
                      <a:txBody>
                        <a:bodyPr/>
                        <a:lstStyle/>
                        <a:p>
                          <a:endParaRPr lang="en-US"/>
                        </a:p>
                      </a:txBody>
                      <a:tcPr>
                        <a:blipFill>
                          <a:blip r:embed="rId2"/>
                          <a:stretch>
                            <a:fillRect l="-101070" t="-503333" r="-363636" b="-303333"/>
                          </a:stretch>
                        </a:blipFill>
                      </a:tcPr>
                    </a:tc>
                    <a:tc>
                      <a:txBody>
                        <a:bodyPr/>
                        <a:lstStyle/>
                        <a:p>
                          <a:endParaRPr lang="en-US"/>
                        </a:p>
                      </a:txBody>
                      <a:tcPr>
                        <a:blipFill>
                          <a:blip r:embed="rId2"/>
                          <a:stretch>
                            <a:fillRect l="-187065" t="-503333" r="-238308" b="-303333"/>
                          </a:stretch>
                        </a:blipFill>
                      </a:tcPr>
                    </a:tc>
                    <a:tc>
                      <a:txBody>
                        <a:bodyPr/>
                        <a:lstStyle/>
                        <a:p>
                          <a:endParaRPr lang="en-US"/>
                        </a:p>
                      </a:txBody>
                      <a:tcPr>
                        <a:blipFill>
                          <a:blip r:embed="rId2"/>
                          <a:stretch>
                            <a:fillRect l="-288500" t="-503333" r="-139500" b="-303333"/>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i="0" dirty="0"/>
                        </a:p>
                      </a:txBody>
                      <a:tcPr/>
                    </a:tc>
                    <a:extLst>
                      <a:ext uri="{0D108BD9-81ED-4DB2-BD59-A6C34878D82A}">
                        <a16:rowId xmlns:a16="http://schemas.microsoft.com/office/drawing/2014/main" val="2563979236"/>
                      </a:ext>
                    </a:extLst>
                  </a:tr>
                  <a:tr h="365760">
                    <a:tc>
                      <a:txBody>
                        <a:bodyPr/>
                        <a:lstStyle/>
                        <a:p>
                          <a:endParaRPr lang="en-US"/>
                        </a:p>
                      </a:txBody>
                      <a:tcPr>
                        <a:blipFill>
                          <a:blip r:embed="rId2"/>
                          <a:stretch>
                            <a:fillRect l="-532" t="-603333" r="-461170" b="-203333"/>
                          </a:stretch>
                        </a:blipFill>
                      </a:tcPr>
                    </a:tc>
                    <a:tc>
                      <a:txBody>
                        <a:bodyPr/>
                        <a:lstStyle/>
                        <a:p>
                          <a:endParaRPr lang="en-US"/>
                        </a:p>
                      </a:txBody>
                      <a:tcPr>
                        <a:blipFill>
                          <a:blip r:embed="rId2"/>
                          <a:stretch>
                            <a:fillRect l="-101070" t="-603333" r="-363636" b="-203333"/>
                          </a:stretch>
                        </a:blipFill>
                      </a:tcPr>
                    </a:tc>
                    <a:tc>
                      <a:txBody>
                        <a:bodyPr/>
                        <a:lstStyle/>
                        <a:p>
                          <a:endParaRPr lang="en-US"/>
                        </a:p>
                      </a:txBody>
                      <a:tcPr>
                        <a:blipFill>
                          <a:blip r:embed="rId2"/>
                          <a:stretch>
                            <a:fillRect l="-187065" t="-603333" r="-238308" b="-203333"/>
                          </a:stretch>
                        </a:blipFill>
                      </a:tcPr>
                    </a:tc>
                    <a:tc>
                      <a:txBody>
                        <a:bodyPr/>
                        <a:lstStyle/>
                        <a:p>
                          <a:endParaRPr lang="en-US"/>
                        </a:p>
                      </a:txBody>
                      <a:tcPr>
                        <a:blipFill>
                          <a:blip r:embed="rId2"/>
                          <a:stretch>
                            <a:fillRect l="-288500" t="-603333" r="-139500" b="-203333"/>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i="0" dirty="0"/>
                        </a:p>
                      </a:txBody>
                      <a:tcPr/>
                    </a:tc>
                    <a:extLst>
                      <a:ext uri="{0D108BD9-81ED-4DB2-BD59-A6C34878D82A}">
                        <a16:rowId xmlns:a16="http://schemas.microsoft.com/office/drawing/2014/main" val="3263657334"/>
                      </a:ext>
                    </a:extLst>
                  </a:tr>
                  <a:tr h="365760">
                    <a:tc>
                      <a:txBody>
                        <a:bodyPr/>
                        <a:lstStyle/>
                        <a:p>
                          <a:endParaRPr lang="en-US"/>
                        </a:p>
                      </a:txBody>
                      <a:tcPr>
                        <a:blipFill>
                          <a:blip r:embed="rId2"/>
                          <a:stretch>
                            <a:fillRect l="-532" t="-703333" r="-461170" b="-103333"/>
                          </a:stretch>
                        </a:blipFill>
                      </a:tcPr>
                    </a:tc>
                    <a:tc>
                      <a:txBody>
                        <a:bodyPr/>
                        <a:lstStyle/>
                        <a:p>
                          <a:endParaRPr lang="en-US"/>
                        </a:p>
                      </a:txBody>
                      <a:tcPr>
                        <a:blipFill>
                          <a:blip r:embed="rId2"/>
                          <a:stretch>
                            <a:fillRect l="-101070" t="-703333" r="-363636" b="-103333"/>
                          </a:stretch>
                        </a:blipFill>
                      </a:tcPr>
                    </a:tc>
                    <a:tc>
                      <a:txBody>
                        <a:bodyPr/>
                        <a:lstStyle/>
                        <a:p>
                          <a:endParaRPr lang="en-US"/>
                        </a:p>
                      </a:txBody>
                      <a:tcPr>
                        <a:blipFill>
                          <a:blip r:embed="rId2"/>
                          <a:stretch>
                            <a:fillRect l="-187065" t="-703333" r="-238308" b="-103333"/>
                          </a:stretch>
                        </a:blipFill>
                      </a:tcPr>
                    </a:tc>
                    <a:tc>
                      <a:txBody>
                        <a:bodyPr/>
                        <a:lstStyle/>
                        <a:p>
                          <a:endParaRPr lang="en-US"/>
                        </a:p>
                      </a:txBody>
                      <a:tcPr>
                        <a:blipFill>
                          <a:blip r:embed="rId2"/>
                          <a:stretch>
                            <a:fillRect l="-288500" t="-703333" r="-139500" b="-103333"/>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i="0" dirty="0"/>
                        </a:p>
                      </a:txBody>
                      <a:tcPr/>
                    </a:tc>
                    <a:extLst>
                      <a:ext uri="{0D108BD9-81ED-4DB2-BD59-A6C34878D82A}">
                        <a16:rowId xmlns:a16="http://schemas.microsoft.com/office/drawing/2014/main" val="127494832"/>
                      </a:ext>
                    </a:extLst>
                  </a:tr>
                  <a:tr h="365760">
                    <a:tc>
                      <a:txBody>
                        <a:bodyPr/>
                        <a:lstStyle/>
                        <a:p>
                          <a:endParaRPr lang="en-US"/>
                        </a:p>
                      </a:txBody>
                      <a:tcPr>
                        <a:blipFill>
                          <a:blip r:embed="rId2"/>
                          <a:stretch>
                            <a:fillRect l="-532" t="-803333" r="-461170" b="-3333"/>
                          </a:stretch>
                        </a:blipFill>
                      </a:tcPr>
                    </a:tc>
                    <a:tc>
                      <a:txBody>
                        <a:bodyPr/>
                        <a:lstStyle/>
                        <a:p>
                          <a:endParaRPr lang="en-US"/>
                        </a:p>
                      </a:txBody>
                      <a:tcPr>
                        <a:blipFill>
                          <a:blip r:embed="rId2"/>
                          <a:stretch>
                            <a:fillRect l="-101070" t="-803333" r="-363636" b="-3333"/>
                          </a:stretch>
                        </a:blipFill>
                      </a:tcPr>
                    </a:tc>
                    <a:tc>
                      <a:txBody>
                        <a:bodyPr/>
                        <a:lstStyle/>
                        <a:p>
                          <a:endParaRPr lang="en-US"/>
                        </a:p>
                      </a:txBody>
                      <a:tcPr>
                        <a:blipFill>
                          <a:blip r:embed="rId2"/>
                          <a:stretch>
                            <a:fillRect l="-187065" t="-803333" r="-238308" b="-3333"/>
                          </a:stretch>
                        </a:blipFill>
                      </a:tcPr>
                    </a:tc>
                    <a:tc>
                      <a:txBody>
                        <a:bodyPr/>
                        <a:lstStyle/>
                        <a:p>
                          <a:endParaRPr lang="en-US"/>
                        </a:p>
                      </a:txBody>
                      <a:tcPr>
                        <a:blipFill>
                          <a:blip r:embed="rId2"/>
                          <a:stretch>
                            <a:fillRect l="-288500" t="-803333" r="-139500" b="-3333"/>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i="0" dirty="0"/>
                        </a:p>
                      </a:txBody>
                      <a:tcPr/>
                    </a:tc>
                    <a:extLst>
                      <a:ext uri="{0D108BD9-81ED-4DB2-BD59-A6C34878D82A}">
                        <a16:rowId xmlns:a16="http://schemas.microsoft.com/office/drawing/2014/main" val="2757574628"/>
                      </a:ext>
                    </a:extLst>
                  </a:tr>
                </a:tbl>
              </a:graphicData>
            </a:graphic>
          </p:graphicFrame>
        </mc:Fallback>
      </mc:AlternateContent>
    </p:spTree>
    <p:extLst>
      <p:ext uri="{BB962C8B-B14F-4D97-AF65-F5344CB8AC3E}">
        <p14:creationId xmlns:p14="http://schemas.microsoft.com/office/powerpoint/2010/main" val="5048131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5: </a:t>
            </a:r>
            <a:r>
              <a:rPr lang="en-US" dirty="0"/>
              <a:t>Constructing a Truth Table for a Compound Statement (cont.)</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US" dirty="0"/>
                  <a:t>Finally, we’ll fill in the column for </a:t>
                </a:r>
                <a14:m>
                  <m:oMath xmlns:m="http://schemas.openxmlformats.org/officeDocument/2006/math">
                    <m:r>
                      <a:rPr lang="en-US" i="1" dirty="0" smtClean="0">
                        <a:latin typeface="Cambria Math" panose="02040503050406030204" pitchFamily="18" charset="0"/>
                      </a:rPr>
                      <m:t>(</m:t>
                    </m:r>
                    <m:r>
                      <a:rPr lang="en-US" i="1" dirty="0" err="1" smtClean="0">
                        <a:latin typeface="Cambria Math" panose="02040503050406030204" pitchFamily="18" charset="0"/>
                      </a:rPr>
                      <m:t>𝑝</m:t>
                    </m:r>
                    <m:r>
                      <a:rPr lang="en-US" i="1" dirty="0" err="1" smtClean="0">
                        <a:latin typeface="Cambria Math" panose="02040503050406030204" pitchFamily="18" charset="0"/>
                      </a:rPr>
                      <m:t>∨</m:t>
                    </m:r>
                    <m:r>
                      <a:rPr lang="en-US" i="1" dirty="0" err="1" smtClean="0">
                        <a:latin typeface="Cambria Math" panose="02040503050406030204" pitchFamily="18" charset="0"/>
                      </a:rPr>
                      <m:t>𝑞</m:t>
                    </m:r>
                    <m:r>
                      <a:rPr lang="en-US" i="1" dirty="0">
                        <a:latin typeface="Cambria Math" panose="02040503050406030204" pitchFamily="18" charset="0"/>
                      </a:rPr>
                      <m:t>)</m:t>
                    </m:r>
                    <m:r>
                      <a:rPr lang="en-US" i="1" dirty="0" smtClean="0">
                        <a:latin typeface="Cambria Math" panose="02040503050406030204" pitchFamily="18" charset="0"/>
                      </a:rPr>
                      <m:t>⇒</m:t>
                    </m:r>
                    <m:r>
                      <a:rPr lang="en-US" i="1" dirty="0" smtClean="0">
                        <a:latin typeface="Cambria Math" panose="02040503050406030204" pitchFamily="18" charset="0"/>
                      </a:rPr>
                      <m:t>𝑟</m:t>
                    </m:r>
                  </m:oMath>
                </a14:m>
                <a:r>
                  <a:rPr lang="en-US" dirty="0"/>
                  <a:t> by using the truth values in the </a:t>
                </a:r>
                <a14:m>
                  <m:oMath xmlns:m="http://schemas.openxmlformats.org/officeDocument/2006/math">
                    <m:r>
                      <a:rPr lang="en-US" i="1" dirty="0" smtClean="0">
                        <a:latin typeface="Cambria Math" panose="02040503050406030204" pitchFamily="18" charset="0"/>
                      </a:rPr>
                      <m:t>𝑝</m:t>
                    </m:r>
                    <m:r>
                      <a:rPr lang="en-US" i="1" dirty="0" smtClean="0">
                        <a:latin typeface="Cambria Math" panose="02040503050406030204" pitchFamily="18" charset="0"/>
                      </a:rPr>
                      <m:t>∨</m:t>
                    </m:r>
                    <m:r>
                      <a:rPr lang="en-US" i="1" dirty="0" smtClean="0">
                        <a:latin typeface="Cambria Math" panose="02040503050406030204" pitchFamily="18" charset="0"/>
                      </a:rPr>
                      <m:t>𝑞</m:t>
                    </m:r>
                  </m:oMath>
                </a14:m>
                <a:r>
                  <a:rPr lang="en-US" dirty="0"/>
                  <a:t> column and the </a:t>
                </a:r>
                <a14:m>
                  <m:oMath xmlns:m="http://schemas.openxmlformats.org/officeDocument/2006/math">
                    <m:r>
                      <a:rPr lang="en-US" i="1" dirty="0" smtClean="0">
                        <a:latin typeface="Cambria Math" panose="02040503050406030204" pitchFamily="18" charset="0"/>
                      </a:rPr>
                      <m:t>𝑟</m:t>
                    </m:r>
                  </m:oMath>
                </a14:m>
                <a:r>
                  <a:rPr lang="en-US" dirty="0"/>
                  <a:t> column. Recall that the conditional statement </a:t>
                </a:r>
                <a14:m>
                  <m:oMath xmlns:m="http://schemas.openxmlformats.org/officeDocument/2006/math">
                    <m:r>
                      <a:rPr lang="en-US" i="1" dirty="0" smtClean="0">
                        <a:latin typeface="Cambria Math" panose="02040503050406030204" pitchFamily="18" charset="0"/>
                      </a:rPr>
                      <m:t>(</m:t>
                    </m:r>
                    <m:r>
                      <a:rPr lang="en-US" i="1" dirty="0" err="1" smtClean="0">
                        <a:latin typeface="Cambria Math" panose="02040503050406030204" pitchFamily="18" charset="0"/>
                      </a:rPr>
                      <m:t>𝑝</m:t>
                    </m:r>
                    <m:r>
                      <a:rPr lang="en-US" i="1" dirty="0" err="1" smtClean="0">
                        <a:latin typeface="Cambria Math" panose="02040503050406030204" pitchFamily="18" charset="0"/>
                      </a:rPr>
                      <m:t>∨</m:t>
                    </m:r>
                    <m:r>
                      <a:rPr lang="en-US" i="1" dirty="0" err="1" smtClean="0">
                        <a:latin typeface="Cambria Math" panose="02040503050406030204" pitchFamily="18" charset="0"/>
                      </a:rPr>
                      <m:t>𝑞</m:t>
                    </m:r>
                    <m:r>
                      <a:rPr lang="en-US" i="1" dirty="0">
                        <a:latin typeface="Cambria Math" panose="02040503050406030204" pitchFamily="18" charset="0"/>
                      </a:rPr>
                      <m:t>)</m:t>
                    </m:r>
                    <m:r>
                      <a:rPr lang="en-US" i="1" dirty="0" smtClean="0">
                        <a:latin typeface="Cambria Math" panose="02040503050406030204" pitchFamily="18" charset="0"/>
                      </a:rPr>
                      <m:t>⇒</m:t>
                    </m:r>
                    <m:r>
                      <a:rPr lang="en-US" i="1" dirty="0" smtClean="0">
                        <a:latin typeface="Cambria Math" panose="02040503050406030204" pitchFamily="18" charset="0"/>
                      </a:rPr>
                      <m:t>𝑟</m:t>
                    </m:r>
                  </m:oMath>
                </a14:m>
                <a:r>
                  <a:rPr lang="en-US" dirty="0"/>
                  <a:t> is false only when </a:t>
                </a:r>
                <a14:m>
                  <m:oMath xmlns:m="http://schemas.openxmlformats.org/officeDocument/2006/math">
                    <m:r>
                      <a:rPr lang="en-US" i="1" dirty="0" smtClean="0">
                        <a:latin typeface="Cambria Math" panose="02040503050406030204" pitchFamily="18" charset="0"/>
                      </a:rPr>
                      <m:t>𝑝</m:t>
                    </m:r>
                    <m:r>
                      <a:rPr lang="en-US" i="1" dirty="0" smtClean="0">
                        <a:latin typeface="Cambria Math" panose="02040503050406030204" pitchFamily="18" charset="0"/>
                      </a:rPr>
                      <m:t>∨</m:t>
                    </m:r>
                    <m:r>
                      <a:rPr lang="en-US" i="1" dirty="0" smtClean="0">
                        <a:latin typeface="Cambria Math" panose="02040503050406030204" pitchFamily="18" charset="0"/>
                      </a:rPr>
                      <m:t>𝑞</m:t>
                    </m:r>
                  </m:oMath>
                </a14:m>
                <a:r>
                  <a:rPr lang="en-US" dirty="0"/>
                  <a:t> is true and </a:t>
                </a:r>
                <a14:m>
                  <m:oMath xmlns:m="http://schemas.openxmlformats.org/officeDocument/2006/math">
                    <m:r>
                      <a:rPr lang="en-US" i="1" dirty="0" smtClean="0">
                        <a:latin typeface="Cambria Math" panose="02040503050406030204" pitchFamily="18" charset="0"/>
                      </a:rPr>
                      <m:t>𝑟</m:t>
                    </m:r>
                  </m:oMath>
                </a14:m>
                <a:r>
                  <a:rPr lang="en-US" dirty="0"/>
                  <a:t> is false; otherwise, the conditional statement is true.</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741"/>
                </a:stretch>
              </a:blipFill>
            </p:spPr>
            <p:txBody>
              <a:bodyPr/>
              <a:lstStyle/>
              <a:p>
                <a:r>
                  <a:rPr lang="en-IN">
                    <a:noFill/>
                  </a:rPr>
                  <a:t> </a:t>
                </a:r>
              </a:p>
            </p:txBody>
          </p:sp>
        </mc:Fallback>
      </mc:AlternateContent>
    </p:spTree>
    <p:extLst>
      <p:ext uri="{BB962C8B-B14F-4D97-AF65-F5344CB8AC3E}">
        <p14:creationId xmlns:p14="http://schemas.microsoft.com/office/powerpoint/2010/main" val="833410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5: </a:t>
            </a:r>
            <a:r>
              <a:rPr lang="en-US" dirty="0"/>
              <a:t>Constructing a Truth Table for a Compound Statement (cont.)</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endParaRPr lang="en-US" dirty="0"/>
              </a:p>
              <a:p>
                <a:pPr>
                  <a:defRPr sz="2800"/>
                </a:pPr>
                <a:endParaRPr lang="en-US" dirty="0"/>
              </a:p>
              <a:p>
                <a:pPr>
                  <a:defRPr sz="2800"/>
                </a:pPr>
                <a:endParaRPr lang="en-US" dirty="0"/>
              </a:p>
              <a:p>
                <a:pPr>
                  <a:defRPr sz="2800"/>
                </a:pPr>
                <a:endParaRPr lang="en-US" dirty="0"/>
              </a:p>
              <a:p>
                <a:pPr>
                  <a:defRPr sz="2800"/>
                </a:pPr>
                <a:endParaRPr lang="en-US" dirty="0"/>
              </a:p>
              <a:p>
                <a:pPr>
                  <a:defRPr sz="2800"/>
                </a:pPr>
                <a:endParaRPr lang="en-US" dirty="0"/>
              </a:p>
              <a:p>
                <a:pPr>
                  <a:defRPr sz="2800"/>
                </a:pPr>
                <a:endParaRPr lang="en-US" dirty="0"/>
              </a:p>
              <a:p>
                <a:pPr>
                  <a:defRPr sz="2800"/>
                </a:pPr>
                <a:r>
                  <a:rPr lang="en-US" dirty="0"/>
                  <a:t>Notice that that the statement </a:t>
                </a:r>
                <a14:m>
                  <m:oMath xmlns:m="http://schemas.openxmlformats.org/officeDocument/2006/math">
                    <m:r>
                      <a:rPr lang="en-US" i="1" dirty="0" smtClean="0">
                        <a:latin typeface="Cambria Math" panose="02040503050406030204" pitchFamily="18" charset="0"/>
                      </a:rPr>
                      <m:t>(</m:t>
                    </m:r>
                    <m:r>
                      <a:rPr lang="en-US" i="1" dirty="0" err="1" smtClean="0">
                        <a:latin typeface="Cambria Math" panose="02040503050406030204" pitchFamily="18" charset="0"/>
                      </a:rPr>
                      <m:t>𝑝</m:t>
                    </m:r>
                    <m:r>
                      <a:rPr lang="en-US" i="1" dirty="0" err="1" smtClean="0">
                        <a:latin typeface="Cambria Math" panose="02040503050406030204" pitchFamily="18" charset="0"/>
                      </a:rPr>
                      <m:t>∨</m:t>
                    </m:r>
                    <m:r>
                      <a:rPr lang="en-US" i="1" dirty="0" err="1" smtClean="0">
                        <a:latin typeface="Cambria Math" panose="02040503050406030204" pitchFamily="18" charset="0"/>
                      </a:rPr>
                      <m:t>𝑞</m:t>
                    </m:r>
                    <m:r>
                      <a:rPr lang="en-US" i="1" dirty="0">
                        <a:latin typeface="Cambria Math" panose="02040503050406030204" pitchFamily="18" charset="0"/>
                      </a:rPr>
                      <m:t>)</m:t>
                    </m:r>
                    <m:r>
                      <a:rPr lang="en-US" i="1" dirty="0" smtClean="0">
                        <a:latin typeface="Cambria Math" panose="02040503050406030204" pitchFamily="18" charset="0"/>
                      </a:rPr>
                      <m:t>⇒</m:t>
                    </m:r>
                    <m:r>
                      <a:rPr lang="en-US" i="1" dirty="0" smtClean="0">
                        <a:latin typeface="Cambria Math" panose="02040503050406030204" pitchFamily="18" charset="0"/>
                      </a:rPr>
                      <m:t>𝑟</m:t>
                    </m:r>
                  </m:oMath>
                </a14:m>
                <a:r>
                  <a:rPr lang="en-US" dirty="0"/>
                  <a:t> is false for </a:t>
                </a:r>
                <a14:m>
                  <m:oMath xmlns:m="http://schemas.openxmlformats.org/officeDocument/2006/math">
                    <m:r>
                      <a:rPr lang="en-US" i="1" dirty="0" smtClean="0">
                        <a:latin typeface="Cambria Math" panose="02040503050406030204" pitchFamily="18" charset="0"/>
                      </a:rPr>
                      <m:t>3</m:t>
                    </m:r>
                  </m:oMath>
                </a14:m>
                <a:r>
                  <a:rPr lang="en-US" dirty="0"/>
                  <a:t> of the </a:t>
                </a:r>
                <a14:m>
                  <m:oMath xmlns:m="http://schemas.openxmlformats.org/officeDocument/2006/math">
                    <m:r>
                      <a:rPr lang="en-US" i="1" dirty="0" smtClean="0">
                        <a:latin typeface="Cambria Math" panose="02040503050406030204" pitchFamily="18" charset="0"/>
                      </a:rPr>
                      <m:t>8</m:t>
                    </m:r>
                  </m:oMath>
                </a14:m>
                <a:r>
                  <a:rPr lang="en-US" dirty="0"/>
                  <a:t> possible truth value combinations of </a:t>
                </a:r>
                <a14:m>
                  <m:oMath xmlns:m="http://schemas.openxmlformats.org/officeDocument/2006/math">
                    <m:r>
                      <a:rPr lang="en-US" i="1" dirty="0" smtClean="0">
                        <a:latin typeface="Cambria Math" panose="02040503050406030204" pitchFamily="18" charset="0"/>
                      </a:rPr>
                      <m:t>𝑝</m:t>
                    </m:r>
                  </m:oMath>
                </a14:m>
                <a:r>
                  <a:rPr lang="en-US" dirty="0"/>
                  <a:t>, </a:t>
                </a:r>
                <a14:m>
                  <m:oMath xmlns:m="http://schemas.openxmlformats.org/officeDocument/2006/math">
                    <m:r>
                      <a:rPr lang="en-US" i="1" dirty="0" smtClean="0">
                        <a:latin typeface="Cambria Math" panose="02040503050406030204" pitchFamily="18" charset="0"/>
                      </a:rPr>
                      <m:t>𝑞</m:t>
                    </m:r>
                  </m:oMath>
                </a14:m>
                <a:r>
                  <a:rPr lang="en-US" dirty="0"/>
                  <a:t>, and </a:t>
                </a:r>
                <a14:m>
                  <m:oMath xmlns:m="http://schemas.openxmlformats.org/officeDocument/2006/math">
                    <m:r>
                      <a:rPr lang="en-US" i="1" dirty="0" smtClean="0">
                        <a:latin typeface="Cambria Math" panose="02040503050406030204" pitchFamily="18" charset="0"/>
                      </a:rPr>
                      <m:t>𝑟</m:t>
                    </m:r>
                  </m:oMath>
                </a14:m>
                <a:r>
                  <a:rPr lang="en-US"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b="-3313"/>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4FA008F0-589E-6F94-74EA-2B5177BE78EC}"/>
                  </a:ext>
                </a:extLst>
              </p:cNvPr>
              <p:cNvGraphicFramePr>
                <a:graphicFrameLocks noGrp="1"/>
              </p:cNvGraphicFramePr>
              <p:nvPr>
                <p:extLst>
                  <p:ext uri="{D42A27DB-BD31-4B8C-83A1-F6EECF244321}">
                    <p14:modId xmlns:p14="http://schemas.microsoft.com/office/powerpoint/2010/main" val="131602209"/>
                  </p:ext>
                </p:extLst>
              </p:nvPr>
            </p:nvGraphicFramePr>
            <p:xfrm>
              <a:off x="1295400" y="1219200"/>
              <a:ext cx="6400800" cy="3291840"/>
            </p:xfrm>
            <a:graphic>
              <a:graphicData uri="http://schemas.openxmlformats.org/drawingml/2006/table">
                <a:tbl>
                  <a:tblPr firstRow="1" bandRow="1">
                    <a:tableStyleId>{5C22544A-7EE6-4342-B048-85BDC9FD1C3A}</a:tableStyleId>
                  </a:tblPr>
                  <a:tblGrid>
                    <a:gridCol w="1143000">
                      <a:extLst>
                        <a:ext uri="{9D8B030D-6E8A-4147-A177-3AD203B41FA5}">
                          <a16:colId xmlns:a16="http://schemas.microsoft.com/office/drawing/2014/main" val="1552168975"/>
                        </a:ext>
                      </a:extLst>
                    </a:gridCol>
                    <a:gridCol w="1143000">
                      <a:extLst>
                        <a:ext uri="{9D8B030D-6E8A-4147-A177-3AD203B41FA5}">
                          <a16:colId xmlns:a16="http://schemas.microsoft.com/office/drawing/2014/main" val="2560120956"/>
                        </a:ext>
                      </a:extLst>
                    </a:gridCol>
                    <a:gridCol w="1219200">
                      <a:extLst>
                        <a:ext uri="{9D8B030D-6E8A-4147-A177-3AD203B41FA5}">
                          <a16:colId xmlns:a16="http://schemas.microsoft.com/office/drawing/2014/main" val="1141118904"/>
                        </a:ext>
                      </a:extLst>
                    </a:gridCol>
                    <a:gridCol w="1219200">
                      <a:extLst>
                        <a:ext uri="{9D8B030D-6E8A-4147-A177-3AD203B41FA5}">
                          <a16:colId xmlns:a16="http://schemas.microsoft.com/office/drawing/2014/main" val="2375005206"/>
                        </a:ext>
                      </a:extLst>
                    </a:gridCol>
                    <a:gridCol w="1676400">
                      <a:extLst>
                        <a:ext uri="{9D8B030D-6E8A-4147-A177-3AD203B41FA5}">
                          <a16:colId xmlns:a16="http://schemas.microsoft.com/office/drawing/2014/main" val="3544228197"/>
                        </a:ext>
                      </a:extLst>
                    </a:gridCol>
                  </a:tblGrid>
                  <a:tr h="231439">
                    <a:tc>
                      <a:txBody>
                        <a:bodyPr/>
                        <a:lstStyle/>
                        <a:p>
                          <a:pPr algn="ct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𝒑</m:t>
                                </m:r>
                              </m:oMath>
                            </m:oMathPara>
                          </a14:m>
                          <a:endParaRPr lang="en-IN" dirty="0"/>
                        </a:p>
                      </a:txBody>
                      <a:tcPr/>
                    </a:tc>
                    <a:tc>
                      <a:txBody>
                        <a:bodyPr/>
                        <a:lstStyle/>
                        <a:p>
                          <a:pPr algn="ct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ea typeface="Cambria Math" panose="02040503050406030204" pitchFamily="18" charset="0"/>
                                  </a:rPr>
                                  <m:t>𝒒</m:t>
                                </m:r>
                              </m:oMath>
                            </m:oMathPara>
                          </a14:m>
                          <a:endParaRPr lang="en-IN" dirty="0"/>
                        </a:p>
                      </a:txBody>
                      <a:tcPr/>
                    </a:tc>
                    <a:tc>
                      <a:txBody>
                        <a:bodyPr/>
                        <a:lstStyle/>
                        <a:p>
                          <a:pPr algn="ct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𝒓</m:t>
                                </m:r>
                              </m:oMath>
                            </m:oMathPara>
                          </a14:m>
                          <a:endParaRPr lang="en-IN"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𝒑</m:t>
                                </m:r>
                                <m:r>
                                  <a:rPr lang="en-US" b="1" i="1" dirty="0"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𝒒</m:t>
                                </m:r>
                              </m:oMath>
                            </m:oMathPara>
                          </a14:m>
                          <a:endParaRPr lang="en-IN" dirty="0"/>
                        </a:p>
                      </a:txBody>
                      <a:tcPr/>
                    </a:tc>
                    <a:tc>
                      <a:txBody>
                        <a:bodyPr/>
                        <a:lstStyle/>
                        <a:p>
                          <a:pPr algn="ctr"/>
                          <a14:m>
                            <m:oMathPara xmlns:m="http://schemas.openxmlformats.org/officeDocument/2006/math">
                              <m:oMathParaPr>
                                <m:jc m:val="centerGroup"/>
                              </m:oMathParaPr>
                              <m:oMath xmlns:m="http://schemas.openxmlformats.org/officeDocument/2006/math">
                                <m:d>
                                  <m:dPr>
                                    <m:ctrlPr>
                                      <a:rPr lang="en-IN" i="1" smtClean="0">
                                        <a:latin typeface="Cambria Math" panose="02040503050406030204" pitchFamily="18" charset="0"/>
                                      </a:rPr>
                                    </m:ctrlPr>
                                  </m:dPr>
                                  <m:e>
                                    <m:r>
                                      <a:rPr lang="en-US" b="1" i="1" smtClean="0">
                                        <a:latin typeface="Cambria Math" panose="02040503050406030204" pitchFamily="18" charset="0"/>
                                      </a:rPr>
                                      <m:t>𝒑</m:t>
                                    </m:r>
                                    <m:r>
                                      <a:rPr lang="en-US" b="1" i="1" dirty="0"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𝒒</m:t>
                                    </m:r>
                                    <m:r>
                                      <m:rPr>
                                        <m:nor/>
                                      </m:rPr>
                                      <a:rPr lang="en-IN" dirty="0"/>
                                      <m:t> </m:t>
                                    </m:r>
                                  </m:e>
                                </m:d>
                                <m:r>
                                  <a:rPr lang="en-US" i="1" dirty="0" smtClean="0">
                                    <a:latin typeface="Cambria Math" panose="02040503050406030204" pitchFamily="18" charset="0"/>
                                  </a:rPr>
                                  <m:t>⇒</m:t>
                                </m:r>
                                <m:r>
                                  <a:rPr lang="en-US" b="1" i="1" dirty="0" smtClean="0">
                                    <a:latin typeface="Cambria Math" panose="02040503050406030204" pitchFamily="18" charset="0"/>
                                  </a:rPr>
                                  <m:t>𝒓</m:t>
                                </m:r>
                              </m:oMath>
                            </m:oMathPara>
                          </a14:m>
                          <a:endParaRPr lang="en-IN" dirty="0"/>
                        </a:p>
                      </a:txBody>
                      <a:tcPr/>
                    </a:tc>
                    <a:extLst>
                      <a:ext uri="{0D108BD9-81ED-4DB2-BD59-A6C34878D82A}">
                        <a16:rowId xmlns:a16="http://schemas.microsoft.com/office/drawing/2014/main" val="1191597081"/>
                      </a:ext>
                    </a:extLst>
                  </a:tr>
                  <a:tr h="231439">
                    <a:tc>
                      <a:txBody>
                        <a:bodyPr/>
                        <a:lstStyle/>
                        <a:p>
                          <a:pPr algn="ctr"/>
                          <a14:m>
                            <m:oMathPara xmlns:m="http://schemas.openxmlformats.org/officeDocument/2006/math">
                              <m:oMathParaPr>
                                <m:jc m:val="centerGroup"/>
                              </m:oMathParaPr>
                              <m:oMath xmlns:m="http://schemas.openxmlformats.org/officeDocument/2006/math">
                                <m:r>
                                  <m:rPr>
                                    <m:sty m:val="p"/>
                                  </m:rPr>
                                  <a:rPr lang="en-US" i="0" dirty="0" smtClean="0">
                                    <a:latin typeface="Cambria Math" panose="02040503050406030204" pitchFamily="18" charset="0"/>
                                  </a:rPr>
                                  <m:t>T</m:t>
                                </m:r>
                              </m:oMath>
                            </m:oMathPara>
                          </a14:m>
                          <a:endParaRPr lang="en-IN" i="0" dirty="0"/>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T</m:t>
                                </m:r>
                              </m:oMath>
                            </m:oMathPara>
                          </a14:m>
                          <a:endParaRPr lang="en-IN" i="0" dirty="0"/>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T</m:t>
                                </m:r>
                              </m:oMath>
                            </m:oMathPara>
                          </a14:m>
                          <a:endParaRPr lang="en-IN" i="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sz="1800" b="0" i="0" u="none" strike="noStrike" kern="1200" cap="none" spc="0" normalizeH="0" baseline="0" noProof="0" smtClean="0">
                                    <a:ln>
                                      <a:noFill/>
                                    </a:ln>
                                    <a:solidFill>
                                      <a:srgbClr val="366092"/>
                                    </a:solidFill>
                                    <a:effectLst/>
                                    <a:uLnTx/>
                                    <a:uFillTx/>
                                    <a:latin typeface="Cambria Math" panose="02040503050406030204" pitchFamily="18" charset="0"/>
                                    <a:ea typeface="+mn-ea"/>
                                    <a:cs typeface="+mn-cs"/>
                                  </a:rPr>
                                  <m:t>T</m:t>
                                </m:r>
                              </m:oMath>
                            </m:oMathPara>
                          </a14:m>
                          <a:endParaRPr kumimoji="0" lang="en-IN" sz="1800" b="0" i="0" u="none" strike="noStrike" kern="1200" cap="none" spc="0" normalizeH="0" baseline="0" noProof="0" dirty="0">
                            <a:ln>
                              <a:noFill/>
                            </a:ln>
                            <a:solidFill>
                              <a:srgbClr val="366092"/>
                            </a:solidFill>
                            <a:effectLst/>
                            <a:uLnTx/>
                            <a:uFillTx/>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sz="1800" b="0" i="0" u="none" strike="noStrike" kern="1200" cap="none" spc="0" normalizeH="0" baseline="0" noProof="0" smtClean="0">
                                    <a:ln>
                                      <a:noFill/>
                                    </a:ln>
                                    <a:solidFill>
                                      <a:srgbClr val="366092"/>
                                    </a:solidFill>
                                    <a:effectLst/>
                                    <a:uLnTx/>
                                    <a:uFillTx/>
                                    <a:latin typeface="Cambria Math" panose="02040503050406030204" pitchFamily="18" charset="0"/>
                                    <a:ea typeface="+mn-ea"/>
                                    <a:cs typeface="+mn-cs"/>
                                  </a:rPr>
                                  <m:t>T</m:t>
                                </m:r>
                              </m:oMath>
                            </m:oMathPara>
                          </a14:m>
                          <a:endParaRPr kumimoji="0" lang="en-IN" sz="1800" b="0" i="0" u="none" strike="noStrike" kern="1200" cap="none" spc="0" normalizeH="0" baseline="0" noProof="0" dirty="0">
                            <a:ln>
                              <a:noFill/>
                            </a:ln>
                            <a:solidFill>
                              <a:srgbClr val="366092"/>
                            </a:solidFill>
                            <a:effectLst/>
                            <a:uLnTx/>
                            <a:uFillTx/>
                            <a:latin typeface="Calibri"/>
                            <a:ea typeface="+mn-ea"/>
                            <a:cs typeface="+mn-cs"/>
                          </a:endParaRPr>
                        </a:p>
                      </a:txBody>
                      <a:tcPr/>
                    </a:tc>
                    <a:extLst>
                      <a:ext uri="{0D108BD9-81ED-4DB2-BD59-A6C34878D82A}">
                        <a16:rowId xmlns:a16="http://schemas.microsoft.com/office/drawing/2014/main" val="3108722442"/>
                      </a:ext>
                    </a:extLst>
                  </a:tr>
                  <a:tr h="231439">
                    <a:tc>
                      <a:txBody>
                        <a:bodyPr/>
                        <a:lstStyle/>
                        <a:p>
                          <a:pPr algn="ct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T</m:t>
                                </m:r>
                              </m:oMath>
                            </m:oMathPara>
                          </a14:m>
                          <a:endParaRPr lang="en-IN" i="0" dirty="0"/>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T</m:t>
                                </m:r>
                              </m:oMath>
                            </m:oMathPara>
                          </a14:m>
                          <a:endParaRPr lang="en-IN" i="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sz="1800" b="0" i="0" u="none" strike="noStrike" kern="1200" cap="none" spc="0" normalizeH="0" baseline="0" noProof="0" smtClean="0">
                                    <a:ln>
                                      <a:noFill/>
                                    </a:ln>
                                    <a:solidFill>
                                      <a:srgbClr val="366092"/>
                                    </a:solidFill>
                                    <a:effectLst/>
                                    <a:uLnTx/>
                                    <a:uFillTx/>
                                    <a:latin typeface="Cambria Math" panose="02040503050406030204" pitchFamily="18" charset="0"/>
                                    <a:ea typeface="+mn-ea"/>
                                    <a:cs typeface="+mn-cs"/>
                                  </a:rPr>
                                  <m:t>F</m:t>
                                </m:r>
                              </m:oMath>
                            </m:oMathPara>
                          </a14:m>
                          <a:endParaRPr kumimoji="0" lang="en-IN" sz="1800" b="0" i="0" u="none" strike="noStrike" kern="1200" cap="none" spc="0" normalizeH="0" baseline="0" noProof="0" dirty="0">
                            <a:ln>
                              <a:noFill/>
                            </a:ln>
                            <a:solidFill>
                              <a:srgbClr val="366092"/>
                            </a:solidFill>
                            <a:effectLst/>
                            <a:uLnTx/>
                            <a:uFillTx/>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sz="1800" b="0" i="0" u="none" strike="noStrike" kern="1200" cap="none" spc="0" normalizeH="0" baseline="0" noProof="0" smtClean="0">
                                    <a:ln>
                                      <a:noFill/>
                                    </a:ln>
                                    <a:solidFill>
                                      <a:srgbClr val="366092"/>
                                    </a:solidFill>
                                    <a:effectLst/>
                                    <a:uLnTx/>
                                    <a:uFillTx/>
                                    <a:latin typeface="Cambria Math" panose="02040503050406030204" pitchFamily="18" charset="0"/>
                                    <a:ea typeface="+mn-ea"/>
                                    <a:cs typeface="+mn-cs"/>
                                  </a:rPr>
                                  <m:t>T</m:t>
                                </m:r>
                              </m:oMath>
                            </m:oMathPara>
                          </a14:m>
                          <a:endParaRPr kumimoji="0" lang="en-IN" sz="1800" b="0" i="0" u="none" strike="noStrike" kern="1200" cap="none" spc="0" normalizeH="0" baseline="0" noProof="0" dirty="0">
                            <a:ln>
                              <a:noFill/>
                            </a:ln>
                            <a:solidFill>
                              <a:srgbClr val="366092"/>
                            </a:solidFill>
                            <a:effectLst/>
                            <a:uLnTx/>
                            <a:uFillTx/>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sz="1800" b="0" i="0" u="none" strike="noStrike" kern="1200" cap="none" spc="0" normalizeH="0" baseline="0" noProof="0" smtClean="0">
                                    <a:ln>
                                      <a:noFill/>
                                    </a:ln>
                                    <a:solidFill>
                                      <a:srgbClr val="366092"/>
                                    </a:solidFill>
                                    <a:effectLst/>
                                    <a:uLnTx/>
                                    <a:uFillTx/>
                                    <a:latin typeface="Cambria Math" panose="02040503050406030204" pitchFamily="18" charset="0"/>
                                    <a:ea typeface="+mn-ea"/>
                                    <a:cs typeface="+mn-cs"/>
                                  </a:rPr>
                                  <m:t>F</m:t>
                                </m:r>
                              </m:oMath>
                            </m:oMathPara>
                          </a14:m>
                          <a:endParaRPr kumimoji="0" lang="en-IN" sz="1800" b="0" i="0" u="none" strike="noStrike" kern="1200" cap="none" spc="0" normalizeH="0" baseline="0" noProof="0" dirty="0">
                            <a:ln>
                              <a:noFill/>
                            </a:ln>
                            <a:solidFill>
                              <a:srgbClr val="366092"/>
                            </a:solidFill>
                            <a:effectLst/>
                            <a:uLnTx/>
                            <a:uFillTx/>
                            <a:latin typeface="Calibri"/>
                            <a:ea typeface="+mn-ea"/>
                            <a:cs typeface="+mn-cs"/>
                          </a:endParaRPr>
                        </a:p>
                      </a:txBody>
                      <a:tcPr/>
                    </a:tc>
                    <a:extLst>
                      <a:ext uri="{0D108BD9-81ED-4DB2-BD59-A6C34878D82A}">
                        <a16:rowId xmlns:a16="http://schemas.microsoft.com/office/drawing/2014/main" val="1710309428"/>
                      </a:ext>
                    </a:extLst>
                  </a:tr>
                  <a:tr h="2314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sz="1800" b="0" i="0" u="none" strike="noStrike" kern="1200" cap="none" spc="0" normalizeH="0" baseline="0" noProof="0" smtClean="0">
                                    <a:ln>
                                      <a:noFill/>
                                    </a:ln>
                                    <a:solidFill>
                                      <a:srgbClr val="366092"/>
                                    </a:solidFill>
                                    <a:effectLst/>
                                    <a:uLnTx/>
                                    <a:uFillTx/>
                                    <a:latin typeface="Cambria Math" panose="02040503050406030204" pitchFamily="18" charset="0"/>
                                    <a:ea typeface="+mn-ea"/>
                                    <a:cs typeface="+mn-cs"/>
                                  </a:rPr>
                                  <m:t>T</m:t>
                                </m:r>
                              </m:oMath>
                            </m:oMathPara>
                          </a14:m>
                          <a:endParaRPr kumimoji="0" lang="en-IN" sz="1800" b="0" i="0" u="none" strike="noStrike" kern="1200" cap="none" spc="0" normalizeH="0" baseline="0" noProof="0" dirty="0">
                            <a:ln>
                              <a:noFill/>
                            </a:ln>
                            <a:solidFill>
                              <a:srgbClr val="366092"/>
                            </a:solidFill>
                            <a:effectLst/>
                            <a:uLnTx/>
                            <a:uFillTx/>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sz="1800" b="0" i="0" u="none" strike="noStrike" kern="1200" cap="none" spc="0" normalizeH="0" baseline="0" noProof="0" smtClean="0">
                                    <a:ln>
                                      <a:noFill/>
                                    </a:ln>
                                    <a:solidFill>
                                      <a:srgbClr val="366092"/>
                                    </a:solidFill>
                                    <a:effectLst/>
                                    <a:uLnTx/>
                                    <a:uFillTx/>
                                    <a:latin typeface="Cambria Math" panose="02040503050406030204" pitchFamily="18" charset="0"/>
                                    <a:ea typeface="+mn-ea"/>
                                    <a:cs typeface="+mn-cs"/>
                                  </a:rPr>
                                  <m:t>F</m:t>
                                </m:r>
                              </m:oMath>
                            </m:oMathPara>
                          </a14:m>
                          <a:endParaRPr kumimoji="0" lang="en-IN" sz="1800" b="0" i="0" u="none" strike="noStrike" kern="1200" cap="none" spc="0" normalizeH="0" baseline="0" noProof="0" dirty="0">
                            <a:ln>
                              <a:noFill/>
                            </a:ln>
                            <a:solidFill>
                              <a:srgbClr val="366092"/>
                            </a:solidFill>
                            <a:effectLst/>
                            <a:uLnTx/>
                            <a:uFillTx/>
                            <a:latin typeface="Calibri"/>
                            <a:ea typeface="+mn-ea"/>
                            <a:cs typeface="+mn-cs"/>
                          </a:endParaRPr>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T</m:t>
                                </m:r>
                              </m:oMath>
                            </m:oMathPara>
                          </a14:m>
                          <a:endParaRPr lang="en-IN" i="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sz="1800" b="0" i="0" u="none" strike="noStrike" kern="1200" cap="none" spc="0" normalizeH="0" baseline="0" noProof="0" smtClean="0">
                                    <a:ln>
                                      <a:noFill/>
                                    </a:ln>
                                    <a:solidFill>
                                      <a:srgbClr val="366092"/>
                                    </a:solidFill>
                                    <a:effectLst/>
                                    <a:uLnTx/>
                                    <a:uFillTx/>
                                    <a:latin typeface="Cambria Math" panose="02040503050406030204" pitchFamily="18" charset="0"/>
                                    <a:ea typeface="+mn-ea"/>
                                    <a:cs typeface="+mn-cs"/>
                                  </a:rPr>
                                  <m:t>T</m:t>
                                </m:r>
                              </m:oMath>
                            </m:oMathPara>
                          </a14:m>
                          <a:endParaRPr kumimoji="0" lang="en-IN" sz="1800" b="0" i="0" u="none" strike="noStrike" kern="1200" cap="none" spc="0" normalizeH="0" baseline="0" noProof="0" dirty="0">
                            <a:ln>
                              <a:noFill/>
                            </a:ln>
                            <a:solidFill>
                              <a:srgbClr val="366092"/>
                            </a:solidFill>
                            <a:effectLst/>
                            <a:uLnTx/>
                            <a:uFillTx/>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sz="1800" b="0" i="0" u="none" strike="noStrike" kern="1200" cap="none" spc="0" normalizeH="0" baseline="0" noProof="0" smtClean="0">
                                    <a:ln>
                                      <a:noFill/>
                                    </a:ln>
                                    <a:solidFill>
                                      <a:srgbClr val="366092"/>
                                    </a:solidFill>
                                    <a:effectLst/>
                                    <a:uLnTx/>
                                    <a:uFillTx/>
                                    <a:latin typeface="Cambria Math" panose="02040503050406030204" pitchFamily="18" charset="0"/>
                                    <a:ea typeface="+mn-ea"/>
                                    <a:cs typeface="+mn-cs"/>
                                  </a:rPr>
                                  <m:t>T</m:t>
                                </m:r>
                              </m:oMath>
                            </m:oMathPara>
                          </a14:m>
                          <a:endParaRPr kumimoji="0" lang="en-IN" sz="1800" b="0" i="0" u="none" strike="noStrike" kern="1200" cap="none" spc="0" normalizeH="0" baseline="0" noProof="0" dirty="0">
                            <a:ln>
                              <a:noFill/>
                            </a:ln>
                            <a:solidFill>
                              <a:srgbClr val="366092"/>
                            </a:solidFill>
                            <a:effectLst/>
                            <a:uLnTx/>
                            <a:uFillTx/>
                            <a:latin typeface="Calibri"/>
                            <a:ea typeface="+mn-ea"/>
                            <a:cs typeface="+mn-cs"/>
                          </a:endParaRPr>
                        </a:p>
                      </a:txBody>
                      <a:tcPr/>
                    </a:tc>
                    <a:extLst>
                      <a:ext uri="{0D108BD9-81ED-4DB2-BD59-A6C34878D82A}">
                        <a16:rowId xmlns:a16="http://schemas.microsoft.com/office/drawing/2014/main" val="171602015"/>
                      </a:ext>
                    </a:extLst>
                  </a:tr>
                  <a:tr h="2314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sz="1800" b="0" i="0" u="none" strike="noStrike" kern="1200" cap="none" spc="0" normalizeH="0" baseline="0" noProof="0" smtClean="0">
                                    <a:ln>
                                      <a:noFill/>
                                    </a:ln>
                                    <a:solidFill>
                                      <a:srgbClr val="366092"/>
                                    </a:solidFill>
                                    <a:effectLst/>
                                    <a:uLnTx/>
                                    <a:uFillTx/>
                                    <a:latin typeface="Cambria Math" panose="02040503050406030204" pitchFamily="18" charset="0"/>
                                    <a:ea typeface="+mn-ea"/>
                                    <a:cs typeface="+mn-cs"/>
                                  </a:rPr>
                                  <m:t>T</m:t>
                                </m:r>
                              </m:oMath>
                            </m:oMathPara>
                          </a14:m>
                          <a:endParaRPr kumimoji="0" lang="en-IN" sz="1800" b="0" i="0" u="none" strike="noStrike" kern="1200" cap="none" spc="0" normalizeH="0" baseline="0" noProof="0" dirty="0">
                            <a:ln>
                              <a:noFill/>
                            </a:ln>
                            <a:solidFill>
                              <a:srgbClr val="366092"/>
                            </a:solidFill>
                            <a:effectLst/>
                            <a:uLnTx/>
                            <a:uFillTx/>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sz="1800" b="0" i="0" u="none" strike="noStrike" kern="1200" cap="none" spc="0" normalizeH="0" baseline="0" noProof="0" smtClean="0">
                                    <a:ln>
                                      <a:noFill/>
                                    </a:ln>
                                    <a:solidFill>
                                      <a:srgbClr val="366092"/>
                                    </a:solidFill>
                                    <a:effectLst/>
                                    <a:uLnTx/>
                                    <a:uFillTx/>
                                    <a:latin typeface="Cambria Math" panose="02040503050406030204" pitchFamily="18" charset="0"/>
                                    <a:ea typeface="+mn-ea"/>
                                    <a:cs typeface="+mn-cs"/>
                                  </a:rPr>
                                  <m:t>F</m:t>
                                </m:r>
                              </m:oMath>
                            </m:oMathPara>
                          </a14:m>
                          <a:endParaRPr kumimoji="0" lang="en-IN" sz="1800" b="0" i="0" u="none" strike="noStrike" kern="1200" cap="none" spc="0" normalizeH="0" baseline="0" noProof="0" dirty="0">
                            <a:ln>
                              <a:noFill/>
                            </a:ln>
                            <a:solidFill>
                              <a:srgbClr val="366092"/>
                            </a:solidFill>
                            <a:effectLst/>
                            <a:uLnTx/>
                            <a:uFillTx/>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sz="1800" b="0" i="0" u="none" strike="noStrike" kern="1200" cap="none" spc="0" normalizeH="0" baseline="0" noProof="0" smtClean="0">
                                    <a:ln>
                                      <a:noFill/>
                                    </a:ln>
                                    <a:solidFill>
                                      <a:srgbClr val="366092"/>
                                    </a:solidFill>
                                    <a:effectLst/>
                                    <a:uLnTx/>
                                    <a:uFillTx/>
                                    <a:latin typeface="Cambria Math" panose="02040503050406030204" pitchFamily="18" charset="0"/>
                                    <a:ea typeface="+mn-ea"/>
                                    <a:cs typeface="+mn-cs"/>
                                  </a:rPr>
                                  <m:t>F</m:t>
                                </m:r>
                              </m:oMath>
                            </m:oMathPara>
                          </a14:m>
                          <a:endParaRPr kumimoji="0" lang="en-IN" sz="1800" b="0" i="0" u="none" strike="noStrike" kern="1200" cap="none" spc="0" normalizeH="0" baseline="0" noProof="0" dirty="0">
                            <a:ln>
                              <a:noFill/>
                            </a:ln>
                            <a:solidFill>
                              <a:srgbClr val="366092"/>
                            </a:solidFill>
                            <a:effectLst/>
                            <a:uLnTx/>
                            <a:uFillTx/>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sz="1800" b="0" i="0" u="none" strike="noStrike" kern="1200" cap="none" spc="0" normalizeH="0" baseline="0" noProof="0" smtClean="0">
                                    <a:ln>
                                      <a:noFill/>
                                    </a:ln>
                                    <a:solidFill>
                                      <a:srgbClr val="366092"/>
                                    </a:solidFill>
                                    <a:effectLst/>
                                    <a:uLnTx/>
                                    <a:uFillTx/>
                                    <a:latin typeface="Cambria Math" panose="02040503050406030204" pitchFamily="18" charset="0"/>
                                    <a:ea typeface="+mn-ea"/>
                                    <a:cs typeface="+mn-cs"/>
                                  </a:rPr>
                                  <m:t>T</m:t>
                                </m:r>
                              </m:oMath>
                            </m:oMathPara>
                          </a14:m>
                          <a:endParaRPr kumimoji="0" lang="en-IN" sz="1800" b="0" i="0" u="none" strike="noStrike" kern="1200" cap="none" spc="0" normalizeH="0" baseline="0" noProof="0" dirty="0">
                            <a:ln>
                              <a:noFill/>
                            </a:ln>
                            <a:solidFill>
                              <a:srgbClr val="366092"/>
                            </a:solidFill>
                            <a:effectLst/>
                            <a:uLnTx/>
                            <a:uFillTx/>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sz="1800" b="0" i="0" u="none" strike="noStrike" kern="1200" cap="none" spc="0" normalizeH="0" baseline="0" noProof="0" smtClean="0">
                                    <a:ln>
                                      <a:noFill/>
                                    </a:ln>
                                    <a:solidFill>
                                      <a:srgbClr val="366092"/>
                                    </a:solidFill>
                                    <a:effectLst/>
                                    <a:uLnTx/>
                                    <a:uFillTx/>
                                    <a:latin typeface="Cambria Math" panose="02040503050406030204" pitchFamily="18" charset="0"/>
                                    <a:ea typeface="+mn-ea"/>
                                    <a:cs typeface="+mn-cs"/>
                                  </a:rPr>
                                  <m:t>F</m:t>
                                </m:r>
                              </m:oMath>
                            </m:oMathPara>
                          </a14:m>
                          <a:endParaRPr kumimoji="0" lang="en-IN" sz="1800" b="0" i="0" u="none" strike="noStrike" kern="1200" cap="none" spc="0" normalizeH="0" baseline="0" noProof="0" dirty="0">
                            <a:ln>
                              <a:noFill/>
                            </a:ln>
                            <a:solidFill>
                              <a:srgbClr val="366092"/>
                            </a:solidFill>
                            <a:effectLst/>
                            <a:uLnTx/>
                            <a:uFillTx/>
                            <a:latin typeface="Calibri"/>
                            <a:ea typeface="+mn-ea"/>
                            <a:cs typeface="+mn-cs"/>
                          </a:endParaRPr>
                        </a:p>
                      </a:txBody>
                      <a:tcPr/>
                    </a:tc>
                    <a:extLst>
                      <a:ext uri="{0D108BD9-81ED-4DB2-BD59-A6C34878D82A}">
                        <a16:rowId xmlns:a16="http://schemas.microsoft.com/office/drawing/2014/main" val="4171202814"/>
                      </a:ext>
                    </a:extLst>
                  </a:tr>
                  <a:tr h="2314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sz="1800" b="0" i="0" u="none" strike="noStrike" kern="1200" cap="none" spc="0" normalizeH="0" baseline="0" noProof="0" smtClean="0">
                                    <a:ln>
                                      <a:noFill/>
                                    </a:ln>
                                    <a:solidFill>
                                      <a:srgbClr val="366092"/>
                                    </a:solidFill>
                                    <a:effectLst/>
                                    <a:uLnTx/>
                                    <a:uFillTx/>
                                    <a:latin typeface="Cambria Math" panose="02040503050406030204" pitchFamily="18" charset="0"/>
                                    <a:ea typeface="+mn-ea"/>
                                    <a:cs typeface="+mn-cs"/>
                                  </a:rPr>
                                  <m:t>F</m:t>
                                </m:r>
                              </m:oMath>
                            </m:oMathPara>
                          </a14:m>
                          <a:endParaRPr kumimoji="0" lang="en-IN" sz="1800" b="0" i="0" u="none" strike="noStrike" kern="1200" cap="none" spc="0" normalizeH="0" baseline="0" noProof="0" dirty="0">
                            <a:ln>
                              <a:noFill/>
                            </a:ln>
                            <a:solidFill>
                              <a:srgbClr val="366092"/>
                            </a:solidFill>
                            <a:effectLst/>
                            <a:uLnTx/>
                            <a:uFillTx/>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sz="1800" b="0" i="0" u="none" strike="noStrike" kern="1200" cap="none" spc="0" normalizeH="0" baseline="0" noProof="0" smtClean="0">
                                    <a:ln>
                                      <a:noFill/>
                                    </a:ln>
                                    <a:solidFill>
                                      <a:srgbClr val="366092"/>
                                    </a:solidFill>
                                    <a:effectLst/>
                                    <a:uLnTx/>
                                    <a:uFillTx/>
                                    <a:latin typeface="Cambria Math" panose="02040503050406030204" pitchFamily="18" charset="0"/>
                                    <a:ea typeface="+mn-ea"/>
                                    <a:cs typeface="+mn-cs"/>
                                  </a:rPr>
                                  <m:t>T</m:t>
                                </m:r>
                              </m:oMath>
                            </m:oMathPara>
                          </a14:m>
                          <a:endParaRPr kumimoji="0" lang="en-IN" sz="1800" b="0" i="0" u="none" strike="noStrike" kern="1200" cap="none" spc="0" normalizeH="0" baseline="0" noProof="0" dirty="0">
                            <a:ln>
                              <a:noFill/>
                            </a:ln>
                            <a:solidFill>
                              <a:srgbClr val="366092"/>
                            </a:solidFill>
                            <a:effectLst/>
                            <a:uLnTx/>
                            <a:uFillTx/>
                            <a:latin typeface="Calibri"/>
                            <a:ea typeface="+mn-ea"/>
                            <a:cs typeface="+mn-cs"/>
                          </a:endParaRPr>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T</m:t>
                                </m:r>
                              </m:oMath>
                            </m:oMathPara>
                          </a14:m>
                          <a:endParaRPr lang="en-IN" i="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sz="1800" b="0" i="0" u="none" strike="noStrike" kern="1200" cap="none" spc="0" normalizeH="0" baseline="0" noProof="0" smtClean="0">
                                    <a:ln>
                                      <a:noFill/>
                                    </a:ln>
                                    <a:solidFill>
                                      <a:srgbClr val="366092"/>
                                    </a:solidFill>
                                    <a:effectLst/>
                                    <a:uLnTx/>
                                    <a:uFillTx/>
                                    <a:latin typeface="Cambria Math" panose="02040503050406030204" pitchFamily="18" charset="0"/>
                                    <a:ea typeface="+mn-ea"/>
                                    <a:cs typeface="+mn-cs"/>
                                  </a:rPr>
                                  <m:t>T</m:t>
                                </m:r>
                              </m:oMath>
                            </m:oMathPara>
                          </a14:m>
                          <a:endParaRPr kumimoji="0" lang="en-IN" sz="1800" b="0" i="0" u="none" strike="noStrike" kern="1200" cap="none" spc="0" normalizeH="0" baseline="0" noProof="0" dirty="0">
                            <a:ln>
                              <a:noFill/>
                            </a:ln>
                            <a:solidFill>
                              <a:srgbClr val="366092"/>
                            </a:solidFill>
                            <a:effectLst/>
                            <a:uLnTx/>
                            <a:uFillTx/>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sz="1800" b="0" i="0" u="none" strike="noStrike" kern="1200" cap="none" spc="0" normalizeH="0" baseline="0" noProof="0" smtClean="0">
                                    <a:ln>
                                      <a:noFill/>
                                    </a:ln>
                                    <a:solidFill>
                                      <a:srgbClr val="366092"/>
                                    </a:solidFill>
                                    <a:effectLst/>
                                    <a:uLnTx/>
                                    <a:uFillTx/>
                                    <a:latin typeface="Cambria Math" panose="02040503050406030204" pitchFamily="18" charset="0"/>
                                    <a:ea typeface="+mn-ea"/>
                                    <a:cs typeface="+mn-cs"/>
                                  </a:rPr>
                                  <m:t>T</m:t>
                                </m:r>
                              </m:oMath>
                            </m:oMathPara>
                          </a14:m>
                          <a:endParaRPr kumimoji="0" lang="en-IN" sz="1800" b="0" i="0" u="none" strike="noStrike" kern="1200" cap="none" spc="0" normalizeH="0" baseline="0" noProof="0" dirty="0">
                            <a:ln>
                              <a:noFill/>
                            </a:ln>
                            <a:solidFill>
                              <a:srgbClr val="366092"/>
                            </a:solidFill>
                            <a:effectLst/>
                            <a:uLnTx/>
                            <a:uFillTx/>
                            <a:latin typeface="Calibri"/>
                            <a:ea typeface="+mn-ea"/>
                            <a:cs typeface="+mn-cs"/>
                          </a:endParaRPr>
                        </a:p>
                      </a:txBody>
                      <a:tcPr/>
                    </a:tc>
                    <a:extLst>
                      <a:ext uri="{0D108BD9-81ED-4DB2-BD59-A6C34878D82A}">
                        <a16:rowId xmlns:a16="http://schemas.microsoft.com/office/drawing/2014/main" val="2563979236"/>
                      </a:ext>
                    </a:extLst>
                  </a:tr>
                  <a:tr h="2314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sz="1800" b="0" i="0" u="none" strike="noStrike" kern="1200" cap="none" spc="0" normalizeH="0" baseline="0" noProof="0" smtClean="0">
                                    <a:ln>
                                      <a:noFill/>
                                    </a:ln>
                                    <a:solidFill>
                                      <a:srgbClr val="366092"/>
                                    </a:solidFill>
                                    <a:effectLst/>
                                    <a:uLnTx/>
                                    <a:uFillTx/>
                                    <a:latin typeface="Cambria Math" panose="02040503050406030204" pitchFamily="18" charset="0"/>
                                    <a:ea typeface="+mn-ea"/>
                                    <a:cs typeface="+mn-cs"/>
                                  </a:rPr>
                                  <m:t>F</m:t>
                                </m:r>
                              </m:oMath>
                            </m:oMathPara>
                          </a14:m>
                          <a:endParaRPr kumimoji="0" lang="en-IN" sz="1800" b="0" i="0" u="none" strike="noStrike" kern="1200" cap="none" spc="0" normalizeH="0" baseline="0" noProof="0" dirty="0">
                            <a:ln>
                              <a:noFill/>
                            </a:ln>
                            <a:solidFill>
                              <a:srgbClr val="366092"/>
                            </a:solidFill>
                            <a:effectLst/>
                            <a:uLnTx/>
                            <a:uFillTx/>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sz="1800" b="0" i="0" u="none" strike="noStrike" kern="1200" cap="none" spc="0" normalizeH="0" baseline="0" noProof="0" smtClean="0">
                                    <a:ln>
                                      <a:noFill/>
                                    </a:ln>
                                    <a:solidFill>
                                      <a:srgbClr val="366092"/>
                                    </a:solidFill>
                                    <a:effectLst/>
                                    <a:uLnTx/>
                                    <a:uFillTx/>
                                    <a:latin typeface="Cambria Math" panose="02040503050406030204" pitchFamily="18" charset="0"/>
                                    <a:ea typeface="+mn-ea"/>
                                    <a:cs typeface="+mn-cs"/>
                                  </a:rPr>
                                  <m:t>T</m:t>
                                </m:r>
                              </m:oMath>
                            </m:oMathPara>
                          </a14:m>
                          <a:endParaRPr kumimoji="0" lang="en-IN" sz="1800" b="0" i="0" u="none" strike="noStrike" kern="1200" cap="none" spc="0" normalizeH="0" baseline="0" noProof="0" dirty="0">
                            <a:ln>
                              <a:noFill/>
                            </a:ln>
                            <a:solidFill>
                              <a:srgbClr val="366092"/>
                            </a:solidFill>
                            <a:effectLst/>
                            <a:uLnTx/>
                            <a:uFillTx/>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sz="1800" b="0" i="0" u="none" strike="noStrike" kern="1200" cap="none" spc="0" normalizeH="0" baseline="0" noProof="0" smtClean="0">
                                    <a:ln>
                                      <a:noFill/>
                                    </a:ln>
                                    <a:solidFill>
                                      <a:srgbClr val="366092"/>
                                    </a:solidFill>
                                    <a:effectLst/>
                                    <a:uLnTx/>
                                    <a:uFillTx/>
                                    <a:latin typeface="Cambria Math" panose="02040503050406030204" pitchFamily="18" charset="0"/>
                                    <a:ea typeface="+mn-ea"/>
                                    <a:cs typeface="+mn-cs"/>
                                  </a:rPr>
                                  <m:t>F</m:t>
                                </m:r>
                              </m:oMath>
                            </m:oMathPara>
                          </a14:m>
                          <a:endParaRPr kumimoji="0" lang="en-IN" sz="1800" b="0" i="0" u="none" strike="noStrike" kern="1200" cap="none" spc="0" normalizeH="0" baseline="0" noProof="0" dirty="0">
                            <a:ln>
                              <a:noFill/>
                            </a:ln>
                            <a:solidFill>
                              <a:srgbClr val="366092"/>
                            </a:solidFill>
                            <a:effectLst/>
                            <a:uLnTx/>
                            <a:uFillTx/>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sz="1800" b="0" i="0" u="none" strike="noStrike" kern="1200" cap="none" spc="0" normalizeH="0" baseline="0" noProof="0" smtClean="0">
                                    <a:ln>
                                      <a:noFill/>
                                    </a:ln>
                                    <a:solidFill>
                                      <a:srgbClr val="366092"/>
                                    </a:solidFill>
                                    <a:effectLst/>
                                    <a:uLnTx/>
                                    <a:uFillTx/>
                                    <a:latin typeface="Cambria Math" panose="02040503050406030204" pitchFamily="18" charset="0"/>
                                    <a:ea typeface="+mn-ea"/>
                                    <a:cs typeface="+mn-cs"/>
                                  </a:rPr>
                                  <m:t>T</m:t>
                                </m:r>
                              </m:oMath>
                            </m:oMathPara>
                          </a14:m>
                          <a:endParaRPr kumimoji="0" lang="en-IN" sz="1800" b="0" i="0" u="none" strike="noStrike" kern="1200" cap="none" spc="0" normalizeH="0" baseline="0" noProof="0" dirty="0">
                            <a:ln>
                              <a:noFill/>
                            </a:ln>
                            <a:solidFill>
                              <a:srgbClr val="366092"/>
                            </a:solidFill>
                            <a:effectLst/>
                            <a:uLnTx/>
                            <a:uFillTx/>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sz="1800" b="0" i="0" u="none" strike="noStrike" kern="1200" cap="none" spc="0" normalizeH="0" baseline="0" noProof="0" smtClean="0">
                                    <a:ln>
                                      <a:noFill/>
                                    </a:ln>
                                    <a:solidFill>
                                      <a:srgbClr val="366092"/>
                                    </a:solidFill>
                                    <a:effectLst/>
                                    <a:uLnTx/>
                                    <a:uFillTx/>
                                    <a:latin typeface="Cambria Math" panose="02040503050406030204" pitchFamily="18" charset="0"/>
                                    <a:ea typeface="+mn-ea"/>
                                    <a:cs typeface="+mn-cs"/>
                                  </a:rPr>
                                  <m:t>F</m:t>
                                </m:r>
                              </m:oMath>
                            </m:oMathPara>
                          </a14:m>
                          <a:endParaRPr kumimoji="0" lang="en-IN" sz="1800" b="0" i="0" u="none" strike="noStrike" kern="1200" cap="none" spc="0" normalizeH="0" baseline="0" noProof="0" dirty="0">
                            <a:ln>
                              <a:noFill/>
                            </a:ln>
                            <a:solidFill>
                              <a:srgbClr val="366092"/>
                            </a:solidFill>
                            <a:effectLst/>
                            <a:uLnTx/>
                            <a:uFillTx/>
                            <a:latin typeface="Calibri"/>
                            <a:ea typeface="+mn-ea"/>
                            <a:cs typeface="+mn-cs"/>
                          </a:endParaRPr>
                        </a:p>
                      </a:txBody>
                      <a:tcPr/>
                    </a:tc>
                    <a:extLst>
                      <a:ext uri="{0D108BD9-81ED-4DB2-BD59-A6C34878D82A}">
                        <a16:rowId xmlns:a16="http://schemas.microsoft.com/office/drawing/2014/main" val="3263657334"/>
                      </a:ext>
                    </a:extLst>
                  </a:tr>
                  <a:tr h="2314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sz="1800" b="0" i="0" u="none" strike="noStrike" kern="1200" cap="none" spc="0" normalizeH="0" baseline="0" noProof="0" smtClean="0">
                                    <a:ln>
                                      <a:noFill/>
                                    </a:ln>
                                    <a:solidFill>
                                      <a:srgbClr val="366092"/>
                                    </a:solidFill>
                                    <a:effectLst/>
                                    <a:uLnTx/>
                                    <a:uFillTx/>
                                    <a:latin typeface="Cambria Math" panose="02040503050406030204" pitchFamily="18" charset="0"/>
                                    <a:ea typeface="+mn-ea"/>
                                    <a:cs typeface="+mn-cs"/>
                                  </a:rPr>
                                  <m:t>F</m:t>
                                </m:r>
                              </m:oMath>
                            </m:oMathPara>
                          </a14:m>
                          <a:endParaRPr kumimoji="0" lang="en-IN" sz="1800" b="0" i="0" u="none" strike="noStrike" kern="1200" cap="none" spc="0" normalizeH="0" baseline="0" noProof="0" dirty="0">
                            <a:ln>
                              <a:noFill/>
                            </a:ln>
                            <a:solidFill>
                              <a:srgbClr val="366092"/>
                            </a:solidFill>
                            <a:effectLst/>
                            <a:uLnTx/>
                            <a:uFillTx/>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sz="1800" b="0" i="0" u="none" strike="noStrike" kern="1200" cap="none" spc="0" normalizeH="0" baseline="0" noProof="0" smtClean="0">
                                    <a:ln>
                                      <a:noFill/>
                                    </a:ln>
                                    <a:solidFill>
                                      <a:srgbClr val="366092"/>
                                    </a:solidFill>
                                    <a:effectLst/>
                                    <a:uLnTx/>
                                    <a:uFillTx/>
                                    <a:latin typeface="Cambria Math" panose="02040503050406030204" pitchFamily="18" charset="0"/>
                                    <a:ea typeface="+mn-ea"/>
                                    <a:cs typeface="+mn-cs"/>
                                  </a:rPr>
                                  <m:t>F</m:t>
                                </m:r>
                              </m:oMath>
                            </m:oMathPara>
                          </a14:m>
                          <a:endParaRPr kumimoji="0" lang="en-IN" sz="1800" b="0" i="0" u="none" strike="noStrike" kern="1200" cap="none" spc="0" normalizeH="0" baseline="0" noProof="0" dirty="0">
                            <a:ln>
                              <a:noFill/>
                            </a:ln>
                            <a:solidFill>
                              <a:srgbClr val="366092"/>
                            </a:solidFill>
                            <a:effectLst/>
                            <a:uLnTx/>
                            <a:uFillTx/>
                            <a:latin typeface="Calibri"/>
                            <a:ea typeface="+mn-ea"/>
                            <a:cs typeface="+mn-cs"/>
                          </a:endParaRPr>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T</m:t>
                                </m:r>
                              </m:oMath>
                            </m:oMathPara>
                          </a14:m>
                          <a:endParaRPr lang="en-IN" i="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sz="1800" b="0" i="0" u="none" strike="noStrike" kern="1200" cap="none" spc="0" normalizeH="0" baseline="0" noProof="0" smtClean="0">
                                    <a:ln>
                                      <a:noFill/>
                                    </a:ln>
                                    <a:solidFill>
                                      <a:srgbClr val="366092"/>
                                    </a:solidFill>
                                    <a:effectLst/>
                                    <a:uLnTx/>
                                    <a:uFillTx/>
                                    <a:latin typeface="Cambria Math" panose="02040503050406030204" pitchFamily="18" charset="0"/>
                                    <a:ea typeface="+mn-ea"/>
                                    <a:cs typeface="+mn-cs"/>
                                  </a:rPr>
                                  <m:t>F</m:t>
                                </m:r>
                              </m:oMath>
                            </m:oMathPara>
                          </a14:m>
                          <a:endParaRPr kumimoji="0" lang="en-IN" sz="1800" b="0" i="0" u="none" strike="noStrike" kern="1200" cap="none" spc="0" normalizeH="0" baseline="0" noProof="0" dirty="0">
                            <a:ln>
                              <a:noFill/>
                            </a:ln>
                            <a:solidFill>
                              <a:srgbClr val="366092"/>
                            </a:solidFill>
                            <a:effectLst/>
                            <a:uLnTx/>
                            <a:uFillTx/>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sz="1800" b="0" i="0" u="none" strike="noStrike" kern="1200" cap="none" spc="0" normalizeH="0" baseline="0" noProof="0" smtClean="0">
                                    <a:ln>
                                      <a:noFill/>
                                    </a:ln>
                                    <a:solidFill>
                                      <a:srgbClr val="366092"/>
                                    </a:solidFill>
                                    <a:effectLst/>
                                    <a:uLnTx/>
                                    <a:uFillTx/>
                                    <a:latin typeface="Cambria Math" panose="02040503050406030204" pitchFamily="18" charset="0"/>
                                    <a:ea typeface="+mn-ea"/>
                                    <a:cs typeface="+mn-cs"/>
                                  </a:rPr>
                                  <m:t>T</m:t>
                                </m:r>
                              </m:oMath>
                            </m:oMathPara>
                          </a14:m>
                          <a:endParaRPr kumimoji="0" lang="en-IN" sz="1800" b="0" i="0" u="none" strike="noStrike" kern="1200" cap="none" spc="0" normalizeH="0" baseline="0" noProof="0" dirty="0">
                            <a:ln>
                              <a:noFill/>
                            </a:ln>
                            <a:solidFill>
                              <a:srgbClr val="366092"/>
                            </a:solidFill>
                            <a:effectLst/>
                            <a:uLnTx/>
                            <a:uFillTx/>
                            <a:latin typeface="Calibri"/>
                            <a:ea typeface="+mn-ea"/>
                            <a:cs typeface="+mn-cs"/>
                          </a:endParaRPr>
                        </a:p>
                      </a:txBody>
                      <a:tcPr/>
                    </a:tc>
                    <a:extLst>
                      <a:ext uri="{0D108BD9-81ED-4DB2-BD59-A6C34878D82A}">
                        <a16:rowId xmlns:a16="http://schemas.microsoft.com/office/drawing/2014/main" val="127494832"/>
                      </a:ext>
                    </a:extLst>
                  </a:tr>
                  <a:tr h="2314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sz="1800" b="0" i="0" u="none" strike="noStrike" kern="1200" cap="none" spc="0" normalizeH="0" baseline="0" noProof="0" smtClean="0">
                                    <a:ln>
                                      <a:noFill/>
                                    </a:ln>
                                    <a:solidFill>
                                      <a:srgbClr val="366092"/>
                                    </a:solidFill>
                                    <a:effectLst/>
                                    <a:uLnTx/>
                                    <a:uFillTx/>
                                    <a:latin typeface="Cambria Math" panose="02040503050406030204" pitchFamily="18" charset="0"/>
                                    <a:ea typeface="+mn-ea"/>
                                    <a:cs typeface="+mn-cs"/>
                                  </a:rPr>
                                  <m:t>F</m:t>
                                </m:r>
                              </m:oMath>
                            </m:oMathPara>
                          </a14:m>
                          <a:endParaRPr kumimoji="0" lang="en-IN" sz="1800" b="0" i="0" u="none" strike="noStrike" kern="1200" cap="none" spc="0" normalizeH="0" baseline="0" noProof="0" dirty="0">
                            <a:ln>
                              <a:noFill/>
                            </a:ln>
                            <a:solidFill>
                              <a:srgbClr val="366092"/>
                            </a:solidFill>
                            <a:effectLst/>
                            <a:uLnTx/>
                            <a:uFillTx/>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sz="1800" b="0" i="0" u="none" strike="noStrike" kern="1200" cap="none" spc="0" normalizeH="0" baseline="0" noProof="0" smtClean="0">
                                    <a:ln>
                                      <a:noFill/>
                                    </a:ln>
                                    <a:solidFill>
                                      <a:srgbClr val="366092"/>
                                    </a:solidFill>
                                    <a:effectLst/>
                                    <a:uLnTx/>
                                    <a:uFillTx/>
                                    <a:latin typeface="Cambria Math" panose="02040503050406030204" pitchFamily="18" charset="0"/>
                                    <a:ea typeface="+mn-ea"/>
                                    <a:cs typeface="+mn-cs"/>
                                  </a:rPr>
                                  <m:t>F</m:t>
                                </m:r>
                              </m:oMath>
                            </m:oMathPara>
                          </a14:m>
                          <a:endParaRPr kumimoji="0" lang="en-IN" sz="1800" b="0" i="0" u="none" strike="noStrike" kern="1200" cap="none" spc="0" normalizeH="0" baseline="0" noProof="0" dirty="0">
                            <a:ln>
                              <a:noFill/>
                            </a:ln>
                            <a:solidFill>
                              <a:srgbClr val="366092"/>
                            </a:solidFill>
                            <a:effectLst/>
                            <a:uLnTx/>
                            <a:uFillTx/>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sz="1800" b="0" i="0" u="none" strike="noStrike" kern="1200" cap="none" spc="0" normalizeH="0" baseline="0" noProof="0" smtClean="0">
                                    <a:ln>
                                      <a:noFill/>
                                    </a:ln>
                                    <a:solidFill>
                                      <a:srgbClr val="366092"/>
                                    </a:solidFill>
                                    <a:effectLst/>
                                    <a:uLnTx/>
                                    <a:uFillTx/>
                                    <a:latin typeface="Cambria Math" panose="02040503050406030204" pitchFamily="18" charset="0"/>
                                    <a:ea typeface="+mn-ea"/>
                                    <a:cs typeface="+mn-cs"/>
                                  </a:rPr>
                                  <m:t>F</m:t>
                                </m:r>
                              </m:oMath>
                            </m:oMathPara>
                          </a14:m>
                          <a:endParaRPr kumimoji="0" lang="en-IN" sz="1800" b="0" i="0" u="none" strike="noStrike" kern="1200" cap="none" spc="0" normalizeH="0" baseline="0" noProof="0" dirty="0">
                            <a:ln>
                              <a:noFill/>
                            </a:ln>
                            <a:solidFill>
                              <a:srgbClr val="366092"/>
                            </a:solidFill>
                            <a:effectLst/>
                            <a:uLnTx/>
                            <a:uFillTx/>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sz="1800" b="0" i="0" u="none" strike="noStrike" kern="1200" cap="none" spc="0" normalizeH="0" baseline="0" noProof="0" smtClean="0">
                                    <a:ln>
                                      <a:noFill/>
                                    </a:ln>
                                    <a:solidFill>
                                      <a:srgbClr val="366092"/>
                                    </a:solidFill>
                                    <a:effectLst/>
                                    <a:uLnTx/>
                                    <a:uFillTx/>
                                    <a:latin typeface="Cambria Math" panose="02040503050406030204" pitchFamily="18" charset="0"/>
                                    <a:ea typeface="+mn-ea"/>
                                    <a:cs typeface="+mn-cs"/>
                                  </a:rPr>
                                  <m:t>F</m:t>
                                </m:r>
                              </m:oMath>
                            </m:oMathPara>
                          </a14:m>
                          <a:endParaRPr kumimoji="0" lang="en-IN" sz="1800" b="0" i="0" u="none" strike="noStrike" kern="1200" cap="none" spc="0" normalizeH="0" baseline="0" noProof="0" dirty="0">
                            <a:ln>
                              <a:noFill/>
                            </a:ln>
                            <a:solidFill>
                              <a:srgbClr val="366092"/>
                            </a:solidFill>
                            <a:effectLst/>
                            <a:uLnTx/>
                            <a:uFillTx/>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sz="1800" b="0" i="0" u="none" strike="noStrike" kern="1200" cap="none" spc="0" normalizeH="0" baseline="0" noProof="0" smtClean="0">
                                    <a:ln>
                                      <a:noFill/>
                                    </a:ln>
                                    <a:solidFill>
                                      <a:srgbClr val="366092"/>
                                    </a:solidFill>
                                    <a:effectLst/>
                                    <a:uLnTx/>
                                    <a:uFillTx/>
                                    <a:latin typeface="Cambria Math" panose="02040503050406030204" pitchFamily="18" charset="0"/>
                                    <a:ea typeface="+mn-ea"/>
                                    <a:cs typeface="+mn-cs"/>
                                  </a:rPr>
                                  <m:t>T</m:t>
                                </m:r>
                              </m:oMath>
                            </m:oMathPara>
                          </a14:m>
                          <a:endParaRPr kumimoji="0" lang="en-IN" sz="1800" b="0" i="0" u="none" strike="noStrike" kern="1200" cap="none" spc="0" normalizeH="0" baseline="0" noProof="0" dirty="0">
                            <a:ln>
                              <a:noFill/>
                            </a:ln>
                            <a:solidFill>
                              <a:srgbClr val="366092"/>
                            </a:solidFill>
                            <a:effectLst/>
                            <a:uLnTx/>
                            <a:uFillTx/>
                            <a:latin typeface="+mn-lt"/>
                            <a:ea typeface="+mn-ea"/>
                            <a:cs typeface="+mn-cs"/>
                          </a:endParaRPr>
                        </a:p>
                      </a:txBody>
                      <a:tcPr/>
                    </a:tc>
                    <a:extLst>
                      <a:ext uri="{0D108BD9-81ED-4DB2-BD59-A6C34878D82A}">
                        <a16:rowId xmlns:a16="http://schemas.microsoft.com/office/drawing/2014/main" val="2757574628"/>
                      </a:ext>
                    </a:extLst>
                  </a:tr>
                </a:tbl>
              </a:graphicData>
            </a:graphic>
          </p:graphicFrame>
        </mc:Choice>
        <mc:Fallback xmlns="">
          <p:graphicFrame>
            <p:nvGraphicFramePr>
              <p:cNvPr id="4" name="Table 3">
                <a:extLst>
                  <a:ext uri="{FF2B5EF4-FFF2-40B4-BE49-F238E27FC236}">
                    <a16:creationId xmlns:a16="http://schemas.microsoft.com/office/drawing/2014/main" id="{4FA008F0-589E-6F94-74EA-2B5177BE78EC}"/>
                  </a:ext>
                </a:extLst>
              </p:cNvPr>
              <p:cNvGraphicFramePr>
                <a:graphicFrameLocks noGrp="1"/>
              </p:cNvGraphicFramePr>
              <p:nvPr>
                <p:extLst>
                  <p:ext uri="{D42A27DB-BD31-4B8C-83A1-F6EECF244321}">
                    <p14:modId xmlns:p14="http://schemas.microsoft.com/office/powerpoint/2010/main" val="131602209"/>
                  </p:ext>
                </p:extLst>
              </p:nvPr>
            </p:nvGraphicFramePr>
            <p:xfrm>
              <a:off x="1295400" y="1219200"/>
              <a:ext cx="6400800" cy="3291840"/>
            </p:xfrm>
            <a:graphic>
              <a:graphicData uri="http://schemas.openxmlformats.org/drawingml/2006/table">
                <a:tbl>
                  <a:tblPr firstRow="1" bandRow="1">
                    <a:tableStyleId>{5C22544A-7EE6-4342-B048-85BDC9FD1C3A}</a:tableStyleId>
                  </a:tblPr>
                  <a:tblGrid>
                    <a:gridCol w="1143000">
                      <a:extLst>
                        <a:ext uri="{9D8B030D-6E8A-4147-A177-3AD203B41FA5}">
                          <a16:colId xmlns:a16="http://schemas.microsoft.com/office/drawing/2014/main" val="1552168975"/>
                        </a:ext>
                      </a:extLst>
                    </a:gridCol>
                    <a:gridCol w="1143000">
                      <a:extLst>
                        <a:ext uri="{9D8B030D-6E8A-4147-A177-3AD203B41FA5}">
                          <a16:colId xmlns:a16="http://schemas.microsoft.com/office/drawing/2014/main" val="2560120956"/>
                        </a:ext>
                      </a:extLst>
                    </a:gridCol>
                    <a:gridCol w="1219200">
                      <a:extLst>
                        <a:ext uri="{9D8B030D-6E8A-4147-A177-3AD203B41FA5}">
                          <a16:colId xmlns:a16="http://schemas.microsoft.com/office/drawing/2014/main" val="1141118904"/>
                        </a:ext>
                      </a:extLst>
                    </a:gridCol>
                    <a:gridCol w="1219200">
                      <a:extLst>
                        <a:ext uri="{9D8B030D-6E8A-4147-A177-3AD203B41FA5}">
                          <a16:colId xmlns:a16="http://schemas.microsoft.com/office/drawing/2014/main" val="2375005206"/>
                        </a:ext>
                      </a:extLst>
                    </a:gridCol>
                    <a:gridCol w="1676400">
                      <a:extLst>
                        <a:ext uri="{9D8B030D-6E8A-4147-A177-3AD203B41FA5}">
                          <a16:colId xmlns:a16="http://schemas.microsoft.com/office/drawing/2014/main" val="3544228197"/>
                        </a:ext>
                      </a:extLst>
                    </a:gridCol>
                  </a:tblGrid>
                  <a:tr h="365760">
                    <a:tc>
                      <a:txBody>
                        <a:bodyPr/>
                        <a:lstStyle/>
                        <a:p>
                          <a:endParaRPr lang="en-US"/>
                        </a:p>
                      </a:txBody>
                      <a:tcPr>
                        <a:blipFill>
                          <a:blip r:embed="rId3"/>
                          <a:stretch>
                            <a:fillRect l="-532" t="-3333" r="-461170" b="-805000"/>
                          </a:stretch>
                        </a:blipFill>
                      </a:tcPr>
                    </a:tc>
                    <a:tc>
                      <a:txBody>
                        <a:bodyPr/>
                        <a:lstStyle/>
                        <a:p>
                          <a:endParaRPr lang="en-US"/>
                        </a:p>
                      </a:txBody>
                      <a:tcPr>
                        <a:blipFill>
                          <a:blip r:embed="rId3"/>
                          <a:stretch>
                            <a:fillRect l="-101070" t="-3333" r="-363636" b="-805000"/>
                          </a:stretch>
                        </a:blipFill>
                      </a:tcPr>
                    </a:tc>
                    <a:tc>
                      <a:txBody>
                        <a:bodyPr/>
                        <a:lstStyle/>
                        <a:p>
                          <a:endParaRPr lang="en-US"/>
                        </a:p>
                      </a:txBody>
                      <a:tcPr>
                        <a:blipFill>
                          <a:blip r:embed="rId3"/>
                          <a:stretch>
                            <a:fillRect l="-187065" t="-3333" r="-238308" b="-805000"/>
                          </a:stretch>
                        </a:blipFill>
                      </a:tcPr>
                    </a:tc>
                    <a:tc>
                      <a:txBody>
                        <a:bodyPr/>
                        <a:lstStyle/>
                        <a:p>
                          <a:endParaRPr lang="en-US"/>
                        </a:p>
                      </a:txBody>
                      <a:tcPr>
                        <a:blipFill>
                          <a:blip r:embed="rId3"/>
                          <a:stretch>
                            <a:fillRect l="-288500" t="-3333" r="-139500" b="-805000"/>
                          </a:stretch>
                        </a:blipFill>
                      </a:tcPr>
                    </a:tc>
                    <a:tc>
                      <a:txBody>
                        <a:bodyPr/>
                        <a:lstStyle/>
                        <a:p>
                          <a:endParaRPr lang="en-US"/>
                        </a:p>
                      </a:txBody>
                      <a:tcPr>
                        <a:blipFill>
                          <a:blip r:embed="rId3"/>
                          <a:stretch>
                            <a:fillRect l="-282545" t="-3333" r="-1455" b="-805000"/>
                          </a:stretch>
                        </a:blipFill>
                      </a:tcPr>
                    </a:tc>
                    <a:extLst>
                      <a:ext uri="{0D108BD9-81ED-4DB2-BD59-A6C34878D82A}">
                        <a16:rowId xmlns:a16="http://schemas.microsoft.com/office/drawing/2014/main" val="1191597081"/>
                      </a:ext>
                    </a:extLst>
                  </a:tr>
                  <a:tr h="365760">
                    <a:tc>
                      <a:txBody>
                        <a:bodyPr/>
                        <a:lstStyle/>
                        <a:p>
                          <a:endParaRPr lang="en-US"/>
                        </a:p>
                      </a:txBody>
                      <a:tcPr>
                        <a:blipFill>
                          <a:blip r:embed="rId3"/>
                          <a:stretch>
                            <a:fillRect l="-532" t="-103333" r="-461170" b="-705000"/>
                          </a:stretch>
                        </a:blipFill>
                      </a:tcPr>
                    </a:tc>
                    <a:tc>
                      <a:txBody>
                        <a:bodyPr/>
                        <a:lstStyle/>
                        <a:p>
                          <a:endParaRPr lang="en-US"/>
                        </a:p>
                      </a:txBody>
                      <a:tcPr>
                        <a:blipFill>
                          <a:blip r:embed="rId3"/>
                          <a:stretch>
                            <a:fillRect l="-101070" t="-103333" r="-363636" b="-705000"/>
                          </a:stretch>
                        </a:blipFill>
                      </a:tcPr>
                    </a:tc>
                    <a:tc>
                      <a:txBody>
                        <a:bodyPr/>
                        <a:lstStyle/>
                        <a:p>
                          <a:endParaRPr lang="en-US"/>
                        </a:p>
                      </a:txBody>
                      <a:tcPr>
                        <a:blipFill>
                          <a:blip r:embed="rId3"/>
                          <a:stretch>
                            <a:fillRect l="-187065" t="-103333" r="-238308" b="-705000"/>
                          </a:stretch>
                        </a:blipFill>
                      </a:tcPr>
                    </a:tc>
                    <a:tc>
                      <a:txBody>
                        <a:bodyPr/>
                        <a:lstStyle/>
                        <a:p>
                          <a:endParaRPr lang="en-US"/>
                        </a:p>
                      </a:txBody>
                      <a:tcPr>
                        <a:blipFill>
                          <a:blip r:embed="rId3"/>
                          <a:stretch>
                            <a:fillRect l="-288500" t="-103333" r="-139500" b="-705000"/>
                          </a:stretch>
                        </a:blipFill>
                      </a:tcPr>
                    </a:tc>
                    <a:tc>
                      <a:txBody>
                        <a:bodyPr/>
                        <a:lstStyle/>
                        <a:p>
                          <a:endParaRPr lang="en-US"/>
                        </a:p>
                      </a:txBody>
                      <a:tcPr>
                        <a:blipFill>
                          <a:blip r:embed="rId3"/>
                          <a:stretch>
                            <a:fillRect l="-282545" t="-103333" r="-1455" b="-705000"/>
                          </a:stretch>
                        </a:blipFill>
                      </a:tcPr>
                    </a:tc>
                    <a:extLst>
                      <a:ext uri="{0D108BD9-81ED-4DB2-BD59-A6C34878D82A}">
                        <a16:rowId xmlns:a16="http://schemas.microsoft.com/office/drawing/2014/main" val="3108722442"/>
                      </a:ext>
                    </a:extLst>
                  </a:tr>
                  <a:tr h="365760">
                    <a:tc>
                      <a:txBody>
                        <a:bodyPr/>
                        <a:lstStyle/>
                        <a:p>
                          <a:endParaRPr lang="en-US"/>
                        </a:p>
                      </a:txBody>
                      <a:tcPr>
                        <a:blipFill>
                          <a:blip r:embed="rId3"/>
                          <a:stretch>
                            <a:fillRect l="-532" t="-203333" r="-461170" b="-605000"/>
                          </a:stretch>
                        </a:blipFill>
                      </a:tcPr>
                    </a:tc>
                    <a:tc>
                      <a:txBody>
                        <a:bodyPr/>
                        <a:lstStyle/>
                        <a:p>
                          <a:endParaRPr lang="en-US"/>
                        </a:p>
                      </a:txBody>
                      <a:tcPr>
                        <a:blipFill>
                          <a:blip r:embed="rId3"/>
                          <a:stretch>
                            <a:fillRect l="-101070" t="-203333" r="-363636" b="-605000"/>
                          </a:stretch>
                        </a:blipFill>
                      </a:tcPr>
                    </a:tc>
                    <a:tc>
                      <a:txBody>
                        <a:bodyPr/>
                        <a:lstStyle/>
                        <a:p>
                          <a:endParaRPr lang="en-US"/>
                        </a:p>
                      </a:txBody>
                      <a:tcPr>
                        <a:blipFill>
                          <a:blip r:embed="rId3"/>
                          <a:stretch>
                            <a:fillRect l="-187065" t="-203333" r="-238308" b="-605000"/>
                          </a:stretch>
                        </a:blipFill>
                      </a:tcPr>
                    </a:tc>
                    <a:tc>
                      <a:txBody>
                        <a:bodyPr/>
                        <a:lstStyle/>
                        <a:p>
                          <a:endParaRPr lang="en-US"/>
                        </a:p>
                      </a:txBody>
                      <a:tcPr>
                        <a:blipFill>
                          <a:blip r:embed="rId3"/>
                          <a:stretch>
                            <a:fillRect l="-288500" t="-203333" r="-139500" b="-605000"/>
                          </a:stretch>
                        </a:blipFill>
                      </a:tcPr>
                    </a:tc>
                    <a:tc>
                      <a:txBody>
                        <a:bodyPr/>
                        <a:lstStyle/>
                        <a:p>
                          <a:endParaRPr lang="en-US"/>
                        </a:p>
                      </a:txBody>
                      <a:tcPr>
                        <a:blipFill>
                          <a:blip r:embed="rId3"/>
                          <a:stretch>
                            <a:fillRect l="-282545" t="-203333" r="-1455" b="-605000"/>
                          </a:stretch>
                        </a:blipFill>
                      </a:tcPr>
                    </a:tc>
                    <a:extLst>
                      <a:ext uri="{0D108BD9-81ED-4DB2-BD59-A6C34878D82A}">
                        <a16:rowId xmlns:a16="http://schemas.microsoft.com/office/drawing/2014/main" val="1710309428"/>
                      </a:ext>
                    </a:extLst>
                  </a:tr>
                  <a:tr h="365760">
                    <a:tc>
                      <a:txBody>
                        <a:bodyPr/>
                        <a:lstStyle/>
                        <a:p>
                          <a:endParaRPr lang="en-US"/>
                        </a:p>
                      </a:txBody>
                      <a:tcPr>
                        <a:blipFill>
                          <a:blip r:embed="rId3"/>
                          <a:stretch>
                            <a:fillRect l="-532" t="-303333" r="-461170" b="-505000"/>
                          </a:stretch>
                        </a:blipFill>
                      </a:tcPr>
                    </a:tc>
                    <a:tc>
                      <a:txBody>
                        <a:bodyPr/>
                        <a:lstStyle/>
                        <a:p>
                          <a:endParaRPr lang="en-US"/>
                        </a:p>
                      </a:txBody>
                      <a:tcPr>
                        <a:blipFill>
                          <a:blip r:embed="rId3"/>
                          <a:stretch>
                            <a:fillRect l="-101070" t="-303333" r="-363636" b="-505000"/>
                          </a:stretch>
                        </a:blipFill>
                      </a:tcPr>
                    </a:tc>
                    <a:tc>
                      <a:txBody>
                        <a:bodyPr/>
                        <a:lstStyle/>
                        <a:p>
                          <a:endParaRPr lang="en-US"/>
                        </a:p>
                      </a:txBody>
                      <a:tcPr>
                        <a:blipFill>
                          <a:blip r:embed="rId3"/>
                          <a:stretch>
                            <a:fillRect l="-187065" t="-303333" r="-238308" b="-505000"/>
                          </a:stretch>
                        </a:blipFill>
                      </a:tcPr>
                    </a:tc>
                    <a:tc>
                      <a:txBody>
                        <a:bodyPr/>
                        <a:lstStyle/>
                        <a:p>
                          <a:endParaRPr lang="en-US"/>
                        </a:p>
                      </a:txBody>
                      <a:tcPr>
                        <a:blipFill>
                          <a:blip r:embed="rId3"/>
                          <a:stretch>
                            <a:fillRect l="-288500" t="-303333" r="-139500" b="-505000"/>
                          </a:stretch>
                        </a:blipFill>
                      </a:tcPr>
                    </a:tc>
                    <a:tc>
                      <a:txBody>
                        <a:bodyPr/>
                        <a:lstStyle/>
                        <a:p>
                          <a:endParaRPr lang="en-US"/>
                        </a:p>
                      </a:txBody>
                      <a:tcPr>
                        <a:blipFill>
                          <a:blip r:embed="rId3"/>
                          <a:stretch>
                            <a:fillRect l="-282545" t="-303333" r="-1455" b="-505000"/>
                          </a:stretch>
                        </a:blipFill>
                      </a:tcPr>
                    </a:tc>
                    <a:extLst>
                      <a:ext uri="{0D108BD9-81ED-4DB2-BD59-A6C34878D82A}">
                        <a16:rowId xmlns:a16="http://schemas.microsoft.com/office/drawing/2014/main" val="171602015"/>
                      </a:ext>
                    </a:extLst>
                  </a:tr>
                  <a:tr h="365760">
                    <a:tc>
                      <a:txBody>
                        <a:bodyPr/>
                        <a:lstStyle/>
                        <a:p>
                          <a:endParaRPr lang="en-US"/>
                        </a:p>
                      </a:txBody>
                      <a:tcPr>
                        <a:blipFill>
                          <a:blip r:embed="rId3"/>
                          <a:stretch>
                            <a:fillRect l="-532" t="-403333" r="-461170" b="-405000"/>
                          </a:stretch>
                        </a:blipFill>
                      </a:tcPr>
                    </a:tc>
                    <a:tc>
                      <a:txBody>
                        <a:bodyPr/>
                        <a:lstStyle/>
                        <a:p>
                          <a:endParaRPr lang="en-US"/>
                        </a:p>
                      </a:txBody>
                      <a:tcPr>
                        <a:blipFill>
                          <a:blip r:embed="rId3"/>
                          <a:stretch>
                            <a:fillRect l="-101070" t="-403333" r="-363636" b="-405000"/>
                          </a:stretch>
                        </a:blipFill>
                      </a:tcPr>
                    </a:tc>
                    <a:tc>
                      <a:txBody>
                        <a:bodyPr/>
                        <a:lstStyle/>
                        <a:p>
                          <a:endParaRPr lang="en-US"/>
                        </a:p>
                      </a:txBody>
                      <a:tcPr>
                        <a:blipFill>
                          <a:blip r:embed="rId3"/>
                          <a:stretch>
                            <a:fillRect l="-187065" t="-403333" r="-238308" b="-405000"/>
                          </a:stretch>
                        </a:blipFill>
                      </a:tcPr>
                    </a:tc>
                    <a:tc>
                      <a:txBody>
                        <a:bodyPr/>
                        <a:lstStyle/>
                        <a:p>
                          <a:endParaRPr lang="en-US"/>
                        </a:p>
                      </a:txBody>
                      <a:tcPr>
                        <a:blipFill>
                          <a:blip r:embed="rId3"/>
                          <a:stretch>
                            <a:fillRect l="-288500" t="-403333" r="-139500" b="-405000"/>
                          </a:stretch>
                        </a:blipFill>
                      </a:tcPr>
                    </a:tc>
                    <a:tc>
                      <a:txBody>
                        <a:bodyPr/>
                        <a:lstStyle/>
                        <a:p>
                          <a:endParaRPr lang="en-US"/>
                        </a:p>
                      </a:txBody>
                      <a:tcPr>
                        <a:blipFill>
                          <a:blip r:embed="rId3"/>
                          <a:stretch>
                            <a:fillRect l="-282545" t="-403333" r="-1455" b="-405000"/>
                          </a:stretch>
                        </a:blipFill>
                      </a:tcPr>
                    </a:tc>
                    <a:extLst>
                      <a:ext uri="{0D108BD9-81ED-4DB2-BD59-A6C34878D82A}">
                        <a16:rowId xmlns:a16="http://schemas.microsoft.com/office/drawing/2014/main" val="4171202814"/>
                      </a:ext>
                    </a:extLst>
                  </a:tr>
                  <a:tr h="365760">
                    <a:tc>
                      <a:txBody>
                        <a:bodyPr/>
                        <a:lstStyle/>
                        <a:p>
                          <a:endParaRPr lang="en-US"/>
                        </a:p>
                      </a:txBody>
                      <a:tcPr>
                        <a:blipFill>
                          <a:blip r:embed="rId3"/>
                          <a:stretch>
                            <a:fillRect l="-532" t="-503333" r="-461170" b="-305000"/>
                          </a:stretch>
                        </a:blipFill>
                      </a:tcPr>
                    </a:tc>
                    <a:tc>
                      <a:txBody>
                        <a:bodyPr/>
                        <a:lstStyle/>
                        <a:p>
                          <a:endParaRPr lang="en-US"/>
                        </a:p>
                      </a:txBody>
                      <a:tcPr>
                        <a:blipFill>
                          <a:blip r:embed="rId3"/>
                          <a:stretch>
                            <a:fillRect l="-101070" t="-503333" r="-363636" b="-305000"/>
                          </a:stretch>
                        </a:blipFill>
                      </a:tcPr>
                    </a:tc>
                    <a:tc>
                      <a:txBody>
                        <a:bodyPr/>
                        <a:lstStyle/>
                        <a:p>
                          <a:endParaRPr lang="en-US"/>
                        </a:p>
                      </a:txBody>
                      <a:tcPr>
                        <a:blipFill>
                          <a:blip r:embed="rId3"/>
                          <a:stretch>
                            <a:fillRect l="-187065" t="-503333" r="-238308" b="-305000"/>
                          </a:stretch>
                        </a:blipFill>
                      </a:tcPr>
                    </a:tc>
                    <a:tc>
                      <a:txBody>
                        <a:bodyPr/>
                        <a:lstStyle/>
                        <a:p>
                          <a:endParaRPr lang="en-US"/>
                        </a:p>
                      </a:txBody>
                      <a:tcPr>
                        <a:blipFill>
                          <a:blip r:embed="rId3"/>
                          <a:stretch>
                            <a:fillRect l="-288500" t="-503333" r="-139500" b="-305000"/>
                          </a:stretch>
                        </a:blipFill>
                      </a:tcPr>
                    </a:tc>
                    <a:tc>
                      <a:txBody>
                        <a:bodyPr/>
                        <a:lstStyle/>
                        <a:p>
                          <a:endParaRPr lang="en-US"/>
                        </a:p>
                      </a:txBody>
                      <a:tcPr>
                        <a:blipFill>
                          <a:blip r:embed="rId3"/>
                          <a:stretch>
                            <a:fillRect l="-282545" t="-503333" r="-1455" b="-305000"/>
                          </a:stretch>
                        </a:blipFill>
                      </a:tcPr>
                    </a:tc>
                    <a:extLst>
                      <a:ext uri="{0D108BD9-81ED-4DB2-BD59-A6C34878D82A}">
                        <a16:rowId xmlns:a16="http://schemas.microsoft.com/office/drawing/2014/main" val="2563979236"/>
                      </a:ext>
                    </a:extLst>
                  </a:tr>
                  <a:tr h="365760">
                    <a:tc>
                      <a:txBody>
                        <a:bodyPr/>
                        <a:lstStyle/>
                        <a:p>
                          <a:endParaRPr lang="en-US"/>
                        </a:p>
                      </a:txBody>
                      <a:tcPr>
                        <a:blipFill>
                          <a:blip r:embed="rId3"/>
                          <a:stretch>
                            <a:fillRect l="-532" t="-603333" r="-461170" b="-205000"/>
                          </a:stretch>
                        </a:blipFill>
                      </a:tcPr>
                    </a:tc>
                    <a:tc>
                      <a:txBody>
                        <a:bodyPr/>
                        <a:lstStyle/>
                        <a:p>
                          <a:endParaRPr lang="en-US"/>
                        </a:p>
                      </a:txBody>
                      <a:tcPr>
                        <a:blipFill>
                          <a:blip r:embed="rId3"/>
                          <a:stretch>
                            <a:fillRect l="-101070" t="-603333" r="-363636" b="-205000"/>
                          </a:stretch>
                        </a:blipFill>
                      </a:tcPr>
                    </a:tc>
                    <a:tc>
                      <a:txBody>
                        <a:bodyPr/>
                        <a:lstStyle/>
                        <a:p>
                          <a:endParaRPr lang="en-US"/>
                        </a:p>
                      </a:txBody>
                      <a:tcPr>
                        <a:blipFill>
                          <a:blip r:embed="rId3"/>
                          <a:stretch>
                            <a:fillRect l="-187065" t="-603333" r="-238308" b="-205000"/>
                          </a:stretch>
                        </a:blipFill>
                      </a:tcPr>
                    </a:tc>
                    <a:tc>
                      <a:txBody>
                        <a:bodyPr/>
                        <a:lstStyle/>
                        <a:p>
                          <a:endParaRPr lang="en-US"/>
                        </a:p>
                      </a:txBody>
                      <a:tcPr>
                        <a:blipFill>
                          <a:blip r:embed="rId3"/>
                          <a:stretch>
                            <a:fillRect l="-288500" t="-603333" r="-139500" b="-205000"/>
                          </a:stretch>
                        </a:blipFill>
                      </a:tcPr>
                    </a:tc>
                    <a:tc>
                      <a:txBody>
                        <a:bodyPr/>
                        <a:lstStyle/>
                        <a:p>
                          <a:endParaRPr lang="en-US"/>
                        </a:p>
                      </a:txBody>
                      <a:tcPr>
                        <a:blipFill>
                          <a:blip r:embed="rId3"/>
                          <a:stretch>
                            <a:fillRect l="-282545" t="-603333" r="-1455" b="-205000"/>
                          </a:stretch>
                        </a:blipFill>
                      </a:tcPr>
                    </a:tc>
                    <a:extLst>
                      <a:ext uri="{0D108BD9-81ED-4DB2-BD59-A6C34878D82A}">
                        <a16:rowId xmlns:a16="http://schemas.microsoft.com/office/drawing/2014/main" val="3263657334"/>
                      </a:ext>
                    </a:extLst>
                  </a:tr>
                  <a:tr h="365760">
                    <a:tc>
                      <a:txBody>
                        <a:bodyPr/>
                        <a:lstStyle/>
                        <a:p>
                          <a:endParaRPr lang="en-US"/>
                        </a:p>
                      </a:txBody>
                      <a:tcPr>
                        <a:blipFill>
                          <a:blip r:embed="rId3"/>
                          <a:stretch>
                            <a:fillRect l="-532" t="-703333" r="-461170" b="-105000"/>
                          </a:stretch>
                        </a:blipFill>
                      </a:tcPr>
                    </a:tc>
                    <a:tc>
                      <a:txBody>
                        <a:bodyPr/>
                        <a:lstStyle/>
                        <a:p>
                          <a:endParaRPr lang="en-US"/>
                        </a:p>
                      </a:txBody>
                      <a:tcPr>
                        <a:blipFill>
                          <a:blip r:embed="rId3"/>
                          <a:stretch>
                            <a:fillRect l="-101070" t="-703333" r="-363636" b="-105000"/>
                          </a:stretch>
                        </a:blipFill>
                      </a:tcPr>
                    </a:tc>
                    <a:tc>
                      <a:txBody>
                        <a:bodyPr/>
                        <a:lstStyle/>
                        <a:p>
                          <a:endParaRPr lang="en-US"/>
                        </a:p>
                      </a:txBody>
                      <a:tcPr>
                        <a:blipFill>
                          <a:blip r:embed="rId3"/>
                          <a:stretch>
                            <a:fillRect l="-187065" t="-703333" r="-238308" b="-105000"/>
                          </a:stretch>
                        </a:blipFill>
                      </a:tcPr>
                    </a:tc>
                    <a:tc>
                      <a:txBody>
                        <a:bodyPr/>
                        <a:lstStyle/>
                        <a:p>
                          <a:endParaRPr lang="en-US"/>
                        </a:p>
                      </a:txBody>
                      <a:tcPr>
                        <a:blipFill>
                          <a:blip r:embed="rId3"/>
                          <a:stretch>
                            <a:fillRect l="-288500" t="-703333" r="-139500" b="-105000"/>
                          </a:stretch>
                        </a:blipFill>
                      </a:tcPr>
                    </a:tc>
                    <a:tc>
                      <a:txBody>
                        <a:bodyPr/>
                        <a:lstStyle/>
                        <a:p>
                          <a:endParaRPr lang="en-US"/>
                        </a:p>
                      </a:txBody>
                      <a:tcPr>
                        <a:blipFill>
                          <a:blip r:embed="rId3"/>
                          <a:stretch>
                            <a:fillRect l="-282545" t="-703333" r="-1455" b="-105000"/>
                          </a:stretch>
                        </a:blipFill>
                      </a:tcPr>
                    </a:tc>
                    <a:extLst>
                      <a:ext uri="{0D108BD9-81ED-4DB2-BD59-A6C34878D82A}">
                        <a16:rowId xmlns:a16="http://schemas.microsoft.com/office/drawing/2014/main" val="127494832"/>
                      </a:ext>
                    </a:extLst>
                  </a:tr>
                  <a:tr h="365760">
                    <a:tc>
                      <a:txBody>
                        <a:bodyPr/>
                        <a:lstStyle/>
                        <a:p>
                          <a:endParaRPr lang="en-US"/>
                        </a:p>
                      </a:txBody>
                      <a:tcPr>
                        <a:blipFill>
                          <a:blip r:embed="rId3"/>
                          <a:stretch>
                            <a:fillRect l="-532" t="-803333" r="-461170" b="-5000"/>
                          </a:stretch>
                        </a:blipFill>
                      </a:tcPr>
                    </a:tc>
                    <a:tc>
                      <a:txBody>
                        <a:bodyPr/>
                        <a:lstStyle/>
                        <a:p>
                          <a:endParaRPr lang="en-US"/>
                        </a:p>
                      </a:txBody>
                      <a:tcPr>
                        <a:blipFill>
                          <a:blip r:embed="rId3"/>
                          <a:stretch>
                            <a:fillRect l="-101070" t="-803333" r="-363636" b="-5000"/>
                          </a:stretch>
                        </a:blipFill>
                      </a:tcPr>
                    </a:tc>
                    <a:tc>
                      <a:txBody>
                        <a:bodyPr/>
                        <a:lstStyle/>
                        <a:p>
                          <a:endParaRPr lang="en-US"/>
                        </a:p>
                      </a:txBody>
                      <a:tcPr>
                        <a:blipFill>
                          <a:blip r:embed="rId3"/>
                          <a:stretch>
                            <a:fillRect l="-187065" t="-803333" r="-238308" b="-5000"/>
                          </a:stretch>
                        </a:blipFill>
                      </a:tcPr>
                    </a:tc>
                    <a:tc>
                      <a:txBody>
                        <a:bodyPr/>
                        <a:lstStyle/>
                        <a:p>
                          <a:endParaRPr lang="en-US"/>
                        </a:p>
                      </a:txBody>
                      <a:tcPr>
                        <a:blipFill>
                          <a:blip r:embed="rId3"/>
                          <a:stretch>
                            <a:fillRect l="-288500" t="-803333" r="-139500" b="-5000"/>
                          </a:stretch>
                        </a:blipFill>
                      </a:tcPr>
                    </a:tc>
                    <a:tc>
                      <a:txBody>
                        <a:bodyPr/>
                        <a:lstStyle/>
                        <a:p>
                          <a:endParaRPr lang="en-US"/>
                        </a:p>
                      </a:txBody>
                      <a:tcPr>
                        <a:blipFill>
                          <a:blip r:embed="rId3"/>
                          <a:stretch>
                            <a:fillRect l="-282545" t="-803333" r="-1455" b="-5000"/>
                          </a:stretch>
                        </a:blipFill>
                      </a:tcPr>
                    </a:tc>
                    <a:extLst>
                      <a:ext uri="{0D108BD9-81ED-4DB2-BD59-A6C34878D82A}">
                        <a16:rowId xmlns:a16="http://schemas.microsoft.com/office/drawing/2014/main" val="2757574628"/>
                      </a:ext>
                    </a:extLst>
                  </a:tr>
                </a:tbl>
              </a:graphicData>
            </a:graphic>
          </p:graphicFrame>
        </mc:Fallback>
      </mc:AlternateContent>
    </p:spTree>
    <p:extLst>
      <p:ext uri="{BB962C8B-B14F-4D97-AF65-F5344CB8AC3E}">
        <p14:creationId xmlns:p14="http://schemas.microsoft.com/office/powerpoint/2010/main" val="2234310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1: Constructing a Truth Table for a Negation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US" sz="2800" dirty="0"/>
                  <a:t>Construct a truth table for </a:t>
                </a:r>
                <a14:m>
                  <m:oMath xmlns:m="http://schemas.openxmlformats.org/officeDocument/2006/math">
                    <m:r>
                      <a:rPr lang="en-US">
                        <a:latin typeface="Cambria Math" panose="02040503050406030204" pitchFamily="18" charset="0"/>
                      </a:rPr>
                      <m:t>~</m:t>
                    </m:r>
                    <m:r>
                      <a:rPr lang="en-US" b="0" i="0" smtClean="0">
                        <a:latin typeface="Cambria Math" panose="02040503050406030204" pitchFamily="18" charset="0"/>
                      </a:rPr>
                      <m:t> </m:t>
                    </m:r>
                    <m:r>
                      <a:rPr lang="en-US">
                        <a:latin typeface="Cambria Math" panose="02040503050406030204" pitchFamily="18" charset="0"/>
                      </a:rPr>
                      <m:t>𝑝</m:t>
                    </m:r>
                  </m:oMath>
                </a14:m>
                <a:r>
                  <a:rPr lang="en-US" sz="2800" dirty="0"/>
                  <a:t>.</a:t>
                </a:r>
              </a:p>
              <a:p>
                <a:pPr>
                  <a:defRPr sz="2800"/>
                </a:pPr>
                <a:r>
                  <a:rPr lang="en-US" b="1" dirty="0"/>
                  <a:t>Solution</a:t>
                </a:r>
              </a:p>
              <a:p>
                <a:pPr>
                  <a:defRPr sz="2800"/>
                </a:pPr>
                <a:r>
                  <a:rPr lang="en-US" sz="2800" dirty="0"/>
                  <a:t>To construct the truth table for the negation of </a:t>
                </a:r>
                <a14:m>
                  <m:oMath xmlns:m="http://schemas.openxmlformats.org/officeDocument/2006/math">
                    <m:r>
                      <a:rPr lang="en-US" sz="2800" i="1" dirty="0" smtClean="0">
                        <a:latin typeface="Cambria Math" panose="02040503050406030204" pitchFamily="18" charset="0"/>
                      </a:rPr>
                      <m:t>𝑝</m:t>
                    </m:r>
                  </m:oMath>
                </a14:m>
                <a:r>
                  <a:rPr lang="en-US" sz="2800" dirty="0"/>
                  <a:t>, we first create an empty truth table. The table needs </a:t>
                </a:r>
                <a14:m>
                  <m:oMath xmlns:m="http://schemas.openxmlformats.org/officeDocument/2006/math">
                    <m:r>
                      <a:rPr lang="en-US" sz="2800" i="1" dirty="0" smtClean="0">
                        <a:latin typeface="Cambria Math" panose="02040503050406030204" pitchFamily="18" charset="0"/>
                      </a:rPr>
                      <m:t>2</m:t>
                    </m:r>
                  </m:oMath>
                </a14:m>
                <a:r>
                  <a:rPr lang="en-US" sz="2800" dirty="0"/>
                  <a:t> rows: one for when the simple statement is true and one for when it is false. The given statement is a negation, so the truth table needs </a:t>
                </a:r>
                <a14:m>
                  <m:oMath xmlns:m="http://schemas.openxmlformats.org/officeDocument/2006/math">
                    <m:r>
                      <a:rPr lang="en-US" sz="2800" i="1" dirty="0" smtClean="0">
                        <a:latin typeface="Cambria Math" panose="02040503050406030204" pitchFamily="18" charset="0"/>
                      </a:rPr>
                      <m:t>2</m:t>
                    </m:r>
                  </m:oMath>
                </a14:m>
                <a:r>
                  <a:rPr lang="en-US" sz="2800" dirty="0"/>
                  <a:t> columns: one for the original statement and one for the negation.</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33CF49F1-6A32-3074-8075-3866FB201433}"/>
                  </a:ext>
                </a:extLst>
              </p:cNvPr>
              <p:cNvGraphicFramePr>
                <a:graphicFrameLocks noGrp="1"/>
              </p:cNvGraphicFramePr>
              <p:nvPr>
                <p:extLst>
                  <p:ext uri="{D42A27DB-BD31-4B8C-83A1-F6EECF244321}">
                    <p14:modId xmlns:p14="http://schemas.microsoft.com/office/powerpoint/2010/main" val="4140944510"/>
                  </p:ext>
                </p:extLst>
              </p:nvPr>
            </p:nvGraphicFramePr>
            <p:xfrm>
              <a:off x="3048000" y="4760980"/>
              <a:ext cx="1676400" cy="1097280"/>
            </p:xfrm>
            <a:graphic>
              <a:graphicData uri="http://schemas.openxmlformats.org/drawingml/2006/table">
                <a:tbl>
                  <a:tblPr firstRow="1" bandRow="1">
                    <a:tableStyleId>{5C22544A-7EE6-4342-B048-85BDC9FD1C3A}</a:tableStyleId>
                  </a:tblPr>
                  <a:tblGrid>
                    <a:gridCol w="838200">
                      <a:extLst>
                        <a:ext uri="{9D8B030D-6E8A-4147-A177-3AD203B41FA5}">
                          <a16:colId xmlns:a16="http://schemas.microsoft.com/office/drawing/2014/main" val="1552168975"/>
                        </a:ext>
                      </a:extLst>
                    </a:gridCol>
                    <a:gridCol w="838200">
                      <a:extLst>
                        <a:ext uri="{9D8B030D-6E8A-4147-A177-3AD203B41FA5}">
                          <a16:colId xmlns:a16="http://schemas.microsoft.com/office/drawing/2014/main" val="2560120956"/>
                        </a:ext>
                      </a:extLst>
                    </a:gridCol>
                  </a:tblGrid>
                  <a:tr h="296333">
                    <a:tc>
                      <a:txBody>
                        <a:bodyPr/>
                        <a:lstStyle/>
                        <a:p>
                          <a:pPr algn="ct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𝒑</m:t>
                                </m:r>
                              </m:oMath>
                            </m:oMathPara>
                          </a14:m>
                          <a:endParaRPr lang="en-IN" dirty="0"/>
                        </a:p>
                      </a:txBody>
                      <a:tcPr/>
                    </a:tc>
                    <a:tc>
                      <a:txBody>
                        <a:bodyPr/>
                        <a:lstStyle/>
                        <a:p>
                          <a:pPr algn="ctr"/>
                          <a14:m>
                            <m:oMathPara xmlns:m="http://schemas.openxmlformats.org/officeDocument/2006/math">
                              <m:oMathParaPr>
                                <m:jc m:val="centerGroup"/>
                              </m:oMathParaPr>
                              <m:oMath xmlns:m="http://schemas.openxmlformats.org/officeDocument/2006/math">
                                <m:r>
                                  <a:rPr lang="en-IN"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𝒑</m:t>
                                </m:r>
                              </m:oMath>
                            </m:oMathPara>
                          </a14:m>
                          <a:endParaRPr lang="en-IN" dirty="0"/>
                        </a:p>
                      </a:txBody>
                      <a:tcPr/>
                    </a:tc>
                    <a:extLst>
                      <a:ext uri="{0D108BD9-81ED-4DB2-BD59-A6C34878D82A}">
                        <a16:rowId xmlns:a16="http://schemas.microsoft.com/office/drawing/2014/main" val="1191597081"/>
                      </a:ext>
                    </a:extLst>
                  </a:tr>
                  <a:tr h="296333">
                    <a:tc>
                      <a:txBody>
                        <a:bodyPr/>
                        <a:lstStyle/>
                        <a:p>
                          <a:endParaRPr lang="en-IN" dirty="0"/>
                        </a:p>
                      </a:txBody>
                      <a:tcPr/>
                    </a:tc>
                    <a:tc>
                      <a:txBody>
                        <a:bodyPr/>
                        <a:lstStyle/>
                        <a:p>
                          <a:endParaRPr lang="en-IN" dirty="0"/>
                        </a:p>
                      </a:txBody>
                      <a:tcPr/>
                    </a:tc>
                    <a:extLst>
                      <a:ext uri="{0D108BD9-81ED-4DB2-BD59-A6C34878D82A}">
                        <a16:rowId xmlns:a16="http://schemas.microsoft.com/office/drawing/2014/main" val="3108722442"/>
                      </a:ext>
                    </a:extLst>
                  </a:tr>
                  <a:tr h="296333">
                    <a:tc>
                      <a:txBody>
                        <a:bodyPr/>
                        <a:lstStyle/>
                        <a:p>
                          <a:endParaRPr lang="en-IN" dirty="0"/>
                        </a:p>
                      </a:txBody>
                      <a:tcPr/>
                    </a:tc>
                    <a:tc>
                      <a:txBody>
                        <a:bodyPr/>
                        <a:lstStyle/>
                        <a:p>
                          <a:endParaRPr lang="en-IN" dirty="0"/>
                        </a:p>
                      </a:txBody>
                      <a:tcPr/>
                    </a:tc>
                    <a:extLst>
                      <a:ext uri="{0D108BD9-81ED-4DB2-BD59-A6C34878D82A}">
                        <a16:rowId xmlns:a16="http://schemas.microsoft.com/office/drawing/2014/main" val="1710309428"/>
                      </a:ext>
                    </a:extLst>
                  </a:tr>
                </a:tbl>
              </a:graphicData>
            </a:graphic>
          </p:graphicFrame>
        </mc:Choice>
        <mc:Fallback xmlns="">
          <p:graphicFrame>
            <p:nvGraphicFramePr>
              <p:cNvPr id="5" name="Table 4">
                <a:extLst>
                  <a:ext uri="{FF2B5EF4-FFF2-40B4-BE49-F238E27FC236}">
                    <a16:creationId xmlns:a16="http://schemas.microsoft.com/office/drawing/2014/main" id="{33CF49F1-6A32-3074-8075-3866FB201433}"/>
                  </a:ext>
                </a:extLst>
              </p:cNvPr>
              <p:cNvGraphicFramePr>
                <a:graphicFrameLocks noGrp="1"/>
              </p:cNvGraphicFramePr>
              <p:nvPr>
                <p:extLst>
                  <p:ext uri="{D42A27DB-BD31-4B8C-83A1-F6EECF244321}">
                    <p14:modId xmlns:p14="http://schemas.microsoft.com/office/powerpoint/2010/main" val="4140944510"/>
                  </p:ext>
                </p:extLst>
              </p:nvPr>
            </p:nvGraphicFramePr>
            <p:xfrm>
              <a:off x="3048000" y="4760980"/>
              <a:ext cx="1676400" cy="1097280"/>
            </p:xfrm>
            <a:graphic>
              <a:graphicData uri="http://schemas.openxmlformats.org/drawingml/2006/table">
                <a:tbl>
                  <a:tblPr firstRow="1" bandRow="1">
                    <a:tableStyleId>{5C22544A-7EE6-4342-B048-85BDC9FD1C3A}</a:tableStyleId>
                  </a:tblPr>
                  <a:tblGrid>
                    <a:gridCol w="838200">
                      <a:extLst>
                        <a:ext uri="{9D8B030D-6E8A-4147-A177-3AD203B41FA5}">
                          <a16:colId xmlns:a16="http://schemas.microsoft.com/office/drawing/2014/main" val="1552168975"/>
                        </a:ext>
                      </a:extLst>
                    </a:gridCol>
                    <a:gridCol w="838200">
                      <a:extLst>
                        <a:ext uri="{9D8B030D-6E8A-4147-A177-3AD203B41FA5}">
                          <a16:colId xmlns:a16="http://schemas.microsoft.com/office/drawing/2014/main" val="2560120956"/>
                        </a:ext>
                      </a:extLst>
                    </a:gridCol>
                  </a:tblGrid>
                  <a:tr h="365760">
                    <a:tc>
                      <a:txBody>
                        <a:bodyPr/>
                        <a:lstStyle/>
                        <a:p>
                          <a:endParaRPr lang="en-US"/>
                        </a:p>
                      </a:txBody>
                      <a:tcPr>
                        <a:blipFill>
                          <a:blip r:embed="rId3"/>
                          <a:stretch>
                            <a:fillRect l="-1449" t="-3333" r="-102899" b="-205000"/>
                          </a:stretch>
                        </a:blipFill>
                      </a:tcPr>
                    </a:tc>
                    <a:tc>
                      <a:txBody>
                        <a:bodyPr/>
                        <a:lstStyle/>
                        <a:p>
                          <a:endParaRPr lang="en-US"/>
                        </a:p>
                      </a:txBody>
                      <a:tcPr>
                        <a:blipFill>
                          <a:blip r:embed="rId3"/>
                          <a:stretch>
                            <a:fillRect l="-102190" t="-3333" r="-3650" b="-205000"/>
                          </a:stretch>
                        </a:blipFill>
                      </a:tcPr>
                    </a:tc>
                    <a:extLst>
                      <a:ext uri="{0D108BD9-81ED-4DB2-BD59-A6C34878D82A}">
                        <a16:rowId xmlns:a16="http://schemas.microsoft.com/office/drawing/2014/main" val="1191597081"/>
                      </a:ext>
                    </a:extLst>
                  </a:tr>
                  <a:tr h="365760">
                    <a:tc>
                      <a:txBody>
                        <a:bodyPr/>
                        <a:lstStyle/>
                        <a:p>
                          <a:endParaRPr lang="en-IN"/>
                        </a:p>
                      </a:txBody>
                      <a:tcPr/>
                    </a:tc>
                    <a:tc>
                      <a:txBody>
                        <a:bodyPr/>
                        <a:lstStyle/>
                        <a:p>
                          <a:endParaRPr lang="en-IN"/>
                        </a:p>
                      </a:txBody>
                      <a:tcPr/>
                    </a:tc>
                    <a:extLst>
                      <a:ext uri="{0D108BD9-81ED-4DB2-BD59-A6C34878D82A}">
                        <a16:rowId xmlns:a16="http://schemas.microsoft.com/office/drawing/2014/main" val="3108722442"/>
                      </a:ext>
                    </a:extLst>
                  </a:tr>
                  <a:tr h="365760">
                    <a:tc>
                      <a:txBody>
                        <a:bodyPr/>
                        <a:lstStyle/>
                        <a:p>
                          <a:endParaRPr lang="en-IN"/>
                        </a:p>
                      </a:txBody>
                      <a:tcPr/>
                    </a:tc>
                    <a:tc>
                      <a:txBody>
                        <a:bodyPr/>
                        <a:lstStyle/>
                        <a:p>
                          <a:endParaRPr lang="en-IN" dirty="0"/>
                        </a:p>
                      </a:txBody>
                      <a:tcPr/>
                    </a:tc>
                    <a:extLst>
                      <a:ext uri="{0D108BD9-81ED-4DB2-BD59-A6C34878D82A}">
                        <a16:rowId xmlns:a16="http://schemas.microsoft.com/office/drawing/2014/main" val="1710309428"/>
                      </a:ext>
                    </a:extLst>
                  </a:tr>
                </a:tbl>
              </a:graphicData>
            </a:graphic>
          </p:graphicFrame>
        </mc:Fallback>
      </mc:AlternateContent>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1: Constructing a Truth Table for a Negation</a:t>
            </a:r>
            <a:r>
              <a:rPr lang="en-US" dirty="0"/>
              <a:t> (cont.)</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US" dirty="0"/>
                  <a:t>Next, fill in all of the possible truth values for the </a:t>
                </a:r>
                <a14:m>
                  <m:oMath xmlns:m="http://schemas.openxmlformats.org/officeDocument/2006/math">
                    <m:r>
                      <a:rPr lang="en-US" i="1" dirty="0" smtClean="0">
                        <a:latin typeface="Cambria Math" panose="02040503050406030204" pitchFamily="18" charset="0"/>
                      </a:rPr>
                      <m:t>𝑝</m:t>
                    </m:r>
                  </m:oMath>
                </a14:m>
                <a:r>
                  <a:rPr lang="en-US" dirty="0"/>
                  <a:t> column. One row gets a value of </a:t>
                </a:r>
                <a14:m>
                  <m:oMath xmlns:m="http://schemas.openxmlformats.org/officeDocument/2006/math">
                    <m:r>
                      <m:rPr>
                        <m:sty m:val="p"/>
                      </m:rPr>
                      <a:rPr lang="en-US" i="0" dirty="0" smtClean="0">
                        <a:latin typeface="Cambria Math" panose="02040503050406030204" pitchFamily="18" charset="0"/>
                      </a:rPr>
                      <m:t>T</m:t>
                    </m:r>
                  </m:oMath>
                </a14:m>
                <a:r>
                  <a:rPr lang="en-US" dirty="0"/>
                  <a:t> (for true) and the other gets a value of </a:t>
                </a:r>
                <a14:m>
                  <m:oMath xmlns:m="http://schemas.openxmlformats.org/officeDocument/2006/math">
                    <m:r>
                      <m:rPr>
                        <m:sty m:val="p"/>
                      </m:rPr>
                      <a:rPr lang="en-US" i="0" dirty="0" smtClean="0">
                        <a:latin typeface="Cambria Math" panose="02040503050406030204" pitchFamily="18" charset="0"/>
                      </a:rPr>
                      <m:t>F</m:t>
                    </m:r>
                  </m:oMath>
                </a14:m>
                <a:r>
                  <a:rPr lang="en-US" dirty="0"/>
                  <a:t> (for false).</a:t>
                </a:r>
              </a:p>
              <a:p>
                <a:pPr>
                  <a:defRPr sz="2800"/>
                </a:pPr>
                <a:endParaRPr lang="en-US" sz="2800" dirty="0"/>
              </a:p>
              <a:p>
                <a:pPr>
                  <a:defRPr sz="2800"/>
                </a:pPr>
                <a:endParaRPr lang="en-US" dirty="0"/>
              </a:p>
              <a:p>
                <a:pPr>
                  <a:defRPr sz="2800"/>
                </a:pPr>
                <a:r>
                  <a:rPr lang="en-US" sz="2800" dirty="0"/>
                  <a:t>Finally, fill in the </a:t>
                </a:r>
                <a14:m>
                  <m:oMath xmlns:m="http://schemas.openxmlformats.org/officeDocument/2006/math">
                    <m:r>
                      <a:rPr lang="en-US" sz="2800" i="1" dirty="0" smtClean="0">
                        <a:latin typeface="Cambria Math" panose="02040503050406030204" pitchFamily="18" charset="0"/>
                      </a:rPr>
                      <m:t>~</m:t>
                    </m:r>
                    <m:r>
                      <a:rPr lang="en-US" sz="2800" i="1" dirty="0" smtClean="0">
                        <a:latin typeface="Cambria Math" panose="02040503050406030204" pitchFamily="18" charset="0"/>
                      </a:rPr>
                      <m:t>𝑝</m:t>
                    </m:r>
                  </m:oMath>
                </a14:m>
                <a:r>
                  <a:rPr lang="en-US" sz="2800" dirty="0"/>
                  <a:t> column. Recall that the negation of a statement has the opposite truth value of the original statement.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926"/>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graphicFrame>
            <p:nvGraphicFramePr>
              <p:cNvPr id="10" name="Table 9">
                <a:extLst>
                  <a:ext uri="{FF2B5EF4-FFF2-40B4-BE49-F238E27FC236}">
                    <a16:creationId xmlns:a16="http://schemas.microsoft.com/office/drawing/2014/main" id="{0B5DA6D3-EA36-B98C-925C-303A3CD4A2A5}"/>
                  </a:ext>
                </a:extLst>
              </p:cNvPr>
              <p:cNvGraphicFramePr>
                <a:graphicFrameLocks noGrp="1"/>
              </p:cNvGraphicFramePr>
              <p:nvPr>
                <p:extLst>
                  <p:ext uri="{D42A27DB-BD31-4B8C-83A1-F6EECF244321}">
                    <p14:modId xmlns:p14="http://schemas.microsoft.com/office/powerpoint/2010/main" val="3813097457"/>
                  </p:ext>
                </p:extLst>
              </p:nvPr>
            </p:nvGraphicFramePr>
            <p:xfrm>
              <a:off x="3048000" y="2381674"/>
              <a:ext cx="1676400" cy="1097280"/>
            </p:xfrm>
            <a:graphic>
              <a:graphicData uri="http://schemas.openxmlformats.org/drawingml/2006/table">
                <a:tbl>
                  <a:tblPr firstRow="1" bandRow="1">
                    <a:tableStyleId>{5C22544A-7EE6-4342-B048-85BDC9FD1C3A}</a:tableStyleId>
                  </a:tblPr>
                  <a:tblGrid>
                    <a:gridCol w="838200">
                      <a:extLst>
                        <a:ext uri="{9D8B030D-6E8A-4147-A177-3AD203B41FA5}">
                          <a16:colId xmlns:a16="http://schemas.microsoft.com/office/drawing/2014/main" val="1552168975"/>
                        </a:ext>
                      </a:extLst>
                    </a:gridCol>
                    <a:gridCol w="838200">
                      <a:extLst>
                        <a:ext uri="{9D8B030D-6E8A-4147-A177-3AD203B41FA5}">
                          <a16:colId xmlns:a16="http://schemas.microsoft.com/office/drawing/2014/main" val="2560120956"/>
                        </a:ext>
                      </a:extLst>
                    </a:gridCol>
                  </a:tblGrid>
                  <a:tr h="231439">
                    <a:tc>
                      <a:txBody>
                        <a:bodyPr/>
                        <a:lstStyle/>
                        <a:p>
                          <a:pPr algn="ct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𝒑</m:t>
                                </m:r>
                              </m:oMath>
                            </m:oMathPara>
                          </a14:m>
                          <a:endParaRPr lang="en-IN" dirty="0"/>
                        </a:p>
                      </a:txBody>
                      <a:tcPr/>
                    </a:tc>
                    <a:tc>
                      <a:txBody>
                        <a:bodyPr/>
                        <a:lstStyle/>
                        <a:p>
                          <a:pPr algn="ctr"/>
                          <a14:m>
                            <m:oMathPara xmlns:m="http://schemas.openxmlformats.org/officeDocument/2006/math">
                              <m:oMathParaPr>
                                <m:jc m:val="centerGroup"/>
                              </m:oMathParaPr>
                              <m:oMath xmlns:m="http://schemas.openxmlformats.org/officeDocument/2006/math">
                                <m:r>
                                  <a:rPr lang="en-IN"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𝒑</m:t>
                                </m:r>
                              </m:oMath>
                            </m:oMathPara>
                          </a14:m>
                          <a:endParaRPr lang="en-IN" dirty="0"/>
                        </a:p>
                      </a:txBody>
                      <a:tcPr/>
                    </a:tc>
                    <a:extLst>
                      <a:ext uri="{0D108BD9-81ED-4DB2-BD59-A6C34878D82A}">
                        <a16:rowId xmlns:a16="http://schemas.microsoft.com/office/drawing/2014/main" val="1191597081"/>
                      </a:ext>
                    </a:extLst>
                  </a:tr>
                  <a:tr h="231439">
                    <a:tc>
                      <a:txBody>
                        <a:bodyPr/>
                        <a:lstStyle/>
                        <a:p>
                          <a:pPr algn="ctr"/>
                          <a14:m>
                            <m:oMathPara xmlns:m="http://schemas.openxmlformats.org/officeDocument/2006/math">
                              <m:oMathParaPr>
                                <m:jc m:val="centerGroup"/>
                              </m:oMathParaPr>
                              <m:oMath xmlns:m="http://schemas.openxmlformats.org/officeDocument/2006/math">
                                <m:r>
                                  <m:rPr>
                                    <m:sty m:val="p"/>
                                  </m:rPr>
                                  <a:rPr lang="en-US" i="0" dirty="0" smtClean="0">
                                    <a:latin typeface="Cambria Math" panose="02040503050406030204" pitchFamily="18" charset="0"/>
                                  </a:rPr>
                                  <m:t>T</m:t>
                                </m:r>
                              </m:oMath>
                            </m:oMathPara>
                          </a14:m>
                          <a:endParaRPr lang="en-IN" i="0" dirty="0"/>
                        </a:p>
                      </a:txBody>
                      <a:tcPr/>
                    </a:tc>
                    <a:tc>
                      <a:txBody>
                        <a:bodyPr/>
                        <a:lstStyle/>
                        <a:p>
                          <a:endParaRPr lang="en-IN" dirty="0"/>
                        </a:p>
                      </a:txBody>
                      <a:tcPr/>
                    </a:tc>
                    <a:extLst>
                      <a:ext uri="{0D108BD9-81ED-4DB2-BD59-A6C34878D82A}">
                        <a16:rowId xmlns:a16="http://schemas.microsoft.com/office/drawing/2014/main" val="3108722442"/>
                      </a:ext>
                    </a:extLst>
                  </a:tr>
                  <a:tr h="231439">
                    <a:tc>
                      <a:txBody>
                        <a:bodyPr/>
                        <a:lstStyle/>
                        <a:p>
                          <a:pPr algn="ctr"/>
                          <a14:m>
                            <m:oMathPara xmlns:m="http://schemas.openxmlformats.org/officeDocument/2006/math">
                              <m:oMathParaPr>
                                <m:jc m:val="centerGroup"/>
                              </m:oMathParaPr>
                              <m:oMath xmlns:m="http://schemas.openxmlformats.org/officeDocument/2006/math">
                                <m:r>
                                  <m:rPr>
                                    <m:sty m:val="p"/>
                                  </m:rPr>
                                  <a:rPr lang="en-US" i="0" dirty="0" smtClean="0">
                                    <a:latin typeface="Cambria Math" panose="02040503050406030204" pitchFamily="18" charset="0"/>
                                  </a:rPr>
                                  <m:t>F</m:t>
                                </m:r>
                              </m:oMath>
                            </m:oMathPara>
                          </a14:m>
                          <a:endParaRPr lang="en-IN" i="0" dirty="0"/>
                        </a:p>
                      </a:txBody>
                      <a:tcPr/>
                    </a:tc>
                    <a:tc>
                      <a:txBody>
                        <a:bodyPr/>
                        <a:lstStyle/>
                        <a:p>
                          <a:endParaRPr lang="en-IN" dirty="0"/>
                        </a:p>
                      </a:txBody>
                      <a:tcPr/>
                    </a:tc>
                    <a:extLst>
                      <a:ext uri="{0D108BD9-81ED-4DB2-BD59-A6C34878D82A}">
                        <a16:rowId xmlns:a16="http://schemas.microsoft.com/office/drawing/2014/main" val="1710309428"/>
                      </a:ext>
                    </a:extLst>
                  </a:tr>
                </a:tbl>
              </a:graphicData>
            </a:graphic>
          </p:graphicFrame>
        </mc:Choice>
        <mc:Fallback xmlns="">
          <p:graphicFrame>
            <p:nvGraphicFramePr>
              <p:cNvPr id="10" name="Table 9">
                <a:extLst>
                  <a:ext uri="{FF2B5EF4-FFF2-40B4-BE49-F238E27FC236}">
                    <a16:creationId xmlns:a16="http://schemas.microsoft.com/office/drawing/2014/main" id="{0B5DA6D3-EA36-B98C-925C-303A3CD4A2A5}"/>
                  </a:ext>
                </a:extLst>
              </p:cNvPr>
              <p:cNvGraphicFramePr>
                <a:graphicFrameLocks noGrp="1"/>
              </p:cNvGraphicFramePr>
              <p:nvPr>
                <p:extLst>
                  <p:ext uri="{D42A27DB-BD31-4B8C-83A1-F6EECF244321}">
                    <p14:modId xmlns:p14="http://schemas.microsoft.com/office/powerpoint/2010/main" val="3813097457"/>
                  </p:ext>
                </p:extLst>
              </p:nvPr>
            </p:nvGraphicFramePr>
            <p:xfrm>
              <a:off x="3048000" y="2381674"/>
              <a:ext cx="1676400" cy="1097280"/>
            </p:xfrm>
            <a:graphic>
              <a:graphicData uri="http://schemas.openxmlformats.org/drawingml/2006/table">
                <a:tbl>
                  <a:tblPr firstRow="1" bandRow="1">
                    <a:tableStyleId>{5C22544A-7EE6-4342-B048-85BDC9FD1C3A}</a:tableStyleId>
                  </a:tblPr>
                  <a:tblGrid>
                    <a:gridCol w="838200">
                      <a:extLst>
                        <a:ext uri="{9D8B030D-6E8A-4147-A177-3AD203B41FA5}">
                          <a16:colId xmlns:a16="http://schemas.microsoft.com/office/drawing/2014/main" val="1552168975"/>
                        </a:ext>
                      </a:extLst>
                    </a:gridCol>
                    <a:gridCol w="838200">
                      <a:extLst>
                        <a:ext uri="{9D8B030D-6E8A-4147-A177-3AD203B41FA5}">
                          <a16:colId xmlns:a16="http://schemas.microsoft.com/office/drawing/2014/main" val="2560120956"/>
                        </a:ext>
                      </a:extLst>
                    </a:gridCol>
                  </a:tblGrid>
                  <a:tr h="365760">
                    <a:tc>
                      <a:txBody>
                        <a:bodyPr/>
                        <a:lstStyle/>
                        <a:p>
                          <a:endParaRPr lang="en-US"/>
                        </a:p>
                      </a:txBody>
                      <a:tcPr>
                        <a:blipFill>
                          <a:blip r:embed="rId3"/>
                          <a:stretch>
                            <a:fillRect l="-1449" t="-1667" r="-102899" b="-205000"/>
                          </a:stretch>
                        </a:blipFill>
                      </a:tcPr>
                    </a:tc>
                    <a:tc>
                      <a:txBody>
                        <a:bodyPr/>
                        <a:lstStyle/>
                        <a:p>
                          <a:endParaRPr lang="en-US"/>
                        </a:p>
                      </a:txBody>
                      <a:tcPr>
                        <a:blipFill>
                          <a:blip r:embed="rId3"/>
                          <a:stretch>
                            <a:fillRect l="-102190" t="-1667" r="-3650" b="-205000"/>
                          </a:stretch>
                        </a:blipFill>
                      </a:tcPr>
                    </a:tc>
                    <a:extLst>
                      <a:ext uri="{0D108BD9-81ED-4DB2-BD59-A6C34878D82A}">
                        <a16:rowId xmlns:a16="http://schemas.microsoft.com/office/drawing/2014/main" val="1191597081"/>
                      </a:ext>
                    </a:extLst>
                  </a:tr>
                  <a:tr h="365760">
                    <a:tc>
                      <a:txBody>
                        <a:bodyPr/>
                        <a:lstStyle/>
                        <a:p>
                          <a:endParaRPr lang="en-US"/>
                        </a:p>
                      </a:txBody>
                      <a:tcPr>
                        <a:blipFill>
                          <a:blip r:embed="rId3"/>
                          <a:stretch>
                            <a:fillRect l="-1449" t="-100000" r="-102899" b="-101639"/>
                          </a:stretch>
                        </a:blipFill>
                      </a:tcPr>
                    </a:tc>
                    <a:tc>
                      <a:txBody>
                        <a:bodyPr/>
                        <a:lstStyle/>
                        <a:p>
                          <a:endParaRPr lang="en-IN"/>
                        </a:p>
                      </a:txBody>
                      <a:tcPr/>
                    </a:tc>
                    <a:extLst>
                      <a:ext uri="{0D108BD9-81ED-4DB2-BD59-A6C34878D82A}">
                        <a16:rowId xmlns:a16="http://schemas.microsoft.com/office/drawing/2014/main" val="3108722442"/>
                      </a:ext>
                    </a:extLst>
                  </a:tr>
                  <a:tr h="365760">
                    <a:tc>
                      <a:txBody>
                        <a:bodyPr/>
                        <a:lstStyle/>
                        <a:p>
                          <a:endParaRPr lang="en-US"/>
                        </a:p>
                      </a:txBody>
                      <a:tcPr>
                        <a:blipFill>
                          <a:blip r:embed="rId3"/>
                          <a:stretch>
                            <a:fillRect l="-1449" t="-203333" r="-102899" b="-3333"/>
                          </a:stretch>
                        </a:blipFill>
                      </a:tcPr>
                    </a:tc>
                    <a:tc>
                      <a:txBody>
                        <a:bodyPr/>
                        <a:lstStyle/>
                        <a:p>
                          <a:endParaRPr lang="en-IN" dirty="0"/>
                        </a:p>
                      </a:txBody>
                      <a:tcPr/>
                    </a:tc>
                    <a:extLst>
                      <a:ext uri="{0D108BD9-81ED-4DB2-BD59-A6C34878D82A}">
                        <a16:rowId xmlns:a16="http://schemas.microsoft.com/office/drawing/2014/main" val="1710309428"/>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1" name="Table 10">
                <a:extLst>
                  <a:ext uri="{FF2B5EF4-FFF2-40B4-BE49-F238E27FC236}">
                    <a16:creationId xmlns:a16="http://schemas.microsoft.com/office/drawing/2014/main" id="{EEB58000-13BE-D34B-277A-03011CEB0E60}"/>
                  </a:ext>
                </a:extLst>
              </p:cNvPr>
              <p:cNvGraphicFramePr>
                <a:graphicFrameLocks noGrp="1"/>
              </p:cNvGraphicFramePr>
              <p:nvPr>
                <p:extLst>
                  <p:ext uri="{D42A27DB-BD31-4B8C-83A1-F6EECF244321}">
                    <p14:modId xmlns:p14="http://schemas.microsoft.com/office/powerpoint/2010/main" val="3217264807"/>
                  </p:ext>
                </p:extLst>
              </p:nvPr>
            </p:nvGraphicFramePr>
            <p:xfrm>
              <a:off x="3048000" y="4572000"/>
              <a:ext cx="1676400" cy="1097280"/>
            </p:xfrm>
            <a:graphic>
              <a:graphicData uri="http://schemas.openxmlformats.org/drawingml/2006/table">
                <a:tbl>
                  <a:tblPr firstRow="1" bandRow="1">
                    <a:tableStyleId>{5C22544A-7EE6-4342-B048-85BDC9FD1C3A}</a:tableStyleId>
                  </a:tblPr>
                  <a:tblGrid>
                    <a:gridCol w="838200">
                      <a:extLst>
                        <a:ext uri="{9D8B030D-6E8A-4147-A177-3AD203B41FA5}">
                          <a16:colId xmlns:a16="http://schemas.microsoft.com/office/drawing/2014/main" val="1552168975"/>
                        </a:ext>
                      </a:extLst>
                    </a:gridCol>
                    <a:gridCol w="838200">
                      <a:extLst>
                        <a:ext uri="{9D8B030D-6E8A-4147-A177-3AD203B41FA5}">
                          <a16:colId xmlns:a16="http://schemas.microsoft.com/office/drawing/2014/main" val="2560120956"/>
                        </a:ext>
                      </a:extLst>
                    </a:gridCol>
                  </a:tblGrid>
                  <a:tr h="231439">
                    <a:tc>
                      <a:txBody>
                        <a:bodyPr/>
                        <a:lstStyle/>
                        <a:p>
                          <a:pPr algn="ct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𝒑</m:t>
                                </m:r>
                              </m:oMath>
                            </m:oMathPara>
                          </a14:m>
                          <a:endParaRPr lang="en-IN" dirty="0"/>
                        </a:p>
                      </a:txBody>
                      <a:tcPr/>
                    </a:tc>
                    <a:tc>
                      <a:txBody>
                        <a:bodyPr/>
                        <a:lstStyle/>
                        <a:p>
                          <a:pPr algn="ctr"/>
                          <a14:m>
                            <m:oMathPara xmlns:m="http://schemas.openxmlformats.org/officeDocument/2006/math">
                              <m:oMathParaPr>
                                <m:jc m:val="centerGroup"/>
                              </m:oMathParaPr>
                              <m:oMath xmlns:m="http://schemas.openxmlformats.org/officeDocument/2006/math">
                                <m:r>
                                  <a:rPr lang="en-IN"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𝒑</m:t>
                                </m:r>
                              </m:oMath>
                            </m:oMathPara>
                          </a14:m>
                          <a:endParaRPr lang="en-IN" dirty="0"/>
                        </a:p>
                      </a:txBody>
                      <a:tcPr/>
                    </a:tc>
                    <a:extLst>
                      <a:ext uri="{0D108BD9-81ED-4DB2-BD59-A6C34878D82A}">
                        <a16:rowId xmlns:a16="http://schemas.microsoft.com/office/drawing/2014/main" val="1191597081"/>
                      </a:ext>
                    </a:extLst>
                  </a:tr>
                  <a:tr h="231439">
                    <a:tc>
                      <a:txBody>
                        <a:bodyPr/>
                        <a:lstStyle/>
                        <a:p>
                          <a:pPr algn="ctr"/>
                          <a14:m>
                            <m:oMathPara xmlns:m="http://schemas.openxmlformats.org/officeDocument/2006/math">
                              <m:oMathParaPr>
                                <m:jc m:val="centerGroup"/>
                              </m:oMathParaPr>
                              <m:oMath xmlns:m="http://schemas.openxmlformats.org/officeDocument/2006/math">
                                <m:r>
                                  <m:rPr>
                                    <m:sty m:val="p"/>
                                  </m:rPr>
                                  <a:rPr lang="en-US" i="0" dirty="0" smtClean="0">
                                    <a:latin typeface="Cambria Math" panose="02040503050406030204" pitchFamily="18" charset="0"/>
                                  </a:rPr>
                                  <m:t>T</m:t>
                                </m:r>
                              </m:oMath>
                            </m:oMathPara>
                          </a14:m>
                          <a:endParaRPr lang="en-IN" i="0" dirty="0"/>
                        </a:p>
                      </a:txBody>
                      <a:tcPr/>
                    </a:tc>
                    <a:tc>
                      <a:txBody>
                        <a:bodyPr/>
                        <a:lstStyle/>
                        <a:p>
                          <a:pPr algn="ctr"/>
                          <a14:m>
                            <m:oMathPara xmlns:m="http://schemas.openxmlformats.org/officeDocument/2006/math">
                              <m:oMathParaPr>
                                <m:jc m:val="centerGroup"/>
                              </m:oMathParaPr>
                              <m:oMath xmlns:m="http://schemas.openxmlformats.org/officeDocument/2006/math">
                                <m:r>
                                  <m:rPr>
                                    <m:sty m:val="p"/>
                                  </m:rPr>
                                  <a:rPr lang="en-US" b="0" i="0" dirty="0" smtClean="0">
                                    <a:latin typeface="Cambria Math" panose="02040503050406030204" pitchFamily="18" charset="0"/>
                                  </a:rPr>
                                  <m:t>F</m:t>
                                </m:r>
                              </m:oMath>
                            </m:oMathPara>
                          </a14:m>
                          <a:endParaRPr lang="en-IN" i="0" dirty="0"/>
                        </a:p>
                      </a:txBody>
                      <a:tcPr/>
                    </a:tc>
                    <a:extLst>
                      <a:ext uri="{0D108BD9-81ED-4DB2-BD59-A6C34878D82A}">
                        <a16:rowId xmlns:a16="http://schemas.microsoft.com/office/drawing/2014/main" val="3108722442"/>
                      </a:ext>
                    </a:extLst>
                  </a:tr>
                  <a:tr h="231439">
                    <a:tc>
                      <a:txBody>
                        <a:bodyPr/>
                        <a:lstStyle/>
                        <a:p>
                          <a:pPr algn="ctr"/>
                          <a14:m>
                            <m:oMathPara xmlns:m="http://schemas.openxmlformats.org/officeDocument/2006/math">
                              <m:oMathParaPr>
                                <m:jc m:val="centerGroup"/>
                              </m:oMathParaPr>
                              <m:oMath xmlns:m="http://schemas.openxmlformats.org/officeDocument/2006/math">
                                <m:r>
                                  <m:rPr>
                                    <m:sty m:val="p"/>
                                  </m:rPr>
                                  <a:rPr lang="en-US" i="0" dirty="0" smtClean="0">
                                    <a:latin typeface="Cambria Math" panose="02040503050406030204" pitchFamily="18" charset="0"/>
                                  </a:rPr>
                                  <m:t>F</m:t>
                                </m:r>
                              </m:oMath>
                            </m:oMathPara>
                          </a14:m>
                          <a:endParaRPr lang="en-IN" i="0" dirty="0"/>
                        </a:p>
                      </a:txBody>
                      <a:tcPr/>
                    </a:tc>
                    <a:tc>
                      <a:txBody>
                        <a:bodyPr/>
                        <a:lstStyle/>
                        <a:p>
                          <a:pPr algn="ctr"/>
                          <a14:m>
                            <m:oMathPara xmlns:m="http://schemas.openxmlformats.org/officeDocument/2006/math">
                              <m:oMathParaPr>
                                <m:jc m:val="centerGroup"/>
                              </m:oMathParaPr>
                              <m:oMath xmlns:m="http://schemas.openxmlformats.org/officeDocument/2006/math">
                                <m:r>
                                  <m:rPr>
                                    <m:sty m:val="p"/>
                                  </m:rPr>
                                  <a:rPr lang="en-US" b="0" i="0" dirty="0" smtClean="0">
                                    <a:latin typeface="Cambria Math" panose="02040503050406030204" pitchFamily="18" charset="0"/>
                                  </a:rPr>
                                  <m:t>T</m:t>
                                </m:r>
                              </m:oMath>
                            </m:oMathPara>
                          </a14:m>
                          <a:endParaRPr lang="en-IN" i="0" dirty="0"/>
                        </a:p>
                      </a:txBody>
                      <a:tcPr/>
                    </a:tc>
                    <a:extLst>
                      <a:ext uri="{0D108BD9-81ED-4DB2-BD59-A6C34878D82A}">
                        <a16:rowId xmlns:a16="http://schemas.microsoft.com/office/drawing/2014/main" val="1710309428"/>
                      </a:ext>
                    </a:extLst>
                  </a:tr>
                </a:tbl>
              </a:graphicData>
            </a:graphic>
          </p:graphicFrame>
        </mc:Choice>
        <mc:Fallback xmlns="">
          <p:graphicFrame>
            <p:nvGraphicFramePr>
              <p:cNvPr id="11" name="Table 10">
                <a:extLst>
                  <a:ext uri="{FF2B5EF4-FFF2-40B4-BE49-F238E27FC236}">
                    <a16:creationId xmlns:a16="http://schemas.microsoft.com/office/drawing/2014/main" id="{EEB58000-13BE-D34B-277A-03011CEB0E60}"/>
                  </a:ext>
                </a:extLst>
              </p:cNvPr>
              <p:cNvGraphicFramePr>
                <a:graphicFrameLocks noGrp="1"/>
              </p:cNvGraphicFramePr>
              <p:nvPr>
                <p:extLst>
                  <p:ext uri="{D42A27DB-BD31-4B8C-83A1-F6EECF244321}">
                    <p14:modId xmlns:p14="http://schemas.microsoft.com/office/powerpoint/2010/main" val="3217264807"/>
                  </p:ext>
                </p:extLst>
              </p:nvPr>
            </p:nvGraphicFramePr>
            <p:xfrm>
              <a:off x="3048000" y="4572000"/>
              <a:ext cx="1676400" cy="1097280"/>
            </p:xfrm>
            <a:graphic>
              <a:graphicData uri="http://schemas.openxmlformats.org/drawingml/2006/table">
                <a:tbl>
                  <a:tblPr firstRow="1" bandRow="1">
                    <a:tableStyleId>{5C22544A-7EE6-4342-B048-85BDC9FD1C3A}</a:tableStyleId>
                  </a:tblPr>
                  <a:tblGrid>
                    <a:gridCol w="838200">
                      <a:extLst>
                        <a:ext uri="{9D8B030D-6E8A-4147-A177-3AD203B41FA5}">
                          <a16:colId xmlns:a16="http://schemas.microsoft.com/office/drawing/2014/main" val="1552168975"/>
                        </a:ext>
                      </a:extLst>
                    </a:gridCol>
                    <a:gridCol w="838200">
                      <a:extLst>
                        <a:ext uri="{9D8B030D-6E8A-4147-A177-3AD203B41FA5}">
                          <a16:colId xmlns:a16="http://schemas.microsoft.com/office/drawing/2014/main" val="2560120956"/>
                        </a:ext>
                      </a:extLst>
                    </a:gridCol>
                  </a:tblGrid>
                  <a:tr h="365760">
                    <a:tc>
                      <a:txBody>
                        <a:bodyPr/>
                        <a:lstStyle/>
                        <a:p>
                          <a:endParaRPr lang="en-US"/>
                        </a:p>
                      </a:txBody>
                      <a:tcPr>
                        <a:blipFill>
                          <a:blip r:embed="rId4"/>
                          <a:stretch>
                            <a:fillRect l="-1449" t="-3333" r="-102899" b="-205000"/>
                          </a:stretch>
                        </a:blipFill>
                      </a:tcPr>
                    </a:tc>
                    <a:tc>
                      <a:txBody>
                        <a:bodyPr/>
                        <a:lstStyle/>
                        <a:p>
                          <a:endParaRPr lang="en-US"/>
                        </a:p>
                      </a:txBody>
                      <a:tcPr>
                        <a:blipFill>
                          <a:blip r:embed="rId4"/>
                          <a:stretch>
                            <a:fillRect l="-102190" t="-3333" r="-3650" b="-205000"/>
                          </a:stretch>
                        </a:blipFill>
                      </a:tcPr>
                    </a:tc>
                    <a:extLst>
                      <a:ext uri="{0D108BD9-81ED-4DB2-BD59-A6C34878D82A}">
                        <a16:rowId xmlns:a16="http://schemas.microsoft.com/office/drawing/2014/main" val="1191597081"/>
                      </a:ext>
                    </a:extLst>
                  </a:tr>
                  <a:tr h="365760">
                    <a:tc>
                      <a:txBody>
                        <a:bodyPr/>
                        <a:lstStyle/>
                        <a:p>
                          <a:endParaRPr lang="en-US"/>
                        </a:p>
                      </a:txBody>
                      <a:tcPr>
                        <a:blipFill>
                          <a:blip r:embed="rId4"/>
                          <a:stretch>
                            <a:fillRect l="-1449" t="-103333" r="-102899" b="-105000"/>
                          </a:stretch>
                        </a:blipFill>
                      </a:tcPr>
                    </a:tc>
                    <a:tc>
                      <a:txBody>
                        <a:bodyPr/>
                        <a:lstStyle/>
                        <a:p>
                          <a:endParaRPr lang="en-US"/>
                        </a:p>
                      </a:txBody>
                      <a:tcPr>
                        <a:blipFill>
                          <a:blip r:embed="rId4"/>
                          <a:stretch>
                            <a:fillRect l="-102190" t="-103333" r="-3650" b="-105000"/>
                          </a:stretch>
                        </a:blipFill>
                      </a:tcPr>
                    </a:tc>
                    <a:extLst>
                      <a:ext uri="{0D108BD9-81ED-4DB2-BD59-A6C34878D82A}">
                        <a16:rowId xmlns:a16="http://schemas.microsoft.com/office/drawing/2014/main" val="3108722442"/>
                      </a:ext>
                    </a:extLst>
                  </a:tr>
                  <a:tr h="365760">
                    <a:tc>
                      <a:txBody>
                        <a:bodyPr/>
                        <a:lstStyle/>
                        <a:p>
                          <a:endParaRPr lang="en-US"/>
                        </a:p>
                      </a:txBody>
                      <a:tcPr>
                        <a:blipFill>
                          <a:blip r:embed="rId4"/>
                          <a:stretch>
                            <a:fillRect l="-1449" t="-203333" r="-102899" b="-5000"/>
                          </a:stretch>
                        </a:blipFill>
                      </a:tcPr>
                    </a:tc>
                    <a:tc>
                      <a:txBody>
                        <a:bodyPr/>
                        <a:lstStyle/>
                        <a:p>
                          <a:endParaRPr lang="en-US"/>
                        </a:p>
                      </a:txBody>
                      <a:tcPr>
                        <a:blipFill>
                          <a:blip r:embed="rId4"/>
                          <a:stretch>
                            <a:fillRect l="-102190" t="-203333" r="-3650" b="-5000"/>
                          </a:stretch>
                        </a:blipFill>
                      </a:tcPr>
                    </a:tc>
                    <a:extLst>
                      <a:ext uri="{0D108BD9-81ED-4DB2-BD59-A6C34878D82A}">
                        <a16:rowId xmlns:a16="http://schemas.microsoft.com/office/drawing/2014/main" val="1710309428"/>
                      </a:ext>
                    </a:extLst>
                  </a:tr>
                </a:tbl>
              </a:graphicData>
            </a:graphic>
          </p:graphicFrame>
        </mc:Fallback>
      </mc:AlternateContent>
    </p:spTree>
    <p:extLst>
      <p:ext uri="{BB962C8B-B14F-4D97-AF65-F5344CB8AC3E}">
        <p14:creationId xmlns:p14="http://schemas.microsoft.com/office/powerpoint/2010/main" val="3562704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1: Constructing a Truth Table for a Negation</a:t>
            </a:r>
            <a:r>
              <a:rPr lang="en-US" dirty="0"/>
              <a:t> (cont.)</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US" dirty="0"/>
                  <a:t>Notice that the final column of the truth table contains both </a:t>
                </a:r>
                <a14:m>
                  <m:oMath xmlns:m="http://schemas.openxmlformats.org/officeDocument/2006/math">
                    <m:r>
                      <m:rPr>
                        <m:sty m:val="p"/>
                      </m:rPr>
                      <a:rPr lang="en-US" i="0" dirty="0" smtClean="0">
                        <a:latin typeface="Cambria Math" panose="02040503050406030204" pitchFamily="18" charset="0"/>
                      </a:rPr>
                      <m:t>T</m:t>
                    </m:r>
                  </m:oMath>
                </a14:m>
                <a:r>
                  <a:rPr lang="en-US" dirty="0"/>
                  <a:t> and </a:t>
                </a:r>
                <a14:m>
                  <m:oMath xmlns:m="http://schemas.openxmlformats.org/officeDocument/2006/math">
                    <m:r>
                      <m:rPr>
                        <m:sty m:val="p"/>
                      </m:rPr>
                      <a:rPr lang="en-US" i="0" dirty="0" smtClean="0">
                        <a:latin typeface="Cambria Math" panose="02040503050406030204" pitchFamily="18" charset="0"/>
                      </a:rPr>
                      <m:t>F</m:t>
                    </m:r>
                  </m:oMath>
                </a14:m>
                <a:r>
                  <a:rPr lang="en-US" dirty="0"/>
                  <a:t>. This means that the statement </a:t>
                </a:r>
                <a14:m>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𝑝</m:t>
                    </m:r>
                  </m:oMath>
                </a14:m>
                <a:r>
                  <a:rPr lang="en-US" dirty="0"/>
                  <a:t> is true only under certain conditions; in this case, when </a:t>
                </a:r>
                <a14:m>
                  <m:oMath xmlns:m="http://schemas.openxmlformats.org/officeDocument/2006/math">
                    <m:r>
                      <a:rPr lang="en-US" i="1" dirty="0" smtClean="0">
                        <a:latin typeface="Cambria Math" panose="02040503050406030204" pitchFamily="18" charset="0"/>
                      </a:rPr>
                      <m:t>𝑝</m:t>
                    </m:r>
                  </m:oMath>
                </a14:m>
                <a:r>
                  <a:rPr lang="en-US" dirty="0"/>
                  <a:t> is false.</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630"/>
                </a:stretch>
              </a:blipFill>
            </p:spPr>
            <p:txBody>
              <a:bodyPr/>
              <a:lstStyle/>
              <a:p>
                <a:r>
                  <a:rPr lang="en-IN">
                    <a:noFill/>
                  </a:rPr>
                  <a:t> </a:t>
                </a:r>
              </a:p>
            </p:txBody>
          </p:sp>
        </mc:Fallback>
      </mc:AlternateContent>
    </p:spTree>
    <p:extLst>
      <p:ext uri="{BB962C8B-B14F-4D97-AF65-F5344CB8AC3E}">
        <p14:creationId xmlns:p14="http://schemas.microsoft.com/office/powerpoint/2010/main" val="385582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3200"/>
            </a:pPr>
            <a:r>
              <a:rPr lang="en-US" dirty="0"/>
              <a:t>Properties: </a:t>
            </a:r>
            <a:r>
              <a:rPr dirty="0"/>
              <a:t>Truth Values of Conjunctions and Disjunctions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162276"/>
                <a:ext cx="8229600" cy="1902059"/>
              </a:xfrm>
            </p:spPr>
            <p:txBody>
              <a:bodyPr>
                <a:spAutoFit/>
              </a:bodyPr>
              <a:lstStyle/>
              <a:p>
                <a:pPr>
                  <a:defRPr sz="2800"/>
                </a:pPr>
                <a:r>
                  <a:rPr lang="en-US" dirty="0"/>
                  <a:t>The conjunction </a:t>
                </a:r>
                <a14:m>
                  <m:oMath xmlns:m="http://schemas.openxmlformats.org/officeDocument/2006/math">
                    <m:r>
                      <a:rPr lang="en-US" i="1" dirty="0" smtClean="0">
                        <a:latin typeface="Cambria Math" panose="02040503050406030204" pitchFamily="18" charset="0"/>
                      </a:rPr>
                      <m:t>𝑝</m:t>
                    </m:r>
                    <m:r>
                      <a:rPr lang="en-US" i="1" dirty="0" smtClean="0">
                        <a:latin typeface="Cambria Math" panose="02040503050406030204" pitchFamily="18" charset="0"/>
                      </a:rPr>
                      <m:t>∧</m:t>
                    </m:r>
                    <m:r>
                      <a:rPr lang="en-US" i="1" dirty="0" smtClean="0">
                        <a:latin typeface="Cambria Math" panose="02040503050406030204" pitchFamily="18" charset="0"/>
                      </a:rPr>
                      <m:t>𝑞</m:t>
                    </m:r>
                  </m:oMath>
                </a14:m>
                <a:r>
                  <a:rPr lang="en-US" dirty="0"/>
                  <a:t> is true only when both </a:t>
                </a:r>
                <a14:m>
                  <m:oMath xmlns:m="http://schemas.openxmlformats.org/officeDocument/2006/math">
                    <m:r>
                      <a:rPr lang="en-US" i="1" dirty="0" smtClean="0">
                        <a:latin typeface="Cambria Math" panose="02040503050406030204" pitchFamily="18" charset="0"/>
                      </a:rPr>
                      <m:t>𝑝</m:t>
                    </m:r>
                  </m:oMath>
                </a14:m>
                <a:r>
                  <a:rPr lang="en-US" dirty="0"/>
                  <a:t> and </a:t>
                </a:r>
                <a14:m>
                  <m:oMath xmlns:m="http://schemas.openxmlformats.org/officeDocument/2006/math">
                    <m:r>
                      <a:rPr lang="en-US" i="1" dirty="0" smtClean="0">
                        <a:latin typeface="Cambria Math" panose="02040503050406030204" pitchFamily="18" charset="0"/>
                      </a:rPr>
                      <m:t>𝑞</m:t>
                    </m:r>
                    <m:r>
                      <a:rPr lang="en-US" i="1" dirty="0" smtClean="0">
                        <a:latin typeface="Cambria Math" panose="02040503050406030204" pitchFamily="18" charset="0"/>
                      </a:rPr>
                      <m:t> </m:t>
                    </m:r>
                  </m:oMath>
                </a14:m>
                <a:r>
                  <a:rPr lang="en-US" dirty="0"/>
                  <a:t>are true. Otherwise, the conjunction is false</a:t>
                </a:r>
                <a:r>
                  <a:rPr sz="2800" dirty="0"/>
                  <a:t>.</a:t>
                </a:r>
              </a:p>
              <a:p>
                <a:pPr>
                  <a:defRPr sz="2800"/>
                </a:pPr>
                <a:r>
                  <a:rPr lang="en-US" dirty="0"/>
                  <a:t>The disjunction </a:t>
                </a:r>
                <a14:m>
                  <m:oMath xmlns:m="http://schemas.openxmlformats.org/officeDocument/2006/math">
                    <m:r>
                      <a:rPr lang="en-US" i="1" dirty="0" smtClean="0">
                        <a:latin typeface="Cambria Math" panose="02040503050406030204" pitchFamily="18" charset="0"/>
                      </a:rPr>
                      <m:t>𝑝</m:t>
                    </m:r>
                    <m:r>
                      <a:rPr lang="en-US" i="1" dirty="0" smtClean="0">
                        <a:latin typeface="Cambria Math" panose="02040503050406030204" pitchFamily="18" charset="0"/>
                      </a:rPr>
                      <m:t>∨</m:t>
                    </m:r>
                    <m:r>
                      <a:rPr lang="en-US" i="1" dirty="0" smtClean="0">
                        <a:latin typeface="Cambria Math" panose="02040503050406030204" pitchFamily="18" charset="0"/>
                      </a:rPr>
                      <m:t>𝑞</m:t>
                    </m:r>
                  </m:oMath>
                </a14:m>
                <a:r>
                  <a:rPr lang="en-US" dirty="0"/>
                  <a:t> is false only when both </a:t>
                </a:r>
                <a14:m>
                  <m:oMath xmlns:m="http://schemas.openxmlformats.org/officeDocument/2006/math">
                    <m:r>
                      <a:rPr lang="en-US" i="1" dirty="0" smtClean="0">
                        <a:latin typeface="Cambria Math" panose="02040503050406030204" pitchFamily="18" charset="0"/>
                      </a:rPr>
                      <m:t>𝑝</m:t>
                    </m:r>
                  </m:oMath>
                </a14:m>
                <a:r>
                  <a:rPr lang="en-US" dirty="0"/>
                  <a:t> and </a:t>
                </a:r>
                <a14:m>
                  <m:oMath xmlns:m="http://schemas.openxmlformats.org/officeDocument/2006/math">
                    <m:r>
                      <a:rPr lang="en-US" i="1" dirty="0" smtClean="0">
                        <a:latin typeface="Cambria Math" panose="02040503050406030204" pitchFamily="18" charset="0"/>
                      </a:rPr>
                      <m:t>𝑞</m:t>
                    </m:r>
                  </m:oMath>
                </a14:m>
                <a:r>
                  <a:rPr lang="en-US" dirty="0"/>
                  <a:t> are false. Otherwise, the disjunction is true</a:t>
                </a:r>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162276"/>
                <a:ext cx="8229600" cy="1902059"/>
              </a:xfrm>
              <a:blipFill>
                <a:blip r:embed="rId2"/>
                <a:stretch>
                  <a:fillRect l="-1328" t="-2524" b="-7256"/>
                </a:stretch>
              </a:blipFill>
            </p:spPr>
            <p:txBody>
              <a:bodyPr/>
              <a:lstStyle/>
              <a:p>
                <a:r>
                  <a:rPr lang="en-IN">
                    <a:noFill/>
                  </a:rPr>
                  <a:t> </a:t>
                </a:r>
              </a:p>
            </p:txBody>
          </p:sp>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2: Constructing a Truth Table for a Conjunction</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r>
                  <a:rPr lang="en-US" sz="2800" dirty="0"/>
                  <a:t>Construct a truth table for the statement for the conjunction.</a:t>
                </a:r>
              </a:p>
              <a:p>
                <a:pPr algn="ctr"/>
                <a:r>
                  <a:rPr lang="en-US" sz="2800" dirty="0"/>
                  <a:t>My birthday is today and I will be </a:t>
                </a:r>
                <a14:m>
                  <m:oMath xmlns:m="http://schemas.openxmlformats.org/officeDocument/2006/math">
                    <m:r>
                      <a:rPr lang="en-US" sz="2800" i="1" dirty="0" smtClean="0">
                        <a:latin typeface="Cambria Math" panose="02040503050406030204" pitchFamily="18" charset="0"/>
                      </a:rPr>
                      <m:t>21</m:t>
                    </m:r>
                  </m:oMath>
                </a14:m>
                <a:r>
                  <a:rPr lang="en-US" sz="2800" dirty="0"/>
                  <a:t>.</a:t>
                </a:r>
              </a:p>
              <a:p>
                <a:r>
                  <a:rPr lang="en-US" sz="2800" b="1" dirty="0"/>
                  <a:t>Solution</a:t>
                </a:r>
              </a:p>
              <a:p>
                <a:r>
                  <a:rPr lang="en-US" sz="2800" dirty="0"/>
                  <a:t>This conjunction can be written as </a:t>
                </a:r>
                <a14:m>
                  <m:oMath xmlns:m="http://schemas.openxmlformats.org/officeDocument/2006/math">
                    <m:r>
                      <a:rPr lang="en-US" sz="2800" i="1" dirty="0" smtClean="0">
                        <a:latin typeface="Cambria Math" panose="02040503050406030204" pitchFamily="18" charset="0"/>
                      </a:rPr>
                      <m:t>𝑝</m:t>
                    </m:r>
                    <m:r>
                      <a:rPr lang="en-US" sz="2800" i="1" dirty="0" smtClean="0">
                        <a:latin typeface="Cambria Math" panose="02040503050406030204" pitchFamily="18" charset="0"/>
                      </a:rPr>
                      <m:t> ∧ </m:t>
                    </m:r>
                    <m:r>
                      <a:rPr lang="en-US" sz="2800" i="1" dirty="0" smtClean="0">
                        <a:latin typeface="Cambria Math" panose="02040503050406030204" pitchFamily="18" charset="0"/>
                      </a:rPr>
                      <m:t>𝑞</m:t>
                    </m:r>
                  </m:oMath>
                </a14:m>
                <a:r>
                  <a:rPr lang="en-US" sz="2800" dirty="0"/>
                  <a:t>, where the two simple statements are as follows.</a:t>
                </a:r>
              </a:p>
              <a:p>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oMath>
                </a14:m>
                <a:r>
                  <a:rPr lang="en-US" sz="2800" dirty="0"/>
                  <a:t> </a:t>
                </a:r>
                <a:r>
                  <a:rPr lang="en-US" dirty="0"/>
                  <a:t>My birthday is today.</a:t>
                </a:r>
              </a:p>
              <a:p>
                <a14:m>
                  <m:oMath xmlns:m="http://schemas.openxmlformats.org/officeDocument/2006/math">
                    <m:r>
                      <a:rPr lang="en-US" sz="2800" b="0" i="1" smtClean="0">
                        <a:latin typeface="Cambria Math" panose="02040503050406030204" pitchFamily="18" charset="0"/>
                      </a:rPr>
                      <m:t>𝑞</m:t>
                    </m:r>
                    <m:r>
                      <a:rPr lang="en-US" sz="2800" b="0" i="1" smtClean="0">
                        <a:latin typeface="Cambria Math" panose="02040503050406030204" pitchFamily="18" charset="0"/>
                      </a:rPr>
                      <m:t>:</m:t>
                    </m:r>
                  </m:oMath>
                </a14:m>
                <a:r>
                  <a:rPr lang="en-US" dirty="0"/>
                  <a:t> I will be </a:t>
                </a:r>
                <a14:m>
                  <m:oMath xmlns:m="http://schemas.openxmlformats.org/officeDocument/2006/math">
                    <m:r>
                      <a:rPr lang="en-US" i="1" dirty="0" smtClean="0">
                        <a:latin typeface="Cambria Math" panose="02040503050406030204" pitchFamily="18" charset="0"/>
                      </a:rPr>
                      <m:t>21</m:t>
                    </m:r>
                  </m:oMath>
                </a14:m>
                <a:r>
                  <a:rPr lang="en-US" dirty="0"/>
                  <a:t>.</a:t>
                </a:r>
              </a:p>
              <a:p>
                <a:r>
                  <a:rPr lang="en-US" sz="2800" dirty="0"/>
                  <a:t>So, we need to construct a truth table for </a:t>
                </a:r>
                <a14:m>
                  <m:oMath xmlns:m="http://schemas.openxmlformats.org/officeDocument/2006/math">
                    <m:r>
                      <a:rPr lang="en-US" sz="2800" i="1" dirty="0" smtClean="0">
                        <a:latin typeface="Cambria Math" panose="02040503050406030204" pitchFamily="18" charset="0"/>
                      </a:rPr>
                      <m:t>𝑝</m:t>
                    </m:r>
                    <m:r>
                      <a:rPr lang="en-US" sz="2800" i="1" dirty="0" smtClean="0">
                        <a:latin typeface="Cambria Math" panose="02040503050406030204" pitchFamily="18" charset="0"/>
                      </a:rPr>
                      <m:t>∧</m:t>
                    </m:r>
                    <m:r>
                      <a:rPr lang="en-US" sz="2800" i="1" dirty="0" smtClean="0">
                        <a:latin typeface="Cambria Math" panose="02040503050406030204" pitchFamily="18" charset="0"/>
                      </a:rPr>
                      <m:t>𝑞</m:t>
                    </m:r>
                  </m:oMath>
                </a14:m>
                <a:r>
                  <a:rPr lang="en-US" sz="2800" dirty="0"/>
                  <a:t>.</a:t>
                </a:r>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2: Constructing a Truth Table for a Conjunction</a:t>
            </a:r>
            <a:r>
              <a:rPr lang="en-US" dirty="0"/>
              <a:t> (cont.)</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800" dirty="0"/>
                  <a:t>Since the conjunction is made up of two simple statements, create an empty truth table with </a:t>
                </a:r>
                <a14:m>
                  <m:oMath xmlns:m="http://schemas.openxmlformats.org/officeDocument/2006/math">
                    <m:r>
                      <a:rPr lang="en-US" sz="2800" i="1" dirty="0" smtClean="0">
                        <a:latin typeface="Cambria Math" panose="02040503050406030204" pitchFamily="18" charset="0"/>
                      </a:rPr>
                      <m:t>4</m:t>
                    </m:r>
                  </m:oMath>
                </a14:m>
                <a:r>
                  <a:rPr lang="en-US" sz="2800" dirty="0"/>
                  <a:t> rows. There is one connective and no negations, so we need three columns: </a:t>
                </a:r>
                <a14:m>
                  <m:oMath xmlns:m="http://schemas.openxmlformats.org/officeDocument/2006/math">
                    <m:r>
                      <a:rPr lang="en-US" sz="2800" i="1" dirty="0" smtClean="0">
                        <a:latin typeface="Cambria Math" panose="02040503050406030204" pitchFamily="18" charset="0"/>
                      </a:rPr>
                      <m:t>𝑝</m:t>
                    </m:r>
                  </m:oMath>
                </a14:m>
                <a:r>
                  <a:rPr lang="en-US" sz="2800" dirty="0"/>
                  <a:t>, </a:t>
                </a:r>
                <a14:m>
                  <m:oMath xmlns:m="http://schemas.openxmlformats.org/officeDocument/2006/math">
                    <m:r>
                      <a:rPr lang="en-US" sz="2800" i="1" dirty="0" smtClean="0">
                        <a:latin typeface="Cambria Math" panose="02040503050406030204" pitchFamily="18" charset="0"/>
                      </a:rPr>
                      <m:t>𝑞</m:t>
                    </m:r>
                  </m:oMath>
                </a14:m>
                <a:r>
                  <a:rPr lang="en-US" sz="2800" dirty="0"/>
                  <a:t>, and </a:t>
                </a:r>
                <a14:m>
                  <m:oMath xmlns:m="http://schemas.openxmlformats.org/officeDocument/2006/math">
                    <m:r>
                      <a:rPr lang="en-US" sz="2800" i="1" dirty="0" smtClean="0">
                        <a:latin typeface="Cambria Math" panose="02040503050406030204" pitchFamily="18" charset="0"/>
                      </a:rPr>
                      <m:t>𝑝</m:t>
                    </m:r>
                    <m:r>
                      <a:rPr lang="en-US" sz="2800" i="1" dirty="0" smtClean="0">
                        <a:latin typeface="Cambria Math" panose="02040503050406030204" pitchFamily="18" charset="0"/>
                      </a:rPr>
                      <m:t>∧</m:t>
                    </m:r>
                    <m:r>
                      <a:rPr lang="en-US" sz="2800" i="1" dirty="0" smtClean="0">
                        <a:latin typeface="Cambria Math" panose="02040503050406030204" pitchFamily="18" charset="0"/>
                      </a:rPr>
                      <m:t>𝑞</m:t>
                    </m:r>
                  </m:oMath>
                </a14:m>
                <a:r>
                  <a:rPr lang="en-US" sz="2800" dirty="0"/>
                  <a:t>.</a:t>
                </a:r>
              </a:p>
              <a:p>
                <a:endParaRPr lang="en-IN"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7F5C6033-61D9-8D8D-97FB-DBDC8E88442A}"/>
                  </a:ext>
                </a:extLst>
              </p:cNvPr>
              <p:cNvGraphicFramePr>
                <a:graphicFrameLocks noGrp="1"/>
              </p:cNvGraphicFramePr>
              <p:nvPr>
                <p:extLst>
                  <p:ext uri="{D42A27DB-BD31-4B8C-83A1-F6EECF244321}">
                    <p14:modId xmlns:p14="http://schemas.microsoft.com/office/powerpoint/2010/main" val="2523120668"/>
                  </p:ext>
                </p:extLst>
              </p:nvPr>
            </p:nvGraphicFramePr>
            <p:xfrm>
              <a:off x="2895600" y="3048000"/>
              <a:ext cx="2209800" cy="1828800"/>
            </p:xfrm>
            <a:graphic>
              <a:graphicData uri="http://schemas.openxmlformats.org/drawingml/2006/table">
                <a:tbl>
                  <a:tblPr firstRow="1" bandRow="1">
                    <a:tableStyleId>{5C22544A-7EE6-4342-B048-85BDC9FD1C3A}</a:tableStyleId>
                  </a:tblPr>
                  <a:tblGrid>
                    <a:gridCol w="736600">
                      <a:extLst>
                        <a:ext uri="{9D8B030D-6E8A-4147-A177-3AD203B41FA5}">
                          <a16:colId xmlns:a16="http://schemas.microsoft.com/office/drawing/2014/main" val="1552168975"/>
                        </a:ext>
                      </a:extLst>
                    </a:gridCol>
                    <a:gridCol w="736600">
                      <a:extLst>
                        <a:ext uri="{9D8B030D-6E8A-4147-A177-3AD203B41FA5}">
                          <a16:colId xmlns:a16="http://schemas.microsoft.com/office/drawing/2014/main" val="2560120956"/>
                        </a:ext>
                      </a:extLst>
                    </a:gridCol>
                    <a:gridCol w="736600">
                      <a:extLst>
                        <a:ext uri="{9D8B030D-6E8A-4147-A177-3AD203B41FA5}">
                          <a16:colId xmlns:a16="http://schemas.microsoft.com/office/drawing/2014/main" val="1141118904"/>
                        </a:ext>
                      </a:extLst>
                    </a:gridCol>
                  </a:tblGrid>
                  <a:tr h="231439">
                    <a:tc>
                      <a:txBody>
                        <a:bodyPr/>
                        <a:lstStyle/>
                        <a:p>
                          <a:pPr algn="ct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𝒑</m:t>
                                </m:r>
                              </m:oMath>
                            </m:oMathPara>
                          </a14:m>
                          <a:endParaRPr lang="en-IN" dirty="0"/>
                        </a:p>
                      </a:txBody>
                      <a:tcPr/>
                    </a:tc>
                    <a:tc>
                      <a:txBody>
                        <a:bodyPr/>
                        <a:lstStyle/>
                        <a:p>
                          <a:pPr algn="ct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ea typeface="Cambria Math" panose="02040503050406030204" pitchFamily="18" charset="0"/>
                                  </a:rPr>
                                  <m:t>𝒒</m:t>
                                </m:r>
                              </m:oMath>
                            </m:oMathPara>
                          </a14:m>
                          <a:endParaRPr lang="en-IN" dirty="0"/>
                        </a:p>
                      </a:txBody>
                      <a:tcPr/>
                    </a:tc>
                    <a:tc>
                      <a:txBody>
                        <a:bodyPr/>
                        <a:lstStyle/>
                        <a:p>
                          <a:pPr algn="ct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𝒑</m:t>
                                </m:r>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𝒒</m:t>
                                </m:r>
                              </m:oMath>
                            </m:oMathPara>
                          </a14:m>
                          <a:endParaRPr lang="en-IN" dirty="0"/>
                        </a:p>
                      </a:txBody>
                      <a:tcPr/>
                    </a:tc>
                    <a:extLst>
                      <a:ext uri="{0D108BD9-81ED-4DB2-BD59-A6C34878D82A}">
                        <a16:rowId xmlns:a16="http://schemas.microsoft.com/office/drawing/2014/main" val="1191597081"/>
                      </a:ext>
                    </a:extLst>
                  </a:tr>
                  <a:tr h="231439">
                    <a:tc>
                      <a:txBody>
                        <a:bodyPr/>
                        <a:lstStyle/>
                        <a:p>
                          <a:pPr algn="ctr"/>
                          <a:endParaRPr lang="en-IN" i="0" dirty="0"/>
                        </a:p>
                      </a:txBody>
                      <a:tcPr/>
                    </a:tc>
                    <a:tc>
                      <a:txBody>
                        <a:bodyPr/>
                        <a:lstStyle/>
                        <a:p>
                          <a:endParaRPr lang="en-IN" dirty="0"/>
                        </a:p>
                      </a:txBody>
                      <a:tcPr/>
                    </a:tc>
                    <a:tc>
                      <a:txBody>
                        <a:bodyPr/>
                        <a:lstStyle/>
                        <a:p>
                          <a:endParaRPr lang="en-IN" dirty="0"/>
                        </a:p>
                      </a:txBody>
                      <a:tcPr/>
                    </a:tc>
                    <a:extLst>
                      <a:ext uri="{0D108BD9-81ED-4DB2-BD59-A6C34878D82A}">
                        <a16:rowId xmlns:a16="http://schemas.microsoft.com/office/drawing/2014/main" val="3108722442"/>
                      </a:ext>
                    </a:extLst>
                  </a:tr>
                  <a:tr h="231439">
                    <a:tc>
                      <a:txBody>
                        <a:bodyPr/>
                        <a:lstStyle/>
                        <a:p>
                          <a:pPr algn="ctr"/>
                          <a:endParaRPr lang="en-IN" i="0" dirty="0"/>
                        </a:p>
                      </a:txBody>
                      <a:tcPr/>
                    </a:tc>
                    <a:tc>
                      <a:txBody>
                        <a:bodyPr/>
                        <a:lstStyle/>
                        <a:p>
                          <a:endParaRPr lang="en-IN" dirty="0"/>
                        </a:p>
                      </a:txBody>
                      <a:tcPr/>
                    </a:tc>
                    <a:tc>
                      <a:txBody>
                        <a:bodyPr/>
                        <a:lstStyle/>
                        <a:p>
                          <a:endParaRPr lang="en-IN" dirty="0"/>
                        </a:p>
                      </a:txBody>
                      <a:tcPr/>
                    </a:tc>
                    <a:extLst>
                      <a:ext uri="{0D108BD9-81ED-4DB2-BD59-A6C34878D82A}">
                        <a16:rowId xmlns:a16="http://schemas.microsoft.com/office/drawing/2014/main" val="1710309428"/>
                      </a:ext>
                    </a:extLst>
                  </a:tr>
                  <a:tr h="231439">
                    <a:tc>
                      <a:txBody>
                        <a:bodyPr/>
                        <a:lstStyle/>
                        <a:p>
                          <a:pPr algn="ctr"/>
                          <a:endParaRPr lang="en-IN" i="0" dirty="0"/>
                        </a:p>
                      </a:txBody>
                      <a:tcPr/>
                    </a:tc>
                    <a:tc>
                      <a:txBody>
                        <a:bodyPr/>
                        <a:lstStyle/>
                        <a:p>
                          <a:endParaRPr lang="en-IN" dirty="0"/>
                        </a:p>
                      </a:txBody>
                      <a:tcPr/>
                    </a:tc>
                    <a:tc>
                      <a:txBody>
                        <a:bodyPr/>
                        <a:lstStyle/>
                        <a:p>
                          <a:endParaRPr lang="en-IN" dirty="0"/>
                        </a:p>
                      </a:txBody>
                      <a:tcPr/>
                    </a:tc>
                    <a:extLst>
                      <a:ext uri="{0D108BD9-81ED-4DB2-BD59-A6C34878D82A}">
                        <a16:rowId xmlns:a16="http://schemas.microsoft.com/office/drawing/2014/main" val="171602015"/>
                      </a:ext>
                    </a:extLst>
                  </a:tr>
                  <a:tr h="231439">
                    <a:tc>
                      <a:txBody>
                        <a:bodyPr/>
                        <a:lstStyle/>
                        <a:p>
                          <a:pPr algn="ctr"/>
                          <a:endParaRPr lang="en-IN" i="0" dirty="0"/>
                        </a:p>
                      </a:txBody>
                      <a:tcPr/>
                    </a:tc>
                    <a:tc>
                      <a:txBody>
                        <a:bodyPr/>
                        <a:lstStyle/>
                        <a:p>
                          <a:endParaRPr lang="en-IN" dirty="0"/>
                        </a:p>
                      </a:txBody>
                      <a:tcPr/>
                    </a:tc>
                    <a:tc>
                      <a:txBody>
                        <a:bodyPr/>
                        <a:lstStyle/>
                        <a:p>
                          <a:endParaRPr lang="en-IN" dirty="0"/>
                        </a:p>
                      </a:txBody>
                      <a:tcPr/>
                    </a:tc>
                    <a:extLst>
                      <a:ext uri="{0D108BD9-81ED-4DB2-BD59-A6C34878D82A}">
                        <a16:rowId xmlns:a16="http://schemas.microsoft.com/office/drawing/2014/main" val="4171202814"/>
                      </a:ext>
                    </a:extLst>
                  </a:tr>
                </a:tbl>
              </a:graphicData>
            </a:graphic>
          </p:graphicFrame>
        </mc:Choice>
        <mc:Fallback xmlns="">
          <p:graphicFrame>
            <p:nvGraphicFramePr>
              <p:cNvPr id="4" name="Table 3">
                <a:extLst>
                  <a:ext uri="{FF2B5EF4-FFF2-40B4-BE49-F238E27FC236}">
                    <a16:creationId xmlns:a16="http://schemas.microsoft.com/office/drawing/2014/main" id="{7F5C6033-61D9-8D8D-97FB-DBDC8E88442A}"/>
                  </a:ext>
                </a:extLst>
              </p:cNvPr>
              <p:cNvGraphicFramePr>
                <a:graphicFrameLocks noGrp="1"/>
              </p:cNvGraphicFramePr>
              <p:nvPr>
                <p:extLst>
                  <p:ext uri="{D42A27DB-BD31-4B8C-83A1-F6EECF244321}">
                    <p14:modId xmlns:p14="http://schemas.microsoft.com/office/powerpoint/2010/main" val="2523120668"/>
                  </p:ext>
                </p:extLst>
              </p:nvPr>
            </p:nvGraphicFramePr>
            <p:xfrm>
              <a:off x="2895600" y="3048000"/>
              <a:ext cx="2209800" cy="1828800"/>
            </p:xfrm>
            <a:graphic>
              <a:graphicData uri="http://schemas.openxmlformats.org/drawingml/2006/table">
                <a:tbl>
                  <a:tblPr firstRow="1" bandRow="1">
                    <a:tableStyleId>{5C22544A-7EE6-4342-B048-85BDC9FD1C3A}</a:tableStyleId>
                  </a:tblPr>
                  <a:tblGrid>
                    <a:gridCol w="736600">
                      <a:extLst>
                        <a:ext uri="{9D8B030D-6E8A-4147-A177-3AD203B41FA5}">
                          <a16:colId xmlns:a16="http://schemas.microsoft.com/office/drawing/2014/main" val="1552168975"/>
                        </a:ext>
                      </a:extLst>
                    </a:gridCol>
                    <a:gridCol w="736600">
                      <a:extLst>
                        <a:ext uri="{9D8B030D-6E8A-4147-A177-3AD203B41FA5}">
                          <a16:colId xmlns:a16="http://schemas.microsoft.com/office/drawing/2014/main" val="2560120956"/>
                        </a:ext>
                      </a:extLst>
                    </a:gridCol>
                    <a:gridCol w="736600">
                      <a:extLst>
                        <a:ext uri="{9D8B030D-6E8A-4147-A177-3AD203B41FA5}">
                          <a16:colId xmlns:a16="http://schemas.microsoft.com/office/drawing/2014/main" val="1141118904"/>
                        </a:ext>
                      </a:extLst>
                    </a:gridCol>
                  </a:tblGrid>
                  <a:tr h="365760">
                    <a:tc>
                      <a:txBody>
                        <a:bodyPr/>
                        <a:lstStyle/>
                        <a:p>
                          <a:endParaRPr lang="en-US"/>
                        </a:p>
                      </a:txBody>
                      <a:tcPr>
                        <a:blipFill>
                          <a:blip r:embed="rId3"/>
                          <a:stretch>
                            <a:fillRect l="-1653" t="-3333" r="-203306" b="-405000"/>
                          </a:stretch>
                        </a:blipFill>
                      </a:tcPr>
                    </a:tc>
                    <a:tc>
                      <a:txBody>
                        <a:bodyPr/>
                        <a:lstStyle/>
                        <a:p>
                          <a:endParaRPr lang="en-US"/>
                        </a:p>
                      </a:txBody>
                      <a:tcPr>
                        <a:blipFill>
                          <a:blip r:embed="rId3"/>
                          <a:stretch>
                            <a:fillRect l="-101653" t="-3333" r="-103306" b="-405000"/>
                          </a:stretch>
                        </a:blipFill>
                      </a:tcPr>
                    </a:tc>
                    <a:tc>
                      <a:txBody>
                        <a:bodyPr/>
                        <a:lstStyle/>
                        <a:p>
                          <a:endParaRPr lang="en-US"/>
                        </a:p>
                      </a:txBody>
                      <a:tcPr>
                        <a:blipFill>
                          <a:blip r:embed="rId3"/>
                          <a:stretch>
                            <a:fillRect l="-201653" t="-3333" r="-3306" b="-405000"/>
                          </a:stretch>
                        </a:blipFill>
                      </a:tcPr>
                    </a:tc>
                    <a:extLst>
                      <a:ext uri="{0D108BD9-81ED-4DB2-BD59-A6C34878D82A}">
                        <a16:rowId xmlns:a16="http://schemas.microsoft.com/office/drawing/2014/main" val="1191597081"/>
                      </a:ext>
                    </a:extLst>
                  </a:tr>
                  <a:tr h="365760">
                    <a:tc>
                      <a:txBody>
                        <a:bodyPr/>
                        <a:lstStyle/>
                        <a:p>
                          <a:pPr algn="ctr"/>
                          <a:endParaRPr lang="en-IN" i="0" dirty="0"/>
                        </a:p>
                      </a:txBody>
                      <a:tcPr/>
                    </a:tc>
                    <a:tc>
                      <a:txBody>
                        <a:bodyPr/>
                        <a:lstStyle/>
                        <a:p>
                          <a:endParaRPr lang="en-IN" dirty="0"/>
                        </a:p>
                      </a:txBody>
                      <a:tcPr/>
                    </a:tc>
                    <a:tc>
                      <a:txBody>
                        <a:bodyPr/>
                        <a:lstStyle/>
                        <a:p>
                          <a:endParaRPr lang="en-IN"/>
                        </a:p>
                      </a:txBody>
                      <a:tcPr/>
                    </a:tc>
                    <a:extLst>
                      <a:ext uri="{0D108BD9-81ED-4DB2-BD59-A6C34878D82A}">
                        <a16:rowId xmlns:a16="http://schemas.microsoft.com/office/drawing/2014/main" val="3108722442"/>
                      </a:ext>
                    </a:extLst>
                  </a:tr>
                  <a:tr h="365760">
                    <a:tc>
                      <a:txBody>
                        <a:bodyPr/>
                        <a:lstStyle/>
                        <a:p>
                          <a:pPr algn="ctr"/>
                          <a:endParaRPr lang="en-IN" i="0" dirty="0"/>
                        </a:p>
                      </a:txBody>
                      <a:tcPr/>
                    </a:tc>
                    <a:tc>
                      <a:txBody>
                        <a:bodyPr/>
                        <a:lstStyle/>
                        <a:p>
                          <a:endParaRPr lang="en-IN" dirty="0"/>
                        </a:p>
                      </a:txBody>
                      <a:tcPr/>
                    </a:tc>
                    <a:tc>
                      <a:txBody>
                        <a:bodyPr/>
                        <a:lstStyle/>
                        <a:p>
                          <a:endParaRPr lang="en-IN" dirty="0"/>
                        </a:p>
                      </a:txBody>
                      <a:tcPr/>
                    </a:tc>
                    <a:extLst>
                      <a:ext uri="{0D108BD9-81ED-4DB2-BD59-A6C34878D82A}">
                        <a16:rowId xmlns:a16="http://schemas.microsoft.com/office/drawing/2014/main" val="1710309428"/>
                      </a:ext>
                    </a:extLst>
                  </a:tr>
                  <a:tr h="365760">
                    <a:tc>
                      <a:txBody>
                        <a:bodyPr/>
                        <a:lstStyle/>
                        <a:p>
                          <a:pPr algn="ctr"/>
                          <a:endParaRPr lang="en-IN" i="0" dirty="0"/>
                        </a:p>
                      </a:txBody>
                      <a:tcPr/>
                    </a:tc>
                    <a:tc>
                      <a:txBody>
                        <a:bodyPr/>
                        <a:lstStyle/>
                        <a:p>
                          <a:endParaRPr lang="en-IN" dirty="0"/>
                        </a:p>
                      </a:txBody>
                      <a:tcPr/>
                    </a:tc>
                    <a:tc>
                      <a:txBody>
                        <a:bodyPr/>
                        <a:lstStyle/>
                        <a:p>
                          <a:endParaRPr lang="en-IN" dirty="0"/>
                        </a:p>
                      </a:txBody>
                      <a:tcPr/>
                    </a:tc>
                    <a:extLst>
                      <a:ext uri="{0D108BD9-81ED-4DB2-BD59-A6C34878D82A}">
                        <a16:rowId xmlns:a16="http://schemas.microsoft.com/office/drawing/2014/main" val="171602015"/>
                      </a:ext>
                    </a:extLst>
                  </a:tr>
                  <a:tr h="365760">
                    <a:tc>
                      <a:txBody>
                        <a:bodyPr/>
                        <a:lstStyle/>
                        <a:p>
                          <a:pPr algn="ctr"/>
                          <a:endParaRPr lang="en-IN" i="0" dirty="0"/>
                        </a:p>
                      </a:txBody>
                      <a:tcPr/>
                    </a:tc>
                    <a:tc>
                      <a:txBody>
                        <a:bodyPr/>
                        <a:lstStyle/>
                        <a:p>
                          <a:endParaRPr lang="en-IN" dirty="0"/>
                        </a:p>
                      </a:txBody>
                      <a:tcPr/>
                    </a:tc>
                    <a:tc>
                      <a:txBody>
                        <a:bodyPr/>
                        <a:lstStyle/>
                        <a:p>
                          <a:endParaRPr lang="en-IN" dirty="0"/>
                        </a:p>
                      </a:txBody>
                      <a:tcPr/>
                    </a:tc>
                    <a:extLst>
                      <a:ext uri="{0D108BD9-81ED-4DB2-BD59-A6C34878D82A}">
                        <a16:rowId xmlns:a16="http://schemas.microsoft.com/office/drawing/2014/main" val="4171202814"/>
                      </a:ext>
                    </a:extLst>
                  </a:tr>
                </a:tbl>
              </a:graphicData>
            </a:graphic>
          </p:graphicFrame>
        </mc:Fallback>
      </mc:AlternateContent>
    </p:spTree>
    <p:extLst>
      <p:ext uri="{BB962C8B-B14F-4D97-AF65-F5344CB8AC3E}">
        <p14:creationId xmlns:p14="http://schemas.microsoft.com/office/powerpoint/2010/main" val="2777078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2: Constructing a Truth Table for a Conjunction</a:t>
            </a:r>
            <a:r>
              <a:rPr lang="en-US" dirty="0"/>
              <a:t> (cont.)</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dirty="0"/>
                  <a:t>Next, fill in all the possible combinations of truth values for the simple statements. Recall that each simple statement can be either true or false. It is either true or false that today is my birthday, and it is either true or false that I will be </a:t>
                </a:r>
                <a14:m>
                  <m:oMath xmlns:m="http://schemas.openxmlformats.org/officeDocument/2006/math">
                    <m:r>
                      <a:rPr lang="en-US" i="1" dirty="0" smtClean="0">
                        <a:latin typeface="Cambria Math" panose="02040503050406030204" pitchFamily="18" charset="0"/>
                      </a:rPr>
                      <m:t>21</m:t>
                    </m:r>
                  </m:oMath>
                </a14:m>
                <a:r>
                  <a:rPr lang="en-US" dirty="0"/>
                  <a:t>.</a:t>
                </a:r>
                <a:endParaRPr lang="en-US" sz="2800" dirty="0"/>
              </a:p>
              <a:p>
                <a:endParaRPr lang="en-IN"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926"/>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7F5C6033-61D9-8D8D-97FB-DBDC8E88442A}"/>
                  </a:ext>
                </a:extLst>
              </p:cNvPr>
              <p:cNvGraphicFramePr>
                <a:graphicFrameLocks noGrp="1"/>
              </p:cNvGraphicFramePr>
              <p:nvPr>
                <p:extLst>
                  <p:ext uri="{D42A27DB-BD31-4B8C-83A1-F6EECF244321}">
                    <p14:modId xmlns:p14="http://schemas.microsoft.com/office/powerpoint/2010/main" val="567447682"/>
                  </p:ext>
                </p:extLst>
              </p:nvPr>
            </p:nvGraphicFramePr>
            <p:xfrm>
              <a:off x="2971800" y="3512820"/>
              <a:ext cx="2209800" cy="1828800"/>
            </p:xfrm>
            <a:graphic>
              <a:graphicData uri="http://schemas.openxmlformats.org/drawingml/2006/table">
                <a:tbl>
                  <a:tblPr firstRow="1" bandRow="1">
                    <a:tableStyleId>{5C22544A-7EE6-4342-B048-85BDC9FD1C3A}</a:tableStyleId>
                  </a:tblPr>
                  <a:tblGrid>
                    <a:gridCol w="736600">
                      <a:extLst>
                        <a:ext uri="{9D8B030D-6E8A-4147-A177-3AD203B41FA5}">
                          <a16:colId xmlns:a16="http://schemas.microsoft.com/office/drawing/2014/main" val="1552168975"/>
                        </a:ext>
                      </a:extLst>
                    </a:gridCol>
                    <a:gridCol w="736600">
                      <a:extLst>
                        <a:ext uri="{9D8B030D-6E8A-4147-A177-3AD203B41FA5}">
                          <a16:colId xmlns:a16="http://schemas.microsoft.com/office/drawing/2014/main" val="2560120956"/>
                        </a:ext>
                      </a:extLst>
                    </a:gridCol>
                    <a:gridCol w="736600">
                      <a:extLst>
                        <a:ext uri="{9D8B030D-6E8A-4147-A177-3AD203B41FA5}">
                          <a16:colId xmlns:a16="http://schemas.microsoft.com/office/drawing/2014/main" val="1141118904"/>
                        </a:ext>
                      </a:extLst>
                    </a:gridCol>
                  </a:tblGrid>
                  <a:tr h="231439">
                    <a:tc>
                      <a:txBody>
                        <a:bodyPr/>
                        <a:lstStyle/>
                        <a:p>
                          <a:pPr algn="ct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𝒑</m:t>
                                </m:r>
                              </m:oMath>
                            </m:oMathPara>
                          </a14:m>
                          <a:endParaRPr lang="en-IN" dirty="0"/>
                        </a:p>
                      </a:txBody>
                      <a:tcPr/>
                    </a:tc>
                    <a:tc>
                      <a:txBody>
                        <a:bodyPr/>
                        <a:lstStyle/>
                        <a:p>
                          <a:pPr algn="ct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ea typeface="Cambria Math" panose="02040503050406030204" pitchFamily="18" charset="0"/>
                                  </a:rPr>
                                  <m:t>𝒒</m:t>
                                </m:r>
                              </m:oMath>
                            </m:oMathPara>
                          </a14:m>
                          <a:endParaRPr lang="en-IN" dirty="0"/>
                        </a:p>
                      </a:txBody>
                      <a:tcPr/>
                    </a:tc>
                    <a:tc>
                      <a:txBody>
                        <a:bodyPr/>
                        <a:lstStyle/>
                        <a:p>
                          <a:pPr algn="ct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𝒑</m:t>
                                </m:r>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𝒒</m:t>
                                </m:r>
                              </m:oMath>
                            </m:oMathPara>
                          </a14:m>
                          <a:endParaRPr lang="en-IN" dirty="0"/>
                        </a:p>
                      </a:txBody>
                      <a:tcPr/>
                    </a:tc>
                    <a:extLst>
                      <a:ext uri="{0D108BD9-81ED-4DB2-BD59-A6C34878D82A}">
                        <a16:rowId xmlns:a16="http://schemas.microsoft.com/office/drawing/2014/main" val="1191597081"/>
                      </a:ext>
                    </a:extLst>
                  </a:tr>
                  <a:tr h="231439">
                    <a:tc>
                      <a:txBody>
                        <a:bodyPr/>
                        <a:lstStyle/>
                        <a:p>
                          <a:pPr algn="ctr"/>
                          <a14:m>
                            <m:oMathPara xmlns:m="http://schemas.openxmlformats.org/officeDocument/2006/math">
                              <m:oMathParaPr>
                                <m:jc m:val="centerGroup"/>
                              </m:oMathParaPr>
                              <m:oMath xmlns:m="http://schemas.openxmlformats.org/officeDocument/2006/math">
                                <m:r>
                                  <m:rPr>
                                    <m:sty m:val="p"/>
                                  </m:rPr>
                                  <a:rPr lang="en-US" i="0" dirty="0" smtClean="0">
                                    <a:latin typeface="Cambria Math" panose="02040503050406030204" pitchFamily="18" charset="0"/>
                                  </a:rPr>
                                  <m:t>T</m:t>
                                </m:r>
                              </m:oMath>
                            </m:oMathPara>
                          </a14:m>
                          <a:endParaRPr lang="en-IN" i="0" dirty="0"/>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T</m:t>
                                </m:r>
                              </m:oMath>
                            </m:oMathPara>
                          </a14:m>
                          <a:endParaRPr lang="en-IN" i="0" dirty="0"/>
                        </a:p>
                      </a:txBody>
                      <a:tcPr/>
                    </a:tc>
                    <a:tc>
                      <a:txBody>
                        <a:bodyPr/>
                        <a:lstStyle/>
                        <a:p>
                          <a:endParaRPr lang="en-IN" dirty="0"/>
                        </a:p>
                      </a:txBody>
                      <a:tcPr/>
                    </a:tc>
                    <a:extLst>
                      <a:ext uri="{0D108BD9-81ED-4DB2-BD59-A6C34878D82A}">
                        <a16:rowId xmlns:a16="http://schemas.microsoft.com/office/drawing/2014/main" val="3108722442"/>
                      </a:ext>
                    </a:extLst>
                  </a:tr>
                  <a:tr h="231439">
                    <a:tc>
                      <a:txBody>
                        <a:bodyPr/>
                        <a:lstStyle/>
                        <a:p>
                          <a:pPr algn="ct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T</m:t>
                                </m:r>
                              </m:oMath>
                            </m:oMathPara>
                          </a14:m>
                          <a:endParaRPr lang="en-IN" i="0" dirty="0"/>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F</m:t>
                                </m:r>
                              </m:oMath>
                            </m:oMathPara>
                          </a14:m>
                          <a:endParaRPr lang="en-IN" i="0" dirty="0"/>
                        </a:p>
                      </a:txBody>
                      <a:tcPr/>
                    </a:tc>
                    <a:tc>
                      <a:txBody>
                        <a:bodyPr/>
                        <a:lstStyle/>
                        <a:p>
                          <a:endParaRPr lang="en-IN" dirty="0"/>
                        </a:p>
                      </a:txBody>
                      <a:tcPr/>
                    </a:tc>
                    <a:extLst>
                      <a:ext uri="{0D108BD9-81ED-4DB2-BD59-A6C34878D82A}">
                        <a16:rowId xmlns:a16="http://schemas.microsoft.com/office/drawing/2014/main" val="1710309428"/>
                      </a:ext>
                    </a:extLst>
                  </a:tr>
                  <a:tr h="231439">
                    <a:tc>
                      <a:txBody>
                        <a:bodyPr/>
                        <a:lstStyle/>
                        <a:p>
                          <a:pPr algn="ct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F</m:t>
                                </m:r>
                              </m:oMath>
                            </m:oMathPara>
                          </a14:m>
                          <a:endParaRPr lang="en-IN" i="0" dirty="0"/>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T</m:t>
                                </m:r>
                              </m:oMath>
                            </m:oMathPara>
                          </a14:m>
                          <a:endParaRPr lang="en-IN" i="0" dirty="0"/>
                        </a:p>
                      </a:txBody>
                      <a:tcPr/>
                    </a:tc>
                    <a:tc>
                      <a:txBody>
                        <a:bodyPr/>
                        <a:lstStyle/>
                        <a:p>
                          <a:endParaRPr lang="en-IN" dirty="0"/>
                        </a:p>
                      </a:txBody>
                      <a:tcPr/>
                    </a:tc>
                    <a:extLst>
                      <a:ext uri="{0D108BD9-81ED-4DB2-BD59-A6C34878D82A}">
                        <a16:rowId xmlns:a16="http://schemas.microsoft.com/office/drawing/2014/main" val="171602015"/>
                      </a:ext>
                    </a:extLst>
                  </a:tr>
                  <a:tr h="231439">
                    <a:tc>
                      <a:txBody>
                        <a:bodyPr/>
                        <a:lstStyle/>
                        <a:p>
                          <a:pPr algn="ct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F</m:t>
                                </m:r>
                              </m:oMath>
                            </m:oMathPara>
                          </a14:m>
                          <a:endParaRPr lang="en-IN" i="0" dirty="0"/>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F</m:t>
                                </m:r>
                              </m:oMath>
                            </m:oMathPara>
                          </a14:m>
                          <a:endParaRPr lang="en-IN" i="0" dirty="0"/>
                        </a:p>
                      </a:txBody>
                      <a:tcPr/>
                    </a:tc>
                    <a:tc>
                      <a:txBody>
                        <a:bodyPr/>
                        <a:lstStyle/>
                        <a:p>
                          <a:endParaRPr lang="en-IN" dirty="0"/>
                        </a:p>
                      </a:txBody>
                      <a:tcPr/>
                    </a:tc>
                    <a:extLst>
                      <a:ext uri="{0D108BD9-81ED-4DB2-BD59-A6C34878D82A}">
                        <a16:rowId xmlns:a16="http://schemas.microsoft.com/office/drawing/2014/main" val="4171202814"/>
                      </a:ext>
                    </a:extLst>
                  </a:tr>
                </a:tbl>
              </a:graphicData>
            </a:graphic>
          </p:graphicFrame>
        </mc:Choice>
        <mc:Fallback xmlns="">
          <p:graphicFrame>
            <p:nvGraphicFramePr>
              <p:cNvPr id="4" name="Table 3">
                <a:extLst>
                  <a:ext uri="{FF2B5EF4-FFF2-40B4-BE49-F238E27FC236}">
                    <a16:creationId xmlns:a16="http://schemas.microsoft.com/office/drawing/2014/main" id="{7F5C6033-61D9-8D8D-97FB-DBDC8E88442A}"/>
                  </a:ext>
                </a:extLst>
              </p:cNvPr>
              <p:cNvGraphicFramePr>
                <a:graphicFrameLocks noGrp="1"/>
              </p:cNvGraphicFramePr>
              <p:nvPr>
                <p:extLst>
                  <p:ext uri="{D42A27DB-BD31-4B8C-83A1-F6EECF244321}">
                    <p14:modId xmlns:p14="http://schemas.microsoft.com/office/powerpoint/2010/main" val="567447682"/>
                  </p:ext>
                </p:extLst>
              </p:nvPr>
            </p:nvGraphicFramePr>
            <p:xfrm>
              <a:off x="2971800" y="3512820"/>
              <a:ext cx="2209800" cy="1828800"/>
            </p:xfrm>
            <a:graphic>
              <a:graphicData uri="http://schemas.openxmlformats.org/drawingml/2006/table">
                <a:tbl>
                  <a:tblPr firstRow="1" bandRow="1">
                    <a:tableStyleId>{5C22544A-7EE6-4342-B048-85BDC9FD1C3A}</a:tableStyleId>
                  </a:tblPr>
                  <a:tblGrid>
                    <a:gridCol w="736600">
                      <a:extLst>
                        <a:ext uri="{9D8B030D-6E8A-4147-A177-3AD203B41FA5}">
                          <a16:colId xmlns:a16="http://schemas.microsoft.com/office/drawing/2014/main" val="1552168975"/>
                        </a:ext>
                      </a:extLst>
                    </a:gridCol>
                    <a:gridCol w="736600">
                      <a:extLst>
                        <a:ext uri="{9D8B030D-6E8A-4147-A177-3AD203B41FA5}">
                          <a16:colId xmlns:a16="http://schemas.microsoft.com/office/drawing/2014/main" val="2560120956"/>
                        </a:ext>
                      </a:extLst>
                    </a:gridCol>
                    <a:gridCol w="736600">
                      <a:extLst>
                        <a:ext uri="{9D8B030D-6E8A-4147-A177-3AD203B41FA5}">
                          <a16:colId xmlns:a16="http://schemas.microsoft.com/office/drawing/2014/main" val="1141118904"/>
                        </a:ext>
                      </a:extLst>
                    </a:gridCol>
                  </a:tblGrid>
                  <a:tr h="365760">
                    <a:tc>
                      <a:txBody>
                        <a:bodyPr/>
                        <a:lstStyle/>
                        <a:p>
                          <a:endParaRPr lang="en-US"/>
                        </a:p>
                      </a:txBody>
                      <a:tcPr>
                        <a:blipFill>
                          <a:blip r:embed="rId3"/>
                          <a:stretch>
                            <a:fillRect l="-826" t="-1667" r="-204132" b="-405000"/>
                          </a:stretch>
                        </a:blipFill>
                      </a:tcPr>
                    </a:tc>
                    <a:tc>
                      <a:txBody>
                        <a:bodyPr/>
                        <a:lstStyle/>
                        <a:p>
                          <a:endParaRPr lang="en-US"/>
                        </a:p>
                      </a:txBody>
                      <a:tcPr>
                        <a:blipFill>
                          <a:blip r:embed="rId3"/>
                          <a:stretch>
                            <a:fillRect l="-100826" t="-1667" r="-104132" b="-405000"/>
                          </a:stretch>
                        </a:blipFill>
                      </a:tcPr>
                    </a:tc>
                    <a:tc>
                      <a:txBody>
                        <a:bodyPr/>
                        <a:lstStyle/>
                        <a:p>
                          <a:endParaRPr lang="en-US"/>
                        </a:p>
                      </a:txBody>
                      <a:tcPr>
                        <a:blipFill>
                          <a:blip r:embed="rId3"/>
                          <a:stretch>
                            <a:fillRect l="-200826" t="-1667" r="-4132" b="-405000"/>
                          </a:stretch>
                        </a:blipFill>
                      </a:tcPr>
                    </a:tc>
                    <a:extLst>
                      <a:ext uri="{0D108BD9-81ED-4DB2-BD59-A6C34878D82A}">
                        <a16:rowId xmlns:a16="http://schemas.microsoft.com/office/drawing/2014/main" val="1191597081"/>
                      </a:ext>
                    </a:extLst>
                  </a:tr>
                  <a:tr h="365760">
                    <a:tc>
                      <a:txBody>
                        <a:bodyPr/>
                        <a:lstStyle/>
                        <a:p>
                          <a:endParaRPr lang="en-US"/>
                        </a:p>
                      </a:txBody>
                      <a:tcPr>
                        <a:blipFill>
                          <a:blip r:embed="rId3"/>
                          <a:stretch>
                            <a:fillRect l="-826" t="-101667" r="-204132" b="-305000"/>
                          </a:stretch>
                        </a:blipFill>
                      </a:tcPr>
                    </a:tc>
                    <a:tc>
                      <a:txBody>
                        <a:bodyPr/>
                        <a:lstStyle/>
                        <a:p>
                          <a:endParaRPr lang="en-US"/>
                        </a:p>
                      </a:txBody>
                      <a:tcPr>
                        <a:blipFill>
                          <a:blip r:embed="rId3"/>
                          <a:stretch>
                            <a:fillRect l="-100826" t="-101667" r="-104132" b="-305000"/>
                          </a:stretch>
                        </a:blipFill>
                      </a:tcPr>
                    </a:tc>
                    <a:tc>
                      <a:txBody>
                        <a:bodyPr/>
                        <a:lstStyle/>
                        <a:p>
                          <a:endParaRPr lang="en-IN" dirty="0"/>
                        </a:p>
                      </a:txBody>
                      <a:tcPr/>
                    </a:tc>
                    <a:extLst>
                      <a:ext uri="{0D108BD9-81ED-4DB2-BD59-A6C34878D82A}">
                        <a16:rowId xmlns:a16="http://schemas.microsoft.com/office/drawing/2014/main" val="3108722442"/>
                      </a:ext>
                    </a:extLst>
                  </a:tr>
                  <a:tr h="365760">
                    <a:tc>
                      <a:txBody>
                        <a:bodyPr/>
                        <a:lstStyle/>
                        <a:p>
                          <a:endParaRPr lang="en-US"/>
                        </a:p>
                      </a:txBody>
                      <a:tcPr>
                        <a:blipFill>
                          <a:blip r:embed="rId3"/>
                          <a:stretch>
                            <a:fillRect l="-826" t="-198361" r="-204132" b="-200000"/>
                          </a:stretch>
                        </a:blipFill>
                      </a:tcPr>
                    </a:tc>
                    <a:tc>
                      <a:txBody>
                        <a:bodyPr/>
                        <a:lstStyle/>
                        <a:p>
                          <a:endParaRPr lang="en-US"/>
                        </a:p>
                      </a:txBody>
                      <a:tcPr>
                        <a:blipFill>
                          <a:blip r:embed="rId3"/>
                          <a:stretch>
                            <a:fillRect l="-100826" t="-198361" r="-104132" b="-200000"/>
                          </a:stretch>
                        </a:blipFill>
                      </a:tcPr>
                    </a:tc>
                    <a:tc>
                      <a:txBody>
                        <a:bodyPr/>
                        <a:lstStyle/>
                        <a:p>
                          <a:endParaRPr lang="en-IN" dirty="0"/>
                        </a:p>
                      </a:txBody>
                      <a:tcPr/>
                    </a:tc>
                    <a:extLst>
                      <a:ext uri="{0D108BD9-81ED-4DB2-BD59-A6C34878D82A}">
                        <a16:rowId xmlns:a16="http://schemas.microsoft.com/office/drawing/2014/main" val="1710309428"/>
                      </a:ext>
                    </a:extLst>
                  </a:tr>
                  <a:tr h="365760">
                    <a:tc>
                      <a:txBody>
                        <a:bodyPr/>
                        <a:lstStyle/>
                        <a:p>
                          <a:endParaRPr lang="en-US"/>
                        </a:p>
                      </a:txBody>
                      <a:tcPr>
                        <a:blipFill>
                          <a:blip r:embed="rId3"/>
                          <a:stretch>
                            <a:fillRect l="-826" t="-303333" r="-204132" b="-103333"/>
                          </a:stretch>
                        </a:blipFill>
                      </a:tcPr>
                    </a:tc>
                    <a:tc>
                      <a:txBody>
                        <a:bodyPr/>
                        <a:lstStyle/>
                        <a:p>
                          <a:endParaRPr lang="en-US"/>
                        </a:p>
                      </a:txBody>
                      <a:tcPr>
                        <a:blipFill>
                          <a:blip r:embed="rId3"/>
                          <a:stretch>
                            <a:fillRect l="-100826" t="-303333" r="-104132" b="-103333"/>
                          </a:stretch>
                        </a:blipFill>
                      </a:tcPr>
                    </a:tc>
                    <a:tc>
                      <a:txBody>
                        <a:bodyPr/>
                        <a:lstStyle/>
                        <a:p>
                          <a:endParaRPr lang="en-IN" dirty="0"/>
                        </a:p>
                      </a:txBody>
                      <a:tcPr/>
                    </a:tc>
                    <a:extLst>
                      <a:ext uri="{0D108BD9-81ED-4DB2-BD59-A6C34878D82A}">
                        <a16:rowId xmlns:a16="http://schemas.microsoft.com/office/drawing/2014/main" val="171602015"/>
                      </a:ext>
                    </a:extLst>
                  </a:tr>
                  <a:tr h="365760">
                    <a:tc>
                      <a:txBody>
                        <a:bodyPr/>
                        <a:lstStyle/>
                        <a:p>
                          <a:endParaRPr lang="en-US"/>
                        </a:p>
                      </a:txBody>
                      <a:tcPr>
                        <a:blipFill>
                          <a:blip r:embed="rId3"/>
                          <a:stretch>
                            <a:fillRect l="-826" t="-403333" r="-204132" b="-3333"/>
                          </a:stretch>
                        </a:blipFill>
                      </a:tcPr>
                    </a:tc>
                    <a:tc>
                      <a:txBody>
                        <a:bodyPr/>
                        <a:lstStyle/>
                        <a:p>
                          <a:endParaRPr lang="en-US"/>
                        </a:p>
                      </a:txBody>
                      <a:tcPr>
                        <a:blipFill>
                          <a:blip r:embed="rId3"/>
                          <a:stretch>
                            <a:fillRect l="-100826" t="-403333" r="-104132" b="-3333"/>
                          </a:stretch>
                        </a:blipFill>
                      </a:tcPr>
                    </a:tc>
                    <a:tc>
                      <a:txBody>
                        <a:bodyPr/>
                        <a:lstStyle/>
                        <a:p>
                          <a:endParaRPr lang="en-IN" dirty="0"/>
                        </a:p>
                      </a:txBody>
                      <a:tcPr/>
                    </a:tc>
                    <a:extLst>
                      <a:ext uri="{0D108BD9-81ED-4DB2-BD59-A6C34878D82A}">
                        <a16:rowId xmlns:a16="http://schemas.microsoft.com/office/drawing/2014/main" val="4171202814"/>
                      </a:ext>
                    </a:extLst>
                  </a:tr>
                </a:tbl>
              </a:graphicData>
            </a:graphic>
          </p:graphicFrame>
        </mc:Fallback>
      </mc:AlternateContent>
    </p:spTree>
    <p:extLst>
      <p:ext uri="{BB962C8B-B14F-4D97-AF65-F5344CB8AC3E}">
        <p14:creationId xmlns:p14="http://schemas.microsoft.com/office/powerpoint/2010/main" val="532419528"/>
      </p:ext>
    </p:extLst>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860</TotalTime>
  <Words>2162</Words>
  <Application>Microsoft Office PowerPoint</Application>
  <PresentationFormat>On-screen Show (4:3)</PresentationFormat>
  <Paragraphs>330</Paragraphs>
  <Slides>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Calibri</vt:lpstr>
      <vt:lpstr>Cambria Math</vt:lpstr>
      <vt:lpstr>Courier New</vt:lpstr>
      <vt:lpstr>Arial</vt:lpstr>
      <vt:lpstr>Office Theme</vt:lpstr>
      <vt:lpstr>Section 8.6</vt:lpstr>
      <vt:lpstr>Definition: Truth Table</vt:lpstr>
      <vt:lpstr>Example 1: Constructing a Truth Table for a Negation</vt:lpstr>
      <vt:lpstr>Example 1: Constructing a Truth Table for a Negation (cont.)</vt:lpstr>
      <vt:lpstr>Example 1: Constructing a Truth Table for a Negation (cont.)</vt:lpstr>
      <vt:lpstr>Properties: Truth Values of Conjunctions and Disjunctions</vt:lpstr>
      <vt:lpstr>Example 2: Constructing a Truth Table for a Conjunction</vt:lpstr>
      <vt:lpstr>Example 2: Constructing a Truth Table for a Conjunction (cont.)</vt:lpstr>
      <vt:lpstr>Example 2: Constructing a Truth Table for a Conjunction (cont.)</vt:lpstr>
      <vt:lpstr>Example 2: Constructing a Truth Table for a Conjunction (cont.)</vt:lpstr>
      <vt:lpstr>Example 2: Constructing a Truth Table for a Conjunction (cont.)</vt:lpstr>
      <vt:lpstr>Example 3: Constructing a Truth Table for a Disjunction</vt:lpstr>
      <vt:lpstr>Example 3: Constructing a Truth Table for a Disjunction (cont.)</vt:lpstr>
      <vt:lpstr>Example 3: Constructing a Truth Table for a Disjunction (cont.)</vt:lpstr>
      <vt:lpstr>Example 3: Constructing a Truth Table for a Disjunction (cont.)</vt:lpstr>
      <vt:lpstr>Properties: Truth Value of Conditional Statements</vt:lpstr>
      <vt:lpstr>Example 4: Constructing a Truth Table for a Conditional Statement</vt:lpstr>
      <vt:lpstr>Example 4: Constructing a Truth Table for a Conditional Statement (cont.)</vt:lpstr>
      <vt:lpstr>Example 4: Constructing a Truth Table for a Conditional Statement (cont.)</vt:lpstr>
      <vt:lpstr>Example 4: Constructing a Truth Table for a Conditional Statement (cont.)</vt:lpstr>
      <vt:lpstr>Example 4: Constructing a Truth Table for a Conditional Statement (cont.)</vt:lpstr>
      <vt:lpstr>Example 4: Constructing a Truth Table for a Conditional Statement (cont.)</vt:lpstr>
      <vt:lpstr>Note</vt:lpstr>
      <vt:lpstr>Example 5: Constructing a Truth Table for a Compound Statement</vt:lpstr>
      <vt:lpstr>Example 5: Constructing a Truth Table for a Compound Statement (cont.)</vt:lpstr>
      <vt:lpstr>Example 5: Constructing a Truth Table for a Compound Statement (cont.)</vt:lpstr>
      <vt:lpstr>Example 5: Constructing a Truth Table for a Compound Statement (cont.)</vt:lpstr>
      <vt:lpstr>Example 5: Constructing a Truth Table for a Compound Statement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Pathways to College Mathematics</dc:title>
  <dc:creator>Hawkes Learning</dc:creator>
  <cp:lastModifiedBy>Jolie Even</cp:lastModifiedBy>
  <cp:revision>121</cp:revision>
  <dcterms:created xsi:type="dcterms:W3CDTF">2013-04-26T14:43:13Z</dcterms:created>
  <dcterms:modified xsi:type="dcterms:W3CDTF">2024-09-11T17:20:44Z</dcterms:modified>
</cp:coreProperties>
</file>