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305" r:id="rId6"/>
    <p:sldId id="261" r:id="rId7"/>
    <p:sldId id="306" r:id="rId8"/>
    <p:sldId id="263" r:id="rId9"/>
    <p:sldId id="307" r:id="rId10"/>
    <p:sldId id="272" r:id="rId11"/>
    <p:sldId id="308" r:id="rId12"/>
    <p:sldId id="309" r:id="rId13"/>
    <p:sldId id="278" r:id="rId14"/>
    <p:sldId id="279" r:id="rId15"/>
    <p:sldId id="310" r:id="rId16"/>
    <p:sldId id="304" r:id="rId17"/>
    <p:sldId id="311" r:id="rId18"/>
    <p:sldId id="285" r:id="rId19"/>
    <p:sldId id="312" r:id="rId20"/>
    <p:sldId id="291" r:id="rId21"/>
    <p:sldId id="292" r:id="rId22"/>
    <p:sldId id="313" r:id="rId23"/>
    <p:sldId id="314" r:id="rId24"/>
    <p:sldId id="320" r:id="rId25"/>
    <p:sldId id="296" r:id="rId26"/>
    <p:sldId id="315" r:id="rId27"/>
    <p:sldId id="298" r:id="rId28"/>
    <p:sldId id="316" r:id="rId29"/>
    <p:sldId id="318" r:id="rId30"/>
    <p:sldId id="317" r:id="rId31"/>
    <p:sldId id="302" r:id="rId32"/>
    <p:sldId id="319" r:id="rId3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syamprasad" initials="s" lastIdx="1" clrIdx="1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Introduction to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9.1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Choosing One Card from a Deck of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Assume we have a standard deck of playing cards consisting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 hearts,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 clubs,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 spades,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 diamonds. 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D41806-02D7-AED7-CE24-3BF721D9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12" y="2209800"/>
            <a:ext cx="4296375" cy="36866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Choosing One Card from a Deck of Cards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Draw a card from a well-shuffled deck and observe the suit of the card.</a:t>
                </a:r>
              </a:p>
              <a:p>
                <a:r>
                  <a:rPr lang="en-US" sz="2800" dirty="0"/>
                  <a:t>Have we met the three conditions of a random experiment?</a:t>
                </a:r>
              </a:p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There will be only one outcome.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 suit is unknown since the card will be drawn at random</a:t>
                </a:r>
                <a:r>
                  <a:rPr lang="en-US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 sample space consists of the following set of outcomes.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0" dirty="0">
                    <a:latin typeface="+mj-lt"/>
                  </a:rPr>
                  <a:t>{heart, club, spade, diamond}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r="-296" b="-7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52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Choosing One Card from a Deck of Cards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experiment meets the conditions of a random experiment.</a:t>
                </a:r>
              </a:p>
              <a:p>
                <a:r>
                  <a:rPr lang="en-US" dirty="0"/>
                  <a:t>If the random experiment involves drawing a card and observing a spade or a club, then the event would be given by the set of outcomes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i="0" dirty="0">
                    <a:latin typeface="+mj-lt"/>
                  </a:rPr>
                  <a:t>club, spade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7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Empirical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3081998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The </a:t>
                </a:r>
                <a:r>
                  <a:rPr lang="en-US" sz="2800" b="1" dirty="0"/>
                  <a:t>empirical probability</a:t>
                </a:r>
                <a:r>
                  <a:rPr lang="en-US" sz="2800" dirty="0"/>
                  <a:t> of an event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) is obtained by performing a random experiment and computing the ratio of the number of outcomes in which a specified event occurs to the total number of trials.</a:t>
                </a:r>
              </a:p>
              <a:p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240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ar-AE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/>
                            <m:t>the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number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of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times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the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event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occurs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/>
                            <m:t>the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total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number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of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times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the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experiment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is</m:t>
                          </m:r>
                          <m:r>
                            <m:rPr>
                              <m:nor/>
                            </m:rPr>
                            <a:rPr lang="en-US" sz="240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performed</m:t>
                          </m:r>
                        </m:den>
                      </m:f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3081998"/>
              </a:xfrm>
              <a:blipFill>
                <a:blip r:embed="rId2"/>
                <a:stretch>
                  <a:fillRect l="-1328" t="-1569" r="-19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Calculating Empirical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basketball player has made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420</m:t>
                    </m:r>
                  </m:oMath>
                </a14:m>
                <a:r>
                  <a:rPr lang="en-US" sz="2800" dirty="0"/>
                  <a:t> free throw attempts.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What is the empirical probability that the player will make a free throw attempt?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What is the probability he will not make a free throw attempt?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be the event “making a free throw.”</a:t>
                </a:r>
              </a:p>
              <a:p>
                <a:pPr marL="457200" lvl="1" indent="0">
                  <a:buNone/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Calculating Empirical Probability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i="0" dirty="0">
                    <a:latin typeface="+mj-lt"/>
                  </a:rPr>
                  <a:t>(making a free throw)</a:t>
                </a:r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free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throws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made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free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throws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attempted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7143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>
                    <a:latin typeface="+mj-lt"/>
                  </a:rPr>
                  <a:t>Now, if the basketball player made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420</m:t>
                    </m:r>
                  </m:oMath>
                </a14:m>
                <a:r>
                  <a:rPr lang="en-US" dirty="0">
                    <a:latin typeface="+mj-lt"/>
                  </a:rPr>
                  <a:t> attempts, then there were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en-US" dirty="0">
                    <a:latin typeface="+mj-lt"/>
                  </a:rPr>
                  <a:t> attempts he did not make. In this instance,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+mj-lt"/>
                  </a:rPr>
                  <a:t> be the event “not making a free throw.”</a:t>
                </a:r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free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throw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2857</m:t>
                      </m:r>
                    </m:oMath>
                  </m:oMathPara>
                </a14:m>
                <a:endParaRPr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84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dirty="0"/>
              <a:t>Example 6: Calculating Empirical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 drug company is testing a new diet pill. Five hundred people participated in the research experiment. The results were as follows.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If the drug is given to a patient,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​What is the empirical probability that the patient will lose weight?</a:t>
            </a:r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​What is the empirical probability the patient does not gain weight?</a:t>
            </a:r>
          </a:p>
          <a:p>
            <a:endParaRPr lang="en-US" dirty="0"/>
          </a:p>
          <a:p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12B07AF-59CE-4C33-BEBD-D759CC359F0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96397798"/>
                  </p:ext>
                </p:extLst>
              </p:nvPr>
            </p:nvGraphicFramePr>
            <p:xfrm>
              <a:off x="986712" y="2418080"/>
              <a:ext cx="7170576" cy="736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7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898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46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dirty="0"/>
                            <a:t>Lost Weight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dirty="0"/>
                            <a:t>Stayed the Same Weight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dirty="0"/>
                            <a:t>Gained Weight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294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166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12B07AF-59CE-4C33-BEBD-D759CC359F0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96397798"/>
                  </p:ext>
                </p:extLst>
              </p:nvPr>
            </p:nvGraphicFramePr>
            <p:xfrm>
              <a:off x="986712" y="2418080"/>
              <a:ext cx="7170576" cy="736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7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898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dirty="0"/>
                            <a:t>Lost Weight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dirty="0"/>
                            <a:t>Stayed the Same Weight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dirty="0"/>
                            <a:t>Gained Weight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8197" r="-235897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827" t="-108197" r="-83592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98" t="-108197" r="-266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700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dirty="0"/>
              <a:t>Example 6: Calculating Empirical Probability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patient loses weight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294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=0.588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sz="2800" dirty="0"/>
                  <a:t>The event “patient does not gain weight” includes two outcomes in our experiment: “patient lost weight” or “patient stayed the same weight.”</a:t>
                </a:r>
              </a:p>
              <a:p>
                <a:pPr marL="457200" lvl="1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lost weight or stayed the same weight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294+166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460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17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Calculating Empirical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casino wanted to assess some new dice. So they rolled one of them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sz="2800" dirty="0"/>
                  <a:t> times and found the following frequencies of observation</a:t>
                </a:r>
                <a:r>
                  <a:rPr sz="2800" dirty="0"/>
                  <a:t>.</a:t>
                </a:r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dirty="0"/>
                  <a:t>Calculate the empirical probability of each of the outcomes.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87A8090-8DA5-4304-997A-4B658B476E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3962361"/>
                  </p:ext>
                </p:extLst>
              </p:nvPr>
            </p:nvGraphicFramePr>
            <p:xfrm>
              <a:off x="457200" y="2528337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r>
                            <a:rPr dirty="0"/>
                            <a:t>Outcome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r>
                            <a:rPr dirty="0"/>
                            <a:t>Number of Observations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160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140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170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210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i="1" dirty="0" smtClean="0">
                                    <a:latin typeface="Cambria Math" panose="02040503050406030204" pitchFamily="18" charset="0"/>
                                  </a:rPr>
                                  <m:t>190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87A8090-8DA5-4304-997A-4B658B476E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3962361"/>
                  </p:ext>
                </p:extLst>
              </p:nvPr>
            </p:nvGraphicFramePr>
            <p:xfrm>
              <a:off x="457200" y="2528337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r>
                            <a:rPr dirty="0"/>
                            <a:t>Outcome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4011" t="-8197" r="-470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429" t="-8197" r="-402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1429" t="-8197" r="-302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1429" t="-8197" r="-202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1915" t="-8197" r="-8829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3333" t="-8197" r="-246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r>
                            <a:rPr dirty="0"/>
                            <a:t>Number of Observations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4011" t="-62264" r="-470053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429" t="-62264" r="-402286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1429" t="-62264" r="-302286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1429" t="-62264" r="-202286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1915" t="-62264" r="-88298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3333" t="-62264" r="-2469" b="-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Calculating Empirical Probability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 list of all outcomes and their associated probabilities is called a probability distribution. Thus, the table above displays the empirical probability distribution associated with the casino die throwing experiment.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87A8090-8DA5-4304-997A-4B658B476E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3072824"/>
                  </p:ext>
                </p:extLst>
              </p:nvPr>
            </p:nvGraphicFramePr>
            <p:xfrm>
              <a:off x="457200" y="1676400"/>
              <a:ext cx="8229600" cy="14930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r>
                            <a:rPr dirty="0"/>
                            <a:t>Outcome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endParaRPr lang="en-US" dirty="0"/>
                        </a:p>
                        <a:p>
                          <a:pPr>
                            <a:defRPr b="1"/>
                          </a:pPr>
                          <a:r>
                            <a:rPr dirty="0"/>
                            <a:t>Number of </a:t>
                          </a:r>
                          <a:r>
                            <a:rPr lang="en-US" dirty="0"/>
                            <a:t>Probability</a:t>
                          </a:r>
                          <a:endParaRPr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f>
                                  <m:fPr>
                                    <m:ctrlPr>
                                      <a:rPr lang="en-I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160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f>
                                  <m:fPr>
                                    <m:ctrlPr>
                                      <a:rPr kumimoji="0" lang="en-I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140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kumimoji="0" lang="en-I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130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18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f>
                                  <m:fPr>
                                    <m:ctrlPr>
                                      <a:rPr kumimoji="0" lang="en-I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170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f>
                                  <m:fPr>
                                    <m:ctrlPr>
                                      <a:rPr kumimoji="0" lang="en-I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210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f>
                                  <m:fPr>
                                    <m:ctrlPr>
                                      <a:rPr kumimoji="0" lang="en-I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190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1800" dirty="0">
                            <a:latin typeface="Cambria Math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87A8090-8DA5-4304-997A-4B658B476E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3072824"/>
                  </p:ext>
                </p:extLst>
              </p:nvPr>
            </p:nvGraphicFramePr>
            <p:xfrm>
              <a:off x="457200" y="1676400"/>
              <a:ext cx="8229600" cy="14930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r>
                            <a:rPr dirty="0"/>
                            <a:t>Outcome</a:t>
                          </a:r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7500" t="-8197" r="-4395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1429" t="-8197" r="-402286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429" t="-8197" r="-302286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1429" t="-8197" r="-202286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1915" t="-8197" r="-88298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3333" t="-8197" r="-2469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22172">
                    <a:tc>
                      <a:txBody>
                        <a:bodyPr/>
                        <a:lstStyle/>
                        <a:p>
                          <a:pPr>
                            <a:defRPr b="1"/>
                          </a:pPr>
                          <a:endParaRPr lang="en-US" dirty="0"/>
                        </a:p>
                        <a:p>
                          <a:pPr>
                            <a:defRPr b="1"/>
                          </a:pPr>
                          <a:r>
                            <a:rPr dirty="0"/>
                            <a:t>Number of </a:t>
                          </a:r>
                          <a:r>
                            <a:rPr lang="en-US" dirty="0"/>
                            <a:t>Probability</a:t>
                          </a:r>
                          <a:endParaRPr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7500" t="-35870" r="-4395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1429" t="-35870" r="-40228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429" t="-35870" r="-30228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1429" t="-35870" r="-20228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1915" t="-35870" r="-88298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3333" t="-35870" r="-2469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770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Terms Related to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18747"/>
            <a:ext cx="8229600" cy="2936188"/>
          </a:xfrm>
        </p:spPr>
        <p:txBody>
          <a:bodyPr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trial</a:t>
            </a:r>
            <a:r>
              <a:rPr lang="en-US" sz="2800" dirty="0"/>
              <a:t> is a repetition of the same procedure</a:t>
            </a:r>
            <a:r>
              <a:rPr sz="2800" dirty="0"/>
              <a:t>.</a:t>
            </a:r>
          </a:p>
          <a:p>
            <a:r>
              <a:rPr lang="en-US" sz="2800" dirty="0"/>
              <a:t>An </a:t>
            </a:r>
            <a:r>
              <a:rPr lang="en-US" sz="2800" b="1" dirty="0"/>
              <a:t>outcome</a:t>
            </a:r>
            <a:r>
              <a:rPr lang="en-US" sz="2800" dirty="0"/>
              <a:t> of a trial is the observed value of the variable we are measuring in the experiment</a:t>
            </a:r>
            <a:r>
              <a:rPr sz="2800" dirty="0"/>
              <a:t>.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sample space </a:t>
            </a:r>
            <a:r>
              <a:rPr lang="en-US" sz="2800" dirty="0"/>
              <a:t>is the set of every potential outcome that could occur in one trial of an experiment</a:t>
            </a:r>
            <a:r>
              <a:rPr sz="2800" dirty="0"/>
              <a:t>.</a:t>
            </a:r>
          </a:p>
          <a:p>
            <a:r>
              <a:rPr lang="en-US" sz="2800" dirty="0"/>
              <a:t>An </a:t>
            </a:r>
            <a:r>
              <a:rPr lang="en-US" sz="2800" b="1" dirty="0"/>
              <a:t>event</a:t>
            </a:r>
            <a:r>
              <a:rPr lang="en-US" sz="2800" dirty="0"/>
              <a:t> is a set of outcomes.</a:t>
            </a: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Classical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the </a:t>
                </a:r>
                <a:r>
                  <a:rPr lang="en-US" sz="2800" b="1" dirty="0"/>
                  <a:t>classical approach</a:t>
                </a:r>
                <a:r>
                  <a:rPr lang="en-US" sz="2800" dirty="0"/>
                  <a:t> to probability, the probability of an event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, denoted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, is given by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number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of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outcomes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total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number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of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outcomes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the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sample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space</m:t>
                        </m:r>
                      </m:den>
                    </m:f>
                  </m:oMath>
                </a14:m>
                <a:r>
                  <a:rPr lang="ar-AE" sz="2400" dirty="0"/>
                  <a:t>.</a:t>
                </a:r>
                <a:endParaRPr lang="en-US" sz="24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When using the classical approach, always make sure that each outcome in the sample space is equally likely to occur.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7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Calculating Classical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</a:t>
                </a:r>
                <a:r>
                  <a:rPr lang="en-US" sz="2800" b="1" dirty="0"/>
                  <a:t>Example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dirty="0"/>
                  <a:t>,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-sided die was rolled.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be the event of observing a five. What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ar-AE" sz="2800" dirty="0"/>
                  <a:t>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be the event of observing an even number. What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ar-AE" sz="2800" dirty="0"/>
                  <a:t>?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If all the outcomes are equally likely, then we can determine both probabilities using the classical approach.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Calculating Classical Probability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​There is only one outcome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(a five) and six outcomes in the sample space,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/>
                  <a:t>. Thus, the probability of event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is as follows.</a:t>
                </a:r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167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Since there are three outcomes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</m:t>
                    </m:r>
                  </m:oMath>
                </a14:m>
                <a:r>
                  <a:rPr lang="en-US" dirty="0"/>
                  <a:t>and six outcomes in the sample 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we have the following.</a:t>
                </a:r>
                <a:endParaRPr lang="en-US" sz="280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16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Calculating Classical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In </a:t>
                </a:r>
                <a:r>
                  <a:rPr lang="en-US" b="1" dirty="0"/>
                  <a:t>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dirty="0"/>
                  <a:t>, a card was drawn from a standard deck of cards consisting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hearts,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clubs,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spades,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diamonds.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event of drawing a heart. 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spcBef>
                    <a:spcPts val="0"/>
                  </a:spcBef>
                  <a:defRPr sz="2800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83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Calculating Classical Probability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sz="2800" dirty="0"/>
                  <a:t>Assuming all the cards in the deck are equally likely to be drawn, we can determine the probability using the classical approach. Since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 outcomes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(that is,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 hearts in a deck of cards)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sz="2800" dirty="0"/>
                  <a:t> outcomes in the sample space (that is,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sz="2800" dirty="0"/>
                  <a:t> cards in the deck) the probability of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is as follows.</a:t>
                </a:r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A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ar-AE" sz="2800" dirty="0"/>
              </a:p>
              <a:p>
                <a:pPr>
                  <a:spcBef>
                    <a:spcPts val="0"/>
                  </a:spcBef>
                  <a:defRPr sz="2800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578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10: Calculating Classical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In </a:t>
                </a:r>
                <a:r>
                  <a:rPr lang="en-US" sz="2800" b="1" dirty="0"/>
                  <a:t>Example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dirty="0"/>
                  <a:t>, a coin was tossed three times and the number of heads was observed. The sample space consists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/>
                  <a:t> outcomes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HHH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HHT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HTH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HTT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THH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THT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TTH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TTT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be the event of getting at least one head. What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>
                  <a:defRPr sz="2800"/>
                </a:pPr>
                <a:endParaRPr lang="en-US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10: Calculating Classical Probability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Since the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consists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800" dirty="0"/>
                  <a:t> outcomes,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HHH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HHT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HTH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HTT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THH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THT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TTH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and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/>
                  <a:t> equally likely outcomes in the sample space, we have the following.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=0.875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78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11: </a:t>
            </a:r>
            <a:r>
              <a:rPr lang="en-IN" dirty="0"/>
              <a:t>Using a Tree Diagram to Calculate Classical Probability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On your way home from work you encounter four traffic lights. Assume the lights are equally likely to be green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800" dirty="0"/>
                  <a:t>) or red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2800" dirty="0"/>
                  <a:t>). We will assume there are no yellow lights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Draw a tree diagram illustrating the possible outcomes of the experiment (getting a red or green light) and list the outcomes in the sample space.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the probability of getting four red lights on your way home.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11: </a:t>
            </a:r>
            <a:r>
              <a:rPr lang="en-IN" dirty="0"/>
              <a:t>Using a Tree Diagram to Calculate Classical Probability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AutoNum type="alphaLcPeriod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outcomes in the sample space.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IN"/>
                                <m:t>GGGG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RGGG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GRGG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GGRG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GGGR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IN"/>
                                <m:t>RRGG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RGRG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RGGR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GRRG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GRGR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IN"/>
                                <m:t>GGRR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GRRR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RGRR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RRGR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RRRG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IN"/>
                                <m:t>RRRR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796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11: </a:t>
            </a:r>
            <a:r>
              <a:rPr lang="en-IN" dirty="0"/>
              <a:t>Using a Tree Diagram to Calculate Classical Probability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A1CDD-D88D-432D-1BCD-5D499B0D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15" y="1188302"/>
            <a:ext cx="3587621" cy="46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1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Random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71373"/>
                <a:ext cx="8229600" cy="3797963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b="1" dirty="0"/>
                  <a:t>random experiment </a:t>
                </a:r>
                <a:r>
                  <a:rPr lang="en-US" sz="2800" dirty="0"/>
                  <a:t>is defined as any activity or </a:t>
                </a:r>
                <a:r>
                  <a:rPr lang="en-US" dirty="0"/>
                  <a:t>phenomenon that meets the following conditions.</a:t>
                </a:r>
              </a:p>
              <a:p>
                <a:pPr marL="1257300" lvl="1" indent="-514350">
                  <a:buFont typeface="+mj-lt"/>
                  <a:buAutoNum type="arabicPeriod"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​There is one distinct outcome for each trial of the experiment.</a:t>
                </a:r>
              </a:p>
              <a:p>
                <a:pPr marL="1257300" lvl="1" indent="-514350">
                  <a:buFont typeface="+mj-lt"/>
                  <a:buAutoNum type="arabicPeriod" startAt="2"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​The outcome of the experiment is uncertain.</a:t>
                </a:r>
              </a:p>
              <a:p>
                <a:pPr marL="1257300" lvl="1" indent="-514350">
                  <a:buFont typeface="+mj-lt"/>
                  <a:buAutoNum type="arabicPeriod" startAt="3"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​The set of all distinct outcomes of the experiment can be specified and is called the </a:t>
                </a:r>
                <a:r>
                  <a:rPr lang="en-US" b="1" dirty="0">
                    <a:solidFill>
                      <a:srgbClr val="000000"/>
                    </a:solidFill>
                  </a:rPr>
                  <a:t>sample space</a:t>
                </a:r>
                <a:r>
                  <a:rPr lang="en-US" dirty="0">
                    <a:solidFill>
                      <a:srgbClr val="000000"/>
                    </a:solidFill>
                  </a:rPr>
                  <a:t>, denoted by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  <a:endParaRPr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71373"/>
                <a:ext cx="8229600" cy="3797963"/>
              </a:xfrm>
              <a:blipFill>
                <a:blip r:embed="rId2"/>
                <a:stretch>
                  <a:fillRect l="-1328" t="-1115" b="-31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11: </a:t>
            </a:r>
            <a:r>
              <a:rPr lang="en-IN" dirty="0"/>
              <a:t>Using a Tree Diagram to Calculate Classical Probability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sz="2800" dirty="0"/>
                  <a:t>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800" dirty="0"/>
                  <a:t> possible outcomes on the way home. However, there is only one way to get four red lights {</a:t>
                </a:r>
                <a:r>
                  <a:rPr lang="en-US" sz="2800" i="0" dirty="0">
                    <a:latin typeface="+mj-lt"/>
                  </a:rPr>
                  <a:t>RRRR</a:t>
                </a:r>
                <a:r>
                  <a:rPr lang="en-US" sz="2800" dirty="0"/>
                  <a:t>}. Thus,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0625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887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Properties: </a:t>
            </a:r>
            <a:r>
              <a:rPr dirty="0"/>
              <a:t>Rules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8679"/>
                <a:ext cx="8229600" cy="4573560"/>
              </a:xfrm>
            </p:spPr>
            <p:txBody>
              <a:bodyPr>
                <a:sp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lang="en-US" dirty="0"/>
                  <a:t>The scale used to describe the probability of an event is always a real number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inclusive. (Note that the word inclusive means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included in the range of numbers.)</a:t>
                </a:r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lang="en-US" dirty="0"/>
                  <a:t>If an event has a probability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the event will never happen. This occurs when the event is not in the sample space</a:t>
                </a:r>
                <a:r>
                  <a:rPr dirty="0"/>
                  <a:t>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If an event has a probability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the event is certain to happen. This occurs when the event includes the entire sample space.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8679"/>
                <a:ext cx="8229600" cy="4573560"/>
              </a:xfrm>
              <a:blipFill>
                <a:blip r:embed="rId2"/>
                <a:stretch>
                  <a:fillRect l="-1402" t="-1058" r="-2066" b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151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Properties: </a:t>
            </a:r>
            <a:r>
              <a:rPr dirty="0"/>
              <a:t>Rules of Probability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8679"/>
                <a:ext cx="8229600" cy="4071884"/>
              </a:xfrm>
            </p:spPr>
            <p:txBody>
              <a:bodyPr>
                <a:spAutoFit/>
              </a:bodyPr>
              <a:lstStyle/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lang="en-IN" dirty="0"/>
                  <a:t>​The sum of the probabilities of all outcomes must equal one. For example, we know that the sample space of a coin toss includes only two outcomes: heads and tails. The probability of the outcome of a single coin toss being heads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ar-AE" dirty="0"/>
                  <a:t> </a:t>
                </a:r>
                <a:r>
                  <a:rPr lang="en-IN" dirty="0"/>
                  <a:t>Similarly, the probability of the outcome of a single coin toss being tails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/>
                  <a:t>. Thus, if we sum the probabilities of the two outcomes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8679"/>
                <a:ext cx="8229600" cy="4071884"/>
              </a:xfrm>
              <a:blipFill>
                <a:blip r:embed="rId2"/>
                <a:stretch>
                  <a:fillRect l="-1402" t="-1189" r="-1033" b="-7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51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Tossing a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Toss a coin and observe the outcome. Have we met the three conditions of a random experiment?</a:t>
                </a:r>
              </a:p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There will only be one outcome for each trial of the experiment since it is not possible to observe both a head and a tail on the same toss.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 outcome is unknown before the toss</a:t>
                </a:r>
                <a:r>
                  <a:rPr lang="en-US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 sample space can be specified and contains two outcomes.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0" dirty="0">
                    <a:latin typeface="+mj-lt"/>
                  </a:rPr>
                  <a:t>{Head, Tail}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Tossing a Coin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Because each of the three conditions is satisfied, this experiment meets the conditions of a random experiment.</a:t>
            </a:r>
          </a:p>
          <a:p>
            <a:r>
              <a:rPr lang="en-US" sz="2800" b="1" dirty="0"/>
              <a:t>Note</a:t>
            </a:r>
            <a:r>
              <a:rPr lang="en-US" sz="2800" dirty="0"/>
              <a:t>: It is possible for a coin to land on its edge and thus neither be heads nor tails. Any theory, however, involves a certain degree of idealization, which means, in this case, that landing on an edge will not be considered a possible outcome.</a:t>
            </a:r>
          </a:p>
        </p:txBody>
      </p:sp>
    </p:spTree>
    <p:extLst>
      <p:ext uri="{BB962C8B-B14F-4D97-AF65-F5344CB8AC3E}">
        <p14:creationId xmlns:p14="http://schemas.microsoft.com/office/powerpoint/2010/main" val="358388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Tossing a Coin Three Times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Toss a coin three times and observe the number of heads. Have we met the three conditions of a random experiment? Note, one trial of the experiment is tossing a coin three times</a:t>
            </a:r>
            <a:r>
              <a:rPr sz="2800" dirty="0"/>
              <a:t>.</a:t>
            </a:r>
            <a:endParaRPr lang="en-US" sz="2800" dirty="0"/>
          </a:p>
          <a:p>
            <a:r>
              <a:rPr lang="en-IN" b="1" dirty="0"/>
              <a:t>Solution</a:t>
            </a:r>
          </a:p>
          <a:p>
            <a:pPr marL="514350" indent="-514350">
              <a:buAutoNum type="arabicPeriod"/>
            </a:pPr>
            <a:r>
              <a:rPr lang="en-US" sz="2800" dirty="0"/>
              <a:t>There will only be one outcome since, for example, it is not possible to have exactly one and exactly two heads on the same trial.</a:t>
            </a:r>
          </a:p>
          <a:p>
            <a:pPr marL="514350" indent="-514350">
              <a:buAutoNum type="arabicPeriod"/>
            </a:pPr>
            <a:r>
              <a:rPr lang="en-US" sz="2800" dirty="0"/>
              <a:t>The outcome is unknown before tossing the coin three times</a:t>
            </a:r>
            <a:r>
              <a:rPr lang="en-US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Tossing a Coin Three Times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/>
                  <a:t>The sample space can be specified and is composed of eight outcomes.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TTT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TTH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HTT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HTH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HHT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HHH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indent="-285750"/>
                <a:r>
                  <a:rPr lang="en-US" dirty="0"/>
                  <a:t>This experiment meets the conditions of a random experiment.</a:t>
                </a:r>
              </a:p>
              <a:p>
                <a:pPr indent="-285750"/>
                <a:r>
                  <a:rPr lang="en-US" dirty="0"/>
                  <a:t>An example of an event for this experiment would be obtaining more than one head. This event would consist of the following set of outcomes.</a:t>
                </a:r>
              </a:p>
              <a:p>
                <a:pPr indent="-285750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HHT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HHH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6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71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Rolling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Roll a die and observe the number of dots on the upper-most surface. Have we met the three conditions of a random experiment?</a:t>
                </a:r>
              </a:p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There will only be one outcome.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 value of the outcome is unknown</a:t>
                </a:r>
                <a:r>
                  <a:rPr lang="en-US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The sample space can be specified and is composed of six outcomes.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6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5AE77AF-DF17-0936-2B0E-103F0921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60793"/>
            <a:ext cx="1219200" cy="10559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Rolling a Die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r>
                  <a:rPr lang="en-US" sz="2800" dirty="0"/>
                  <a:t>This experiment meets the conditions of a random experiment.</a:t>
                </a:r>
              </a:p>
              <a:p>
                <a:r>
                  <a:rPr lang="en-US" sz="2800" dirty="0"/>
                  <a:t>An example of an event for this experiment would be rolling an even number, which would be given by the set of outcomes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66B2CC3-AEC5-556A-F448-7F7B8388B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71600"/>
            <a:ext cx="5775812" cy="9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5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2057</Words>
  <Application>Microsoft Office PowerPoint</Application>
  <PresentationFormat>On-screen Show (4:3)</PresentationFormat>
  <Paragraphs>191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Courier New</vt:lpstr>
      <vt:lpstr>Arial</vt:lpstr>
      <vt:lpstr>Calibri</vt:lpstr>
      <vt:lpstr>Cambria Math</vt:lpstr>
      <vt:lpstr>Office Theme</vt:lpstr>
      <vt:lpstr>Section 9.1</vt:lpstr>
      <vt:lpstr>Definition: Terms Related to Probability</vt:lpstr>
      <vt:lpstr>Definition: Random Experiment</vt:lpstr>
      <vt:lpstr>Example 1: Tossing a Coin</vt:lpstr>
      <vt:lpstr>Example 1: Tossing a Coin (cont.)</vt:lpstr>
      <vt:lpstr>Example 2: Tossing a Coin Three Times</vt:lpstr>
      <vt:lpstr>Example 2: Tossing a Coin Three Times (cont.)</vt:lpstr>
      <vt:lpstr>Example 3: Rolling a Die</vt:lpstr>
      <vt:lpstr>Example 3: Rolling a Die (cont.)</vt:lpstr>
      <vt:lpstr>Example 4: Choosing One Card from a Deck of Cards</vt:lpstr>
      <vt:lpstr>Example 4: Choosing One Card from a Deck of Cards (cont.)</vt:lpstr>
      <vt:lpstr>Example 4: Choosing One Card from a Deck of Cards (cont.)</vt:lpstr>
      <vt:lpstr>Formula: Empirical Probability</vt:lpstr>
      <vt:lpstr>Example 5: Calculating Empirical Probability</vt:lpstr>
      <vt:lpstr>Example 5: Calculating Empirical Probability (cont.)</vt:lpstr>
      <vt:lpstr>Example 6: Calculating Empirical Probability</vt:lpstr>
      <vt:lpstr>Example 6: Calculating Empirical Probability (cont.)</vt:lpstr>
      <vt:lpstr>Example 7: Calculating Empirical Probability</vt:lpstr>
      <vt:lpstr>Example 7: Calculating Empirical Probability (cont.)</vt:lpstr>
      <vt:lpstr>Formula: Classical Probability</vt:lpstr>
      <vt:lpstr>Example 8: Calculating Classical Probability</vt:lpstr>
      <vt:lpstr>Example 8: Calculating Classical Probability (cont.)</vt:lpstr>
      <vt:lpstr>Example 9: Calculating Classical Probability</vt:lpstr>
      <vt:lpstr>Example 9: Calculating Classical Probability (cont.)</vt:lpstr>
      <vt:lpstr>Example 10: Calculating Classical Probability</vt:lpstr>
      <vt:lpstr>Example 10: Calculating Classical Probability (cont.)</vt:lpstr>
      <vt:lpstr>Example 11: Using a Tree Diagram to Calculate Classical Probability</vt:lpstr>
      <vt:lpstr>Example 11: Using a Tree Diagram to Calculate Classical Probability (cont.)</vt:lpstr>
      <vt:lpstr>Example 11: Using a Tree Diagram to Calculate Classical Probability (cont.)</vt:lpstr>
      <vt:lpstr>Example 11: Using a Tree Diagram to Calculate Classical Probability (cont.)</vt:lpstr>
      <vt:lpstr>Properties: Rules of Probability</vt:lpstr>
      <vt:lpstr>Properties: Rules of Probability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College Mathematics</dc:title>
  <dc:creator>Hawkes Learning</dc:creator>
  <cp:lastModifiedBy>Jolie Even</cp:lastModifiedBy>
  <cp:revision>137</cp:revision>
  <dcterms:created xsi:type="dcterms:W3CDTF">2013-04-26T14:43:13Z</dcterms:created>
  <dcterms:modified xsi:type="dcterms:W3CDTF">2024-09-17T20:48:11Z</dcterms:modified>
</cp:coreProperties>
</file>