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8" r:id="rId3"/>
    <p:sldId id="257" r:id="rId4"/>
    <p:sldId id="260" r:id="rId5"/>
    <p:sldId id="263" r:id="rId6"/>
    <p:sldId id="265" r:id="rId7"/>
    <p:sldId id="300" r:id="rId8"/>
    <p:sldId id="272" r:id="rId9"/>
    <p:sldId id="275" r:id="rId10"/>
    <p:sldId id="276" r:id="rId11"/>
    <p:sldId id="279" r:id="rId12"/>
    <p:sldId id="301" r:id="rId13"/>
    <p:sldId id="281" r:id="rId14"/>
    <p:sldId id="302" r:id="rId15"/>
    <p:sldId id="282" r:id="rId16"/>
    <p:sldId id="303" r:id="rId17"/>
    <p:sldId id="304" r:id="rId18"/>
    <p:sldId id="305" r:id="rId19"/>
    <p:sldId id="306" r:id="rId20"/>
    <p:sldId id="287" r:id="rId21"/>
    <p:sldId id="307" r:id="rId22"/>
    <p:sldId id="308" r:id="rId23"/>
    <p:sldId id="309" r:id="rId24"/>
    <p:sldId id="290" r:id="rId25"/>
    <p:sldId id="291" r:id="rId26"/>
    <p:sldId id="310" r:id="rId27"/>
    <p:sldId id="293" r:id="rId28"/>
    <p:sldId id="294" r:id="rId29"/>
    <p:sldId id="312" r:id="rId30"/>
    <p:sldId id="313" r:id="rId31"/>
    <p:sldId id="296" r:id="rId32"/>
    <p:sldId id="297" r:id="rId3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ppaji" initials="a" lastIdx="1" clrIdx="1">
    <p:extLst>
      <p:ext uri="{19B8F6BF-5375-455C-9EA6-DF929625EA0E}">
        <p15:presenceInfo xmlns:p15="http://schemas.microsoft.com/office/powerpoint/2012/main" userId="S-1-5-21-1666015839-3846122634-945917319-2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35CC4C-7826-4276-8F07-9AB9B81FA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AB0BDE-8359-4E8B-B7C6-A2E3F2B86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908FCB-C7EB-4A2E-AB4D-5C5FE1B171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F7AD25-EDF6-4D31-8211-FFD3700AD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The Addition Rules of Probability and Odds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9.2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</a:t>
            </a:r>
            <a:r>
              <a:rPr lang="en-US" dirty="0"/>
              <a:t>Finding the Probability of Mutually Exclusive Events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In one trial of rolling a single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-sided die, what is the probability of observing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or observing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endParaRPr lang="en-US" dirty="0"/>
              </a:p>
              <a:p>
                <a:endParaRPr lang="en-US" sz="2800" dirty="0"/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dirty="0"/>
                  <a:t>Let the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{rolling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} and the event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{rolling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}.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mutually exclusive, we have the following.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i="0" dirty="0">
                    <a:latin typeface="+mj-lt"/>
                  </a:rPr>
                  <a:t>(rolling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i="0" dirty="0">
                    <a:latin typeface="+mj-lt"/>
                  </a:rPr>
                  <a:t> or rolling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b="0" i="0" dirty="0">
                    <a:latin typeface="+mj-lt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rolling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rolling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44DE0AE0-AECC-4C39-821A-6F08ADF0F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0" y="1828800"/>
            <a:ext cx="1347788" cy="13477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Finding the Probability of Mutually Exclusive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When selecting one card from a deck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sz="2800" dirty="0"/>
                  <a:t>, what is the probability of “drawing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800" dirty="0"/>
                  <a:t>” or “drawing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800" dirty="0"/>
                  <a:t>”?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sz="2800" dirty="0"/>
                  <a:t>Let the event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drawing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800" dirty="0"/>
                  <a:t> and the event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drawing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events are mutually exclusive,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drawing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an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drawing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drawing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drawing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there are four 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IN" dirty="0">
                            <a:sym typeface="Symbol" panose="05050102010706020507" pitchFamily="18" charset="2"/>
                          </a:rPr>
                          <m:t>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ym typeface="Symbol" panose="05050102010706020507" pitchFamily="18" charset="2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ym typeface="Symbol" panose="05050102010706020507" pitchFamily="18" charset="2"/>
                          </a:rPr>
                          <m:t>8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,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8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,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and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8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</m:t>
                        </m:r>
                        <m:r>
                          <m:rPr>
                            <m:nor/>
                          </m:rPr>
                          <a:rPr lang="en-IN" dirty="0"/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in a deck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drawing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Finding the Probability of Mutually Exclusive Events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Since there are four nines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IN" dirty="0">
                            <a:sym typeface="Symbol" panose="05050102010706020507" pitchFamily="18" charset="2"/>
                          </a:rPr>
                          <m:t>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ym typeface="Symbol" panose="05050102010706020507" pitchFamily="18" charset="2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ym typeface="Symbol" panose="05050102010706020507" pitchFamily="18" charset="2"/>
                          </a:rPr>
                          <m:t>9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,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9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,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and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9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</m:t>
                        </m:r>
                        <m:r>
                          <m:rPr>
                            <m:nor/>
                          </m:rPr>
                          <a:rPr lang="en-IN" dirty="0"/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in a deck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drawing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drawing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drawing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71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Addition Rule for Probability of</a:t>
            </a:r>
            <a:br>
              <a:rPr lang="en-US" dirty="0"/>
            </a:br>
            <a:r>
              <a:rPr lang="en-US" dirty="0"/>
              <a:t>Non-mutually Exclusive Events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2936188"/>
              </a:xfrm>
            </p:spPr>
            <p:txBody>
              <a:bodyPr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are not mutually exclusive events,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or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ar-A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ar-AE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ar-A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ar-A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ar-A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>
                  <a:defRPr sz="2800"/>
                </a:pPr>
                <a:r>
                  <a:rPr lang="en-US" dirty="0"/>
                  <a:t>w</a:t>
                </a:r>
                <a:r>
                  <a:rPr lang="en-US" sz="2800" dirty="0"/>
                  <a:t>here </a:t>
                </a:r>
                <a14:m>
                  <m:oMath xmlns:m="http://schemas.openxmlformats.org/officeDocument/2006/math">
                    <m:r>
                      <a:rPr lang="ar-AE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ar-A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represents the probability of the intersection of events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In set notation, this can be written 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2936188"/>
              </a:xfrm>
              <a:blipFill>
                <a:blip r:embed="rId2"/>
                <a:stretch>
                  <a:fillRect l="-1328" t="-16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</a:t>
            </a:r>
            <a:r>
              <a:rPr lang="en-US" dirty="0"/>
              <a:t>Finding the Probability of Non-mutually Exclusive Events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Suppose we select a card from a deck of playing cards. What is the probability of drawing a diamond or drawing a face card? (The face cards are the jack, queen, and king.)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dirty="0"/>
                  <a:t>Let the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drawing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diamond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and the event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drawing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face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card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}. </m:t>
                    </m:r>
                  </m:oMath>
                </a14:m>
                <a:r>
                  <a:rPr lang="en-US" dirty="0"/>
                  <a:t>In order to calculate the probability of drawing a diamond or drawing a face card, we need to determine whether these events are mutually exclusive so that we can use the correct probability rule. 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6370" b="-3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209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</a:t>
            </a:r>
            <a:r>
              <a:rPr lang="en-US" dirty="0"/>
              <a:t>Finding the Probability of Non-mutually Exclusive Events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Can we draw a card that is both a diamond and a face card? Since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♦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♦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♦</m:t>
                    </m:r>
                  </m:oMath>
                </a14:m>
                <a:r>
                  <a:rPr lang="en-US" sz="2800" dirty="0"/>
                  <a:t> belong to both events, the events are not mutually exclusive.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2EAE52-2E1D-9D31-BC25-4C0FEBB4C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272" y="2429068"/>
            <a:ext cx="5509728" cy="34597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</a:t>
            </a:r>
            <a:r>
              <a:rPr lang="en-US" dirty="0"/>
              <a:t>Finding the Probability of Non-mutually Exclusive Events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Because the events are not mutually exclusive, we need to use the addition rule for non-mutually exclusive events,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drawing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diamond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since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diamonds in a deck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40A9D43-6A07-4A7B-5EC1-6BD7C283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092" y="3575180"/>
            <a:ext cx="271604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6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</a:t>
            </a:r>
            <a:r>
              <a:rPr lang="en-US" dirty="0"/>
              <a:t>Finding the Probability of Non-mutually Exclusive Events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drawing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card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dirty="0"/>
                  <a:t>, since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jacks,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queens,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kings in a deck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630BB73-6E41-9169-2BE5-E8EDCF7B3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2362200"/>
            <a:ext cx="7030431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0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</a:t>
            </a:r>
            <a:r>
              <a:rPr lang="en-US" dirty="0"/>
              <a:t>Finding the Probability of Non-mutually Exclusive Events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calculate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), we need to find the intersection of the events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calculate its probability. From the Venn diagram, we can see the events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intersect at 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What is the probability of drawing a jack, queen, or king of diamonds? Since drawing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mutually exclusive events, we can simply add their probabilities. Since all cards are equally likely to be drawn from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 deck.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30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</a:t>
            </a:r>
            <a:r>
              <a:rPr lang="en-US" dirty="0"/>
              <a:t>Finding the Probability of Non-mutually Exclusive Events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drawing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diamond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drawing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face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card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♦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♦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:r>
                  <a:rPr lang="en-US" sz="2800" dirty="0"/>
                  <a:t>Now we can determine the probability of a drawing a diamond or drawing a face card.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drawing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diamond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drawing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face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card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drawing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diamond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drawing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face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card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♦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♦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10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Note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954107"/>
          </a:xfrm>
        </p:spPr>
        <p:txBody>
          <a:bodyPr>
            <a:spAutoFit/>
          </a:bodyPr>
          <a:lstStyle/>
          <a:p>
            <a:r>
              <a:rPr lang="en-US" dirty="0"/>
              <a:t>As a reminder, the word inclusive means that the given range of numbers should include the endpoints.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50027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9: </a:t>
            </a:r>
            <a:r>
              <a:rPr lang="en-US" dirty="0"/>
              <a:t>Finding the Probability of Non-mutually Exclusive Events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You have a container with balls numbered between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800" dirty="0"/>
                  <a:t>. If you randomly draw a ball from the container, what is the probability that the number on the ball will be divisible by three or divisible by four?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sz="2800" dirty="0"/>
                  <a:t>Let the event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divisible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by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three</m:t>
                        </m: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             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</m:oMath>
                </a14:m>
                <a:r>
                  <a:rPr lang="en-US" sz="2800" dirty="0"/>
                  <a:t> and</a:t>
                </a:r>
              </a:p>
              <a:p>
                <a:r>
                  <a:rPr lang="en-US" dirty="0"/>
                  <a:t>let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divisible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four</m:t>
                        </m:r>
                      </m:e>
                    </m:d>
                  </m:oMath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9: </a:t>
            </a:r>
            <a:r>
              <a:rPr lang="en-US" dirty="0"/>
              <a:t>Finding the Probability of Non-mutually Exclusive Events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From our previous discussion, we know that the events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not mutually exclusive. Thus, 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divisible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by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since all balls are equally likely.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divisible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by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since all balls are equally likely.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290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9: </a:t>
            </a:r>
            <a:r>
              <a:rPr lang="en-US" dirty="0"/>
              <a:t>Finding the Probability of Non-mutually Exclusive Events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calculate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need to determine the intersection of the two events.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only point of intersection of the two events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Since all balls are equally likely,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852" b="-3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3069932-EA0C-D0D1-E1D4-D49D031E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20" y="2144252"/>
            <a:ext cx="4543825" cy="26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09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9: </a:t>
            </a:r>
            <a:r>
              <a:rPr lang="en-US" dirty="0"/>
              <a:t>Finding the Probability of Non-mutually Exclusive Events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divisible</m:t>
                          </m:r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divisible</m:t>
                          </m:r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 4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000" dirty="0"/>
              </a:p>
              <a:p>
                <a:r>
                  <a:rPr lang="en-US" sz="3000" dirty="0"/>
                  <a:t>Thus,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divisible</m:t>
                          </m:r>
                          <m: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by</m:t>
                          </m:r>
                          <m: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divisible</m:t>
                          </m:r>
                          <m: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by</m:t>
                          </m:r>
                          <m: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3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3, 6, 9, 12, 15, 18</m:t>
                              </m:r>
                            </m:e>
                          </m:d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4, 8, 12, 16, 20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     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58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Probability Law for Complementary Events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1988237"/>
              </a:xfrm>
            </p:spPr>
            <p:txBody>
              <a:bodyPr>
                <a:sp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be some event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sz="2800" dirty="0"/>
                  <a:t> be the complement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The sum of the probabilities of an event and its complement must equal one.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1988237"/>
              </a:xfrm>
              <a:blipFill>
                <a:blip r:embed="rId2"/>
                <a:stretch>
                  <a:fillRect l="-1328" t="-2417" b="-69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10: Finding Probability Using Complementary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An airline reported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dirty="0"/>
                  <a:t>of its flights arrive “on time,” which means the flight arrives on or before the scheduled arrival time. What is the probability that a flight will arrive late?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Since a flight can only arrive “on time” or “late,” there are only two outcomes in the sample space. The complement of the event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{arrives late} is the event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{arrives on time}.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10: Finding Probability Using Complementary Events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Using the probability law for complementary events, we have the following.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575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</a:t>
            </a:r>
            <a:r>
              <a:rPr dirty="0"/>
              <a:t>Odds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2848344"/>
              </a:xfrm>
            </p:spPr>
            <p:txBody>
              <a:bodyPr>
                <a:spAutoFit/>
              </a:bodyPr>
              <a:lstStyle/>
              <a:p>
                <a:r>
                  <a:rPr lang="en-US" sz="2800" dirty="0"/>
                  <a:t>The odds in favor of an event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occurring are given by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not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The odds against an event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occurring are given by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not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2848344"/>
              </a:xfrm>
              <a:blipFill>
                <a:blip r:embed="rId2"/>
                <a:stretch>
                  <a:fillRect l="-1328" t="-16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11: Calculating Odds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In the game of American roulette, a wheel is spun and ball is rolled so that it lands in one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38</m:t>
                    </m:r>
                  </m:oMath>
                </a14:m>
                <a:r>
                  <a:rPr lang="en-US" sz="2800" dirty="0"/>
                  <a:t> colored and numbered pockets on the wheel. There are two green pockets numbered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2800" dirty="0"/>
                  <a:t>. The rest of the pockets are labeled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through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sz="2800" dirty="0"/>
                  <a:t>, alternating between red and black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lang="en-US" sz="2800" dirty="0"/>
                  <a:t>Calculate the probability of the roulette ball landing in a red pocket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lang="en-US" sz="2800" dirty="0"/>
                  <a:t>Calculate the probability of the roulette ball not landing in a red pocket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lang="en-US" sz="2800" dirty="0"/>
                  <a:t>Calculate the odds in favor of the roulette ball landing on red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r="-1259" b="-3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11: Calculating Odds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800" b="1" dirty="0"/>
                  <a:t>Solution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Since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800" dirty="0"/>
                  <a:t> red pockets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38</m:t>
                    </m:r>
                  </m:oMath>
                </a14:m>
                <a:r>
                  <a:rPr lang="en-US" sz="2800" dirty="0"/>
                  <a:t> possible pockets in which to land, the probability of landing on red is given by</a:t>
                </a:r>
              </a:p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red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LcPeriod"/>
                  <a:defRPr sz="2800"/>
                </a:pPr>
                <a:r>
                  <a:rPr lang="en-US" dirty="0"/>
                  <a:t>The probability of not landing in a red pocket is found by</a:t>
                </a:r>
              </a:p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not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red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 is the sum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dirty="0"/>
                  <a:t> black pockets and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green pockets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28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</a:t>
            </a:r>
            <a:r>
              <a:rPr lang="en-US" dirty="0"/>
              <a:t>Determining Whether Events Are Mutually Exclusive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sz="2800" dirty="0"/>
                  <a:t>Given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d>
                    </m:oMath>
                  </m:oMathPara>
                </a14:m>
                <a:br>
                  <a:rPr lang="en-US" dirty="0"/>
                </a:br>
                <a:r>
                  <a:rPr lang="en-US" sz="2800" dirty="0"/>
                  <a:t>Are the events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mutually exclusive?</a:t>
                </a:r>
              </a:p>
              <a:p>
                <a:r>
                  <a:rPr lang="en-US" b="1" dirty="0"/>
                  <a:t>Solution</a:t>
                </a:r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r>
                  <a:rPr lang="en-US" sz="2800" dirty="0"/>
                  <a:t>These two events have one element in common,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. Thus, they are not mutually exclusive.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15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EBDBF92-BEE1-5296-B568-973D6E54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48000"/>
            <a:ext cx="3200400" cy="20263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11: Calculating Odds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spcBef>
                    <a:spcPts val="0"/>
                  </a:spcBef>
                  <a:buFont typeface="+mj-lt"/>
                  <a:buAutoNum type="alphaLcPeriod" startAt="3"/>
                  <a:defRPr sz="2800"/>
                </a:pPr>
                <a:r>
                  <a:rPr lang="en-US" dirty="0"/>
                  <a:t>The odds in favor of the roulette ball landing on red can therefore be found as follows.</a:t>
                </a:r>
              </a:p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not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579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Finding Probability Given the Odds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1699248"/>
              </a:xfrm>
            </p:spPr>
            <p:txBody>
              <a:bodyPr>
                <a:spAutoFit/>
              </a:bodyPr>
              <a:lstStyle/>
              <a:p>
                <a:r>
                  <a:rPr lang="en-US" dirty="0"/>
                  <a:t>If we are given the odds in favor of an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then the probability of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be calculated by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1699248"/>
              </a:xfrm>
              <a:blipFill>
                <a:blip r:embed="rId2"/>
                <a:stretch>
                  <a:fillRect l="-1328" t="-28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12: </a:t>
            </a:r>
            <a:r>
              <a:rPr lang="en-US" dirty="0"/>
              <a:t>Calculating Probability Given the Odds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Dominic sees that his college’s soccer team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odds in favor of winning their game this weekend. What is the probability implied by these odds?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Using the formula for finding probability given the odds, we have the following</a:t>
                </a:r>
                <a:r>
                  <a:rPr lang="en-US" dirty="0"/>
                  <a:t>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wins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game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Thus, the soccer team has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chance of winning their game this weekend.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Determining </a:t>
            </a:r>
            <a:r>
              <a:rPr lang="en-US" dirty="0"/>
              <a:t>W</a:t>
            </a:r>
            <a:r>
              <a:rPr dirty="0"/>
              <a:t>hether Events </a:t>
            </a:r>
            <a:r>
              <a:rPr lang="en-US" dirty="0"/>
              <a:t>A</a:t>
            </a:r>
            <a:r>
              <a:rPr dirty="0"/>
              <a:t>re Mutually Exclusive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Given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Are the events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mutually exclusive?</a:t>
                </a:r>
              </a:p>
              <a:p>
                <a:r>
                  <a:rPr lang="en-US" b="1" dirty="0"/>
                  <a:t>Solution</a:t>
                </a:r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r>
                  <a:rPr lang="en-US" dirty="0"/>
                  <a:t>These events have one element in common,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. Thus, they are not mutually exclusive.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15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C11E0E4-A8A6-5293-0B8E-6738EEA15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048000"/>
            <a:ext cx="2743200" cy="18535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Determining Whether Events </a:t>
            </a:r>
            <a:r>
              <a:rPr lang="en-US" dirty="0"/>
              <a:t>A</a:t>
            </a:r>
            <a:r>
              <a:rPr dirty="0"/>
              <a:t>re Mutually Exclusive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one trial of a coin toss experiment, are the events “getting a head” and “getting a tail” mutually exclusive?</a:t>
            </a:r>
          </a:p>
          <a:p>
            <a:r>
              <a:rPr lang="en-US" b="1" dirty="0"/>
              <a:t>Solution</a:t>
            </a:r>
          </a:p>
          <a:p>
            <a:r>
              <a:rPr lang="en-US" sz="2800" dirty="0"/>
              <a:t>You cannot get both a head and a tail on a single flip of a coin. Thus, the events are mutually exclusive.</a:t>
            </a:r>
          </a:p>
          <a:p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Determining Whether Events </a:t>
            </a:r>
            <a:r>
              <a:rPr lang="en-US" dirty="0"/>
              <a:t>A</a:t>
            </a:r>
            <a:r>
              <a:rPr dirty="0"/>
              <a:t>re Mutually Exclusive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one trial of drawing a card from a deck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cards, are the events “drawing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” and “drawing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” mutually exclusive? A standard deck of cards contains the following</a:t>
                </a:r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A6D227B-A298-62E4-EF18-E8F17CD2F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7" y="2862944"/>
            <a:ext cx="3587749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Determining Whether Events </a:t>
            </a:r>
            <a:r>
              <a:rPr lang="en-US" dirty="0"/>
              <a:t>A</a:t>
            </a:r>
            <a:r>
              <a:rPr dirty="0"/>
              <a:t>re Mutually Exclusive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Solution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 cannot get both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and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by selecting one card from a deck. Thus, the events are mutually exclusive.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0D4E69-D7B3-78FD-D1A9-50A78880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4887007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</a:t>
            </a:r>
            <a:r>
              <a:rPr lang="en-US" dirty="0"/>
              <a:t>Determining Whether Events Are Mutually Exclusive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In one trial of rolling a single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-sided die, are the events “observing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” and “observing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” mutually exclusive?.</a:t>
                </a:r>
              </a:p>
              <a:p>
                <a:endParaRPr lang="en-US" dirty="0"/>
              </a:p>
              <a:p>
                <a:endParaRPr lang="en-US" sz="2800" dirty="0"/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dirty="0"/>
                  <a:t>In one trial of rolling a single die, you cannot roll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on the same roll, so the events are mutually exclusive.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6868192-1626-008E-F053-A00BAC554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285999"/>
            <a:ext cx="1524000" cy="12214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Addition Rule for Probability of</a:t>
            </a:r>
            <a:br>
              <a:rPr lang="en-US" dirty="0"/>
            </a:br>
            <a:r>
              <a:rPr lang="en-US" dirty="0"/>
              <a:t>Mutually Exclusive Events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453253"/>
              </a:xfrm>
            </p:spPr>
            <p:txBody>
              <a:bodyPr>
                <a:spAutoFit/>
              </a:bodyPr>
              <a:lstStyle/>
              <a:p>
                <a:r>
                  <a:rPr lang="en-US" dirty="0"/>
                  <a:t>If two events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mutually exclusive</a:t>
                </a:r>
                <a:r>
                  <a:rPr lang="en-US" sz="2800" dirty="0"/>
                  <a:t>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en-US" sz="2800" dirty="0"/>
                  <a:t>In set notation, this can be written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dirty="0"/>
                  <a:t>In words, if two events are mutually exclusive, you can simply add their probabilities to obtain the probability of an outcome being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453253"/>
              </a:xfrm>
              <a:blipFill>
                <a:blip r:embed="rId2"/>
                <a:stretch>
                  <a:fillRect l="-1328" t="-1401" b="-36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1974</Words>
  <Application>Microsoft Office PowerPoint</Application>
  <PresentationFormat>On-screen Show (4:3)</PresentationFormat>
  <Paragraphs>166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Cambria Math</vt:lpstr>
      <vt:lpstr>Symbol</vt:lpstr>
      <vt:lpstr>Courier New</vt:lpstr>
      <vt:lpstr>Arial</vt:lpstr>
      <vt:lpstr>Calibri</vt:lpstr>
      <vt:lpstr>Office Theme</vt:lpstr>
      <vt:lpstr>Section 9.2</vt:lpstr>
      <vt:lpstr>Note</vt:lpstr>
      <vt:lpstr>Example 1: Determining Whether Events Are Mutually Exclusive</vt:lpstr>
      <vt:lpstr>Example 2: Determining Whether Events Are Mutually Exclusive</vt:lpstr>
      <vt:lpstr>Example 3: Determining Whether Events Are Mutually Exclusive</vt:lpstr>
      <vt:lpstr>Example 4: Determining Whether Events Are Mutually Exclusive</vt:lpstr>
      <vt:lpstr>Example 4: Determining Whether Events Are Mutually Exclusive (cont.)</vt:lpstr>
      <vt:lpstr>Example 5: Determining Whether Events Are Mutually Exclusive</vt:lpstr>
      <vt:lpstr>Formula: Addition Rule for Probability of Mutually Exclusive Events</vt:lpstr>
      <vt:lpstr>Example 6: Finding the Probability of Mutually Exclusive Events</vt:lpstr>
      <vt:lpstr>Example 7: Finding the Probability of Mutually Exclusive Events</vt:lpstr>
      <vt:lpstr>Example 7: Finding the Probability of Mutually Exclusive Events (cont.)</vt:lpstr>
      <vt:lpstr>Formula: Addition Rule for Probability of Non-mutually Exclusive Events</vt:lpstr>
      <vt:lpstr>Example 8: Finding the Probability of Non-mutually Exclusive Events</vt:lpstr>
      <vt:lpstr>Example 8: Finding the Probability of Non-mutually Exclusive Events (cont.)</vt:lpstr>
      <vt:lpstr>Example 8: Finding the Probability of Non-mutually Exclusive Events (cont.)</vt:lpstr>
      <vt:lpstr>Example 8: Finding the Probability of Non-mutually Exclusive Events (cont.)</vt:lpstr>
      <vt:lpstr>Example 8: Finding the Probability of Non-mutually Exclusive Events (cont.)</vt:lpstr>
      <vt:lpstr>Example 8: Finding the Probability of Non-mutually Exclusive Events (cont.)</vt:lpstr>
      <vt:lpstr>Example 9: Finding the Probability of Non-mutually Exclusive Events</vt:lpstr>
      <vt:lpstr>Example 9: Finding the Probability of Non-mutually Exclusive Events (cont.)</vt:lpstr>
      <vt:lpstr>Example 9: Finding the Probability of Non-mutually Exclusive Events (cont.)</vt:lpstr>
      <vt:lpstr>Example 9: Finding the Probability of Non-mutually Exclusive Events (cont.)</vt:lpstr>
      <vt:lpstr>Formula: Probability Law for Complementary Events</vt:lpstr>
      <vt:lpstr>Example 10: Finding Probability Using Complementary Events</vt:lpstr>
      <vt:lpstr>Example 10: Finding Probability Using Complementary Events (cont.)</vt:lpstr>
      <vt:lpstr>Formula: Odds</vt:lpstr>
      <vt:lpstr>Example 11: Calculating Odds</vt:lpstr>
      <vt:lpstr>Example 11: Calculating Odds (cont.)</vt:lpstr>
      <vt:lpstr>Example 11: Calculating Odds (cont.)</vt:lpstr>
      <vt:lpstr>Formula: Finding Probability Given the Odds</vt:lpstr>
      <vt:lpstr>Example 12: Calculating Probability Given the Odds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College Mathematics</dc:title>
  <dc:creator>Hawkes Learning</dc:creator>
  <cp:lastModifiedBy>Jolie Even</cp:lastModifiedBy>
  <cp:revision>130</cp:revision>
  <dcterms:created xsi:type="dcterms:W3CDTF">2013-04-26T14:43:13Z</dcterms:created>
  <dcterms:modified xsi:type="dcterms:W3CDTF">2024-09-18T15:53:28Z</dcterms:modified>
</cp:coreProperties>
</file>