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82" r:id="rId6"/>
    <p:sldId id="283" r:id="rId7"/>
    <p:sldId id="284" r:id="rId8"/>
    <p:sldId id="285" r:id="rId9"/>
    <p:sldId id="263" r:id="rId10"/>
    <p:sldId id="286" r:id="rId11"/>
    <p:sldId id="287" r:id="rId12"/>
    <p:sldId id="288" r:id="rId13"/>
    <p:sldId id="289" r:id="rId14"/>
    <p:sldId id="265" r:id="rId15"/>
    <p:sldId id="267" r:id="rId16"/>
    <p:sldId id="281" r:id="rId17"/>
    <p:sldId id="269" r:id="rId18"/>
    <p:sldId id="290" r:id="rId19"/>
    <p:sldId id="291" r:id="rId20"/>
    <p:sldId id="292" r:id="rId21"/>
    <p:sldId id="271" r:id="rId22"/>
    <p:sldId id="293" r:id="rId23"/>
    <p:sldId id="294" r:id="rId24"/>
    <p:sldId id="273" r:id="rId25"/>
    <p:sldId id="295" r:id="rId26"/>
    <p:sldId id="275" r:id="rId27"/>
    <p:sldId id="296" r:id="rId28"/>
    <p:sldId id="297" r:id="rId29"/>
    <p:sldId id="298" r:id="rId30"/>
    <p:sldId id="299" r:id="rId31"/>
    <p:sldId id="277" r:id="rId32"/>
    <p:sldId id="300" r:id="rId33"/>
    <p:sldId id="301" r:id="rId34"/>
    <p:sldId id="279" r:id="rId35"/>
    <p:sldId id="280" r:id="rId36"/>
    <p:sldId id="302" r:id="rId37"/>
  </p:sldIdLst>
  <p:sldSz cx="9144000" cy="6858000" type="screen4x3"/>
  <p:notesSz cx="6858000" cy="9144000"/>
  <p:embeddedFontLst>
    <p:embeddedFont>
      <p:font typeface="Cambria Math" panose="02040503050406030204" pitchFamily="18"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1-5-21-1482476501-413027322-842925246-31193" providerId="AD"/>
      </p:ext>
    </p:extLst>
  </p:cmAuthor>
  <p:cmAuthor id="2" name="syamprasad" initials="s" lastIdx="1" clrIdx="2">
    <p:extLst>
      <p:ext uri="{19B8F6BF-5375-455C-9EA6-DF929625EA0E}">
        <p15:presenceInfo xmlns:p15="http://schemas.microsoft.com/office/powerpoint/2012/main" userId="S-1-5-21-1666015839-3846122634-945917319-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3" autoAdjust="0"/>
    <p:restoredTop sz="94641" autoAdjust="0"/>
  </p:normalViewPr>
  <p:slideViewPr>
    <p:cSldViewPr>
      <p:cViewPr varScale="1">
        <p:scale>
          <a:sx n="105" d="100"/>
          <a:sy n="105" d="100"/>
        </p:scale>
        <p:origin x="171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9/18/2024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9"/>
            <a:ext cx="8229600" cy="4861522"/>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The Multiplication Rules of Probability and Conditional Probability</a:t>
            </a:r>
          </a:p>
        </p:txBody>
      </p:sp>
      <p:sp>
        <p:nvSpPr>
          <p:cNvPr id="3" name="Title 2"/>
          <p:cNvSpPr>
            <a:spLocks noGrp="1"/>
          </p:cNvSpPr>
          <p:nvPr>
            <p:ph type="title"/>
          </p:nvPr>
        </p:nvSpPr>
        <p:spPr/>
        <p:txBody>
          <a:bodyPr/>
          <a:lstStyle/>
          <a:p>
            <a:r>
              <a:rPr dirty="0"/>
              <a:t>Section 9.3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Calculating Conditional Probability</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lang="en-US" sz="2800" b="1" dirty="0"/>
                  <a:t>Solution</a:t>
                </a:r>
              </a:p>
              <a:p>
                <a:pPr marL="514350" indent="-514350">
                  <a:buAutoNum type="alphaLcPeriod"/>
                </a:pPr>
                <a:r>
                  <a:rPr lang="en-US" dirty="0"/>
                  <a:t>Let the events</a:t>
                </a:r>
              </a:p>
              <a:p>
                <a:pPr marL="457200" lvl="1" indent="0">
                  <a:buNone/>
                </a:pP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military</m:t>
                        </m:r>
                        <m:r>
                          <a:rPr lang="en-US" b="0" i="0" smtClean="0">
                            <a:latin typeface="Cambria Math" panose="02040503050406030204" pitchFamily="18" charset="0"/>
                          </a:rPr>
                          <m:t> </m:t>
                        </m:r>
                        <m:r>
                          <m:rPr>
                            <m:sty m:val="p"/>
                          </m:rPr>
                          <a:rPr lang="en-US" b="0" i="0" smtClean="0">
                            <a:latin typeface="Cambria Math" panose="02040503050406030204" pitchFamily="18" charset="0"/>
                          </a:rPr>
                          <m:t>service</m:t>
                        </m:r>
                      </m:e>
                    </m:d>
                    <m:r>
                      <a:rPr lang="en-US" b="0" i="1" smtClean="0">
                        <a:latin typeface="Cambria Math" panose="02040503050406030204" pitchFamily="18" charset="0"/>
                      </a:rPr>
                      <m:t>,</m:t>
                    </m:r>
                  </m:oMath>
                </a14:m>
                <a:r>
                  <a:rPr lang="en-US" dirty="0"/>
                  <a:t> and</a:t>
                </a:r>
              </a:p>
              <a:p>
                <a:pPr marL="457200" lvl="1" indent="0">
                  <a:buNone/>
                </a:pP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male</m:t>
                        </m:r>
                      </m:e>
                    </m:d>
                  </m:oMath>
                </a14:m>
                <a:r>
                  <a:rPr lang="en-US" dirty="0"/>
                  <a:t>.</a:t>
                </a:r>
              </a:p>
              <a:p>
                <a:pPr marL="457200" lvl="1" indent="0">
                  <a:buNone/>
                </a:pPr>
                <a:r>
                  <a:rPr lang="en-US" dirty="0"/>
                  <a:t>The question asks for </a:t>
                </a:r>
                <a14:m>
                  <m:oMath xmlns:m="http://schemas.openxmlformats.org/officeDocument/2006/math">
                    <m:r>
                      <a:rPr lang="en-US" i="1" dirty="0" smtClean="0">
                        <a:latin typeface="Cambria Math" panose="02040503050406030204" pitchFamily="18" charset="0"/>
                      </a:rPr>
                      <m:t>𝑃</m:t>
                    </m:r>
                  </m:oMath>
                </a14:m>
                <a:r>
                  <a:rPr lang="en-US" dirty="0"/>
                  <a:t>(military service|male). Thus, in order to use the formula for conditional probability, we need to find </a:t>
                </a:r>
                <a14:m>
                  <m:oMath xmlns:m="http://schemas.openxmlformats.org/officeDocument/2006/math">
                    <m:r>
                      <a:rPr lang="en-US" i="1" dirty="0" smtClean="0">
                        <a:latin typeface="Cambria Math" panose="02040503050406030204" pitchFamily="18" charset="0"/>
                      </a:rPr>
                      <m:t>𝑃</m:t>
                    </m:r>
                  </m:oMath>
                </a14:m>
                <a:r>
                  <a:rPr lang="en-US" dirty="0"/>
                  <a:t>(male and military service) and </a:t>
                </a:r>
                <a14:m>
                  <m:oMath xmlns:m="http://schemas.openxmlformats.org/officeDocument/2006/math">
                    <m:r>
                      <a:rPr lang="en-US" i="1" dirty="0" smtClean="0">
                        <a:latin typeface="Cambria Math" panose="02040503050406030204" pitchFamily="18" charset="0"/>
                      </a:rPr>
                      <m:t>𝑃</m:t>
                    </m:r>
                  </m:oMath>
                </a14:m>
                <a:r>
                  <a:rPr lang="en-US" dirty="0"/>
                  <a:t>(male).</a:t>
                </a:r>
              </a:p>
              <a:p>
                <a:pPr marL="457200" lvl="1" indent="0">
                  <a:buNone/>
                </a:pPr>
                <a:r>
                  <a:rPr lang="en-US" dirty="0"/>
                  <a:t>There are </a:t>
                </a:r>
                <a14:m>
                  <m:oMath xmlns:m="http://schemas.openxmlformats.org/officeDocument/2006/math">
                    <m:r>
                      <a:rPr lang="en-US" i="1" dirty="0" smtClean="0">
                        <a:latin typeface="Cambria Math" panose="02040503050406030204" pitchFamily="18" charset="0"/>
                      </a:rPr>
                      <m:t>300</m:t>
                    </m:r>
                    <m:r>
                      <a:rPr lang="en-US" i="1" dirty="0" smtClean="0">
                        <a:latin typeface="Cambria Math" panose="02040503050406030204" pitchFamily="18" charset="0"/>
                      </a:rPr>
                      <m:t> </m:t>
                    </m:r>
                  </m:oMath>
                </a14:m>
                <a:r>
                  <a:rPr lang="en-US" dirty="0"/>
                  <a:t>applicants total, so the probability of choosing an applicant who is male and has served in the military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110</m:t>
                        </m:r>
                      </m:num>
                      <m:den>
                        <m:r>
                          <a:rPr lang="en-US" b="0" i="1" smtClean="0">
                            <a:latin typeface="Cambria Math" panose="02040503050406030204" pitchFamily="18" charset="0"/>
                          </a:rPr>
                          <m:t>300</m:t>
                        </m:r>
                      </m:den>
                    </m:f>
                    <m:r>
                      <a:rPr lang="en-US" b="0" i="1" smtClean="0">
                        <a:latin typeface="Cambria Math" panose="02040503050406030204" pitchFamily="18" charset="0"/>
                      </a:rPr>
                      <m:t>.</m:t>
                    </m:r>
                  </m:oMath>
                </a14:m>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778" b="-736"/>
                </a:stretch>
              </a:blipFill>
            </p:spPr>
            <p:txBody>
              <a:bodyPr/>
              <a:lstStyle/>
              <a:p>
                <a:r>
                  <a:rPr lang="en-US">
                    <a:noFill/>
                  </a:rPr>
                  <a:t> </a:t>
                </a:r>
              </a:p>
            </p:txBody>
          </p:sp>
        </mc:Fallback>
      </mc:AlternateContent>
    </p:spTree>
    <p:extLst>
      <p:ext uri="{BB962C8B-B14F-4D97-AF65-F5344CB8AC3E}">
        <p14:creationId xmlns:p14="http://schemas.microsoft.com/office/powerpoint/2010/main" val="134292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Calculating Conditional Probability</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buNone/>
                </a:pPr>
                <a:r>
                  <a:rPr lang="en-US" dirty="0"/>
                  <a:t>Similarly, the probability of choosing a male applicant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212</m:t>
                        </m:r>
                      </m:num>
                      <m:den>
                        <m:r>
                          <a:rPr lang="en-US" b="0" i="1" smtClean="0">
                            <a:latin typeface="Cambria Math" panose="02040503050406030204" pitchFamily="18" charset="0"/>
                          </a:rPr>
                          <m:t>300</m:t>
                        </m:r>
                      </m:den>
                    </m:f>
                    <m:r>
                      <a:rPr lang="en-US" b="0" i="1" smtClean="0">
                        <a:latin typeface="Cambria Math" panose="02040503050406030204" pitchFamily="18" charset="0"/>
                      </a:rPr>
                      <m:t>.</m:t>
                    </m:r>
                  </m:oMath>
                </a14:m>
                <a:endParaRPr lang="en-US" dirty="0"/>
              </a:p>
              <a:p>
                <a:pPr marL="457200" lvl="1" indent="0">
                  <a:buNone/>
                </a:pPr>
                <a:r>
                  <a:rPr lang="en-US" dirty="0"/>
                  <a:t>Thus, we calculate the conditional probability as follows.</a:t>
                </a:r>
              </a:p>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military</m:t>
                          </m:r>
                          <m:r>
                            <a:rPr lang="en-US" b="0" i="0" smtClean="0">
                              <a:latin typeface="Cambria Math" panose="02040503050406030204" pitchFamily="18" charset="0"/>
                            </a:rPr>
                            <m:t> </m:t>
                          </m:r>
                          <m:r>
                            <m:rPr>
                              <m:sty m:val="p"/>
                            </m:rPr>
                            <a:rPr lang="en-US" b="0" i="0" smtClean="0">
                              <a:latin typeface="Cambria Math" panose="02040503050406030204" pitchFamily="18" charset="0"/>
                            </a:rPr>
                            <m:t>service</m:t>
                          </m:r>
                        </m:e>
                        <m:e>
                          <m:r>
                            <m:rPr>
                              <m:sty m:val="p"/>
                            </m:rPr>
                            <a:rPr lang="en-US" b="0" i="0" smtClean="0">
                              <a:latin typeface="Cambria Math" panose="02040503050406030204" pitchFamily="18" charset="0"/>
                            </a:rPr>
                            <m:t>male</m:t>
                          </m:r>
                        </m:e>
                      </m:d>
                    </m:oMath>
                  </m:oMathPara>
                </a14:m>
                <a:endParaRPr lang="en-US" b="0" dirty="0"/>
              </a:p>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male</m:t>
                              </m:r>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0" smtClean="0">
                                  <a:latin typeface="Cambria Math" panose="02040503050406030204" pitchFamily="18" charset="0"/>
                                </a:rPr>
                                <m:t> </m:t>
                              </m:r>
                              <m:r>
                                <m:rPr>
                                  <m:sty m:val="p"/>
                                </m:rPr>
                                <a:rPr lang="en-US" b="0" i="0" smtClean="0">
                                  <a:latin typeface="Cambria Math" panose="02040503050406030204" pitchFamily="18" charset="0"/>
                                </a:rPr>
                                <m:t>military</m:t>
                              </m:r>
                              <m:r>
                                <a:rPr lang="en-US" b="0" i="0" smtClean="0">
                                  <a:latin typeface="Cambria Math" panose="02040503050406030204" pitchFamily="18" charset="0"/>
                                </a:rPr>
                                <m:t> </m:t>
                              </m:r>
                              <m:r>
                                <m:rPr>
                                  <m:sty m:val="p"/>
                                </m:rPr>
                                <a:rPr lang="en-US" b="0" i="0" smtClean="0">
                                  <a:latin typeface="Cambria Math" panose="02040503050406030204" pitchFamily="18" charset="0"/>
                                </a:rPr>
                                <m:t>service</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male</m:t>
                              </m:r>
                            </m:e>
                          </m:d>
                        </m:den>
                      </m:f>
                    </m:oMath>
                  </m:oMathPara>
                </a14:m>
                <a:endParaRPr lang="en-US" dirty="0"/>
              </a:p>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110</m:t>
                              </m:r>
                            </m:num>
                            <m:den>
                              <m:r>
                                <a:rPr lang="en-US" b="0" i="1" smtClean="0">
                                  <a:latin typeface="Cambria Math" panose="02040503050406030204" pitchFamily="18" charset="0"/>
                                </a:rPr>
                                <m:t>300</m:t>
                              </m:r>
                            </m:den>
                          </m:f>
                        </m:num>
                        <m:den>
                          <m:f>
                            <m:fPr>
                              <m:ctrlPr>
                                <a:rPr lang="en-US" b="0" i="1" smtClean="0">
                                  <a:latin typeface="Cambria Math" panose="02040503050406030204" pitchFamily="18" charset="0"/>
                                </a:rPr>
                              </m:ctrlPr>
                            </m:fPr>
                            <m:num>
                              <m:r>
                                <a:rPr lang="en-US" b="0" i="1" smtClean="0">
                                  <a:latin typeface="Cambria Math" panose="02040503050406030204" pitchFamily="18" charset="0"/>
                                </a:rPr>
                                <m:t>212</m:t>
                              </m:r>
                            </m:num>
                            <m:den>
                              <m:r>
                                <a:rPr lang="en-US" b="0" i="1" smtClean="0">
                                  <a:latin typeface="Cambria Math" panose="02040503050406030204" pitchFamily="18" charset="0"/>
                                </a:rPr>
                                <m:t>300</m:t>
                              </m:r>
                            </m:den>
                          </m:f>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110</m:t>
                          </m:r>
                        </m:num>
                        <m:den>
                          <m:r>
                            <a:rPr lang="en-US" b="0" i="1" smtClean="0">
                              <a:latin typeface="Cambria Math" panose="02040503050406030204" pitchFamily="18" charset="0"/>
                            </a:rPr>
                            <m:t>212</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5189</m:t>
                      </m:r>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t="-1227"/>
                </a:stretch>
              </a:blipFill>
            </p:spPr>
            <p:txBody>
              <a:bodyPr/>
              <a:lstStyle/>
              <a:p>
                <a:r>
                  <a:rPr lang="en-IN">
                    <a:noFill/>
                  </a:rPr>
                  <a:t> </a:t>
                </a:r>
              </a:p>
            </p:txBody>
          </p:sp>
        </mc:Fallback>
      </mc:AlternateContent>
    </p:spTree>
    <p:extLst>
      <p:ext uri="{BB962C8B-B14F-4D97-AF65-F5344CB8AC3E}">
        <p14:creationId xmlns:p14="http://schemas.microsoft.com/office/powerpoint/2010/main" val="291496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Calculating Conditional Probability</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pPr>
                <a:r>
                  <a:rPr lang="en-US" dirty="0"/>
                  <a:t>For this question, we want to calculate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male</m:t>
                        </m:r>
                      </m:e>
                      <m:e>
                        <m:r>
                          <m:rPr>
                            <m:sty m:val="p"/>
                          </m:rPr>
                          <a:rPr lang="en-US" b="0" i="0" smtClean="0">
                            <a:latin typeface="Cambria Math" panose="02040503050406030204" pitchFamily="18" charset="0"/>
                          </a:rPr>
                          <m:t>military</m:t>
                        </m:r>
                        <m:r>
                          <a:rPr lang="en-US" b="0" i="0" smtClean="0">
                            <a:latin typeface="Cambria Math" panose="02040503050406030204" pitchFamily="18" charset="0"/>
                          </a:rPr>
                          <m:t> </m:t>
                        </m:r>
                        <m:r>
                          <m:rPr>
                            <m:sty m:val="p"/>
                          </m:rPr>
                          <a:rPr lang="en-US" b="0" i="0" smtClean="0">
                            <a:latin typeface="Cambria Math" panose="02040503050406030204" pitchFamily="18" charset="0"/>
                          </a:rPr>
                          <m:t>service</m:t>
                        </m:r>
                      </m:e>
                    </m:d>
                  </m:oMath>
                </a14:m>
                <a:r>
                  <a:rPr lang="en-US" dirty="0"/>
                  <a:t>. We know from part a. that the probability of choosing one of the </a:t>
                </a:r>
                <a14:m>
                  <m:oMath xmlns:m="http://schemas.openxmlformats.org/officeDocument/2006/math">
                    <m:r>
                      <a:rPr lang="en-US" i="1" dirty="0" smtClean="0">
                        <a:latin typeface="Cambria Math" panose="02040503050406030204" pitchFamily="18" charset="0"/>
                      </a:rPr>
                      <m:t>300</m:t>
                    </m:r>
                  </m:oMath>
                </a14:m>
                <a:r>
                  <a:rPr lang="en-US" dirty="0"/>
                  <a:t> applicants who is male and has served in the military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110</m:t>
                        </m:r>
                      </m:num>
                      <m:den>
                        <m:r>
                          <a:rPr lang="en-US" b="0" i="1" smtClean="0">
                            <a:latin typeface="Cambria Math" panose="02040503050406030204" pitchFamily="18" charset="0"/>
                          </a:rPr>
                          <m:t>300</m:t>
                        </m:r>
                      </m:den>
                    </m:f>
                    <m:r>
                      <a:rPr lang="en-US" b="0" i="1" smtClean="0">
                        <a:latin typeface="Cambria Math" panose="02040503050406030204" pitchFamily="18" charset="0"/>
                      </a:rPr>
                      <m:t>.</m:t>
                    </m:r>
                  </m:oMath>
                </a14:m>
                <a:r>
                  <a:rPr lang="en-US" dirty="0"/>
                  <a:t> Also, we know that the probability that a randomly chosen applicant has served in the military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152</m:t>
                        </m:r>
                      </m:num>
                      <m:den>
                        <m:r>
                          <a:rPr lang="en-US" b="0" i="1" smtClean="0">
                            <a:latin typeface="Cambria Math" panose="02040503050406030204" pitchFamily="18" charset="0"/>
                          </a:rPr>
                          <m:t>300</m:t>
                        </m:r>
                      </m:den>
                    </m:f>
                    <m:r>
                      <a:rPr lang="en-US" b="0" i="1" smtClean="0">
                        <a:latin typeface="Cambria Math" panose="02040503050406030204" pitchFamily="18" charset="0"/>
                      </a:rPr>
                      <m:t>.</m:t>
                    </m:r>
                  </m:oMath>
                </a14:m>
                <a:endParaRPr lang="en-US" dirty="0"/>
              </a:p>
              <a:p>
                <a:pPr marL="457200" lvl="1" indent="0">
                  <a:buNone/>
                </a:pPr>
                <a:r>
                  <a:rPr lang="en-US" dirty="0"/>
                  <a:t>Now, using the formula for conditional probability, we have the following.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2"/>
                </a:stretch>
              </a:blipFill>
            </p:spPr>
            <p:txBody>
              <a:bodyPr/>
              <a:lstStyle/>
              <a:p>
                <a:r>
                  <a:rPr lang="en-IN">
                    <a:noFill/>
                  </a:rPr>
                  <a:t> </a:t>
                </a:r>
              </a:p>
            </p:txBody>
          </p:sp>
        </mc:Fallback>
      </mc:AlternateContent>
    </p:spTree>
    <p:extLst>
      <p:ext uri="{BB962C8B-B14F-4D97-AF65-F5344CB8AC3E}">
        <p14:creationId xmlns:p14="http://schemas.microsoft.com/office/powerpoint/2010/main" val="209847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Calculating Conditional Probability</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male</m:t>
                          </m:r>
                        </m:e>
                        <m:e>
                          <m:r>
                            <m:rPr>
                              <m:sty m:val="p"/>
                            </m:rPr>
                            <a:rPr lang="en-US" b="0" i="0" smtClean="0">
                              <a:latin typeface="Cambria Math" panose="02040503050406030204" pitchFamily="18" charset="0"/>
                            </a:rPr>
                            <m:t>military</m:t>
                          </m:r>
                          <m:r>
                            <a:rPr lang="en-US" b="0" i="0" smtClean="0">
                              <a:latin typeface="Cambria Math" panose="02040503050406030204" pitchFamily="18" charset="0"/>
                            </a:rPr>
                            <m:t> </m:t>
                          </m:r>
                          <m:r>
                            <m:rPr>
                              <m:sty m:val="p"/>
                            </m:rPr>
                            <a:rPr lang="en-US" b="0" i="0" smtClean="0">
                              <a:latin typeface="Cambria Math" panose="02040503050406030204" pitchFamily="18" charset="0"/>
                            </a:rPr>
                            <m:t>service</m:t>
                          </m:r>
                        </m:e>
                      </m:d>
                    </m:oMath>
                  </m:oMathPara>
                </a14:m>
                <a:endParaRPr lang="en-US" b="0" dirty="0"/>
              </a:p>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male</m:t>
                              </m:r>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0" smtClean="0">
                                  <a:latin typeface="Cambria Math" panose="02040503050406030204" pitchFamily="18" charset="0"/>
                                </a:rPr>
                                <m:t> </m:t>
                              </m:r>
                              <m:r>
                                <m:rPr>
                                  <m:sty m:val="p"/>
                                </m:rPr>
                                <a:rPr lang="en-US" b="0" i="0" smtClean="0">
                                  <a:latin typeface="Cambria Math" panose="02040503050406030204" pitchFamily="18" charset="0"/>
                                </a:rPr>
                                <m:t>military</m:t>
                              </m:r>
                              <m:r>
                                <a:rPr lang="en-US" b="0" i="0" smtClean="0">
                                  <a:latin typeface="Cambria Math" panose="02040503050406030204" pitchFamily="18" charset="0"/>
                                </a:rPr>
                                <m:t> </m:t>
                              </m:r>
                              <m:r>
                                <m:rPr>
                                  <m:sty m:val="p"/>
                                </m:rPr>
                                <a:rPr lang="en-US" b="0" i="0" smtClean="0">
                                  <a:latin typeface="Cambria Math" panose="02040503050406030204" pitchFamily="18" charset="0"/>
                                </a:rPr>
                                <m:t>service</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military</m:t>
                              </m:r>
                              <m:r>
                                <a:rPr lang="en-US" b="0" i="0" smtClean="0">
                                  <a:latin typeface="Cambria Math" panose="02040503050406030204" pitchFamily="18" charset="0"/>
                                </a:rPr>
                                <m:t> </m:t>
                              </m:r>
                              <m:r>
                                <m:rPr>
                                  <m:sty m:val="p"/>
                                </m:rPr>
                                <a:rPr lang="en-US" b="0" i="0" smtClean="0">
                                  <a:latin typeface="Cambria Math" panose="02040503050406030204" pitchFamily="18" charset="0"/>
                                </a:rPr>
                                <m:t>service</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110</m:t>
                              </m:r>
                            </m:num>
                            <m:den>
                              <m:r>
                                <a:rPr lang="en-US" b="0" i="1" smtClean="0">
                                  <a:latin typeface="Cambria Math" panose="02040503050406030204" pitchFamily="18" charset="0"/>
                                </a:rPr>
                                <m:t>300</m:t>
                              </m:r>
                            </m:den>
                          </m:f>
                        </m:num>
                        <m:den>
                          <m:f>
                            <m:fPr>
                              <m:ctrlPr>
                                <a:rPr lang="en-US" b="0" i="1" smtClean="0">
                                  <a:latin typeface="Cambria Math" panose="02040503050406030204" pitchFamily="18" charset="0"/>
                                </a:rPr>
                              </m:ctrlPr>
                            </m:fPr>
                            <m:num>
                              <m:r>
                                <a:rPr lang="en-US" b="0" i="1" smtClean="0">
                                  <a:latin typeface="Cambria Math" panose="02040503050406030204" pitchFamily="18" charset="0"/>
                                </a:rPr>
                                <m:t>152</m:t>
                              </m:r>
                            </m:num>
                            <m:den>
                              <m:r>
                                <a:rPr lang="en-US" b="0" i="1" smtClean="0">
                                  <a:latin typeface="Cambria Math" panose="02040503050406030204" pitchFamily="18" charset="0"/>
                                </a:rPr>
                                <m:t>300</m:t>
                              </m:r>
                            </m:den>
                          </m:f>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110</m:t>
                          </m:r>
                        </m:num>
                        <m:den>
                          <m:r>
                            <a:rPr lang="en-US" b="0" i="1" smtClean="0">
                              <a:latin typeface="Cambria Math" panose="02040503050406030204" pitchFamily="18" charset="0"/>
                            </a:rPr>
                            <m:t>152</m:t>
                          </m:r>
                        </m:den>
                      </m:f>
                      <m:r>
                        <a:rPr lang="en-US" b="0" i="1" smtClean="0">
                          <a:latin typeface="Cambria Math" panose="02040503050406030204" pitchFamily="18" charset="0"/>
                          <a:ea typeface="Cambria Math" panose="02040503050406030204" pitchFamily="18" charset="0"/>
                        </a:rPr>
                        <m:t>≈0.7237</m:t>
                      </m:r>
                    </m:oMath>
                  </m:oMathPara>
                </a14:m>
                <a:endParaRPr lang="en-US" dirty="0"/>
              </a:p>
              <a:p>
                <a:pPr marL="457200" lvl="1" indent="0">
                  <a:buNone/>
                </a:pPr>
                <a:r>
                  <a:rPr lang="en-US" dirty="0"/>
                  <a:t>As you can see,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𝐵</m:t>
                        </m:r>
                      </m:e>
                    </m:d>
                  </m:oMath>
                </a14:m>
                <a:r>
                  <a:rPr lang="en-US" dirty="0"/>
                  <a:t> is not necessarily the same as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𝐴</m:t>
                        </m:r>
                      </m:e>
                    </m:d>
                    <m:r>
                      <a:rPr lang="en-US" b="0" i="1" smtClean="0">
                        <a:latin typeface="Cambria Math" panose="02040503050406030204" pitchFamily="18" charset="0"/>
                      </a:rPr>
                      <m:t>.</m:t>
                    </m:r>
                  </m:oMath>
                </a14:m>
                <a:r>
                  <a:rPr lang="en-US"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95065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a:t>
            </a:r>
            <a:r>
              <a:rPr lang="en-US" dirty="0"/>
              <a:t>Determining the Independence of Events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Conduct the experiment of rolling a fair die two times. Consider the two events</a:t>
                </a:r>
              </a:p>
              <a:p>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begChr m:val="{"/>
                        <m:endChr m:val="}"/>
                        <m:ctrlPr>
                          <a:rPr lang="ar-AE" i="1">
                            <a:latin typeface="Cambria Math" panose="02040503050406030204" pitchFamily="18" charset="0"/>
                          </a:rPr>
                        </m:ctrlPr>
                      </m:dPr>
                      <m:e>
                        <m:r>
                          <m:rPr>
                            <m:nor/>
                          </m:rPr>
                          <a:rPr lang="en-US"/>
                          <m:t>rolling</m:t>
                        </m:r>
                        <m:r>
                          <m:rPr>
                            <m:nor/>
                          </m:rPr>
                          <a:rPr lang="en-US"/>
                          <m:t> </m:t>
                        </m:r>
                        <m:r>
                          <m:rPr>
                            <m:nor/>
                          </m:rPr>
                          <a:rPr lang="en-US"/>
                          <m:t>a</m:t>
                        </m:r>
                        <m:r>
                          <m:rPr>
                            <m:nor/>
                          </m:rPr>
                          <a:rPr lang="en-US"/>
                          <m:t> </m:t>
                        </m:r>
                        <m:r>
                          <m:rPr>
                            <m:nor/>
                          </m:rPr>
                          <a:rPr lang="en-US"/>
                          <m:t>six</m:t>
                        </m:r>
                        <m:r>
                          <m:rPr>
                            <m:nor/>
                          </m:rPr>
                          <a:rPr lang="en-US"/>
                          <m:t> </m:t>
                        </m:r>
                        <m:r>
                          <m:rPr>
                            <m:nor/>
                          </m:rPr>
                          <a:rPr lang="en-US"/>
                          <m:t>on</m:t>
                        </m:r>
                        <m:r>
                          <m:rPr>
                            <m:nor/>
                          </m:rPr>
                          <a:rPr lang="en-US"/>
                          <m:t> </m:t>
                        </m:r>
                        <m:r>
                          <m:rPr>
                            <m:nor/>
                          </m:rPr>
                          <a:rPr lang="en-US"/>
                          <m:t>the</m:t>
                        </m:r>
                        <m:r>
                          <m:rPr>
                            <m:nor/>
                          </m:rPr>
                          <a:rPr lang="en-US"/>
                          <m:t> </m:t>
                        </m:r>
                        <m:r>
                          <m:rPr>
                            <m:nor/>
                          </m:rPr>
                          <a:rPr lang="en-US"/>
                          <m:t>first</m:t>
                        </m:r>
                        <m:r>
                          <m:rPr>
                            <m:nor/>
                          </m:rPr>
                          <a:rPr lang="en-US"/>
                          <m:t> </m:t>
                        </m:r>
                        <m:r>
                          <m:rPr>
                            <m:nor/>
                          </m:rPr>
                          <a:rPr lang="en-US"/>
                          <m:t>roll</m:t>
                        </m:r>
                        <m:r>
                          <m:rPr>
                            <m:nor/>
                          </m:rPr>
                          <a:rPr lang="en-US"/>
                          <m:t> </m:t>
                        </m:r>
                        <m:r>
                          <m:rPr>
                            <m:nor/>
                          </m:rPr>
                          <a:rPr lang="en-US"/>
                          <m:t>of</m:t>
                        </m:r>
                        <m:r>
                          <m:rPr>
                            <m:nor/>
                          </m:rPr>
                          <a:rPr lang="en-US"/>
                          <m:t> </m:t>
                        </m:r>
                        <m:r>
                          <m:rPr>
                            <m:nor/>
                          </m:rPr>
                          <a:rPr lang="en-US"/>
                          <m:t>a</m:t>
                        </m:r>
                        <m:r>
                          <m:rPr>
                            <m:nor/>
                          </m:rPr>
                          <a:rPr lang="en-US"/>
                          <m:t> </m:t>
                        </m:r>
                        <m:r>
                          <m:rPr>
                            <m:nor/>
                          </m:rPr>
                          <a:rPr lang="en-US"/>
                          <m:t>fair</m:t>
                        </m:r>
                        <m:r>
                          <m:rPr>
                            <m:nor/>
                          </m:rPr>
                          <a:rPr lang="en-US"/>
                          <m:t> </m:t>
                        </m:r>
                        <m:r>
                          <m:rPr>
                            <m:nor/>
                          </m:rPr>
                          <a:rPr lang="en-US"/>
                          <m:t>die</m:t>
                        </m:r>
                      </m:e>
                    </m:d>
                  </m:oMath>
                </a14:m>
                <a:r>
                  <a:rPr lang="en-US" dirty="0"/>
                  <a:t>, and</a:t>
                </a:r>
                <a:br>
                  <a:rPr lang="ar-AE" i="1" dirty="0">
                    <a:latin typeface="Cambria Math" panose="02040503050406030204" pitchFamily="18" charset="0"/>
                  </a:rPr>
                </a:br>
                <a14:m>
                  <m:oMath xmlns:m="http://schemas.openxmlformats.org/officeDocument/2006/math">
                    <m:r>
                      <a:rPr lang="ar-AE">
                        <a:latin typeface="Cambria Math" panose="02040503050406030204" pitchFamily="18" charset="0"/>
                      </a:rPr>
                      <m:t>𝐵</m:t>
                    </m:r>
                    <m:r>
                      <a:rPr lang="ar-AE">
                        <a:latin typeface="Cambria Math" panose="02040503050406030204" pitchFamily="18" charset="0"/>
                      </a:rPr>
                      <m:t>=</m:t>
                    </m:r>
                    <m:d>
                      <m:dPr>
                        <m:begChr m:val="{"/>
                        <m:endChr m:val="}"/>
                        <m:ctrlPr>
                          <a:rPr lang="ar-AE" i="1">
                            <a:latin typeface="Cambria Math" panose="02040503050406030204" pitchFamily="18" charset="0"/>
                          </a:rPr>
                        </m:ctrlPr>
                      </m:dPr>
                      <m:e>
                        <m:r>
                          <m:rPr>
                            <m:nor/>
                          </m:rPr>
                          <a:rPr lang="en-US"/>
                          <m:t>rolling</m:t>
                        </m:r>
                        <m:r>
                          <m:rPr>
                            <m:nor/>
                          </m:rPr>
                          <a:rPr lang="en-US"/>
                          <m:t> </m:t>
                        </m:r>
                        <m:r>
                          <m:rPr>
                            <m:nor/>
                          </m:rPr>
                          <a:rPr lang="en-US"/>
                          <m:t>a</m:t>
                        </m:r>
                        <m:r>
                          <m:rPr>
                            <m:nor/>
                          </m:rPr>
                          <a:rPr lang="en-US"/>
                          <m:t> </m:t>
                        </m:r>
                        <m:r>
                          <m:rPr>
                            <m:nor/>
                          </m:rPr>
                          <a:rPr lang="en-US"/>
                          <m:t>four</m:t>
                        </m:r>
                        <m:r>
                          <m:rPr>
                            <m:nor/>
                          </m:rPr>
                          <a:rPr lang="en-US"/>
                          <m:t> </m:t>
                        </m:r>
                        <m:r>
                          <m:rPr>
                            <m:nor/>
                          </m:rPr>
                          <a:rPr lang="en-US"/>
                          <m:t>on</m:t>
                        </m:r>
                        <m:r>
                          <m:rPr>
                            <m:nor/>
                          </m:rPr>
                          <a:rPr lang="en-US"/>
                          <m:t> </m:t>
                        </m:r>
                        <m:r>
                          <m:rPr>
                            <m:nor/>
                          </m:rPr>
                          <a:rPr lang="en-US"/>
                          <m:t>the</m:t>
                        </m:r>
                        <m:r>
                          <m:rPr>
                            <m:nor/>
                          </m:rPr>
                          <a:rPr lang="en-US"/>
                          <m:t> </m:t>
                        </m:r>
                        <m:r>
                          <m:rPr>
                            <m:nor/>
                          </m:rPr>
                          <a:rPr lang="en-US"/>
                          <m:t>second</m:t>
                        </m:r>
                        <m:r>
                          <m:rPr>
                            <m:nor/>
                          </m:rPr>
                          <a:rPr lang="en-US"/>
                          <m:t> </m:t>
                        </m:r>
                        <m:r>
                          <m:rPr>
                            <m:nor/>
                          </m:rPr>
                          <a:rPr lang="en-US"/>
                          <m:t>roll</m:t>
                        </m:r>
                        <m:r>
                          <m:rPr>
                            <m:nor/>
                          </m:rPr>
                          <a:rPr lang="en-US"/>
                          <m:t> </m:t>
                        </m:r>
                        <m:r>
                          <m:rPr>
                            <m:nor/>
                          </m:rPr>
                          <a:rPr lang="en-US"/>
                          <m:t>of</m:t>
                        </m:r>
                        <m:r>
                          <m:rPr>
                            <m:nor/>
                          </m:rPr>
                          <a:rPr lang="en-US"/>
                          <m:t> </m:t>
                        </m:r>
                        <m:r>
                          <m:rPr>
                            <m:nor/>
                          </m:rPr>
                          <a:rPr lang="en-US"/>
                          <m:t>a</m:t>
                        </m:r>
                        <m:r>
                          <m:rPr>
                            <m:nor/>
                          </m:rPr>
                          <a:rPr lang="en-US"/>
                          <m:t> </m:t>
                        </m:r>
                        <m:r>
                          <m:rPr>
                            <m:nor/>
                          </m:rPr>
                          <a:rPr lang="en-US"/>
                          <m:t>fair</m:t>
                        </m:r>
                        <m:r>
                          <m:rPr>
                            <m:nor/>
                          </m:rPr>
                          <a:rPr lang="en-US"/>
                          <m:t> </m:t>
                        </m:r>
                        <m:r>
                          <m:rPr>
                            <m:nor/>
                          </m:rPr>
                          <a:rPr lang="en-US"/>
                          <m:t>die</m:t>
                        </m:r>
                      </m:e>
                    </m:d>
                  </m:oMath>
                </a14:m>
                <a:r>
                  <a:rPr lang="ar-AE" sz="2800" dirty="0"/>
                  <a:t>.</a:t>
                </a:r>
                <a:br>
                  <a:rPr lang="en-US" sz="2800" dirty="0"/>
                </a:br>
                <a:r>
                  <a:rPr lang="en-US" sz="2800" dirty="0"/>
                  <a:t>Are these two events independent?</a:t>
                </a:r>
              </a:p>
              <a:p>
                <a:r>
                  <a:rPr lang="en-US" b="1" dirty="0"/>
                  <a:t>Solution</a:t>
                </a:r>
              </a:p>
              <a:p>
                <a:r>
                  <a:rPr lang="en-US" sz="2800" dirty="0"/>
                  <a:t>Since knowing the outcome of the first roll does not help us make an inference about the outcome of the second roll, the two events are independent.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Independent Events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9"/>
                <a:ext cx="8229600" cy="1040285"/>
              </a:xfrm>
            </p:spPr>
            <p:txBody>
              <a:bodyPr>
                <a:spAutoFit/>
              </a:bodyPr>
              <a:lstStyle/>
              <a:p>
                <a:r>
                  <a:rPr sz="2800" dirty="0"/>
                  <a:t>Two events, </a:t>
                </a:r>
                <a14:m>
                  <m:oMath xmlns:m="http://schemas.openxmlformats.org/officeDocument/2006/math">
                    <m:r>
                      <a:rPr lang="en-US">
                        <a:latin typeface="Cambria Math" panose="02040503050406030204" pitchFamily="18" charset="0"/>
                      </a:rPr>
                      <m:t>𝐴</m:t>
                    </m:r>
                  </m:oMath>
                </a14:m>
                <a:r>
                  <a:rPr sz="2800" dirty="0"/>
                  <a:t> and </a:t>
                </a:r>
                <a14:m>
                  <m:oMath xmlns:m="http://schemas.openxmlformats.org/officeDocument/2006/math">
                    <m:r>
                      <a:rPr lang="en-US">
                        <a:latin typeface="Cambria Math" panose="02040503050406030204" pitchFamily="18" charset="0"/>
                      </a:rPr>
                      <m:t>𝐵</m:t>
                    </m:r>
                  </m:oMath>
                </a14:m>
                <a:r>
                  <a:rPr sz="2800" dirty="0"/>
                  <a:t>, are </a:t>
                </a:r>
                <a:r>
                  <a:rPr sz="2800" b="1" dirty="0"/>
                  <a:t>independent</a:t>
                </a:r>
                <a:r>
                  <a:rPr sz="2800" dirty="0"/>
                  <a:t> if and only if</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𝐴</m:t>
                            </m:r>
                          </m:e>
                        </m:d>
                      </m:e>
                    </m:func>
                  </m:oMath>
                </a14:m>
                <a:r>
                  <a:rPr sz="2800" dirty="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𝐵</m:t>
                            </m:r>
                          </m:e>
                        </m:d>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9"/>
                <a:ext cx="8229600" cy="1040285"/>
              </a:xfrm>
              <a:blipFill>
                <a:blip r:embed="rId2"/>
                <a:stretch>
                  <a:fillRect l="-1328" t="-4571" b="-14286"/>
                </a:stretch>
              </a:blipFill>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Multiplication Rule for Independent Events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9"/>
                <a:ext cx="8229600" cy="2074414"/>
              </a:xfrm>
            </p:spPr>
            <p:txBody>
              <a:bodyPr>
                <a:spAutoFit/>
              </a:bodyPr>
              <a:lstStyle/>
              <a:p>
                <a:r>
                  <a:rPr lang="en-US" sz="2800" dirty="0"/>
                  <a:t>If two events, </a:t>
                </a:r>
                <a14:m>
                  <m:oMath xmlns:m="http://schemas.openxmlformats.org/officeDocument/2006/math">
                    <m:r>
                      <a:rPr lang="en-US">
                        <a:latin typeface="Cambria Math" panose="02040503050406030204" pitchFamily="18" charset="0"/>
                      </a:rPr>
                      <m:t>𝐴</m:t>
                    </m:r>
                  </m:oMath>
                </a14:m>
                <a:r>
                  <a:rPr lang="en-US" sz="2800" dirty="0"/>
                  <a:t> and </a:t>
                </a:r>
                <a14:m>
                  <m:oMath xmlns:m="http://schemas.openxmlformats.org/officeDocument/2006/math">
                    <m:r>
                      <a:rPr lang="en-US">
                        <a:latin typeface="Cambria Math" panose="02040503050406030204" pitchFamily="18" charset="0"/>
                      </a:rPr>
                      <m:t>𝐵</m:t>
                    </m:r>
                  </m:oMath>
                </a14:m>
                <a:r>
                  <a:rPr lang="en-US" sz="2800" dirty="0"/>
                  <a:t>, are </a:t>
                </a:r>
                <a:r>
                  <a:rPr lang="en-US" sz="2800" b="1" dirty="0"/>
                  <a:t>independent</a:t>
                </a:r>
                <a:r>
                  <a:rPr lang="en-US" sz="2800" dirty="0"/>
                  <a:t>, then</a:t>
                </a:r>
              </a:p>
              <a:p>
                <a:pPr algn="ctr">
                  <a:defRPr sz="2800"/>
                </a:pPr>
                <a:r>
                  <a:rPr lang="en-US" sz="2800" dirty="0"/>
                  <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𝐴</m:t>
                            </m:r>
                            <m:r>
                              <a:rPr lang="ar-AE">
                                <a:latin typeface="Cambria Math" panose="02040503050406030204" pitchFamily="18" charset="0"/>
                              </a:rPr>
                              <m:t>∩</m:t>
                            </m:r>
                            <m:r>
                              <a:rPr lang="ar-AE">
                                <a:latin typeface="Cambria Math" panose="02040503050406030204" pitchFamily="18" charset="0"/>
                              </a:rPr>
                              <m:t>𝐵</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𝐴</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𝐵</m:t>
                            </m:r>
                          </m:e>
                        </m:d>
                      </m:e>
                    </m:func>
                  </m:oMath>
                </a14:m>
                <a:r>
                  <a:rPr lang="ar-AE" sz="2800" dirty="0"/>
                  <a:t>.</a:t>
                </a:r>
              </a:p>
              <a:p>
                <a:pPr>
                  <a:defRPr sz="2800"/>
                </a:pPr>
                <a:r>
                  <a:rPr lang="en-US" sz="2800" dirty="0"/>
                  <a:t>If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 </m:t>
                    </m:r>
                  </m:oMath>
                </a14:m>
                <a:r>
                  <a:rPr lang="en-US" sz="2800" dirty="0"/>
                  <a:t>events,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en-US" b="0" i="0" smtClean="0">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r>
                      <a:rPr lang="en-US" b="0" i="1" smtClean="0">
                        <a:latin typeface="Cambria Math" panose="02040503050406030204" pitchFamily="18" charset="0"/>
                      </a:rPr>
                      <m:t>,</m:t>
                    </m:r>
                    <m:r>
                      <a:rPr lang="ar-AE">
                        <a:latin typeface="Cambria Math" panose="02040503050406030204" pitchFamily="18" charset="0"/>
                      </a:rPr>
                      <m:t>…</m:t>
                    </m:r>
                    <m:r>
                      <a:rPr lang="en-US" b="0" i="1" smtClean="0">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𝑛</m:t>
                        </m:r>
                      </m:sub>
                    </m:sSub>
                  </m:oMath>
                </a14:m>
                <a:r>
                  <a:rPr lang="en-US" sz="2800" dirty="0"/>
                  <a:t>,</a:t>
                </a:r>
                <a:r>
                  <a:rPr lang="ar-AE" sz="2800" dirty="0"/>
                  <a:t> </a:t>
                </a:r>
                <a:r>
                  <a:rPr lang="en-US" sz="2800" dirty="0"/>
                  <a:t>are independent, then</a:t>
                </a:r>
              </a:p>
              <a:p>
                <a:pPr algn="ctr">
                  <a:defRPr sz="2800"/>
                </a:pPr>
                <a:r>
                  <a:rPr lang="en-US" sz="2800" dirty="0"/>
                  <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𝑛</m:t>
                                </m:r>
                              </m:sub>
                            </m:sSub>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𝑛</m:t>
                                </m:r>
                              </m:sub>
                            </m:sSub>
                          </m:e>
                        </m:d>
                      </m:e>
                    </m:func>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9"/>
                <a:ext cx="8229600" cy="2074414"/>
              </a:xfrm>
              <a:blipFill>
                <a:blip r:embed="rId2"/>
                <a:stretch>
                  <a:fillRect l="-1328" t="-2319" b="-5797"/>
                </a:stretch>
              </a:blipFill>
            </p:spPr>
            <p:txBody>
              <a:bodyPr/>
              <a:lstStyle/>
              <a:p>
                <a:r>
                  <a:rPr lang="en-IN">
                    <a:noFill/>
                  </a:rPr>
                  <a:t> </a:t>
                </a:r>
              </a:p>
            </p:txBody>
          </p:sp>
        </mc:Fallback>
      </mc:AlternateContent>
    </p:spTree>
    <p:extLst>
      <p:ext uri="{BB962C8B-B14F-4D97-AF65-F5344CB8AC3E}">
        <p14:creationId xmlns:p14="http://schemas.microsoft.com/office/powerpoint/2010/main" val="1093140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a:t>
            </a:r>
            <a:r>
              <a:rPr lang="en-US" dirty="0"/>
              <a:t>Using the Multiplication Rule for Independent Events</a:t>
            </a:r>
            <a:endParaRPr dirty="0"/>
          </a:p>
        </p:txBody>
      </p:sp>
      <p:sp>
        <p:nvSpPr>
          <p:cNvPr id="3" name="Text Placeholder 2"/>
          <p:cNvSpPr>
            <a:spLocks noGrp="1"/>
          </p:cNvSpPr>
          <p:nvPr>
            <p:ph type="body" sz="quarter" idx="10"/>
          </p:nvPr>
        </p:nvSpPr>
        <p:spPr/>
        <p:txBody>
          <a:bodyPr>
            <a:normAutofit/>
          </a:bodyPr>
          <a:lstStyle/>
          <a:p>
            <a:r>
              <a:rPr lang="en-US" sz="2800" dirty="0"/>
              <a:t>A coin is flipped and a fair die is rolled. Find the probability of getting a head on the coin and an even number on the die</a:t>
            </a:r>
            <a:r>
              <a:rPr sz="2800" dirty="0"/>
              <a:t>.</a:t>
            </a:r>
          </a:p>
          <a:p>
            <a:pPr marL="514350" indent="-514350">
              <a:buFont typeface="+mj-lt"/>
              <a:buAutoNum type="alphaLcPeriod"/>
              <a:defRPr sz="2800"/>
            </a:pPr>
            <a:r>
              <a:rPr dirty="0"/>
              <a:t>​</a:t>
            </a:r>
            <a:r>
              <a:rPr lang="en-US" sz="2800" dirty="0"/>
              <a:t>Use a tree diagram to find the probability.</a:t>
            </a:r>
            <a:endParaRPr sz="2800" dirty="0"/>
          </a:p>
          <a:p>
            <a:pPr marL="514350" indent="-514350">
              <a:buFont typeface="+mj-lt"/>
              <a:buAutoNum type="alphaLcPeriod" startAt="2"/>
              <a:defRPr sz="2800"/>
            </a:pPr>
            <a:r>
              <a:rPr dirty="0"/>
              <a:t>​</a:t>
            </a:r>
            <a:r>
              <a:rPr lang="en-US" sz="2800" dirty="0"/>
              <a:t>Use the multiplication rule for independent events to find the probability</a:t>
            </a:r>
            <a:r>
              <a:rPr sz="2800" dirty="0"/>
              <a:t>.</a:t>
            </a:r>
            <a:endParaRPr lang="en-US" sz="2800" dirty="0"/>
          </a:p>
          <a:p>
            <a:pPr>
              <a:defRPr sz="2800"/>
            </a:pPr>
            <a:r>
              <a:rPr lang="en-IN" b="1" dirty="0"/>
              <a:t>Solution</a:t>
            </a:r>
          </a:p>
          <a:p>
            <a:pPr marL="514350" indent="-514350">
              <a:buFont typeface="+mj-lt"/>
              <a:buAutoNum type="alphaLcPeriod"/>
              <a:defRPr sz="2800"/>
            </a:pPr>
            <a:r>
              <a:rPr lang="en-US" sz="2800" dirty="0"/>
              <a:t>The tree diagram for flipping a coin and rolling a fair die is shown.</a:t>
            </a: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a:t>
            </a:r>
            <a:r>
              <a:rPr lang="en-US" dirty="0"/>
              <a:t>Using the Multiplication Rule for Independent Events (cont.) </a:t>
            </a:r>
            <a:endParaRPr dirty="0"/>
          </a:p>
        </p:txBody>
      </p:sp>
      <p:sp>
        <p:nvSpPr>
          <p:cNvPr id="3" name="Text Placeholder 2"/>
          <p:cNvSpPr>
            <a:spLocks noGrp="1"/>
          </p:cNvSpPr>
          <p:nvPr>
            <p:ph type="body" sz="quarter" idx="10"/>
          </p:nvPr>
        </p:nvSpPr>
        <p:spPr/>
        <p:txBody>
          <a:bodyPr>
            <a:normAutofit/>
          </a:bodyPr>
          <a:lstStyle/>
          <a:p>
            <a:r>
              <a:rPr lang="en-US" sz="2800" dirty="0"/>
              <a:t> </a:t>
            </a:r>
            <a:endParaRPr sz="2800" dirty="0"/>
          </a:p>
        </p:txBody>
      </p:sp>
      <p:pic>
        <p:nvPicPr>
          <p:cNvPr id="5" name="Picture 4">
            <a:extLst>
              <a:ext uri="{FF2B5EF4-FFF2-40B4-BE49-F238E27FC236}">
                <a16:creationId xmlns:a16="http://schemas.microsoft.com/office/drawing/2014/main" id="{ADCBCA00-E8A9-4CFD-194B-54E4A446B7EA}"/>
              </a:ext>
            </a:extLst>
          </p:cNvPr>
          <p:cNvPicPr>
            <a:picLocks noChangeAspect="1"/>
          </p:cNvPicPr>
          <p:nvPr/>
        </p:nvPicPr>
        <p:blipFill>
          <a:blip r:embed="rId2"/>
          <a:stretch>
            <a:fillRect/>
          </a:stretch>
        </p:blipFill>
        <p:spPr>
          <a:xfrm>
            <a:off x="3193773" y="1093305"/>
            <a:ext cx="2140227" cy="4819055"/>
          </a:xfrm>
          <a:prstGeom prst="rect">
            <a:avLst/>
          </a:prstGeom>
        </p:spPr>
      </p:pic>
    </p:spTree>
    <p:extLst>
      <p:ext uri="{BB962C8B-B14F-4D97-AF65-F5344CB8AC3E}">
        <p14:creationId xmlns:p14="http://schemas.microsoft.com/office/powerpoint/2010/main" val="4152365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a:t>
            </a:r>
            <a:r>
              <a:rPr lang="en-US" dirty="0"/>
              <a:t>Using the Multiplication Rule for Independent Events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buNone/>
                </a:pPr>
                <a:r>
                  <a:rPr lang="en-US" dirty="0"/>
                  <a:t>Note that there are </a:t>
                </a:r>
                <a14:m>
                  <m:oMath xmlns:m="http://schemas.openxmlformats.org/officeDocument/2006/math">
                    <m:r>
                      <a:rPr lang="en-US" i="1" dirty="0" smtClean="0">
                        <a:latin typeface="Cambria Math" panose="02040503050406030204" pitchFamily="18" charset="0"/>
                      </a:rPr>
                      <m:t>12</m:t>
                    </m:r>
                  </m:oMath>
                </a14:m>
                <a:r>
                  <a:rPr lang="en-US" dirty="0"/>
                  <a:t> equally likely outcomes. The three outcomes where the coin toss results in a head and the roll of the die results in an even number (</a:t>
                </a:r>
                <a14:m>
                  <m:oMath xmlns:m="http://schemas.openxmlformats.org/officeDocument/2006/math">
                    <m:r>
                      <a:rPr lang="en-US" i="1" dirty="0" smtClean="0">
                        <a:latin typeface="Cambria Math" panose="02040503050406030204" pitchFamily="18" charset="0"/>
                      </a:rPr>
                      <m:t>2</m:t>
                    </m:r>
                  </m:oMath>
                </a14:m>
                <a:r>
                  <a:rPr lang="en-US" dirty="0"/>
                  <a:t>, </a:t>
                </a:r>
                <a14:m>
                  <m:oMath xmlns:m="http://schemas.openxmlformats.org/officeDocument/2006/math">
                    <m:r>
                      <a:rPr lang="en-US" i="1" dirty="0" smtClean="0">
                        <a:latin typeface="Cambria Math" panose="02040503050406030204" pitchFamily="18" charset="0"/>
                      </a:rPr>
                      <m:t>3</m:t>
                    </m:r>
                  </m:oMath>
                </a14:m>
                <a:r>
                  <a:rPr lang="en-US" dirty="0"/>
                  <a:t>, </a:t>
                </a:r>
                <a14:m>
                  <m:oMath xmlns:m="http://schemas.openxmlformats.org/officeDocument/2006/math">
                    <m:r>
                      <a:rPr lang="en-US" i="1" dirty="0" smtClean="0">
                        <a:latin typeface="Cambria Math" panose="02040503050406030204" pitchFamily="18" charset="0"/>
                      </a:rPr>
                      <m:t>6</m:t>
                    </m:r>
                  </m:oMath>
                </a14:m>
                <a:r>
                  <a:rPr lang="en-US" dirty="0"/>
                  <a:t>). The probability is therefore</a:t>
                </a:r>
              </a:p>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head</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even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number</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oMath>
                  </m:oMathPara>
                </a14:m>
                <a:endParaRPr lang="en-US" dirty="0"/>
              </a:p>
              <a:p>
                <a:pPr marL="514350" indent="-514350">
                  <a:buFont typeface="+mj-lt"/>
                  <a:buAutoNum type="alphaLcPeriod" startAt="2"/>
                </a:pPr>
                <a:r>
                  <a:rPr lang="en-US" dirty="0"/>
                  <a:t>Since the event of tossing a coin is independent of the event of rolling a fair die, we can use the multiplication rule for independent events and multiply the probabilities of the two events together.</a:t>
                </a:r>
              </a:p>
              <a:p>
                <a:endParaRPr lang="en-US"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96" b="-491"/>
                </a:stretch>
              </a:blipFill>
            </p:spPr>
            <p:txBody>
              <a:bodyPr/>
              <a:lstStyle/>
              <a:p>
                <a:r>
                  <a:rPr lang="en-IN">
                    <a:noFill/>
                  </a:rPr>
                  <a:t> </a:t>
                </a:r>
              </a:p>
            </p:txBody>
          </p:sp>
        </mc:Fallback>
      </mc:AlternateContent>
    </p:spTree>
    <p:extLst>
      <p:ext uri="{BB962C8B-B14F-4D97-AF65-F5344CB8AC3E}">
        <p14:creationId xmlns:p14="http://schemas.microsoft.com/office/powerpoint/2010/main" val="393504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Conditional Probability</a:t>
            </a:r>
          </a:p>
        </p:txBody>
      </p:sp>
      <p:sp>
        <p:nvSpPr>
          <p:cNvPr id="3" name="Text Placeholder 2"/>
          <p:cNvSpPr>
            <a:spLocks noGrp="1"/>
          </p:cNvSpPr>
          <p:nvPr>
            <p:ph type="body" sz="quarter" idx="10"/>
          </p:nvPr>
        </p:nvSpPr>
        <p:spPr>
          <a:xfrm>
            <a:off x="457200" y="1082079"/>
            <a:ext cx="8229600" cy="1384995"/>
          </a:xfrm>
        </p:spPr>
        <p:txBody>
          <a:bodyPr>
            <a:spAutoFit/>
          </a:bodyPr>
          <a:lstStyle/>
          <a:p>
            <a:r>
              <a:rPr lang="en-US" sz="2800" dirty="0"/>
              <a:t>The probability that an event will occur given that some other event has already occurred or is certain to occur, is a </a:t>
            </a:r>
            <a:r>
              <a:rPr lang="en-US" sz="2800" b="1" dirty="0"/>
              <a:t>conditional probability</a:t>
            </a:r>
            <a:r>
              <a:rPr sz="28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a:t>
            </a:r>
            <a:r>
              <a:rPr lang="en-US" dirty="0"/>
              <a:t>Using the Multiplication Rule for Independent Events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head</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even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number</m:t>
                          </m:r>
                        </m:e>
                      </m:d>
                    </m:oMath>
                  </m:oMathPara>
                </a14:m>
                <a:endParaRPr lang="en-US" b="0" i="1" dirty="0">
                  <a:latin typeface="Cambria Math" panose="02040503050406030204" pitchFamily="18" charset="0"/>
                </a:endParaRPr>
              </a:p>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head</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even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number</m:t>
                          </m:r>
                        </m:e>
                      </m:d>
                    </m:oMath>
                  </m:oMathPara>
                </a14:m>
                <a:endParaRPr lang="en-US" b="0" i="1" dirty="0">
                  <a:latin typeface="Cambria Math" panose="02040503050406030204" pitchFamily="18" charset="0"/>
                  <a:ea typeface="Cambria Math" panose="02040503050406030204" pitchFamily="18" charset="0"/>
                </a:endParaRPr>
              </a:p>
              <a:p>
                <a:pPr marL="457200" lvl="1"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6</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12</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4</m:t>
                          </m:r>
                        </m:den>
                      </m:f>
                      <m:r>
                        <a:rPr lang="en-US" b="0" i="1" smtClean="0">
                          <a:latin typeface="Cambria Math" panose="02040503050406030204" pitchFamily="18" charset="0"/>
                          <a:ea typeface="Cambria Math" panose="02040503050406030204" pitchFamily="18" charset="0"/>
                        </a:rPr>
                        <m:t>.</m:t>
                      </m:r>
                    </m:oMath>
                  </m:oMathPara>
                </a14:m>
                <a:endParaRPr lang="en-US"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83912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a:t>
            </a:r>
            <a:r>
              <a:rPr lang="en-US" dirty="0"/>
              <a:t>Using the Multiplication Rule for Independent Events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A coin is flipped, a die is rolled, and a card is drawn from a standard deck of </a:t>
                </a:r>
                <a14:m>
                  <m:oMath xmlns:m="http://schemas.openxmlformats.org/officeDocument/2006/math">
                    <m:r>
                      <a:rPr lang="en-US" sz="2800" i="1" dirty="0" smtClean="0">
                        <a:latin typeface="Cambria Math" panose="02040503050406030204" pitchFamily="18" charset="0"/>
                      </a:rPr>
                      <m:t>52</m:t>
                    </m:r>
                  </m:oMath>
                </a14:m>
                <a:r>
                  <a:rPr lang="en-US" sz="2800" dirty="0"/>
                  <a:t> cards. Find the probability of getting a tail on the coin, a five on the die, and a jack of clubs from the deck of cards</a:t>
                </a:r>
                <a:r>
                  <a:rPr sz="2800" dirty="0"/>
                  <a:t>.</a:t>
                </a:r>
                <a:endParaRPr lang="en-US" sz="2800" dirty="0"/>
              </a:p>
              <a:p>
                <a:r>
                  <a:rPr lang="en-IN" b="1" dirty="0"/>
                  <a:t>Solution</a:t>
                </a:r>
              </a:p>
              <a:p>
                <a:r>
                  <a:rPr lang="en-US" sz="2800" dirty="0"/>
                  <a:t>Since the three events (flipping a coin, rolling a die, and selecting a card) are independent, we can use the multiplication rule for independent events.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a:t>
            </a:r>
            <a:r>
              <a:rPr lang="en-US" dirty="0"/>
              <a:t>Using the Multiplication Rule for Independent Events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We know the following.</a:t>
                </a:r>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tails</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on</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the</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coin</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five</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on</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the</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die</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6</m:t>
                          </m:r>
                        </m:den>
                      </m:f>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jack</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of</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clubs</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52</m:t>
                          </m:r>
                        </m:den>
                      </m:f>
                    </m:oMath>
                  </m:oMathPara>
                </a14:m>
                <a:endParaRPr lang="en-US" sz="2800" dirty="0"/>
              </a:p>
              <a:p>
                <a:r>
                  <a:rPr lang="en-US" sz="2800" dirty="0"/>
                  <a:t>Therefore, we can calculate the probability as follows.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702368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a:t>
            </a:r>
            <a:r>
              <a:rPr lang="en-US" dirty="0"/>
              <a:t>Using the Multiplication Rule for Independent Events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tails</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on</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the</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coin</m:t>
                          </m:r>
                          <m:r>
                            <a:rPr lang="en-US" sz="2800" b="0" i="0"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five</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on</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die</m:t>
                          </m:r>
                          <m:r>
                            <a:rPr lang="en-US" sz="2800" b="0" i="1"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jack</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of</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clubs</m:t>
                          </m:r>
                        </m:e>
                      </m:d>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tails</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on</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coin</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𝑃</m:t>
                      </m:r>
                      <m:d>
                        <m:dPr>
                          <m:ctrlPr>
                            <a:rPr lang="en-US" sz="2800" b="0" i="1" smtClean="0">
                              <a:latin typeface="Cambria Math" panose="02040503050406030204" pitchFamily="18" charset="0"/>
                              <a:ea typeface="Cambria Math" panose="02040503050406030204" pitchFamily="18" charset="0"/>
                            </a:rPr>
                          </m:ctrlPr>
                        </m:dPr>
                        <m:e>
                          <m:r>
                            <m:rPr>
                              <m:sty m:val="p"/>
                            </m:rPr>
                            <a:rPr lang="en-US" sz="2800" b="0" i="0" smtClean="0">
                              <a:latin typeface="Cambria Math" panose="02040503050406030204" pitchFamily="18" charset="0"/>
                              <a:ea typeface="Cambria Math" panose="02040503050406030204" pitchFamily="18" charset="0"/>
                            </a:rPr>
                            <m:t>five</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on</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die</m:t>
                          </m:r>
                        </m:e>
                      </m:d>
                      <m:r>
                        <a:rPr lang="en-US" sz="2800" b="0" i="0"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𝑃</m:t>
                      </m:r>
                      <m:d>
                        <m:dPr>
                          <m:ctrlPr>
                            <a:rPr lang="en-US" sz="2800" b="0" i="1" smtClean="0">
                              <a:latin typeface="Cambria Math" panose="02040503050406030204" pitchFamily="18" charset="0"/>
                              <a:ea typeface="Cambria Math" panose="02040503050406030204" pitchFamily="18" charset="0"/>
                            </a:rPr>
                          </m:ctrlPr>
                        </m:dPr>
                        <m:e>
                          <m:r>
                            <m:rPr>
                              <m:sty m:val="p"/>
                            </m:rPr>
                            <a:rPr lang="en-US" sz="2800" b="0" i="0" smtClean="0">
                              <a:latin typeface="Cambria Math" panose="02040503050406030204" pitchFamily="18" charset="0"/>
                              <a:ea typeface="Cambria Math" panose="02040503050406030204" pitchFamily="18" charset="0"/>
                            </a:rPr>
                            <m:t>jack</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of</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clubs</m:t>
                          </m:r>
                        </m:e>
                      </m:d>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6</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52</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624</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0016</m:t>
                      </m:r>
                    </m:oMath>
                  </m:oMathPara>
                </a14:m>
                <a:endParaRPr lang="en-US" sz="2800" dirty="0"/>
              </a:p>
              <a:p>
                <a:r>
                  <a:rPr lang="en-US" sz="2800" dirty="0"/>
                  <a:t>So the probability of getting tails on the coin, rolling a five, and then selecting the jack of clubs is about </a:t>
                </a:r>
                <a14:m>
                  <m:oMath xmlns:m="http://schemas.openxmlformats.org/officeDocument/2006/math">
                    <m:r>
                      <a:rPr lang="en-US" sz="2800" i="1" dirty="0" smtClean="0">
                        <a:latin typeface="Cambria Math" panose="02040503050406030204" pitchFamily="18" charset="0"/>
                      </a:rPr>
                      <m:t>0</m:t>
                    </m:r>
                    <m:r>
                      <a:rPr lang="en-US" sz="2800" i="1" dirty="0" smtClean="0">
                        <a:latin typeface="Cambria Math" panose="02040503050406030204" pitchFamily="18" charset="0"/>
                      </a:rPr>
                      <m:t>.</m:t>
                    </m:r>
                    <m:r>
                      <a:rPr lang="en-US" sz="2800" i="1" dirty="0" smtClean="0">
                        <a:latin typeface="Cambria Math" panose="02040503050406030204" pitchFamily="18" charset="0"/>
                      </a:rPr>
                      <m:t>0016</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p:spTree>
    <p:extLst>
      <p:ext uri="{BB962C8B-B14F-4D97-AF65-F5344CB8AC3E}">
        <p14:creationId xmlns:p14="http://schemas.microsoft.com/office/powerpoint/2010/main" val="4258400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Using the Multiplication Rule for Independent Events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Choose two cards from a standard deck of </a:t>
                </a:r>
                <a14:m>
                  <m:oMath xmlns:m="http://schemas.openxmlformats.org/officeDocument/2006/math">
                    <m:r>
                      <a:rPr lang="en-US" sz="2800" i="1" dirty="0" smtClean="0">
                        <a:latin typeface="Cambria Math" panose="02040503050406030204" pitchFamily="18" charset="0"/>
                      </a:rPr>
                      <m:t>52</m:t>
                    </m:r>
                  </m:oMath>
                </a14:m>
                <a:r>
                  <a:rPr lang="en-US" sz="2800" dirty="0"/>
                  <a:t> cards. Assume that before choosing the second card, you will replace the first card and shuffle. What is the probability of choosing a king and then a queen?</a:t>
                </a:r>
              </a:p>
              <a:p>
                <a:r>
                  <a:rPr lang="en-US" b="1" dirty="0"/>
                  <a:t>Solution</a:t>
                </a:r>
              </a:p>
              <a:p>
                <a:r>
                  <a:rPr lang="en-US" sz="2800" dirty="0"/>
                  <a:t>Because the first card is replaced before the second card is drawn, the probability of the second event occurring is not affected by the outcome of the first event. That is, the two events are independent. Therefore, we can calculate the probability using the product rule as follows.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 b="-3313"/>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Using the Multiplication Rule for Independent Events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king</m:t>
                          </m:r>
                          <m:r>
                            <a:rPr lang="en-US" sz="2800" b="0" i="1"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queen</m:t>
                          </m:r>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king</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𝑃</m:t>
                      </m:r>
                      <m:d>
                        <m:dPr>
                          <m:ctrlPr>
                            <a:rPr lang="en-US" sz="2800" b="0" i="1" smtClean="0">
                              <a:latin typeface="Cambria Math" panose="02040503050406030204" pitchFamily="18" charset="0"/>
                              <a:ea typeface="Cambria Math" panose="02040503050406030204" pitchFamily="18" charset="0"/>
                            </a:rPr>
                          </m:ctrlPr>
                        </m:dPr>
                        <m:e>
                          <m:r>
                            <m:rPr>
                              <m:sty m:val="p"/>
                            </m:rPr>
                            <a:rPr lang="en-US" sz="2800" b="0" i="0" smtClean="0">
                              <a:latin typeface="Cambria Math" panose="02040503050406030204" pitchFamily="18" charset="0"/>
                              <a:ea typeface="Cambria Math" panose="02040503050406030204" pitchFamily="18" charset="0"/>
                            </a:rPr>
                            <m:t>queen</m:t>
                          </m:r>
                        </m:e>
                      </m:d>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Cambria Math" panose="02040503050406030204" pitchFamily="18" charset="0"/>
                        </a:rPr>
                        <m:t>                                  =</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4</m:t>
                          </m:r>
                        </m:num>
                        <m:den>
                          <m:r>
                            <a:rPr lang="en-US" sz="2800" b="0" i="1" smtClean="0">
                              <a:latin typeface="Cambria Math" panose="02040503050406030204" pitchFamily="18" charset="0"/>
                              <a:ea typeface="Cambria Math" panose="02040503050406030204" pitchFamily="18" charset="0"/>
                            </a:rPr>
                            <m:t>52</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4</m:t>
                          </m:r>
                        </m:num>
                        <m:den>
                          <m:r>
                            <a:rPr lang="en-US" sz="2800" b="0" i="1" smtClean="0">
                              <a:latin typeface="Cambria Math" panose="02040503050406030204" pitchFamily="18" charset="0"/>
                              <a:ea typeface="Cambria Math" panose="02040503050406030204" pitchFamily="18" charset="0"/>
                            </a:rPr>
                            <m:t>52</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16</m:t>
                          </m:r>
                        </m:num>
                        <m:den>
                          <m:r>
                            <a:rPr lang="en-US" sz="2800" b="0" i="1" smtClean="0">
                              <a:latin typeface="Cambria Math" panose="02040503050406030204" pitchFamily="18" charset="0"/>
                              <a:ea typeface="Cambria Math" panose="02040503050406030204" pitchFamily="18" charset="0"/>
                            </a:rPr>
                            <m:t>2704</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0059</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664476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Using the Multiplication Rule for Independent Events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In a production process, a product is assembled by using four different independent parts </a:t>
                </a:r>
                <a14:m>
                  <m:oMath xmlns:m="http://schemas.openxmlformats.org/officeDocument/2006/math">
                    <m:d>
                      <m:dPr>
                        <m:ctrlPr>
                          <a:rPr lang="ar-AE" i="1" smtClean="0">
                            <a:latin typeface="Cambria Math" panose="02040503050406030204" pitchFamily="18" charset="0"/>
                          </a:rPr>
                        </m:ctrlPr>
                      </m:dPr>
                      <m:e>
                        <m:r>
                          <a:rPr lang="ar-AE"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 </m:t>
                        </m:r>
                        <m:r>
                          <m:rPr>
                            <m:sty m:val="p"/>
                          </m:rPr>
                          <a:rPr lang="en-US" b="0" i="0" smtClean="0">
                            <a:latin typeface="Cambria Math" panose="02040503050406030204" pitchFamily="18" charset="0"/>
                          </a:rPr>
                          <m:t>and</m:t>
                        </m:r>
                        <m:r>
                          <a:rPr lang="en-US" b="0" i="1" smtClean="0">
                            <a:latin typeface="Cambria Math" panose="02040503050406030204" pitchFamily="18" charset="0"/>
                          </a:rPr>
                          <m:t> </m:t>
                        </m:r>
                        <m:r>
                          <a:rPr lang="en-US" b="0" i="1" smtClean="0">
                            <a:latin typeface="Cambria Math" panose="02040503050406030204" pitchFamily="18" charset="0"/>
                          </a:rPr>
                          <m:t>𝐷</m:t>
                        </m:r>
                      </m:e>
                    </m:d>
                  </m:oMath>
                </a14:m>
                <a:r>
                  <a:rPr lang="ar-AE" sz="2800" dirty="0"/>
                  <a:t>.</a:t>
                </a:r>
              </a:p>
              <a:p>
                <a:pPr>
                  <a:defRPr sz="2800"/>
                </a:pPr>
                <a:r>
                  <a:rPr lang="en-US" dirty="0"/>
                  <a:t>In order for the product to operate properly, each part must be free of defects. The probabilities of the parts not being defective are given by</a:t>
                </a:r>
              </a:p>
              <a:p>
                <a:pPr>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9</m:t>
                      </m:r>
                      <m:r>
                        <a:rPr lang="en-US" b="0" i="1"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7</m:t>
                      </m:r>
                      <m:r>
                        <a:rPr lang="en-US" b="0" i="1"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8</m:t>
                      </m:r>
                      <m:r>
                        <a:rPr lang="en-US" b="0" i="1" smtClean="0">
                          <a:latin typeface="Cambria Math" panose="02040503050406030204" pitchFamily="18" charset="0"/>
                        </a:rPr>
                        <m:t>, </m:t>
                      </m:r>
                      <m:r>
                        <m:rPr>
                          <m:sty m:val="p"/>
                        </m:rPr>
                        <a:rPr lang="en-US" b="0" i="0" smtClean="0">
                          <a:latin typeface="Cambria Math" panose="02040503050406030204" pitchFamily="18" charset="0"/>
                        </a:rPr>
                        <m:t>and</m:t>
                      </m:r>
                      <m:r>
                        <a:rPr lang="en-US" b="0" i="1"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9</m:t>
                      </m:r>
                      <m:r>
                        <a:rPr lang="en-US" b="0" i="1" smtClean="0">
                          <a:latin typeface="Cambria Math" panose="02040503050406030204" pitchFamily="18" charset="0"/>
                        </a:rPr>
                        <m:t>.</m:t>
                      </m:r>
                    </m:oMath>
                  </m:oMathPara>
                </a14:m>
                <a:endParaRPr lang="en-US" dirty="0"/>
              </a:p>
              <a:p>
                <a:pPr marL="514350" indent="-514350">
                  <a:buFont typeface="+mj-lt"/>
                  <a:buAutoNum type="alphaLcPeriod"/>
                  <a:defRPr sz="2800"/>
                </a:pPr>
                <a:r>
                  <a:rPr lang="ar-AE" dirty="0"/>
                  <a:t>​</a:t>
                </a:r>
                <a:r>
                  <a:rPr lang="en-US" sz="2800" dirty="0"/>
                  <a:t>What is the probability that all four parts are defective?</a:t>
                </a:r>
              </a:p>
              <a:p>
                <a:pPr marL="514350" indent="-514350">
                  <a:buFont typeface="+mj-lt"/>
                  <a:buAutoNum type="alphaLcPeriod" startAt="2"/>
                  <a:defRPr sz="2800"/>
                </a:pPr>
                <a:r>
                  <a:rPr lang="en-US" dirty="0"/>
                  <a:t>​</a:t>
                </a:r>
                <a:r>
                  <a:rPr lang="en-US" sz="2800" dirty="0"/>
                  <a:t>What is the probability that the product does not work?</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741"/>
                </a:stretch>
              </a:blipFill>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Using the Multiplication Rule for Independent Events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b="1" dirty="0"/>
                  <a:t>Solution</a:t>
                </a:r>
              </a:p>
              <a:p>
                <a:pPr marL="514350" indent="-514350">
                  <a:buFont typeface="+mj-lt"/>
                  <a:buAutoNum type="alphaLcPeriod"/>
                  <a:defRPr sz="2800"/>
                </a:pPr>
                <a:r>
                  <a:rPr lang="en-US" sz="2800" dirty="0"/>
                  <a:t>The event </a:t>
                </a:r>
                <a14:m>
                  <m:oMath xmlns:m="http://schemas.openxmlformats.org/officeDocument/2006/math">
                    <m:r>
                      <a:rPr lang="en-US" sz="2800" i="1" dirty="0" smtClean="0">
                        <a:latin typeface="Cambria Math" panose="02040503050406030204" pitchFamily="18" charset="0"/>
                      </a:rPr>
                      <m:t>𝐴</m:t>
                    </m:r>
                    <m:r>
                      <a:rPr lang="en-US" sz="2800" i="1" dirty="0" smtClean="0">
                        <a:latin typeface="Cambria Math" panose="02040503050406030204" pitchFamily="18" charset="0"/>
                      </a:rPr>
                      <m:t>={</m:t>
                    </m:r>
                    <m:r>
                      <m:rPr>
                        <m:sty m:val="p"/>
                      </m:rPr>
                      <a:rPr lang="en-US" sz="2800" i="0" dirty="0" smtClean="0">
                        <a:latin typeface="Cambria Math" panose="02040503050406030204" pitchFamily="18" charset="0"/>
                      </a:rPr>
                      <m:t>not</m:t>
                    </m:r>
                    <m:r>
                      <a:rPr lang="en-US" sz="2800" i="0" dirty="0" smtClean="0">
                        <a:latin typeface="Cambria Math" panose="02040503050406030204" pitchFamily="18" charset="0"/>
                      </a:rPr>
                      <m:t> </m:t>
                    </m:r>
                    <m:r>
                      <m:rPr>
                        <m:sty m:val="p"/>
                      </m:rPr>
                      <a:rPr lang="en-US" sz="2800" i="0" dirty="0" smtClean="0">
                        <a:latin typeface="Cambria Math" panose="02040503050406030204" pitchFamily="18" charset="0"/>
                      </a:rPr>
                      <m:t>defective</m:t>
                    </m:r>
                    <m:r>
                      <a:rPr lang="en-US" sz="2800" i="1" dirty="0" smtClean="0">
                        <a:latin typeface="Cambria Math" panose="02040503050406030204" pitchFamily="18" charset="0"/>
                      </a:rPr>
                      <m:t>}</m:t>
                    </m:r>
                  </m:oMath>
                </a14:m>
                <a:r>
                  <a:rPr lang="en-US" sz="2800" dirty="0"/>
                  <a:t> is the complement of the event </a:t>
                </a:r>
                <a14:m>
                  <m:oMath xmlns:m="http://schemas.openxmlformats.org/officeDocument/2006/math">
                    <m:r>
                      <a:rPr lang="en-US" sz="2800" i="1" dirty="0" smtClean="0">
                        <a:latin typeface="Cambria Math" panose="02040503050406030204" pitchFamily="18" charset="0"/>
                      </a:rPr>
                      <m:t>𝐴</m:t>
                    </m:r>
                    <m:r>
                      <a:rPr lang="en-US" sz="2800" i="1" dirty="0" smtClean="0">
                        <a:latin typeface="Cambria Math" panose="02040503050406030204" pitchFamily="18" charset="0"/>
                      </a:rPr>
                      <m:t>′={</m:t>
                    </m:r>
                    <m:r>
                      <m:rPr>
                        <m:sty m:val="p"/>
                      </m:rPr>
                      <a:rPr lang="en-US" sz="2800" i="0" dirty="0" smtClean="0">
                        <a:latin typeface="Cambria Math" panose="02040503050406030204" pitchFamily="18" charset="0"/>
                      </a:rPr>
                      <m:t>defective</m:t>
                    </m:r>
                    <m:r>
                      <a:rPr lang="en-US" sz="2800" i="1" dirty="0" smtClean="0">
                        <a:latin typeface="Cambria Math" panose="02040503050406030204" pitchFamily="18" charset="0"/>
                      </a:rPr>
                      <m:t>}</m:t>
                    </m:r>
                  </m:oMath>
                </a14:m>
                <a:r>
                  <a:rPr lang="en-US" sz="2800" dirty="0"/>
                  <a:t>. Thus, we can use the probability rule for the complement of an event to </a:t>
                </a:r>
                <a:r>
                  <a:rPr lang="en-US" dirty="0"/>
                  <a:t>find the probabilities of each part being defective.</a:t>
                </a:r>
                <a:endParaRPr lang="en-US" sz="2800" dirty="0"/>
              </a:p>
              <a:p>
                <a:pPr marL="457200" lvl="1" indent="0">
                  <a:buNone/>
                  <a:defRPr sz="2800"/>
                </a:pP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1−0.9</m:t>
                        </m:r>
                      </m:e>
                    </m:d>
                    <m:r>
                      <a:rPr lang="en-US" b="0" i="1" smtClean="0">
                        <a:latin typeface="Cambria Math" panose="02040503050406030204" pitchFamily="18" charset="0"/>
                      </a:rPr>
                      <m:t>=0.1</m:t>
                    </m:r>
                  </m:oMath>
                </a14:m>
                <a:r>
                  <a:rPr lang="en-US" dirty="0"/>
                  <a:t>	</a:t>
                </a:r>
              </a:p>
              <a:p>
                <a:pPr marL="457200" lvl="1" indent="0">
                  <a:buNone/>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1−0.7</m:t>
                          </m:r>
                        </m:e>
                      </m:d>
                      <m:r>
                        <a:rPr lang="en-US" b="0" i="1" smtClean="0">
                          <a:latin typeface="Cambria Math" panose="02040503050406030204" pitchFamily="18" charset="0"/>
                        </a:rPr>
                        <m:t>=0.3</m:t>
                      </m:r>
                    </m:oMath>
                  </m:oMathPara>
                </a14:m>
                <a:endParaRPr lang="en-US" dirty="0"/>
              </a:p>
              <a:p>
                <a:pPr marL="457200" lvl="1" indent="0">
                  <a:buNone/>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1−0.8</m:t>
                          </m:r>
                        </m:e>
                      </m:d>
                      <m:r>
                        <a:rPr lang="en-US" b="0" i="1" smtClean="0">
                          <a:latin typeface="Cambria Math" panose="02040503050406030204" pitchFamily="18" charset="0"/>
                        </a:rPr>
                        <m:t>=0.2</m:t>
                      </m:r>
                    </m:oMath>
                  </m:oMathPara>
                </a14:m>
                <a:endParaRPr lang="en-US" dirty="0"/>
              </a:p>
              <a:p>
                <a:pPr marL="457200" lvl="1" indent="0">
                  <a:buNone/>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rPr>
                            <m:t>′</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1−0.9</m:t>
                          </m:r>
                        </m:e>
                      </m:d>
                      <m:r>
                        <a:rPr lang="en-US" b="0" i="1" smtClean="0">
                          <a:latin typeface="Cambria Math" panose="02040503050406030204" pitchFamily="18" charset="0"/>
                        </a:rPr>
                        <m:t>=0.1</m:t>
                      </m:r>
                    </m:oMath>
                  </m:oMathPara>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556"/>
                </a:stretch>
              </a:blipFill>
            </p:spPr>
            <p:txBody>
              <a:bodyPr/>
              <a:lstStyle/>
              <a:p>
                <a:r>
                  <a:rPr lang="en-IN">
                    <a:noFill/>
                  </a:rPr>
                  <a:t> </a:t>
                </a:r>
              </a:p>
            </p:txBody>
          </p:sp>
        </mc:Fallback>
      </mc:AlternateContent>
    </p:spTree>
    <p:extLst>
      <p:ext uri="{BB962C8B-B14F-4D97-AF65-F5344CB8AC3E}">
        <p14:creationId xmlns:p14="http://schemas.microsoft.com/office/powerpoint/2010/main" val="2817208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Using the Multiplication Rule for Independent Events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buNone/>
                  <a:defRPr sz="2800"/>
                </a:pPr>
                <a:r>
                  <a:rPr lang="en-US" dirty="0"/>
                  <a:t>Now, for all parts to have defects, we need to find the probability of the intersection of the complement of each of the parts. That is,</a:t>
                </a:r>
              </a:p>
              <a:p>
                <a:pPr marL="457200" lvl="1" indent="0">
                  <a:buNone/>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all</m:t>
                          </m:r>
                          <m:r>
                            <a:rPr lang="en-US" b="0" i="0" smtClean="0">
                              <a:latin typeface="Cambria Math" panose="02040503050406030204" pitchFamily="18" charset="0"/>
                            </a:rPr>
                            <m:t> </m:t>
                          </m:r>
                          <m:r>
                            <m:rPr>
                              <m:sty m:val="p"/>
                            </m:rPr>
                            <a:rPr lang="en-US" b="0" i="0" smtClean="0">
                              <a:latin typeface="Cambria Math" panose="02040503050406030204" pitchFamily="18" charset="0"/>
                            </a:rPr>
                            <m:t>four</m:t>
                          </m:r>
                          <m:r>
                            <a:rPr lang="en-US" b="0" i="0" smtClean="0">
                              <a:latin typeface="Cambria Math" panose="02040503050406030204" pitchFamily="18" charset="0"/>
                            </a:rPr>
                            <m:t> </m:t>
                          </m:r>
                          <m:r>
                            <m:rPr>
                              <m:sty m:val="p"/>
                            </m:rPr>
                            <a:rPr lang="en-US" b="0" i="0" smtClean="0">
                              <a:latin typeface="Cambria Math" panose="02040503050406030204" pitchFamily="18" charset="0"/>
                            </a:rPr>
                            <m:t>parts</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defects</m:t>
                          </m:r>
                        </m:e>
                      </m:d>
                    </m:oMath>
                  </m:oMathPara>
                </a14:m>
                <a:endParaRPr lang="en-US" dirty="0"/>
              </a:p>
              <a:p>
                <a:pPr marL="457200" lvl="1" indent="0">
                  <a:buNone/>
                  <a:defRPr sz="2800"/>
                </a:pPr>
                <a:r>
                  <a:rPr lang="en-US" dirty="0"/>
                  <a:t>	</a:t>
                </a:r>
                <a:r>
                  <a:rPr lang="en-US" b="0"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oMath>
                </a14:m>
                <a:endParaRPr lang="en-US" dirty="0"/>
              </a:p>
              <a:p>
                <a:pPr marL="457200" lvl="1" indent="0">
                  <a:buNone/>
                  <a:defRPr sz="2800"/>
                </a:pPr>
                <a:r>
                  <a:rPr lang="en-US" dirty="0"/>
                  <a:t>Since each part operates independently of the others, the probability that all four parts are defective is the product of the probability of each of the part’s complement.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t="-1227" r="-1407"/>
                </a:stretch>
              </a:blipFill>
            </p:spPr>
            <p:txBody>
              <a:bodyPr/>
              <a:lstStyle/>
              <a:p>
                <a:r>
                  <a:rPr lang="en-IN">
                    <a:noFill/>
                  </a:rPr>
                  <a:t> </a:t>
                </a:r>
              </a:p>
            </p:txBody>
          </p:sp>
        </mc:Fallback>
      </mc:AlternateContent>
    </p:spTree>
    <p:extLst>
      <p:ext uri="{BB962C8B-B14F-4D97-AF65-F5344CB8AC3E}">
        <p14:creationId xmlns:p14="http://schemas.microsoft.com/office/powerpoint/2010/main" val="124211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Using the Multiplication Rule for Independent Events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buNone/>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all</m:t>
                          </m:r>
                          <m:r>
                            <a:rPr lang="en-US" b="0" i="0" smtClean="0">
                              <a:latin typeface="Cambria Math" panose="02040503050406030204" pitchFamily="18" charset="0"/>
                            </a:rPr>
                            <m:t> </m:t>
                          </m:r>
                          <m:r>
                            <m:rPr>
                              <m:sty m:val="p"/>
                            </m:rPr>
                            <a:rPr lang="en-US" b="0" i="0" smtClean="0">
                              <a:latin typeface="Cambria Math" panose="02040503050406030204" pitchFamily="18" charset="0"/>
                            </a:rPr>
                            <m:t>four</m:t>
                          </m:r>
                          <m:r>
                            <a:rPr lang="en-US" b="0" i="0" smtClean="0">
                              <a:latin typeface="Cambria Math" panose="02040503050406030204" pitchFamily="18" charset="0"/>
                            </a:rPr>
                            <m:t> </m:t>
                          </m:r>
                          <m:r>
                            <m:rPr>
                              <m:sty m:val="p"/>
                            </m:rPr>
                            <a:rPr lang="en-US" b="0" i="0" smtClean="0">
                              <a:latin typeface="Cambria Math" panose="02040503050406030204" pitchFamily="18" charset="0"/>
                            </a:rPr>
                            <m:t>parts</m:t>
                          </m:r>
                          <m:r>
                            <a:rPr lang="en-US" b="0" i="0" smtClean="0">
                              <a:latin typeface="Cambria Math" panose="02040503050406030204" pitchFamily="18" charset="0"/>
                            </a:rPr>
                            <m:t> </m:t>
                          </m:r>
                          <m:r>
                            <m:rPr>
                              <m:sty m:val="p"/>
                            </m:rPr>
                            <a:rPr lang="en-US" b="0" i="0" smtClean="0">
                              <a:latin typeface="Cambria Math" panose="02040503050406030204" pitchFamily="18" charset="0"/>
                            </a:rPr>
                            <m:t>have</m:t>
                          </m:r>
                          <m:r>
                            <a:rPr lang="en-US" b="0" i="0" smtClean="0">
                              <a:latin typeface="Cambria Math" panose="02040503050406030204" pitchFamily="18" charset="0"/>
                            </a:rPr>
                            <m:t> </m:t>
                          </m:r>
                          <m:r>
                            <m:rPr>
                              <m:sty m:val="p"/>
                            </m:rPr>
                            <a:rPr lang="en-US" b="0" i="0" smtClean="0">
                              <a:latin typeface="Cambria Math" panose="02040503050406030204" pitchFamily="18" charset="0"/>
                            </a:rPr>
                            <m:t>defects</m:t>
                          </m:r>
                        </m:e>
                      </m:d>
                    </m:oMath>
                  </m:oMathPara>
                </a14:m>
                <a:endParaRPr lang="en-US" dirty="0"/>
              </a:p>
              <a:p>
                <a:pPr marL="457200" lvl="1" indent="0">
                  <a:buNone/>
                  <a:defRPr sz="2800"/>
                </a:pPr>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𝐵</m:t>
                            </m:r>
                          </m:e>
                          <m:sup>
                            <m:r>
                              <a:rPr lang="en-US" b="0" i="1" smtClean="0">
                                <a:latin typeface="Cambria Math" panose="02040503050406030204" pitchFamily="18" charset="0"/>
                                <a:ea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𝐶</m:t>
                            </m:r>
                          </m:e>
                          <m:sup>
                            <m:r>
                              <a:rPr lang="en-US" b="0" i="1" smtClean="0">
                                <a:latin typeface="Cambria Math" panose="02040503050406030204" pitchFamily="18" charset="0"/>
                                <a:ea typeface="Cambria Math" panose="02040503050406030204" pitchFamily="18" charset="0"/>
                              </a:rPr>
                              <m:t>′</m:t>
                            </m:r>
                          </m:sup>
                        </m:sSup>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𝐷</m:t>
                            </m:r>
                          </m:e>
                          <m:sup>
                            <m:r>
                              <a:rPr lang="en-US" b="0" i="1" smtClean="0">
                                <a:latin typeface="Cambria Math" panose="02040503050406030204" pitchFamily="18" charset="0"/>
                                <a:ea typeface="Cambria Math" panose="02040503050406030204" pitchFamily="18" charset="0"/>
                              </a:rPr>
                              <m:t>′</m:t>
                            </m:r>
                          </m:sup>
                        </m:sSup>
                      </m:e>
                    </m:d>
                  </m:oMath>
                </a14:m>
                <a:endParaRPr lang="en-US" b="0" dirty="0">
                  <a:ea typeface="Cambria Math" panose="02040503050406030204" pitchFamily="18" charset="0"/>
                </a:endParaRPr>
              </a:p>
              <a:p>
                <a:pPr marL="457200" lvl="1" indent="0">
                  <a:buNone/>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e>
                      </m:d>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3</m:t>
                          </m:r>
                        </m:e>
                      </m:d>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2</m:t>
                          </m:r>
                        </m:e>
                      </m:d>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0006</m:t>
                      </m:r>
                    </m:oMath>
                  </m:oMathPara>
                </a14:m>
                <a:endParaRPr lang="en-US" dirty="0"/>
              </a:p>
              <a:p>
                <a:pPr marL="457200" lvl="1" indent="0">
                  <a:buNone/>
                  <a:defRPr sz="2800"/>
                </a:pPr>
                <a:r>
                  <a:rPr lang="en-US" dirty="0"/>
                  <a:t>Thus, the probability that all four parts have defects is </a:t>
                </a:r>
                <a14:m>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0006</m:t>
                    </m:r>
                  </m:oMath>
                </a14:m>
                <a:r>
                  <a:rPr lang="en-US" dirty="0"/>
                  <a:t>, or </a:t>
                </a:r>
                <a14:m>
                  <m:oMath xmlns:m="http://schemas.openxmlformats.org/officeDocument/2006/math">
                    <m:r>
                      <a:rPr lang="en-US" i="1"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06</m:t>
                    </m:r>
                    <m:r>
                      <a:rPr lang="en-US" i="1" dirty="0" smtClean="0">
                        <a:latin typeface="Cambria Math" panose="02040503050406030204" pitchFamily="18" charset="0"/>
                      </a:rPr>
                      <m:t>%</m:t>
                    </m:r>
                  </m:oMath>
                </a14:m>
                <a:r>
                  <a:rPr lang="en-US" dirty="0"/>
                  <a:t>.</a:t>
                </a:r>
              </a:p>
              <a:p>
                <a:pPr marL="514350" indent="-514350">
                  <a:buFont typeface="+mj-lt"/>
                  <a:buAutoNum type="alphaLcPeriod" startAt="2"/>
                  <a:defRPr sz="2800"/>
                </a:pPr>
                <a:r>
                  <a:rPr lang="en-US" dirty="0"/>
                  <a:t>The probability that the product does not work is the probability that at least one of the parts does not work (since each part must be free of defects for the product to work).</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889"/>
                </a:stretch>
              </a:blipFill>
            </p:spPr>
            <p:txBody>
              <a:bodyPr/>
              <a:lstStyle/>
              <a:p>
                <a:r>
                  <a:rPr lang="en-IN">
                    <a:noFill/>
                  </a:rPr>
                  <a:t> </a:t>
                </a:r>
              </a:p>
            </p:txBody>
          </p:sp>
        </mc:Fallback>
      </mc:AlternateContent>
    </p:spTree>
    <p:extLst>
      <p:ext uri="{BB962C8B-B14F-4D97-AF65-F5344CB8AC3E}">
        <p14:creationId xmlns:p14="http://schemas.microsoft.com/office/powerpoint/2010/main" val="227234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Formula: </a:t>
            </a:r>
            <a:r>
              <a:rPr dirty="0"/>
              <a:t>Rule for Conditional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9"/>
                <a:ext cx="8229600" cy="4556721"/>
              </a:xfrm>
            </p:spPr>
            <p:txBody>
              <a:bodyPr>
                <a:normAutofit/>
              </a:bodyPr>
              <a:lstStyle/>
              <a:p>
                <a:r>
                  <a:rPr lang="en-US" dirty="0"/>
                  <a:t>The conditional probability of event </a:t>
                </a:r>
                <a14:m>
                  <m:oMath xmlns:m="http://schemas.openxmlformats.org/officeDocument/2006/math">
                    <m:r>
                      <a:rPr lang="en-US" i="1" dirty="0" smtClean="0">
                        <a:latin typeface="Cambria Math" panose="02040503050406030204" pitchFamily="18" charset="0"/>
                      </a:rPr>
                      <m:t>𝐴</m:t>
                    </m:r>
                  </m:oMath>
                </a14:m>
                <a:r>
                  <a:rPr lang="en-US" dirty="0"/>
                  <a:t> occurring given that event </a:t>
                </a:r>
                <a14:m>
                  <m:oMath xmlns:m="http://schemas.openxmlformats.org/officeDocument/2006/math">
                    <m:r>
                      <a:rPr lang="en-US" i="1" dirty="0" smtClean="0">
                        <a:latin typeface="Cambria Math" panose="02040503050406030204" pitchFamily="18" charset="0"/>
                      </a:rPr>
                      <m:t>𝐵</m:t>
                    </m:r>
                  </m:oMath>
                </a14:m>
                <a:r>
                  <a:rPr lang="en-US" dirty="0"/>
                  <a:t> has already occurred is</a:t>
                </a:r>
                <a:endParaRPr lang="en-US" sz="2800" dirty="0"/>
              </a:p>
              <a:p>
                <a:pPr algn="ctr">
                  <a:defRPr sz="2800"/>
                </a:pPr>
                <a:r>
                  <a:rPr lang="en-US" dirty="0"/>
                  <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𝐴</m:t>
                            </m:r>
                            <m:r>
                              <a:rPr lang="ar-AE">
                                <a:latin typeface="Cambria Math" panose="02040503050406030204" pitchFamily="18" charset="0"/>
                              </a:rPr>
                              <m:t>|</m:t>
                            </m:r>
                            <m:r>
                              <a:rPr lang="ar-AE">
                                <a:latin typeface="Cambria Math" panose="02040503050406030204" pitchFamily="18" charset="0"/>
                              </a:rPr>
                              <m:t>𝐵</m:t>
                            </m:r>
                          </m:e>
                        </m:d>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𝐴</m:t>
                                </m:r>
                                <m:r>
                                  <a:rPr lang="ar-AE" b="0" i="0" smtClean="0">
                                    <a:latin typeface="Cambria Math" panose="02040503050406030204" pitchFamily="18" charset="0"/>
                                  </a:rPr>
                                  <m:t> </m:t>
                                </m:r>
                                <m:r>
                                  <m:rPr>
                                    <m:sty m:val="p"/>
                                  </m:rPr>
                                  <a:rPr lang="ar-AE" i="0">
                                    <a:latin typeface="Cambria Math" panose="02040503050406030204" pitchFamily="18" charset="0"/>
                                  </a:rPr>
                                  <m:t>and</m:t>
                                </m:r>
                                <m:r>
                                  <a:rPr lang="en-US" b="0" i="0" smtClean="0">
                                    <a:latin typeface="Cambria Math" panose="02040503050406030204" pitchFamily="18" charset="0"/>
                                  </a:rPr>
                                  <m:t> </m:t>
                                </m:r>
                                <m:r>
                                  <a:rPr lang="ar-AE">
                                    <a:latin typeface="Cambria Math" panose="02040503050406030204" pitchFamily="18" charset="0"/>
                                  </a:rPr>
                                  <m:t>𝐵</m:t>
                                </m:r>
                              </m:e>
                            </m:d>
                          </m:e>
                        </m:func>
                      </m:num>
                      <m:den>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𝐵</m:t>
                                </m:r>
                              </m:e>
                            </m:d>
                          </m:e>
                        </m:func>
                      </m:den>
                    </m:f>
                  </m:oMath>
                </a14:m>
                <a:r>
                  <a:rPr lang="en-US" sz="2800" dirty="0"/>
                  <a:t> or, using set notation,</a:t>
                </a:r>
              </a:p>
              <a:p>
                <a:pPr algn="ctr">
                  <a:defRPr sz="2800"/>
                </a:pP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𝐴</m:t>
                            </m:r>
                            <m:r>
                              <a:rPr lang="ar-AE">
                                <a:latin typeface="Cambria Math" panose="02040503050406030204" pitchFamily="18" charset="0"/>
                              </a:rPr>
                              <m:t>|</m:t>
                            </m:r>
                            <m:r>
                              <a:rPr lang="ar-AE">
                                <a:latin typeface="Cambria Math" panose="02040503050406030204" pitchFamily="18" charset="0"/>
                              </a:rPr>
                              <m:t>𝐵</m:t>
                            </m:r>
                          </m:e>
                        </m:d>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𝐴</m:t>
                                </m:r>
                                <m:r>
                                  <a:rPr lang="ar-AE">
                                    <a:latin typeface="Cambria Math" panose="02040503050406030204" pitchFamily="18" charset="0"/>
                                  </a:rPr>
                                  <m:t>∩</m:t>
                                </m:r>
                                <m:r>
                                  <a:rPr lang="ar-AE">
                                    <a:latin typeface="Cambria Math" panose="02040503050406030204" pitchFamily="18" charset="0"/>
                                  </a:rPr>
                                  <m:t>𝐵</m:t>
                                </m:r>
                              </m:e>
                            </m:d>
                          </m:e>
                        </m:func>
                      </m:num>
                      <m:den>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𝐵</m:t>
                                </m:r>
                              </m:e>
                            </m:d>
                          </m:e>
                        </m:func>
                      </m:den>
                    </m:f>
                  </m:oMath>
                </a14:m>
                <a:r>
                  <a:rPr lang="en-US" sz="2800" dirty="0"/>
                  <a:t> given that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𝐵</m:t>
                            </m:r>
                          </m:e>
                        </m:d>
                      </m:e>
                    </m:func>
                    <m:r>
                      <a:rPr lang="ar-AE">
                        <a:latin typeface="Cambria Math" panose="02040503050406030204" pitchFamily="18" charset="0"/>
                      </a:rPr>
                      <m:t>≠</m:t>
                    </m:r>
                    <m:r>
                      <a:rPr lang="ar-AE">
                        <a:latin typeface="Cambria Math" panose="02040503050406030204" pitchFamily="18" charset="0"/>
                      </a:rPr>
                      <m:t>0</m:t>
                    </m:r>
                  </m:oMath>
                </a14:m>
                <a:r>
                  <a:rPr lang="ar-AE" sz="2800" dirty="0"/>
                  <a:t>.</a:t>
                </a:r>
              </a:p>
              <a:p>
                <a:pPr>
                  <a:defRPr sz="2800"/>
                </a:pPr>
                <a:r>
                  <a:rPr lang="en-US" sz="2800" dirty="0"/>
                  <a:t>The notation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𝐴</m:t>
                        </m:r>
                        <m:r>
                          <a:rPr lang="ar-AE">
                            <a:latin typeface="Cambria Math" panose="02040503050406030204" pitchFamily="18" charset="0"/>
                          </a:rPr>
                          <m:t>|</m:t>
                        </m:r>
                        <m:r>
                          <a:rPr lang="ar-AE">
                            <a:latin typeface="Cambria Math" panose="02040503050406030204" pitchFamily="18" charset="0"/>
                          </a:rPr>
                          <m:t>𝐵</m:t>
                        </m:r>
                      </m:e>
                    </m:d>
                  </m:oMath>
                </a14:m>
                <a:r>
                  <a:rPr lang="ar-AE" sz="2800" dirty="0"/>
                  <a:t> </a:t>
                </a:r>
                <a:r>
                  <a:rPr lang="en-US" sz="2800" dirty="0"/>
                  <a:t>is read as "the probability of </a:t>
                </a:r>
                <a14:m>
                  <m:oMath xmlns:m="http://schemas.openxmlformats.org/officeDocument/2006/math">
                    <m:r>
                      <a:rPr lang="ar-AE">
                        <a:latin typeface="Cambria Math" panose="02040503050406030204" pitchFamily="18" charset="0"/>
                      </a:rPr>
                      <m:t>𝐴</m:t>
                    </m:r>
                  </m:oMath>
                </a14:m>
                <a:r>
                  <a:rPr lang="en-US" sz="2800" dirty="0"/>
                  <a:t> given the occurrence of </a:t>
                </a:r>
                <a14:m>
                  <m:oMath xmlns:m="http://schemas.openxmlformats.org/officeDocument/2006/math">
                    <m:r>
                      <a:rPr lang="ar-AE">
                        <a:latin typeface="Cambria Math" panose="02040503050406030204" pitchFamily="18" charset="0"/>
                      </a:rPr>
                      <m:t>𝐵</m:t>
                    </m:r>
                  </m:oMath>
                </a14:m>
                <a:r>
                  <a:rPr lang="en-US" sz="2800" dirty="0"/>
                  <a:t>." The vertical bar within a probability statement will always mean </a:t>
                </a:r>
                <a:r>
                  <a:rPr lang="en-US" sz="2800" i="1" dirty="0"/>
                  <a:t>given</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9"/>
                <a:ext cx="8229600" cy="4556721"/>
              </a:xfrm>
              <a:blipFill>
                <a:blip r:embed="rId2"/>
                <a:stretch>
                  <a:fillRect l="-1328" t="-1064"/>
                </a:stretch>
              </a:blipFill>
            </p:spPr>
            <p:txBody>
              <a:bodyPr/>
              <a:lstStyle/>
              <a:p>
                <a:r>
                  <a:rPr lang="en-IN">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Using the Multiplication Rule for Independent Events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457200" lvl="1" indent="0">
                  <a:buNone/>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product</m:t>
                          </m:r>
                          <m:r>
                            <a:rPr lang="en-US" b="0" i="0" smtClean="0">
                              <a:latin typeface="Cambria Math" panose="02040503050406030204" pitchFamily="18" charset="0"/>
                            </a:rPr>
                            <m:t> </m:t>
                          </m:r>
                          <m:r>
                            <m:rPr>
                              <m:sty m:val="p"/>
                            </m:rPr>
                            <a:rPr lang="en-US" b="0" i="0" smtClean="0">
                              <a:latin typeface="Cambria Math" panose="02040503050406030204" pitchFamily="18" charset="0"/>
                            </a:rPr>
                            <m:t>does</m:t>
                          </m:r>
                          <m:r>
                            <a:rPr lang="en-US" b="0" i="0" smtClean="0">
                              <a:latin typeface="Cambria Math" panose="02040503050406030204" pitchFamily="18" charset="0"/>
                            </a:rPr>
                            <m:t> </m:t>
                          </m:r>
                          <m:r>
                            <m:rPr>
                              <m:sty m:val="p"/>
                            </m:rPr>
                            <a:rPr lang="en-US" b="0" i="0" smtClean="0">
                              <a:latin typeface="Cambria Math" panose="02040503050406030204" pitchFamily="18" charset="0"/>
                            </a:rPr>
                            <m:t>not</m:t>
                          </m:r>
                          <m:r>
                            <a:rPr lang="en-US" b="0" i="0" smtClean="0">
                              <a:latin typeface="Cambria Math" panose="02040503050406030204" pitchFamily="18" charset="0"/>
                            </a:rPr>
                            <m:t> </m:t>
                          </m:r>
                          <m:r>
                            <m:rPr>
                              <m:sty m:val="p"/>
                            </m:rPr>
                            <a:rPr lang="en-US" b="0" i="0" smtClean="0">
                              <a:latin typeface="Cambria Math" panose="02040503050406030204" pitchFamily="18" charset="0"/>
                            </a:rPr>
                            <m:t>work</m:t>
                          </m:r>
                        </m:e>
                      </m:d>
                    </m:oMath>
                  </m:oMathPara>
                </a14:m>
                <a:endParaRPr lang="en-US" dirty="0"/>
              </a:p>
              <a:p>
                <a:pPr marL="457200" lvl="1" indent="0">
                  <a:buNone/>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i="0">
                              <a:latin typeface="Cambria Math" panose="02040503050406030204" pitchFamily="18" charset="0"/>
                            </a:rPr>
                            <m:t>at</m:t>
                          </m:r>
                          <m:r>
                            <a:rPr lang="en-US" i="0">
                              <a:latin typeface="Cambria Math" panose="02040503050406030204" pitchFamily="18" charset="0"/>
                            </a:rPr>
                            <m:t> </m:t>
                          </m:r>
                          <m:r>
                            <m:rPr>
                              <m:sty m:val="p"/>
                            </m:rPr>
                            <a:rPr lang="en-US" i="0">
                              <a:latin typeface="Cambria Math" panose="02040503050406030204" pitchFamily="18" charset="0"/>
                            </a:rPr>
                            <m:t>least</m:t>
                          </m:r>
                          <m:r>
                            <a:rPr lang="en-US" i="0">
                              <a:latin typeface="Cambria Math" panose="02040503050406030204" pitchFamily="18" charset="0"/>
                            </a:rPr>
                            <m:t> </m:t>
                          </m:r>
                          <m:r>
                            <m:rPr>
                              <m:sty m:val="p"/>
                            </m:rPr>
                            <a:rPr lang="en-US" i="0">
                              <a:latin typeface="Cambria Math" panose="02040503050406030204" pitchFamily="18" charset="0"/>
                            </a:rPr>
                            <m:t>one</m:t>
                          </m:r>
                          <m:r>
                            <a:rPr lang="en-US" i="0">
                              <a:latin typeface="Cambria Math" panose="02040503050406030204" pitchFamily="18" charset="0"/>
                            </a:rPr>
                            <m:t> </m:t>
                          </m:r>
                          <m:r>
                            <m:rPr>
                              <m:sty m:val="p"/>
                            </m:rPr>
                            <a:rPr lang="en-US" i="0">
                              <a:latin typeface="Cambria Math" panose="02040503050406030204" pitchFamily="18" charset="0"/>
                            </a:rPr>
                            <m:t>part</m:t>
                          </m:r>
                          <m:r>
                            <a:rPr lang="en-US" i="0">
                              <a:latin typeface="Cambria Math" panose="02040503050406030204" pitchFamily="18" charset="0"/>
                            </a:rPr>
                            <m:t> </m:t>
                          </m:r>
                          <m:r>
                            <m:rPr>
                              <m:sty m:val="p"/>
                            </m:rPr>
                            <a:rPr lang="en-US" i="0">
                              <a:latin typeface="Cambria Math" panose="02040503050406030204" pitchFamily="18" charset="0"/>
                            </a:rPr>
                            <m:t>does</m:t>
                          </m:r>
                          <m:r>
                            <a:rPr lang="en-US" i="0">
                              <a:latin typeface="Cambria Math" panose="02040503050406030204" pitchFamily="18" charset="0"/>
                            </a:rPr>
                            <m:t> </m:t>
                          </m:r>
                          <m:r>
                            <m:rPr>
                              <m:sty m:val="p"/>
                            </m:rPr>
                            <a:rPr lang="en-US" i="0">
                              <a:latin typeface="Cambria Math" panose="02040503050406030204" pitchFamily="18" charset="0"/>
                            </a:rPr>
                            <m:t>not</m:t>
                          </m:r>
                          <m:r>
                            <a:rPr lang="en-US" i="0">
                              <a:latin typeface="Cambria Math" panose="02040503050406030204" pitchFamily="18" charset="0"/>
                            </a:rPr>
                            <m:t> </m:t>
                          </m:r>
                          <m:r>
                            <m:rPr>
                              <m:sty m:val="p"/>
                            </m:rPr>
                            <a:rPr lang="en-US" i="0">
                              <a:latin typeface="Cambria Math" panose="02040503050406030204" pitchFamily="18" charset="0"/>
                            </a:rPr>
                            <m:t>work</m:t>
                          </m:r>
                        </m:e>
                      </m:d>
                    </m:oMath>
                  </m:oMathPara>
                </a14:m>
                <a:endParaRPr lang="en-US" dirty="0"/>
              </a:p>
              <a:p>
                <a:pPr marL="457200" lvl="1" indent="0">
                  <a:buNone/>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all</m:t>
                          </m:r>
                          <m:r>
                            <a:rPr lang="en-US" b="0" i="0" smtClean="0">
                              <a:latin typeface="Cambria Math" panose="02040503050406030204" pitchFamily="18" charset="0"/>
                            </a:rPr>
                            <m:t> </m:t>
                          </m:r>
                          <m:r>
                            <m:rPr>
                              <m:sty m:val="p"/>
                            </m:rPr>
                            <a:rPr lang="en-US" b="0" i="0" smtClean="0">
                              <a:latin typeface="Cambria Math" panose="02040503050406030204" pitchFamily="18" charset="0"/>
                            </a:rPr>
                            <m:t>parts</m:t>
                          </m:r>
                          <m:r>
                            <a:rPr lang="en-US" b="0" i="0" smtClean="0">
                              <a:latin typeface="Cambria Math" panose="02040503050406030204" pitchFamily="18" charset="0"/>
                            </a:rPr>
                            <m:t> </m:t>
                          </m:r>
                          <m:r>
                            <m:rPr>
                              <m:sty m:val="p"/>
                            </m:rPr>
                            <a:rPr lang="en-US" b="0" i="0" smtClean="0">
                              <a:latin typeface="Cambria Math" panose="02040503050406030204" pitchFamily="18" charset="0"/>
                            </a:rPr>
                            <m:t>work</m:t>
                          </m:r>
                        </m:e>
                      </m:d>
                    </m:oMath>
                  </m:oMathPara>
                </a14:m>
                <a:endParaRPr lang="en-US" dirty="0"/>
              </a:p>
              <a:p>
                <a:pPr marL="457200" lvl="1" indent="0">
                  <a:buNone/>
                  <a:defRPr sz="2800"/>
                </a:pPr>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e>
                    </m:d>
                  </m:oMath>
                </a14:m>
                <a:endParaRPr lang="en-US" b="0" dirty="0">
                  <a:ea typeface="Cambria Math" panose="02040503050406030204" pitchFamily="18" charset="0"/>
                </a:endParaRPr>
              </a:p>
              <a:p>
                <a:pPr marL="457200" lvl="1" indent="0">
                  <a:buNone/>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9</m:t>
                          </m:r>
                        </m:e>
                      </m:d>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7</m:t>
                          </m:r>
                        </m:e>
                      </m:d>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8</m:t>
                          </m:r>
                        </m:e>
                      </m:d>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9</m:t>
                          </m:r>
                        </m:e>
                      </m:d>
                    </m:oMath>
                  </m:oMathPara>
                </a14:m>
                <a:endParaRPr lang="en-US" dirty="0"/>
              </a:p>
              <a:p>
                <a:pPr marL="457200" lvl="1" indent="0">
                  <a:buNone/>
                  <a:defRPr sz="2800"/>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4536</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5464</m:t>
                      </m:r>
                    </m:oMath>
                  </m:oMathPara>
                </a14:m>
                <a:endParaRPr lang="en-US" dirty="0"/>
              </a:p>
              <a:p>
                <a:pPr marL="457200" lvl="1" indent="0">
                  <a:buNone/>
                  <a:defRPr sz="2800"/>
                </a:pPr>
                <a:r>
                  <a:rPr lang="en-US" dirty="0"/>
                  <a:t>Thus, there is nearly a </a:t>
                </a:r>
                <a14:m>
                  <m:oMath xmlns:m="http://schemas.openxmlformats.org/officeDocument/2006/math">
                    <m:r>
                      <a:rPr lang="en-US" i="1" dirty="0" smtClean="0">
                        <a:latin typeface="Cambria Math" panose="02040503050406030204" pitchFamily="18" charset="0"/>
                      </a:rPr>
                      <m:t>55</m:t>
                    </m:r>
                    <m:r>
                      <a:rPr lang="en-US" i="1" dirty="0" smtClean="0">
                        <a:latin typeface="Cambria Math" panose="02040503050406030204" pitchFamily="18" charset="0"/>
                      </a:rPr>
                      <m:t>%</m:t>
                    </m:r>
                  </m:oMath>
                </a14:m>
                <a:r>
                  <a:rPr lang="en-US" dirty="0"/>
                  <a:t> chance that the product will not work.</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r="-1556"/>
                </a:stretch>
              </a:blipFill>
            </p:spPr>
            <p:txBody>
              <a:bodyPr/>
              <a:lstStyle/>
              <a:p>
                <a:r>
                  <a:rPr lang="en-IN">
                    <a:noFill/>
                  </a:rPr>
                  <a:t> </a:t>
                </a:r>
              </a:p>
            </p:txBody>
          </p:sp>
        </mc:Fallback>
      </mc:AlternateContent>
    </p:spTree>
    <p:extLst>
      <p:ext uri="{BB962C8B-B14F-4D97-AF65-F5344CB8AC3E}">
        <p14:creationId xmlns:p14="http://schemas.microsoft.com/office/powerpoint/2010/main" val="339184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Using the Multiplication Rule for Dependent Events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dirty="0"/>
                  <a:t>What is the probability of drawing a king and then a queen from a standard deck of </a:t>
                </a:r>
                <a14:m>
                  <m:oMath xmlns:m="http://schemas.openxmlformats.org/officeDocument/2006/math">
                    <m:r>
                      <a:rPr lang="en-US" sz="2800" i="1" dirty="0" smtClean="0">
                        <a:latin typeface="Cambria Math" panose="02040503050406030204" pitchFamily="18" charset="0"/>
                      </a:rPr>
                      <m:t>52</m:t>
                    </m:r>
                  </m:oMath>
                </a14:m>
                <a:r>
                  <a:rPr lang="en-US" sz="2800" dirty="0"/>
                  <a:t> cards, if the cards are drawn without replacement?</a:t>
                </a:r>
              </a:p>
              <a:p>
                <a:r>
                  <a:rPr lang="en-US" b="1" dirty="0"/>
                  <a:t>Solution</a:t>
                </a:r>
              </a:p>
              <a:p>
                <a:r>
                  <a:rPr lang="en-US" sz="2800" dirty="0"/>
                  <a:t>Although this situation is essentially the same as drawing two cards at the same time from the deck, let’s think of this experiment as having two stages for ease in calculation. We start by first determining the probability of drawing a king from the deck. Since there are </a:t>
                </a:r>
                <a14:m>
                  <m:oMath xmlns:m="http://schemas.openxmlformats.org/officeDocument/2006/math">
                    <m:r>
                      <a:rPr lang="en-US" sz="2800" i="1" dirty="0" smtClean="0">
                        <a:latin typeface="Cambria Math" panose="02040503050406030204" pitchFamily="18" charset="0"/>
                      </a:rPr>
                      <m:t>4</m:t>
                    </m:r>
                  </m:oMath>
                </a14:m>
                <a:r>
                  <a:rPr lang="en-US" sz="2800" dirty="0"/>
                  <a:t> kings in a deck of </a:t>
                </a:r>
                <a14:m>
                  <m:oMath xmlns:m="http://schemas.openxmlformats.org/officeDocument/2006/math">
                    <m:r>
                      <a:rPr lang="en-US" sz="2800" i="1" dirty="0" smtClean="0">
                        <a:latin typeface="Cambria Math" panose="02040503050406030204" pitchFamily="18" charset="0"/>
                      </a:rPr>
                      <m:t>52</m:t>
                    </m:r>
                  </m:oMath>
                </a14:m>
                <a:r>
                  <a:rPr lang="en-US" sz="2800" dirty="0"/>
                  <a:t> cards, this probability is</a:t>
                </a: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king</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52</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13</m:t>
                          </m:r>
                        </m:den>
                      </m:f>
                      <m:r>
                        <a:rPr lang="en-US" sz="2800" b="0" i="1" smtClean="0">
                          <a:latin typeface="Cambria Math" panose="02040503050406030204" pitchFamily="18" charset="0"/>
                        </a:rPr>
                        <m:t>.</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222"/>
                </a:stretch>
              </a:blipFill>
            </p:spPr>
            <p:txBody>
              <a:bodyPr/>
              <a:lstStyle/>
              <a:p>
                <a:r>
                  <a:rPr lang="en-IN">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Using the Multiplication Rule for Dependent Events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What is the probability of now drawing a queen? Since we are holding a king in our hand, there are still </a:t>
                </a:r>
                <a14:m>
                  <m:oMath xmlns:m="http://schemas.openxmlformats.org/officeDocument/2006/math">
                    <m:r>
                      <a:rPr lang="en-US" sz="2800" i="1" dirty="0" smtClean="0">
                        <a:latin typeface="Cambria Math" panose="02040503050406030204" pitchFamily="18" charset="0"/>
                      </a:rPr>
                      <m:t>4</m:t>
                    </m:r>
                  </m:oMath>
                </a14:m>
                <a:r>
                  <a:rPr lang="en-US" sz="2800" dirty="0"/>
                  <a:t> queens left in the deck, but there are only </a:t>
                </a:r>
                <a14:m>
                  <m:oMath xmlns:m="http://schemas.openxmlformats.org/officeDocument/2006/math">
                    <m:r>
                      <a:rPr lang="en-US" sz="2800" i="1" dirty="0" smtClean="0">
                        <a:latin typeface="Cambria Math" panose="02040503050406030204" pitchFamily="18" charset="0"/>
                      </a:rPr>
                      <m:t>51</m:t>
                    </m:r>
                  </m:oMath>
                </a14:m>
                <a:r>
                  <a:rPr lang="en-US" sz="2800" dirty="0"/>
                  <a:t> cards left to choose from in the deck. Therefore, the probability of drawing a queen—given that we have already drawn a king and we did not place the king back in the deck before drawing our second card—is calculated as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51</m:t>
                        </m:r>
                      </m:den>
                    </m:f>
                    <m:r>
                      <a:rPr lang="en-US" sz="2800" b="0" i="1" smtClean="0">
                        <a:latin typeface="Cambria Math" panose="02040503050406030204" pitchFamily="18" charset="0"/>
                      </a:rPr>
                      <m:t>.</m:t>
                    </m:r>
                  </m:oMath>
                </a14:m>
                <a:endParaRPr lang="en-US" sz="2800" dirty="0"/>
              </a:p>
              <a:p>
                <a:r>
                  <a:rPr lang="en-US" sz="2800" dirty="0"/>
                  <a:t>We can now find the probability of drawing a king and a queen, without replacement, by multiplying the two probabilities together.</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IN">
                    <a:noFill/>
                  </a:rPr>
                  <a:t> </a:t>
                </a:r>
              </a:p>
            </p:txBody>
          </p:sp>
        </mc:Fallback>
      </mc:AlternateContent>
    </p:spTree>
    <p:extLst>
      <p:ext uri="{BB962C8B-B14F-4D97-AF65-F5344CB8AC3E}">
        <p14:creationId xmlns:p14="http://schemas.microsoft.com/office/powerpoint/2010/main" val="2272893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Using the Multiplication Rule for Dependent Events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king</m:t>
                          </m:r>
                          <m:r>
                            <a:rPr lang="en-US" sz="2800" b="0" i="1"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queen</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without</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replacement</m:t>
                          </m:r>
                        </m:e>
                      </m:d>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king</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𝑃</m:t>
                      </m:r>
                      <m:d>
                        <m:dPr>
                          <m:ctrlPr>
                            <a:rPr lang="en-US" sz="2800" b="0" i="1" smtClean="0">
                              <a:latin typeface="Cambria Math" panose="02040503050406030204" pitchFamily="18" charset="0"/>
                              <a:ea typeface="Cambria Math" panose="02040503050406030204" pitchFamily="18" charset="0"/>
                            </a:rPr>
                          </m:ctrlPr>
                        </m:dPr>
                        <m:e>
                          <m:r>
                            <m:rPr>
                              <m:sty m:val="p"/>
                            </m:rPr>
                            <a:rPr lang="en-US" sz="2800" b="0" i="0" smtClean="0">
                              <a:latin typeface="Cambria Math" panose="02040503050406030204" pitchFamily="18" charset="0"/>
                              <a:ea typeface="Cambria Math" panose="02040503050406030204" pitchFamily="18" charset="0"/>
                            </a:rPr>
                            <m:t>queen</m:t>
                          </m:r>
                        </m:e>
                        <m:e>
                          <m:r>
                            <m:rPr>
                              <m:sty m:val="p"/>
                            </m:rPr>
                            <a:rPr lang="en-US" sz="2800" b="0" i="0" smtClean="0">
                              <a:latin typeface="Cambria Math" panose="02040503050406030204" pitchFamily="18" charset="0"/>
                              <a:ea typeface="Cambria Math" panose="02040503050406030204" pitchFamily="18" charset="0"/>
                            </a:rPr>
                            <m:t>king</m:t>
                          </m:r>
                        </m:e>
                      </m:d>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13</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4</m:t>
                          </m:r>
                        </m:num>
                        <m:den>
                          <m:r>
                            <a:rPr lang="en-US" sz="2800" b="0" i="1" smtClean="0">
                              <a:latin typeface="Cambria Math" panose="02040503050406030204" pitchFamily="18" charset="0"/>
                              <a:ea typeface="Cambria Math" panose="02040503050406030204" pitchFamily="18" charset="0"/>
                            </a:rPr>
                            <m:t>51</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4</m:t>
                          </m:r>
                        </m:num>
                        <m:den>
                          <m:r>
                            <a:rPr lang="en-US" sz="2800" b="0" i="1" smtClean="0">
                              <a:latin typeface="Cambria Math" panose="02040503050406030204" pitchFamily="18" charset="0"/>
                              <a:ea typeface="Cambria Math" panose="02040503050406030204" pitchFamily="18" charset="0"/>
                            </a:rPr>
                            <m:t>663</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0060</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4034905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Formula: Multiplication Rule for Dependent Events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9"/>
                <a:ext cx="8229600" cy="1040285"/>
              </a:xfrm>
            </p:spPr>
            <p:txBody>
              <a:bodyPr>
                <a:spAutoFit/>
              </a:bodyPr>
              <a:lstStyle/>
              <a:p>
                <a:r>
                  <a:rPr sz="2800" dirty="0"/>
                  <a:t>If two events, </a:t>
                </a:r>
                <a14:m>
                  <m:oMath xmlns:m="http://schemas.openxmlformats.org/officeDocument/2006/math">
                    <m:r>
                      <a:rPr lang="en-US">
                        <a:latin typeface="Cambria Math" panose="02040503050406030204" pitchFamily="18" charset="0"/>
                      </a:rPr>
                      <m:t>𝐴</m:t>
                    </m:r>
                  </m:oMath>
                </a14:m>
                <a:r>
                  <a:rPr sz="2800" dirty="0"/>
                  <a:t> and </a:t>
                </a:r>
                <a14:m>
                  <m:oMath xmlns:m="http://schemas.openxmlformats.org/officeDocument/2006/math">
                    <m:r>
                      <a:rPr lang="en-US">
                        <a:latin typeface="Cambria Math" panose="02040503050406030204" pitchFamily="18" charset="0"/>
                      </a:rPr>
                      <m:t>𝐵</m:t>
                    </m:r>
                  </m:oMath>
                </a14:m>
                <a:r>
                  <a:rPr sz="2800" dirty="0"/>
                  <a:t>, are dependent, then</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𝐴</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𝐵</m:t>
                            </m:r>
                            <m:r>
                              <a:rPr>
                                <a:latin typeface="Cambria Math" panose="02040503050406030204" pitchFamily="18" charset="0"/>
                              </a:rPr>
                              <m:t>|</m:t>
                            </m:r>
                            <m:r>
                              <a:rPr>
                                <a:latin typeface="Cambria Math" panose="02040503050406030204" pitchFamily="18" charset="0"/>
                              </a:rPr>
                              <m:t>𝐴</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𝐵</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𝐵</m:t>
                            </m:r>
                          </m:e>
                        </m:d>
                      </m:e>
                    </m:func>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9"/>
                <a:ext cx="8229600" cy="1040285"/>
              </a:xfrm>
              <a:blipFill>
                <a:blip r:embed="rId2"/>
                <a:stretch>
                  <a:fillRect l="-1328" t="-4571" b="-14286"/>
                </a:stretch>
              </a:blipFill>
            </p:spPr>
            <p:txBody>
              <a:bodyPr/>
              <a:lstStyle/>
              <a:p>
                <a:r>
                  <a:rPr lang="en-IN">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a:t>
            </a:r>
            <a:r>
              <a:rPr lang="en-US" dirty="0"/>
              <a:t>Using the Multiplication Rule for Dependent Events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dirty="0"/>
                  <a:t>Assume that there are </a:t>
                </a:r>
                <a14:m>
                  <m:oMath xmlns:m="http://schemas.openxmlformats.org/officeDocument/2006/math">
                    <m:r>
                      <a:rPr lang="en-US" sz="2800" i="1" dirty="0" smtClean="0">
                        <a:latin typeface="Cambria Math" panose="02040503050406030204" pitchFamily="18" charset="0"/>
                      </a:rPr>
                      <m:t>17</m:t>
                    </m:r>
                  </m:oMath>
                </a14:m>
                <a:r>
                  <a:rPr lang="en-US" sz="2800" dirty="0"/>
                  <a:t> men and </a:t>
                </a:r>
                <a14:m>
                  <m:oMath xmlns:m="http://schemas.openxmlformats.org/officeDocument/2006/math">
                    <m:r>
                      <a:rPr lang="en-US" sz="2800" i="1" dirty="0" smtClean="0">
                        <a:latin typeface="Cambria Math" panose="02040503050406030204" pitchFamily="18" charset="0"/>
                      </a:rPr>
                      <m:t>24</m:t>
                    </m:r>
                  </m:oMath>
                </a14:m>
                <a:r>
                  <a:rPr lang="en-US" sz="2800" dirty="0"/>
                  <a:t> women in the Lions Club. Two members are chosen at random each year to serve on the hospitality committee. What is the probability of choosing two members at random where the first member chosen is a man and the second is a woman</a:t>
                </a:r>
                <a:r>
                  <a:rPr sz="2800" dirty="0"/>
                  <a:t>?</a:t>
                </a:r>
                <a:endParaRPr lang="en-US" sz="2800" dirty="0"/>
              </a:p>
              <a:p>
                <a:r>
                  <a:rPr lang="en-IN" b="1" dirty="0"/>
                  <a:t>Solution</a:t>
                </a:r>
              </a:p>
              <a:p>
                <a:r>
                  <a:rPr lang="en-US" sz="2800" dirty="0"/>
                  <a:t>Note that since we are choosing two members, the first choice will influence the probability for the second choice, assuming we do not want to choose the same member twice. This means we are dealing with dependent events.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926" b="-1595"/>
                </a:stretch>
              </a:blipFill>
            </p:spPr>
            <p:txBody>
              <a:bodyPr/>
              <a:lstStyle/>
              <a:p>
                <a:r>
                  <a:rPr lang="en-IN">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a:t>
            </a:r>
            <a:r>
              <a:rPr lang="en-US" dirty="0"/>
              <a:t>Using the Multiplication Rule for Dependent Events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We want to find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man</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woman</m:t>
                        </m:r>
                      </m:e>
                    </m:d>
                  </m:oMath>
                </a14:m>
                <a:r>
                  <a:rPr lang="en-US" dirty="0"/>
                  <a:t> which, according to the multiplication rule for dependent events, equals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man</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woman</m:t>
                        </m:r>
                      </m:e>
                      <m:e>
                        <m:r>
                          <m:rPr>
                            <m:sty m:val="p"/>
                          </m:rPr>
                          <a:rPr lang="en-US" b="0" i="0" smtClean="0">
                            <a:latin typeface="Cambria Math" panose="02040503050406030204" pitchFamily="18" charset="0"/>
                            <a:ea typeface="Cambria Math" panose="02040503050406030204" pitchFamily="18" charset="0"/>
                          </a:rPr>
                          <m:t>man</m:t>
                        </m:r>
                      </m:e>
                    </m:d>
                    <m:r>
                      <a:rPr lang="en-US" b="0" i="1" smtClean="0">
                        <a:latin typeface="Cambria Math" panose="02040503050406030204" pitchFamily="18" charset="0"/>
                        <a:ea typeface="Cambria Math" panose="02040503050406030204" pitchFamily="18" charset="0"/>
                      </a:rPr>
                      <m:t>.</m:t>
                    </m:r>
                  </m:oMath>
                </a14:m>
                <a:r>
                  <a:rPr lang="en-US" dirty="0"/>
                  <a:t> When the first member is picked, there are </a:t>
                </a:r>
                <a14:m>
                  <m:oMath xmlns:m="http://schemas.openxmlformats.org/officeDocument/2006/math">
                    <m:r>
                      <a:rPr lang="en-US" i="1" dirty="0" smtClean="0">
                        <a:latin typeface="Cambria Math" panose="02040503050406030204" pitchFamily="18" charset="0"/>
                      </a:rPr>
                      <m:t>17</m:t>
                    </m:r>
                  </m:oMath>
                </a14:m>
                <a:r>
                  <a:rPr lang="en-US" dirty="0"/>
                  <a:t> men out of </a:t>
                </a:r>
                <a14:m>
                  <m:oMath xmlns:m="http://schemas.openxmlformats.org/officeDocument/2006/math">
                    <m:r>
                      <a:rPr lang="en-US" i="1" dirty="0" smtClean="0">
                        <a:latin typeface="Cambria Math" panose="02040503050406030204" pitchFamily="18" charset="0"/>
                      </a:rPr>
                      <m:t>41</m:t>
                    </m:r>
                    <m:r>
                      <a:rPr lang="en-US" i="1" dirty="0" smtClean="0">
                        <a:latin typeface="Cambria Math" panose="02040503050406030204" pitchFamily="18" charset="0"/>
                      </a:rPr>
                      <m:t> </m:t>
                    </m:r>
                  </m:oMath>
                </a14:m>
                <a:r>
                  <a:rPr lang="en-US" dirty="0"/>
                  <a:t>members. When the second member is picked, we assume that we have already picked a man, so that leaves all </a:t>
                </a:r>
                <a14:m>
                  <m:oMath xmlns:m="http://schemas.openxmlformats.org/officeDocument/2006/math">
                    <m:r>
                      <a:rPr lang="en-US" i="1" dirty="0" smtClean="0">
                        <a:latin typeface="Cambria Math" panose="02040503050406030204" pitchFamily="18" charset="0"/>
                      </a:rPr>
                      <m:t>24</m:t>
                    </m:r>
                  </m:oMath>
                </a14:m>
                <a:r>
                  <a:rPr lang="en-US" dirty="0"/>
                  <a:t> women, but only </a:t>
                </a:r>
                <a14:m>
                  <m:oMath xmlns:m="http://schemas.openxmlformats.org/officeDocument/2006/math">
                    <m:r>
                      <a:rPr lang="en-US" i="1" dirty="0" smtClean="0">
                        <a:latin typeface="Cambria Math" panose="02040503050406030204" pitchFamily="18" charset="0"/>
                      </a:rPr>
                      <m:t>40</m:t>
                    </m:r>
                  </m:oMath>
                </a14:m>
                <a:r>
                  <a:rPr lang="en-US" dirty="0"/>
                  <a:t> remaining members. The calculation is as follows.</a:t>
                </a: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man</m:t>
                          </m:r>
                          <m:r>
                            <a:rPr lang="en-US" sz="2800" b="0" i="1"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woman</m:t>
                          </m:r>
                        </m:e>
                      </m:d>
                      <m:r>
                        <a:rPr lang="en-US" sz="2800" b="0" i="1" smtClean="0">
                          <a:latin typeface="Cambria Math" panose="02040503050406030204" pitchFamily="18" charset="0"/>
                        </a:rPr>
                        <m:t>=</m:t>
                      </m:r>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man</m:t>
                          </m:r>
                        </m:e>
                      </m:d>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𝑃</m:t>
                      </m:r>
                      <m:d>
                        <m:dPr>
                          <m:ctrlPr>
                            <a:rPr lang="en-US" sz="2800" b="0" i="1" smtClean="0">
                              <a:latin typeface="Cambria Math" panose="02040503050406030204" pitchFamily="18" charset="0"/>
                              <a:ea typeface="Cambria Math" panose="02040503050406030204" pitchFamily="18" charset="0"/>
                            </a:rPr>
                          </m:ctrlPr>
                        </m:dPr>
                        <m:e>
                          <m:r>
                            <m:rPr>
                              <m:sty m:val="p"/>
                            </m:rPr>
                            <a:rPr lang="en-US" sz="2800" b="0" i="0" smtClean="0">
                              <a:latin typeface="Cambria Math" panose="02040503050406030204" pitchFamily="18" charset="0"/>
                              <a:ea typeface="Cambria Math" panose="02040503050406030204" pitchFamily="18" charset="0"/>
                            </a:rPr>
                            <m:t>woman</m:t>
                          </m:r>
                        </m:e>
                        <m:e>
                          <m:r>
                            <m:rPr>
                              <m:sty m:val="p"/>
                            </m:rPr>
                            <a:rPr lang="en-US" sz="2800" b="0" i="0" smtClean="0">
                              <a:latin typeface="Cambria Math" panose="02040503050406030204" pitchFamily="18" charset="0"/>
                              <a:ea typeface="Cambria Math" panose="02040503050406030204" pitchFamily="18" charset="0"/>
                            </a:rPr>
                            <m:t>man</m:t>
                          </m:r>
                        </m:e>
                      </m:d>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17</m:t>
                          </m:r>
                        </m:num>
                        <m:den>
                          <m:r>
                            <a:rPr lang="en-US" sz="2800" b="0" i="1" smtClean="0">
                              <a:latin typeface="Cambria Math" panose="02040503050406030204" pitchFamily="18" charset="0"/>
                            </a:rPr>
                            <m:t>41</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24</m:t>
                          </m:r>
                        </m:num>
                        <m:den>
                          <m:r>
                            <a:rPr lang="en-US" sz="2800" b="0" i="1" smtClean="0">
                              <a:latin typeface="Cambria Math" panose="02040503050406030204" pitchFamily="18" charset="0"/>
                              <a:ea typeface="Cambria Math" panose="02040503050406030204" pitchFamily="18" charset="0"/>
                            </a:rPr>
                            <m:t>40</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2488</m:t>
                      </m:r>
                    </m:oMath>
                  </m:oMathPara>
                </a14:m>
                <a:endParaRPr lang="en-US"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IN">
                    <a:noFill/>
                  </a:rPr>
                  <a:t> </a:t>
                </a:r>
              </a:p>
            </p:txBody>
          </p:sp>
        </mc:Fallback>
      </mc:AlternateContent>
    </p:spTree>
    <p:extLst>
      <p:ext uri="{BB962C8B-B14F-4D97-AF65-F5344CB8AC3E}">
        <p14:creationId xmlns:p14="http://schemas.microsoft.com/office/powerpoint/2010/main" val="112886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Calculating Conditional Probability</a:t>
            </a:r>
          </a:p>
        </p:txBody>
      </p:sp>
      <p:sp>
        <p:nvSpPr>
          <p:cNvPr id="3" name="Text Placeholder 2"/>
          <p:cNvSpPr>
            <a:spLocks noGrp="1"/>
          </p:cNvSpPr>
          <p:nvPr>
            <p:ph type="body" sz="quarter" idx="10"/>
          </p:nvPr>
        </p:nvSpPr>
        <p:spPr/>
        <p:txBody>
          <a:bodyPr>
            <a:normAutofit/>
          </a:bodyPr>
          <a:lstStyle/>
          <a:p>
            <a:r>
              <a:rPr lang="en-US" sz="2800" dirty="0"/>
              <a:t>Suppose a marketing research firm has surveyed a panel of consumers to test a new product and produced the following table indicating the number of panelists that liked the product, the number that did not like the product, and the number that were undecided</a:t>
            </a:r>
            <a:r>
              <a:rPr sz="2800" dirty="0"/>
              <a:t>.</a:t>
            </a:r>
            <a:endParaRPr lang="en-US" sz="2800" dirty="0"/>
          </a:p>
          <a:p>
            <a:endParaRPr sz="2800" dirty="0"/>
          </a:p>
        </p:txBody>
      </p:sp>
      <p:graphicFrame>
        <p:nvGraphicFramePr>
          <p:cNvPr id="4" name="Table 3">
            <a:extLst>
              <a:ext uri="{FF2B5EF4-FFF2-40B4-BE49-F238E27FC236}">
                <a16:creationId xmlns:a16="http://schemas.microsoft.com/office/drawing/2014/main" id="{0A639821-FA2B-1730-C507-0E0A2A2B620C}"/>
              </a:ext>
            </a:extLst>
          </p:cNvPr>
          <p:cNvGraphicFramePr>
            <a:graphicFrameLocks noGrp="1"/>
          </p:cNvGraphicFramePr>
          <p:nvPr>
            <p:extLst>
              <p:ext uri="{D42A27DB-BD31-4B8C-83A1-F6EECF244321}">
                <p14:modId xmlns:p14="http://schemas.microsoft.com/office/powerpoint/2010/main" val="3840591870"/>
              </p:ext>
            </p:extLst>
          </p:nvPr>
        </p:nvGraphicFramePr>
        <p:xfrm>
          <a:off x="1643269" y="3610299"/>
          <a:ext cx="5562600" cy="2225040"/>
        </p:xfrm>
        <a:graphic>
          <a:graphicData uri="http://schemas.openxmlformats.org/drawingml/2006/table">
            <a:tbl>
              <a:tblPr firstRow="1" bandRow="1">
                <a:tableStyleId>{2D5ABB26-0587-4C30-8999-92F81FD0307C}</a:tableStyleId>
              </a:tblPr>
              <a:tblGrid>
                <a:gridCol w="1112520">
                  <a:extLst>
                    <a:ext uri="{9D8B030D-6E8A-4147-A177-3AD203B41FA5}">
                      <a16:colId xmlns:a16="http://schemas.microsoft.com/office/drawing/2014/main" val="165511940"/>
                    </a:ext>
                  </a:extLst>
                </a:gridCol>
                <a:gridCol w="1112520">
                  <a:extLst>
                    <a:ext uri="{9D8B030D-6E8A-4147-A177-3AD203B41FA5}">
                      <a16:colId xmlns:a16="http://schemas.microsoft.com/office/drawing/2014/main" val="1768196973"/>
                    </a:ext>
                  </a:extLst>
                </a:gridCol>
                <a:gridCol w="1112520">
                  <a:extLst>
                    <a:ext uri="{9D8B030D-6E8A-4147-A177-3AD203B41FA5}">
                      <a16:colId xmlns:a16="http://schemas.microsoft.com/office/drawing/2014/main" val="4151044879"/>
                    </a:ext>
                  </a:extLst>
                </a:gridCol>
                <a:gridCol w="1300517">
                  <a:extLst>
                    <a:ext uri="{9D8B030D-6E8A-4147-A177-3AD203B41FA5}">
                      <a16:colId xmlns:a16="http://schemas.microsoft.com/office/drawing/2014/main" val="222024745"/>
                    </a:ext>
                  </a:extLst>
                </a:gridCol>
                <a:gridCol w="924523">
                  <a:extLst>
                    <a:ext uri="{9D8B030D-6E8A-4147-A177-3AD203B41FA5}">
                      <a16:colId xmlns:a16="http://schemas.microsoft.com/office/drawing/2014/main" val="3359606446"/>
                    </a:ext>
                  </a:extLst>
                </a:gridCol>
              </a:tblGrid>
              <a:tr h="370840">
                <a:tc gridSpan="5">
                  <a:txBody>
                    <a:bodyPr/>
                    <a:lstStyle/>
                    <a:p>
                      <a:pPr algn="ctr"/>
                      <a:r>
                        <a:rPr lang="en-IN" b="1" dirty="0"/>
                        <a:t>Market Research Survey</a:t>
                      </a:r>
                    </a:p>
                  </a:txBody>
                  <a:tcPr/>
                </a:tc>
                <a:tc hMerge="1">
                  <a:txBody>
                    <a:bodyPr/>
                    <a:lstStyle/>
                    <a:p>
                      <a:endParaRPr lang="en-IN" dirty="0"/>
                    </a:p>
                  </a:txBody>
                  <a:tcPr/>
                </a:tc>
                <a:tc hMerge="1">
                  <a:txBody>
                    <a:bodyPr/>
                    <a:lstStyle/>
                    <a:p>
                      <a:endParaRPr lang="en-IN" dirty="0"/>
                    </a:p>
                  </a:txBody>
                  <a:tcPr/>
                </a:tc>
                <a:tc hMerge="1">
                  <a:txBody>
                    <a:bodyPr/>
                    <a:lstStyle/>
                    <a:p>
                      <a:pPr algn="ctr"/>
                      <a:endParaRPr lang="en-IN" dirty="0"/>
                    </a:p>
                  </a:txBody>
                  <a:tcPr/>
                </a:tc>
                <a:tc hMerge="1">
                  <a:txBody>
                    <a:bodyPr/>
                    <a:lstStyle/>
                    <a:p>
                      <a:pPr algn="ctr"/>
                      <a:endParaRPr lang="en-IN" dirty="0"/>
                    </a:p>
                  </a:txBody>
                  <a:tcPr/>
                </a:tc>
                <a:extLst>
                  <a:ext uri="{0D108BD9-81ED-4DB2-BD59-A6C34878D82A}">
                    <a16:rowId xmlns:a16="http://schemas.microsoft.com/office/drawing/2014/main" val="1798084983"/>
                  </a:ext>
                </a:extLst>
              </a:tr>
              <a:tr h="370840">
                <a:tc>
                  <a:txBody>
                    <a:bodyPr/>
                    <a:lstStyle/>
                    <a:p>
                      <a:pPr algn="l"/>
                      <a:r>
                        <a:rPr lang="en-US" b="1" dirty="0"/>
                        <a:t>Age</a:t>
                      </a:r>
                      <a:endParaRPr lang="en-IN" b="1" dirty="0"/>
                    </a:p>
                  </a:txBody>
                  <a:tcPr>
                    <a:lnB w="12700" cap="flat" cmpd="sng" algn="ctr">
                      <a:solidFill>
                        <a:schemeClr val="tx1"/>
                      </a:solidFill>
                      <a:prstDash val="solid"/>
                      <a:round/>
                      <a:headEnd type="none" w="med" len="med"/>
                      <a:tailEnd type="none" w="med" len="med"/>
                    </a:lnB>
                  </a:tcPr>
                </a:tc>
                <a:tc>
                  <a:txBody>
                    <a:bodyPr/>
                    <a:lstStyle/>
                    <a:p>
                      <a:pPr algn="l"/>
                      <a:r>
                        <a:rPr lang="en-US" b="1" dirty="0"/>
                        <a:t>Like</a:t>
                      </a:r>
                      <a:endParaRPr lang="en-IN" b="1" dirty="0"/>
                    </a:p>
                  </a:txBody>
                  <a:tcPr>
                    <a:lnB w="12700" cap="flat" cmpd="sng" algn="ctr">
                      <a:solidFill>
                        <a:schemeClr val="tx1"/>
                      </a:solidFill>
                      <a:prstDash val="solid"/>
                      <a:round/>
                      <a:headEnd type="none" w="med" len="med"/>
                      <a:tailEnd type="none" w="med" len="med"/>
                    </a:lnB>
                  </a:tcPr>
                </a:tc>
                <a:tc>
                  <a:txBody>
                    <a:bodyPr/>
                    <a:lstStyle/>
                    <a:p>
                      <a:pPr algn="l"/>
                      <a:r>
                        <a:rPr lang="en-US" b="1" dirty="0"/>
                        <a:t>Not Like</a:t>
                      </a:r>
                      <a:endParaRPr lang="en-IN" b="1" dirty="0"/>
                    </a:p>
                  </a:txBody>
                  <a:tcPr>
                    <a:lnB w="12700" cap="flat" cmpd="sng" algn="ctr">
                      <a:solidFill>
                        <a:schemeClr val="tx1"/>
                      </a:solidFill>
                      <a:prstDash val="solid"/>
                      <a:round/>
                      <a:headEnd type="none" w="med" len="med"/>
                      <a:tailEnd type="none" w="med" len="med"/>
                    </a:lnB>
                  </a:tcPr>
                </a:tc>
                <a:tc>
                  <a:txBody>
                    <a:bodyPr/>
                    <a:lstStyle/>
                    <a:p>
                      <a:pPr algn="l"/>
                      <a:r>
                        <a:rPr lang="en-US" b="1" dirty="0"/>
                        <a:t>Undecided</a:t>
                      </a:r>
                      <a:endParaRPr lang="en-IN" b="1" dirty="0"/>
                    </a:p>
                  </a:txBody>
                  <a:tcPr>
                    <a:lnB w="12700" cap="flat" cmpd="sng" algn="ctr">
                      <a:solidFill>
                        <a:schemeClr val="tx1"/>
                      </a:solidFill>
                      <a:prstDash val="solid"/>
                      <a:round/>
                      <a:headEnd type="none" w="med" len="med"/>
                      <a:tailEnd type="none" w="med" len="med"/>
                    </a:lnB>
                  </a:tcPr>
                </a:tc>
                <a:tc>
                  <a:txBody>
                    <a:bodyPr/>
                    <a:lstStyle/>
                    <a:p>
                      <a:pPr algn="l"/>
                      <a:r>
                        <a:rPr lang="en-US" b="1" dirty="0"/>
                        <a:t>Total</a:t>
                      </a:r>
                      <a:endParaRPr lang="en-IN" b="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831823"/>
                  </a:ext>
                </a:extLst>
              </a:tr>
              <a:tr h="370840">
                <a:tc>
                  <a:txBody>
                    <a:bodyPr/>
                    <a:lstStyle/>
                    <a:p>
                      <a:pPr algn="l"/>
                      <a:r>
                        <a:rPr lang="en-US" dirty="0"/>
                        <a:t>18-34</a:t>
                      </a:r>
                      <a:endParaRPr lang="en-IN" dirty="0"/>
                    </a:p>
                  </a:txBody>
                  <a:tcPr>
                    <a:lnT w="12700" cap="flat" cmpd="sng" algn="ctr">
                      <a:solidFill>
                        <a:schemeClr val="tx1"/>
                      </a:solidFill>
                      <a:prstDash val="solid"/>
                      <a:round/>
                      <a:headEnd type="none" w="med" len="med"/>
                      <a:tailEnd type="none" w="med" len="med"/>
                    </a:lnT>
                  </a:tcPr>
                </a:tc>
                <a:tc>
                  <a:txBody>
                    <a:bodyPr/>
                    <a:lstStyle/>
                    <a:p>
                      <a:r>
                        <a:rPr lang="en-US" dirty="0"/>
                        <a:t>213</a:t>
                      </a:r>
                      <a:endParaRPr lang="en-IN" dirty="0"/>
                    </a:p>
                  </a:txBody>
                  <a:tcPr>
                    <a:lnT w="12700" cap="flat" cmpd="sng" algn="ctr">
                      <a:solidFill>
                        <a:schemeClr val="tx1"/>
                      </a:solidFill>
                      <a:prstDash val="solid"/>
                      <a:round/>
                      <a:headEnd type="none" w="med" len="med"/>
                      <a:tailEnd type="none" w="med" len="med"/>
                    </a:lnT>
                  </a:tcPr>
                </a:tc>
                <a:tc>
                  <a:txBody>
                    <a:bodyPr/>
                    <a:lstStyle/>
                    <a:p>
                      <a:r>
                        <a:rPr lang="en-US" dirty="0"/>
                        <a:t>197</a:t>
                      </a:r>
                      <a:endParaRPr lang="en-IN" dirty="0"/>
                    </a:p>
                  </a:txBody>
                  <a:tcPr>
                    <a:lnT w="12700" cap="flat" cmpd="sng" algn="ctr">
                      <a:solidFill>
                        <a:schemeClr val="tx1"/>
                      </a:solidFill>
                      <a:prstDash val="solid"/>
                      <a:round/>
                      <a:headEnd type="none" w="med" len="med"/>
                      <a:tailEnd type="none" w="med" len="med"/>
                    </a:lnT>
                  </a:tcPr>
                </a:tc>
                <a:tc>
                  <a:txBody>
                    <a:bodyPr/>
                    <a:lstStyle/>
                    <a:p>
                      <a:r>
                        <a:rPr lang="en-US" dirty="0"/>
                        <a:t>103</a:t>
                      </a:r>
                      <a:endParaRPr lang="en-IN" dirty="0"/>
                    </a:p>
                  </a:txBody>
                  <a:tcPr>
                    <a:lnT w="12700" cap="flat" cmpd="sng" algn="ctr">
                      <a:solidFill>
                        <a:schemeClr val="tx1"/>
                      </a:solidFill>
                      <a:prstDash val="solid"/>
                      <a:round/>
                      <a:headEnd type="none" w="med" len="med"/>
                      <a:tailEnd type="none" w="med" len="med"/>
                    </a:lnT>
                  </a:tcPr>
                </a:tc>
                <a:tc>
                  <a:txBody>
                    <a:bodyPr/>
                    <a:lstStyle/>
                    <a:p>
                      <a:r>
                        <a:rPr lang="en-US" dirty="0"/>
                        <a:t>513</a:t>
                      </a:r>
                      <a:endParaRPr lang="en-IN"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77816419"/>
                  </a:ext>
                </a:extLst>
              </a:tr>
              <a:tr h="370840">
                <a:tc>
                  <a:txBody>
                    <a:bodyPr/>
                    <a:lstStyle/>
                    <a:p>
                      <a:pPr algn="l"/>
                      <a:r>
                        <a:rPr lang="en-US" dirty="0"/>
                        <a:t>35-50</a:t>
                      </a:r>
                      <a:endParaRPr lang="en-IN" dirty="0"/>
                    </a:p>
                  </a:txBody>
                  <a:tcPr/>
                </a:tc>
                <a:tc>
                  <a:txBody>
                    <a:bodyPr/>
                    <a:lstStyle/>
                    <a:p>
                      <a:r>
                        <a:rPr lang="en-US" dirty="0"/>
                        <a:t>193</a:t>
                      </a:r>
                      <a:endParaRPr lang="en-IN" dirty="0"/>
                    </a:p>
                  </a:txBody>
                  <a:tcPr/>
                </a:tc>
                <a:tc>
                  <a:txBody>
                    <a:bodyPr/>
                    <a:lstStyle/>
                    <a:p>
                      <a:r>
                        <a:rPr lang="en-US" dirty="0"/>
                        <a:t>184</a:t>
                      </a:r>
                      <a:endParaRPr lang="en-IN" dirty="0"/>
                    </a:p>
                  </a:txBody>
                  <a:tcPr/>
                </a:tc>
                <a:tc>
                  <a:txBody>
                    <a:bodyPr/>
                    <a:lstStyle/>
                    <a:p>
                      <a:r>
                        <a:rPr lang="en-US" dirty="0"/>
                        <a:t>67</a:t>
                      </a:r>
                      <a:endParaRPr lang="en-IN" dirty="0"/>
                    </a:p>
                  </a:txBody>
                  <a:tcPr/>
                </a:tc>
                <a:tc>
                  <a:txBody>
                    <a:bodyPr/>
                    <a:lstStyle/>
                    <a:p>
                      <a:r>
                        <a:rPr lang="en-US" dirty="0"/>
                        <a:t>444</a:t>
                      </a:r>
                      <a:endParaRPr lang="en-IN" dirty="0"/>
                    </a:p>
                  </a:txBody>
                  <a:tcPr/>
                </a:tc>
                <a:extLst>
                  <a:ext uri="{0D108BD9-81ED-4DB2-BD59-A6C34878D82A}">
                    <a16:rowId xmlns:a16="http://schemas.microsoft.com/office/drawing/2014/main" val="2060357866"/>
                  </a:ext>
                </a:extLst>
              </a:tr>
              <a:tr h="370840">
                <a:tc>
                  <a:txBody>
                    <a:bodyPr/>
                    <a:lstStyle/>
                    <a:p>
                      <a:pPr algn="l"/>
                      <a:r>
                        <a:rPr lang="en-US" dirty="0"/>
                        <a:t>Over 50</a:t>
                      </a:r>
                      <a:endParaRPr lang="en-IN" dirty="0"/>
                    </a:p>
                  </a:txBody>
                  <a:tcPr/>
                </a:tc>
                <a:tc>
                  <a:txBody>
                    <a:bodyPr/>
                    <a:lstStyle/>
                    <a:p>
                      <a:r>
                        <a:rPr lang="en-US" dirty="0"/>
                        <a:t>144</a:t>
                      </a:r>
                      <a:endParaRPr lang="en-IN" dirty="0"/>
                    </a:p>
                  </a:txBody>
                  <a:tcPr/>
                </a:tc>
                <a:tc>
                  <a:txBody>
                    <a:bodyPr/>
                    <a:lstStyle/>
                    <a:p>
                      <a:r>
                        <a:rPr lang="en-US" dirty="0"/>
                        <a:t>219</a:t>
                      </a:r>
                      <a:endParaRPr lang="en-IN" dirty="0"/>
                    </a:p>
                  </a:txBody>
                  <a:tcPr/>
                </a:tc>
                <a:tc>
                  <a:txBody>
                    <a:bodyPr/>
                    <a:lstStyle/>
                    <a:p>
                      <a:r>
                        <a:rPr lang="en-US" dirty="0"/>
                        <a:t>83</a:t>
                      </a:r>
                      <a:endParaRPr lang="en-IN" dirty="0"/>
                    </a:p>
                  </a:txBody>
                  <a:tcPr/>
                </a:tc>
                <a:tc>
                  <a:txBody>
                    <a:bodyPr/>
                    <a:lstStyle/>
                    <a:p>
                      <a:r>
                        <a:rPr lang="en-US" dirty="0"/>
                        <a:t>446</a:t>
                      </a:r>
                      <a:endParaRPr lang="en-IN" dirty="0"/>
                    </a:p>
                  </a:txBody>
                  <a:tcPr/>
                </a:tc>
                <a:extLst>
                  <a:ext uri="{0D108BD9-81ED-4DB2-BD59-A6C34878D82A}">
                    <a16:rowId xmlns:a16="http://schemas.microsoft.com/office/drawing/2014/main" val="903250233"/>
                  </a:ext>
                </a:extLst>
              </a:tr>
              <a:tr h="370840">
                <a:tc>
                  <a:txBody>
                    <a:bodyPr/>
                    <a:lstStyle/>
                    <a:p>
                      <a:pPr algn="l"/>
                      <a:r>
                        <a:rPr lang="en-US" dirty="0"/>
                        <a:t>Total</a:t>
                      </a:r>
                      <a:endParaRPr lang="en-IN" dirty="0"/>
                    </a:p>
                  </a:txBody>
                  <a:tcPr>
                    <a:lnB w="12700" cap="flat" cmpd="sng" algn="ctr">
                      <a:solidFill>
                        <a:schemeClr val="tx1"/>
                      </a:solidFill>
                      <a:prstDash val="solid"/>
                      <a:round/>
                      <a:headEnd type="none" w="med" len="med"/>
                      <a:tailEnd type="none" w="med" len="med"/>
                    </a:lnB>
                  </a:tcPr>
                </a:tc>
                <a:tc>
                  <a:txBody>
                    <a:bodyPr/>
                    <a:lstStyle/>
                    <a:p>
                      <a:r>
                        <a:rPr lang="en-US" dirty="0"/>
                        <a:t>550</a:t>
                      </a:r>
                      <a:endParaRPr lang="en-IN" dirty="0"/>
                    </a:p>
                  </a:txBody>
                  <a:tcPr>
                    <a:lnB w="12700" cap="flat" cmpd="sng" algn="ctr">
                      <a:solidFill>
                        <a:schemeClr val="tx1"/>
                      </a:solidFill>
                      <a:prstDash val="solid"/>
                      <a:round/>
                      <a:headEnd type="none" w="med" len="med"/>
                      <a:tailEnd type="none" w="med" len="med"/>
                    </a:lnB>
                  </a:tcPr>
                </a:tc>
                <a:tc>
                  <a:txBody>
                    <a:bodyPr/>
                    <a:lstStyle/>
                    <a:p>
                      <a:r>
                        <a:rPr lang="en-US" dirty="0"/>
                        <a:t>600</a:t>
                      </a:r>
                      <a:endParaRPr lang="en-IN" dirty="0"/>
                    </a:p>
                  </a:txBody>
                  <a:tcPr>
                    <a:lnB w="12700" cap="flat" cmpd="sng" algn="ctr">
                      <a:solidFill>
                        <a:schemeClr val="tx1"/>
                      </a:solidFill>
                      <a:prstDash val="solid"/>
                      <a:round/>
                      <a:headEnd type="none" w="med" len="med"/>
                      <a:tailEnd type="none" w="med" len="med"/>
                    </a:lnB>
                  </a:tcPr>
                </a:tc>
                <a:tc>
                  <a:txBody>
                    <a:bodyPr/>
                    <a:lstStyle/>
                    <a:p>
                      <a:r>
                        <a:rPr lang="en-US" dirty="0"/>
                        <a:t>253</a:t>
                      </a:r>
                      <a:endParaRPr lang="en-IN" dirty="0"/>
                    </a:p>
                  </a:txBody>
                  <a:tcPr>
                    <a:lnB w="12700" cap="flat" cmpd="sng" algn="ctr">
                      <a:solidFill>
                        <a:schemeClr val="tx1"/>
                      </a:solidFill>
                      <a:prstDash val="solid"/>
                      <a:round/>
                      <a:headEnd type="none" w="med" len="med"/>
                      <a:tailEnd type="none" w="med" len="med"/>
                    </a:lnB>
                  </a:tcPr>
                </a:tc>
                <a:tc>
                  <a:txBody>
                    <a:bodyPr/>
                    <a:lstStyle/>
                    <a:p>
                      <a:r>
                        <a:rPr lang="en-US" dirty="0"/>
                        <a:t>1403</a:t>
                      </a:r>
                      <a:endParaRPr lang="en-IN"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609791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Calculating Conditional Probability</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dirty="0"/>
                  <a:t>If an individual is between </a:t>
                </a:r>
                <a14:m>
                  <m:oMath xmlns:m="http://schemas.openxmlformats.org/officeDocument/2006/math">
                    <m:r>
                      <a:rPr lang="en-US" sz="2800" i="1" dirty="0" smtClean="0">
                        <a:latin typeface="Cambria Math" panose="02040503050406030204" pitchFamily="18" charset="0"/>
                      </a:rPr>
                      <m:t>35</m:t>
                    </m:r>
                  </m:oMath>
                </a14:m>
                <a:r>
                  <a:rPr lang="en-US" sz="2800" dirty="0"/>
                  <a:t> and </a:t>
                </a:r>
                <a14:m>
                  <m:oMath xmlns:m="http://schemas.openxmlformats.org/officeDocument/2006/math">
                    <m:r>
                      <a:rPr lang="en-US" sz="2800" i="1" dirty="0" smtClean="0">
                        <a:latin typeface="Cambria Math" panose="02040503050406030204" pitchFamily="18" charset="0"/>
                      </a:rPr>
                      <m:t>50</m:t>
                    </m:r>
                  </m:oMath>
                </a14:m>
                <a:r>
                  <a:rPr lang="en-US" sz="2800" dirty="0"/>
                  <a:t> years old, what is the probability that he or she will like the product?</a:t>
                </a:r>
              </a:p>
              <a:p>
                <a:r>
                  <a:rPr lang="en-US" b="1" dirty="0"/>
                  <a:t>Solution</a:t>
                </a:r>
              </a:p>
              <a:p>
                <a:r>
                  <a:rPr lang="en-US" sz="2800" dirty="0"/>
                  <a:t>Let the events</a:t>
                </a:r>
              </a:p>
              <a:p>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likes</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product</m:t>
                        </m:r>
                      </m:e>
                    </m:d>
                    <m:r>
                      <a:rPr lang="en-US" sz="2800" b="0" i="1" smtClean="0">
                        <a:latin typeface="Cambria Math" panose="02040503050406030204" pitchFamily="18" charset="0"/>
                      </a:rPr>
                      <m:t>,</m:t>
                    </m:r>
                  </m:oMath>
                </a14:m>
                <a:r>
                  <a:rPr lang="en-US" sz="2800" dirty="0"/>
                  <a:t> and</a:t>
                </a: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between</m:t>
                          </m:r>
                          <m:r>
                            <a:rPr lang="en-US" sz="2800" b="0" i="1" smtClean="0">
                              <a:latin typeface="Cambria Math" panose="02040503050406030204" pitchFamily="18" charset="0"/>
                            </a:rPr>
                            <m:t> 35 </m:t>
                          </m:r>
                          <m:r>
                            <m:rPr>
                              <m:sty m:val="p"/>
                            </m:rPr>
                            <a:rPr lang="en-US" sz="2800" b="0" i="0" smtClean="0">
                              <a:latin typeface="Cambria Math" panose="02040503050406030204" pitchFamily="18" charset="0"/>
                            </a:rPr>
                            <m:t>and</m:t>
                          </m:r>
                          <m:r>
                            <a:rPr lang="en-US" sz="2800" b="0" i="1" smtClean="0">
                              <a:latin typeface="Cambria Math" panose="02040503050406030204" pitchFamily="18" charset="0"/>
                            </a:rPr>
                            <m:t> 50</m:t>
                          </m:r>
                        </m:e>
                      </m:d>
                      <m:r>
                        <a:rPr lang="en-US" sz="2800" b="0" i="1" smtClean="0">
                          <a:latin typeface="Cambria Math" panose="02040503050406030204" pitchFamily="18" charset="0"/>
                        </a:rPr>
                        <m:t>.</m:t>
                      </m:r>
                    </m:oMath>
                  </m:oMathPara>
                </a14:m>
                <a:endParaRPr lang="en-US" sz="2800" dirty="0"/>
              </a:p>
              <a:p>
                <a:r>
                  <a:rPr lang="en-US" sz="2800" dirty="0"/>
                  <a:t>Then, the desired probability can be found using the formula</a:t>
                </a: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likes</m:t>
                          </m:r>
                          <m:r>
                            <a:rPr lang="en-US" b="0" i="0" smtClean="0">
                              <a:latin typeface="Cambria Math" panose="02040503050406030204" pitchFamily="18" charset="0"/>
                            </a:rPr>
                            <m:t> </m:t>
                          </m:r>
                          <m:r>
                            <m:rPr>
                              <m:sty m:val="p"/>
                            </m:rPr>
                            <a:rPr lang="en-US" b="0" i="0" smtClean="0">
                              <a:latin typeface="Cambria Math" panose="02040503050406030204" pitchFamily="18" charset="0"/>
                            </a:rPr>
                            <m:t>product</m:t>
                          </m:r>
                        </m:e>
                        <m:e>
                          <m:r>
                            <m:rPr>
                              <m:sty m:val="p"/>
                            </m:rPr>
                            <a:rPr lang="en-US" b="0" i="0" smtClean="0">
                              <a:latin typeface="Cambria Math" panose="02040503050406030204" pitchFamily="18" charset="0"/>
                            </a:rPr>
                            <m:t>between</m:t>
                          </m:r>
                          <m:r>
                            <a:rPr lang="en-US" b="0" i="1" smtClean="0">
                              <a:latin typeface="Cambria Math" panose="02040503050406030204" pitchFamily="18" charset="0"/>
                            </a:rPr>
                            <m:t> 35 </m:t>
                          </m:r>
                          <m:r>
                            <m:rPr>
                              <m:sty m:val="p"/>
                            </m:rPr>
                            <a:rPr lang="en-US" b="0" i="0" smtClean="0">
                              <a:latin typeface="Cambria Math" panose="02040503050406030204" pitchFamily="18" charset="0"/>
                            </a:rPr>
                            <m:t>and</m:t>
                          </m:r>
                          <m:r>
                            <a:rPr lang="en-US" b="0" i="1" smtClean="0">
                              <a:latin typeface="Cambria Math" panose="02040503050406030204" pitchFamily="18" charset="0"/>
                            </a:rPr>
                            <m:t> 50</m:t>
                          </m:r>
                        </m:e>
                      </m:d>
                    </m:oMath>
                  </m:oMathPara>
                </a14:m>
                <a:endParaRPr lang="en-IN" dirty="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likes</m:t>
                              </m:r>
                              <m:r>
                                <a:rPr lang="en-US" b="0" i="0" smtClean="0">
                                  <a:latin typeface="Cambria Math" panose="02040503050406030204" pitchFamily="18" charset="0"/>
                                </a:rPr>
                                <m:t> </m:t>
                              </m:r>
                              <m:r>
                                <m:rPr>
                                  <m:sty m:val="p"/>
                                </m:rPr>
                                <a:rPr lang="en-US" b="0" i="0" smtClean="0">
                                  <a:latin typeface="Cambria Math" panose="02040503050406030204" pitchFamily="18" charset="0"/>
                                </a:rPr>
                                <m:t>product</m:t>
                              </m:r>
                              <m:r>
                                <a:rPr lang="en-US" b="0" i="0"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between</m:t>
                              </m:r>
                              <m:r>
                                <a:rPr lang="en-US" b="0" i="1" smtClean="0">
                                  <a:latin typeface="Cambria Math" panose="02040503050406030204" pitchFamily="18" charset="0"/>
                                  <a:ea typeface="Cambria Math" panose="02040503050406030204" pitchFamily="18" charset="0"/>
                                </a:rPr>
                                <m:t> 35 </m:t>
                              </m:r>
                              <m:r>
                                <m:rPr>
                                  <m:sty m:val="p"/>
                                </m:rPr>
                                <a:rPr lang="en-US" b="0" i="0" smtClean="0">
                                  <a:latin typeface="Cambria Math" panose="02040503050406030204" pitchFamily="18" charset="0"/>
                                  <a:ea typeface="Cambria Math" panose="02040503050406030204" pitchFamily="18" charset="0"/>
                                </a:rPr>
                                <m:t>and</m:t>
                              </m:r>
                              <m:r>
                                <a:rPr lang="en-US" b="0" i="1" smtClean="0">
                                  <a:latin typeface="Cambria Math" panose="02040503050406030204" pitchFamily="18" charset="0"/>
                                  <a:ea typeface="Cambria Math" panose="02040503050406030204" pitchFamily="18" charset="0"/>
                                </a:rPr>
                                <m:t> 50</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between</m:t>
                              </m:r>
                              <m:r>
                                <a:rPr lang="en-US" b="0" i="1" smtClean="0">
                                  <a:latin typeface="Cambria Math" panose="02040503050406030204" pitchFamily="18" charset="0"/>
                                </a:rPr>
                                <m:t> 35 </m:t>
                              </m:r>
                              <m:r>
                                <m:rPr>
                                  <m:sty m:val="p"/>
                                </m:rPr>
                                <a:rPr lang="en-US" b="0" i="0" smtClean="0">
                                  <a:latin typeface="Cambria Math" panose="02040503050406030204" pitchFamily="18" charset="0"/>
                                </a:rPr>
                                <m:t>and</m:t>
                              </m:r>
                              <m:r>
                                <a:rPr lang="en-US" b="0" i="1" smtClean="0">
                                  <a:latin typeface="Cambria Math" panose="02040503050406030204" pitchFamily="18" charset="0"/>
                                </a:rPr>
                                <m:t> 50</m:t>
                              </m:r>
                            </m:e>
                          </m:d>
                        </m:den>
                      </m:f>
                      <m:r>
                        <a:rPr lang="en-US" b="0" i="1" smtClean="0">
                          <a:latin typeface="Cambria Math" panose="02040503050406030204" pitchFamily="18" charset="0"/>
                        </a:rPr>
                        <m:t>.</m:t>
                      </m:r>
                    </m:oMath>
                  </m:oMathPara>
                </a14:m>
                <a:endParaRPr lang="en-IN"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037"/>
                </a:stretch>
              </a:blipFill>
            </p:spPr>
            <p:txBody>
              <a:bodyPr/>
              <a:lstStyle/>
              <a:p>
                <a:r>
                  <a:rPr lang="en-IN">
                    <a:noFill/>
                  </a:rPr>
                  <a:t> </a:t>
                </a:r>
              </a:p>
            </p:txBody>
          </p:sp>
        </mc:Fallback>
      </mc:AlternateContent>
    </p:spTree>
    <p:extLst>
      <p:ext uri="{BB962C8B-B14F-4D97-AF65-F5344CB8AC3E}">
        <p14:creationId xmlns:p14="http://schemas.microsoft.com/office/powerpoint/2010/main" val="397555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Calculating Conditional Probability</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To compute the probability of a panelist liking the product and being between </a:t>
                </a:r>
                <a14:m>
                  <m:oMath xmlns:m="http://schemas.openxmlformats.org/officeDocument/2006/math">
                    <m:r>
                      <a:rPr lang="en-US" i="1" dirty="0" smtClean="0">
                        <a:latin typeface="Cambria Math" panose="02040503050406030204" pitchFamily="18" charset="0"/>
                      </a:rPr>
                      <m:t>35</m:t>
                    </m:r>
                  </m:oMath>
                </a14:m>
                <a:r>
                  <a:rPr lang="en-US" dirty="0"/>
                  <a:t> and </a:t>
                </a:r>
                <a14:m>
                  <m:oMath xmlns:m="http://schemas.openxmlformats.org/officeDocument/2006/math">
                    <m:r>
                      <a:rPr lang="en-US" i="1" dirty="0" smtClean="0">
                        <a:latin typeface="Cambria Math" panose="02040503050406030204" pitchFamily="18" charset="0"/>
                      </a:rPr>
                      <m:t>50</m:t>
                    </m:r>
                  </m:oMath>
                </a14:m>
                <a:r>
                  <a:rPr lang="en-US" dirty="0"/>
                  <a:t>, use the empirical approach; that is, divide the number of </a:t>
                </a:r>
                <a14:m>
                  <m:oMath xmlns:m="http://schemas.openxmlformats.org/officeDocument/2006/math">
                    <m:r>
                      <a:rPr lang="en-US" i="1" dirty="0" smtClean="0">
                        <a:latin typeface="Cambria Math" panose="02040503050406030204" pitchFamily="18" charset="0"/>
                      </a:rPr>
                      <m:t>35</m:t>
                    </m:r>
                  </m:oMath>
                </a14:m>
                <a:r>
                  <a:rPr lang="en-US" dirty="0"/>
                  <a:t> to </a:t>
                </a:r>
                <a14:m>
                  <m:oMath xmlns:m="http://schemas.openxmlformats.org/officeDocument/2006/math">
                    <m:r>
                      <a:rPr lang="en-US" i="1" dirty="0" smtClean="0">
                        <a:latin typeface="Cambria Math" panose="02040503050406030204" pitchFamily="18" charset="0"/>
                      </a:rPr>
                      <m:t>50</m:t>
                    </m:r>
                  </m:oMath>
                </a14:m>
                <a:r>
                  <a:rPr lang="en-US" dirty="0"/>
                  <a:t>-year-old panelists who liked the product by the total number of panelists.</a:t>
                </a: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likes</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product</m:t>
                          </m:r>
                          <m:r>
                            <a:rPr lang="en-US" sz="2800" b="0" i="0"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between</m:t>
                          </m:r>
                          <m:r>
                            <a:rPr lang="en-US" sz="2800" b="0" i="1" smtClean="0">
                              <a:latin typeface="Cambria Math" panose="02040503050406030204" pitchFamily="18" charset="0"/>
                              <a:ea typeface="Cambria Math" panose="02040503050406030204" pitchFamily="18" charset="0"/>
                            </a:rPr>
                            <m:t> 35 </m:t>
                          </m:r>
                          <m:r>
                            <m:rPr>
                              <m:sty m:val="p"/>
                            </m:rPr>
                            <a:rPr lang="en-US" sz="2800" b="0" i="0" smtClean="0">
                              <a:latin typeface="Cambria Math" panose="02040503050406030204" pitchFamily="18" charset="0"/>
                              <a:ea typeface="Cambria Math" panose="02040503050406030204" pitchFamily="18" charset="0"/>
                            </a:rPr>
                            <m:t>and</m:t>
                          </m:r>
                          <m:r>
                            <a:rPr lang="en-US" sz="2800" b="0" i="1" smtClean="0">
                              <a:latin typeface="Cambria Math" panose="02040503050406030204" pitchFamily="18" charset="0"/>
                              <a:ea typeface="Cambria Math" panose="02040503050406030204" pitchFamily="18" charset="0"/>
                            </a:rPr>
                            <m:t> 50</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193</m:t>
                          </m:r>
                        </m:num>
                        <m:den>
                          <m:r>
                            <a:rPr lang="en-US" sz="2800" b="0" i="1" smtClean="0">
                              <a:latin typeface="Cambria Math" panose="02040503050406030204" pitchFamily="18" charset="0"/>
                            </a:rPr>
                            <m:t>1403</m:t>
                          </m:r>
                        </m:den>
                      </m:f>
                    </m:oMath>
                  </m:oMathPara>
                </a14:m>
                <a:endParaRPr lang="en-US" sz="2800" dirty="0"/>
              </a:p>
              <a:p>
                <a:r>
                  <a:rPr lang="en-US" sz="2800" dirty="0"/>
                  <a:t>Similarly, the probability that a panelist is between </a:t>
                </a:r>
                <a14:m>
                  <m:oMath xmlns:m="http://schemas.openxmlformats.org/officeDocument/2006/math">
                    <m:r>
                      <a:rPr lang="en-US" sz="2800" i="1" dirty="0" smtClean="0">
                        <a:latin typeface="Cambria Math" panose="02040503050406030204" pitchFamily="18" charset="0"/>
                      </a:rPr>
                      <m:t>35</m:t>
                    </m:r>
                  </m:oMath>
                </a14:m>
                <a:r>
                  <a:rPr lang="en-US" sz="2800" dirty="0"/>
                  <a:t> and </a:t>
                </a:r>
                <a14:m>
                  <m:oMath xmlns:m="http://schemas.openxmlformats.org/officeDocument/2006/math">
                    <m:r>
                      <a:rPr lang="en-US" sz="2800" i="1" dirty="0" smtClean="0">
                        <a:latin typeface="Cambria Math" panose="02040503050406030204" pitchFamily="18" charset="0"/>
                      </a:rPr>
                      <m:t>50</m:t>
                    </m:r>
                  </m:oMath>
                </a14:m>
                <a:r>
                  <a:rPr lang="en-US" sz="2800" dirty="0"/>
                  <a:t> is as follows</a:t>
                </a:r>
                <a:r>
                  <a:rPr lang="en-IN" dirty="0"/>
                  <a:t>.</a:t>
                </a: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between</m:t>
                          </m:r>
                          <m:r>
                            <a:rPr lang="en-US" sz="2800" b="0" i="1" smtClean="0">
                              <a:latin typeface="Cambria Math" panose="02040503050406030204" pitchFamily="18" charset="0"/>
                            </a:rPr>
                            <m:t> 35 </m:t>
                          </m:r>
                          <m:r>
                            <m:rPr>
                              <m:sty m:val="p"/>
                            </m:rPr>
                            <a:rPr lang="en-US" sz="2800" b="0" i="0" smtClean="0">
                              <a:latin typeface="Cambria Math" panose="02040503050406030204" pitchFamily="18" charset="0"/>
                            </a:rPr>
                            <m:t>and</m:t>
                          </m:r>
                          <m:r>
                            <a:rPr lang="en-US" sz="2800" b="0" i="1" smtClean="0">
                              <a:latin typeface="Cambria Math" panose="02040503050406030204" pitchFamily="18" charset="0"/>
                            </a:rPr>
                            <m:t> 50</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444</m:t>
                          </m:r>
                        </m:num>
                        <m:den>
                          <m:r>
                            <a:rPr lang="en-US" sz="2800" b="0" i="1" smtClean="0">
                              <a:latin typeface="Cambria Math" panose="02040503050406030204" pitchFamily="18" charset="0"/>
                            </a:rPr>
                            <m:t>1403</m:t>
                          </m:r>
                        </m:den>
                      </m:f>
                      <m:r>
                        <a:rPr lang="en-US" sz="2800" b="0" i="1" smtClean="0">
                          <a:latin typeface="Cambria Math" panose="02040503050406030204" pitchFamily="18" charset="0"/>
                        </a:rPr>
                        <m:t>.</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IN">
                    <a:noFill/>
                  </a:rPr>
                  <a:t> </a:t>
                </a:r>
              </a:p>
            </p:txBody>
          </p:sp>
        </mc:Fallback>
      </mc:AlternateContent>
    </p:spTree>
    <p:extLst>
      <p:ext uri="{BB962C8B-B14F-4D97-AF65-F5344CB8AC3E}">
        <p14:creationId xmlns:p14="http://schemas.microsoft.com/office/powerpoint/2010/main" val="154488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Calculating Conditional Probability</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Now we can compute the conditional probability as follows.</a:t>
                </a: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𝑃</m:t>
                      </m:r>
                      <m:d>
                        <m:dPr>
                          <m:ctrlPr>
                            <a:rPr lang="en-US" i="1">
                              <a:latin typeface="Cambria Math" panose="02040503050406030204" pitchFamily="18" charset="0"/>
                            </a:rPr>
                          </m:ctrlPr>
                        </m:dPr>
                        <m:e>
                          <m:r>
                            <m:rPr>
                              <m:sty m:val="p"/>
                            </m:rPr>
                            <a:rPr lang="en-US" b="0" i="0" smtClean="0">
                              <a:latin typeface="Cambria Math" panose="02040503050406030204" pitchFamily="18" charset="0"/>
                            </a:rPr>
                            <m:t>likes</m:t>
                          </m:r>
                          <m:r>
                            <a:rPr lang="en-US" b="0" i="0" smtClean="0">
                              <a:latin typeface="Cambria Math" panose="02040503050406030204" pitchFamily="18" charset="0"/>
                            </a:rPr>
                            <m:t> </m:t>
                          </m:r>
                          <m:r>
                            <m:rPr>
                              <m:sty m:val="p"/>
                            </m:rPr>
                            <a:rPr lang="en-US" b="0" i="0" smtClean="0">
                              <a:latin typeface="Cambria Math" panose="02040503050406030204" pitchFamily="18" charset="0"/>
                            </a:rPr>
                            <m:t>product</m:t>
                          </m:r>
                        </m:e>
                        <m:e>
                          <m:r>
                            <m:rPr>
                              <m:sty m:val="p"/>
                            </m:rPr>
                            <a:rPr lang="en-US" b="0" i="0" smtClean="0">
                              <a:latin typeface="Cambria Math" panose="02040503050406030204" pitchFamily="18" charset="0"/>
                            </a:rPr>
                            <m:t>between</m:t>
                          </m:r>
                          <m:r>
                            <a:rPr lang="en-US" b="0" i="1" smtClean="0">
                              <a:latin typeface="Cambria Math" panose="02040503050406030204" pitchFamily="18" charset="0"/>
                            </a:rPr>
                            <m:t> </m:t>
                          </m:r>
                          <m:r>
                            <a:rPr lang="en-US" b="0" i="1" smtClean="0">
                              <a:latin typeface="Cambria Math" panose="02040503050406030204" pitchFamily="18" charset="0"/>
                            </a:rPr>
                            <m:t>35</m:t>
                          </m:r>
                          <m:r>
                            <a:rPr lang="en-US" b="0" i="1" smtClean="0">
                              <a:latin typeface="Cambria Math" panose="02040503050406030204" pitchFamily="18" charset="0"/>
                            </a:rPr>
                            <m:t> </m:t>
                          </m:r>
                          <m:r>
                            <m:rPr>
                              <m:sty m:val="p"/>
                            </m:rPr>
                            <a:rPr lang="en-US" b="0" i="0" smtClean="0">
                              <a:latin typeface="Cambria Math" panose="02040503050406030204" pitchFamily="18" charset="0"/>
                            </a:rPr>
                            <m:t>and</m:t>
                          </m:r>
                          <m:r>
                            <a:rPr lang="en-US" b="0" i="1" smtClean="0">
                              <a:latin typeface="Cambria Math" panose="02040503050406030204" pitchFamily="18" charset="0"/>
                            </a:rPr>
                            <m:t> </m:t>
                          </m:r>
                          <m:r>
                            <a:rPr lang="en-US" b="0" i="1" smtClean="0">
                              <a:latin typeface="Cambria Math" panose="02040503050406030204" pitchFamily="18" charset="0"/>
                            </a:rPr>
                            <m:t>50</m:t>
                          </m:r>
                        </m:e>
                      </m:d>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likes</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product</m:t>
                              </m:r>
                              <m:r>
                                <a:rPr lang="en-US" sz="2800" b="0" i="0"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between</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35</m:t>
                              </m:r>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and</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50</m:t>
                              </m:r>
                            </m:e>
                          </m:d>
                        </m:num>
                        <m:den>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between</m:t>
                              </m:r>
                              <m:r>
                                <a:rPr lang="en-US" sz="2800" b="0" i="1" smtClean="0">
                                  <a:latin typeface="Cambria Math" panose="02040503050406030204" pitchFamily="18" charset="0"/>
                                </a:rPr>
                                <m:t> </m:t>
                              </m:r>
                              <m:r>
                                <a:rPr lang="en-US" sz="2800" b="0" i="1" smtClean="0">
                                  <a:latin typeface="Cambria Math" panose="02040503050406030204" pitchFamily="18" charset="0"/>
                                </a:rPr>
                                <m:t>35</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0" i="1" smtClean="0">
                                  <a:latin typeface="Cambria Math" panose="02040503050406030204" pitchFamily="18" charset="0"/>
                                </a:rPr>
                                <m:t> </m:t>
                              </m:r>
                              <m:r>
                                <a:rPr lang="en-US" sz="2800" b="0" i="1" smtClean="0">
                                  <a:latin typeface="Cambria Math" panose="02040503050406030204" pitchFamily="18" charset="0"/>
                                </a:rPr>
                                <m:t>50</m:t>
                              </m:r>
                            </m:e>
                          </m:d>
                        </m:den>
                      </m:f>
                    </m:oMath>
                  </m:oMathPara>
                </a14:m>
                <a:endParaRPr lang="en-US" sz="280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193</m:t>
                              </m:r>
                            </m:num>
                            <m:den>
                              <m:r>
                                <a:rPr lang="en-US" sz="2800" b="0" i="1" smtClean="0">
                                  <a:latin typeface="Cambria Math" panose="02040503050406030204" pitchFamily="18" charset="0"/>
                                </a:rPr>
                                <m:t>1403</m:t>
                              </m:r>
                            </m:den>
                          </m:f>
                        </m:num>
                        <m:den>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444</m:t>
                              </m:r>
                            </m:num>
                            <m:den>
                              <m:r>
                                <a:rPr lang="en-US" sz="2800" b="0" i="1" smtClean="0">
                                  <a:latin typeface="Cambria Math" panose="02040503050406030204" pitchFamily="18" charset="0"/>
                                </a:rPr>
                                <m:t>1403</m:t>
                              </m:r>
                            </m:den>
                          </m:f>
                        </m:den>
                      </m:f>
                    </m:oMath>
                  </m:oMathPara>
                </a14:m>
                <a:endParaRPr lang="en-US" sz="2800" b="0" dirty="0"/>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193</m:t>
                          </m:r>
                        </m:num>
                        <m:den>
                          <m:r>
                            <a:rPr lang="en-US" sz="2800" b="0" i="1" smtClean="0">
                              <a:latin typeface="Cambria Math" panose="02040503050406030204" pitchFamily="18" charset="0"/>
                            </a:rPr>
                            <m:t>444</m:t>
                          </m:r>
                        </m:den>
                      </m:f>
                    </m:oMath>
                  </m:oMathPara>
                </a14:m>
                <a:endParaRPr lang="en-US" sz="2800" b="0" dirty="0"/>
              </a:p>
              <a:p>
                <a:pPr/>
                <a14:m>
                  <m:oMathPara xmlns:m="http://schemas.openxmlformats.org/officeDocument/2006/math">
                    <m:oMathParaPr>
                      <m:jc m:val="left"/>
                    </m:oMathParaPr>
                    <m:oMath xmlns:m="http://schemas.openxmlformats.org/officeDocument/2006/math">
                      <m:r>
                        <a:rPr lang="en-IN"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4347</m:t>
                      </m:r>
                      <m:r>
                        <a:rPr lang="en-US" sz="2800" b="0" i="1" smtClean="0">
                          <a:latin typeface="Cambria Math" panose="02040503050406030204" pitchFamily="18" charset="0"/>
                          <a:ea typeface="Cambria Math" panose="02040503050406030204" pitchFamily="18" charset="0"/>
                        </a:rPr>
                        <m:t>.</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189089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Calculating Conditional Probability</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945466"/>
                <a:ext cx="8229600" cy="4967067"/>
              </a:xfrm>
            </p:spPr>
            <p:txBody>
              <a:bodyPr>
                <a:normAutofit/>
              </a:bodyPr>
              <a:lstStyle/>
              <a:p>
                <a:r>
                  <a:rPr lang="en-US" b="1" dirty="0"/>
                  <a:t>Note</a:t>
                </a:r>
                <a:r>
                  <a:rPr lang="en-US" dirty="0"/>
                  <a:t>: By only looking at the row that contains the results from the </a:t>
                </a:r>
                <a14:m>
                  <m:oMath xmlns:m="http://schemas.openxmlformats.org/officeDocument/2006/math">
                    <m:r>
                      <a:rPr lang="en-US" i="1" dirty="0" smtClean="0">
                        <a:latin typeface="Cambria Math" panose="02040503050406030204" pitchFamily="18" charset="0"/>
                      </a:rPr>
                      <m:t>35</m:t>
                    </m:r>
                  </m:oMath>
                </a14:m>
                <a:r>
                  <a:rPr lang="en-US" dirty="0"/>
                  <a:t> to </a:t>
                </a:r>
                <a14:m>
                  <m:oMath xmlns:m="http://schemas.openxmlformats.org/officeDocument/2006/math">
                    <m:r>
                      <a:rPr lang="en-US" i="1" dirty="0" smtClean="0">
                        <a:latin typeface="Cambria Math" panose="02040503050406030204" pitchFamily="18" charset="0"/>
                      </a:rPr>
                      <m:t>50</m:t>
                    </m:r>
                  </m:oMath>
                </a14:m>
                <a:r>
                  <a:rPr lang="en-US" dirty="0"/>
                  <a:t>-year-old panelists, we could, in effect, manually add the condition to the event </a:t>
                </a:r>
                <a14:m>
                  <m:oMath xmlns:m="http://schemas.openxmlformats.org/officeDocument/2006/math">
                    <m:r>
                      <a:rPr lang="en-US" i="1" dirty="0" smtClean="0">
                        <a:latin typeface="Cambria Math" panose="02040503050406030204" pitchFamily="18" charset="0"/>
                      </a:rPr>
                      <m:t>𝐵</m:t>
                    </m:r>
                  </m:oMath>
                </a14:m>
                <a:r>
                  <a:rPr lang="en-US" dirty="0"/>
                  <a:t>. Then we could obtain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r>
                      <a:rPr lang="en-US" i="1" dirty="0" smtClean="0">
                        <a:latin typeface="Cambria Math" panose="02040503050406030204" pitchFamily="18" charset="0"/>
                      </a:rPr>
                      <m:t>)</m:t>
                    </m:r>
                  </m:oMath>
                </a14:m>
                <a:r>
                  <a:rPr lang="en-US" dirty="0"/>
                  <a:t> by simply dividing </a:t>
                </a:r>
                <a14:m>
                  <m:oMath xmlns:m="http://schemas.openxmlformats.org/officeDocument/2006/math">
                    <m:r>
                      <a:rPr lang="en-US" i="1" dirty="0" smtClean="0">
                        <a:latin typeface="Cambria Math" panose="02040503050406030204" pitchFamily="18" charset="0"/>
                      </a:rPr>
                      <m:t>193</m:t>
                    </m:r>
                  </m:oMath>
                </a14:m>
                <a:r>
                  <a:rPr lang="en-US" dirty="0"/>
                  <a:t> (the number of </a:t>
                </a:r>
                <a14:m>
                  <m:oMath xmlns:m="http://schemas.openxmlformats.org/officeDocument/2006/math">
                    <m:r>
                      <a:rPr lang="en-US" i="1" dirty="0" smtClean="0">
                        <a:latin typeface="Cambria Math" panose="02040503050406030204" pitchFamily="18" charset="0"/>
                      </a:rPr>
                      <m:t>35</m:t>
                    </m:r>
                  </m:oMath>
                </a14:m>
                <a:r>
                  <a:rPr lang="en-US" dirty="0"/>
                  <a:t> to </a:t>
                </a:r>
                <a14:m>
                  <m:oMath xmlns:m="http://schemas.openxmlformats.org/officeDocument/2006/math">
                    <m:r>
                      <a:rPr lang="en-US" i="1" dirty="0" smtClean="0">
                        <a:latin typeface="Cambria Math" panose="02040503050406030204" pitchFamily="18" charset="0"/>
                      </a:rPr>
                      <m:t>50</m:t>
                    </m:r>
                  </m:oMath>
                </a14:m>
                <a:r>
                  <a:rPr lang="en-US" dirty="0"/>
                  <a:t>-year-old panelists that liked the product) by </a:t>
                </a:r>
                <a14:m>
                  <m:oMath xmlns:m="http://schemas.openxmlformats.org/officeDocument/2006/math">
                    <m:r>
                      <a:rPr lang="en-US" i="1" dirty="0" smtClean="0">
                        <a:latin typeface="Cambria Math" panose="02040503050406030204" pitchFamily="18" charset="0"/>
                      </a:rPr>
                      <m:t>444</m:t>
                    </m:r>
                  </m:oMath>
                </a14:m>
                <a:r>
                  <a:rPr lang="en-US" dirty="0"/>
                  <a:t> (the total number of survey respondents in the </a:t>
                </a:r>
                <a14:m>
                  <m:oMath xmlns:m="http://schemas.openxmlformats.org/officeDocument/2006/math">
                    <m:r>
                      <a:rPr lang="en-US" i="1" dirty="0" smtClean="0">
                        <a:latin typeface="Cambria Math" panose="02040503050406030204" pitchFamily="18" charset="0"/>
                      </a:rPr>
                      <m:t>35</m:t>
                    </m:r>
                  </m:oMath>
                </a14:m>
                <a:r>
                  <a:rPr lang="en-US" dirty="0"/>
                  <a:t> to </a:t>
                </a:r>
                <a14:m>
                  <m:oMath xmlns:m="http://schemas.openxmlformats.org/officeDocument/2006/math">
                    <m:r>
                      <a:rPr lang="en-US" i="1" dirty="0" smtClean="0">
                        <a:latin typeface="Cambria Math" panose="02040503050406030204" pitchFamily="18" charset="0"/>
                      </a:rPr>
                      <m:t>50</m:t>
                    </m:r>
                  </m:oMath>
                </a14:m>
                <a:r>
                  <a:rPr lang="en-US" dirty="0"/>
                  <a:t> age group). Using this method,</a:t>
                </a: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likes</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product</m:t>
                          </m:r>
                        </m:e>
                        <m:e>
                          <m:r>
                            <m:rPr>
                              <m:sty m:val="p"/>
                            </m:rPr>
                            <a:rPr lang="en-US" sz="2800" b="0" i="0" smtClean="0">
                              <a:latin typeface="Cambria Math" panose="02040503050406030204" pitchFamily="18" charset="0"/>
                            </a:rPr>
                            <m:t>between</m:t>
                          </m:r>
                          <m:r>
                            <a:rPr lang="en-US" sz="2800" b="0" i="1" smtClean="0">
                              <a:latin typeface="Cambria Math" panose="02040503050406030204" pitchFamily="18" charset="0"/>
                            </a:rPr>
                            <m:t> </m:t>
                          </m:r>
                          <m:r>
                            <a:rPr lang="en-US" sz="2800" b="0" i="1" smtClean="0">
                              <a:latin typeface="Cambria Math" panose="02040503050406030204" pitchFamily="18" charset="0"/>
                            </a:rPr>
                            <m:t>35</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0" i="1" smtClean="0">
                              <a:latin typeface="Cambria Math" panose="02040503050406030204" pitchFamily="18" charset="0"/>
                            </a:rPr>
                            <m:t> </m:t>
                          </m:r>
                          <m:r>
                            <a:rPr lang="en-US" sz="2800" b="0" i="1" smtClean="0">
                              <a:latin typeface="Cambria Math" panose="02040503050406030204" pitchFamily="18" charset="0"/>
                            </a:rPr>
                            <m:t>50</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193</m:t>
                          </m:r>
                        </m:num>
                        <m:den>
                          <m:r>
                            <a:rPr lang="en-US" sz="2800" b="0" i="1" smtClean="0">
                              <a:latin typeface="Cambria Math" panose="02040503050406030204" pitchFamily="18" charset="0"/>
                            </a:rPr>
                            <m:t>444</m:t>
                          </m:r>
                        </m:den>
                      </m:f>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4347</m:t>
                      </m:r>
                      <m:r>
                        <a:rPr lang="en-US" sz="2800" b="0" i="1" smtClean="0">
                          <a:latin typeface="Cambria Math" panose="02040503050406030204" pitchFamily="18" charset="0"/>
                          <a:ea typeface="Cambria Math" panose="02040503050406030204" pitchFamily="18" charset="0"/>
                        </a:rPr>
                        <m:t>.</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945466"/>
                <a:ext cx="8229600" cy="4967067"/>
              </a:xfrm>
              <a:blipFill>
                <a:blip r:embed="rId2"/>
                <a:stretch>
                  <a:fillRect l="-1481" t="-1104" r="-148"/>
                </a:stretch>
              </a:blipFill>
            </p:spPr>
            <p:txBody>
              <a:bodyPr/>
              <a:lstStyle/>
              <a:p>
                <a:r>
                  <a:rPr lang="en-IN">
                    <a:noFill/>
                  </a:rPr>
                  <a:t> </a:t>
                </a:r>
              </a:p>
            </p:txBody>
          </p:sp>
        </mc:Fallback>
      </mc:AlternateContent>
    </p:spTree>
    <p:extLst>
      <p:ext uri="{BB962C8B-B14F-4D97-AF65-F5344CB8AC3E}">
        <p14:creationId xmlns:p14="http://schemas.microsoft.com/office/powerpoint/2010/main" val="124955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Calculating Conditional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Out of </a:t>
                </a:r>
                <a14:m>
                  <m:oMath xmlns:m="http://schemas.openxmlformats.org/officeDocument/2006/math">
                    <m:r>
                      <a:rPr lang="en-US" sz="2800" i="1" dirty="0" smtClean="0">
                        <a:latin typeface="Cambria Math" panose="02040503050406030204" pitchFamily="18" charset="0"/>
                      </a:rPr>
                      <m:t>300</m:t>
                    </m:r>
                  </m:oMath>
                </a14:m>
                <a:r>
                  <a:rPr lang="en-US" sz="2800" dirty="0"/>
                  <a:t> applicants for a job, </a:t>
                </a:r>
                <a14:m>
                  <m:oMath xmlns:m="http://schemas.openxmlformats.org/officeDocument/2006/math">
                    <m:r>
                      <a:rPr lang="en-US" sz="2800" i="1" dirty="0" smtClean="0">
                        <a:latin typeface="Cambria Math" panose="02040503050406030204" pitchFamily="18" charset="0"/>
                      </a:rPr>
                      <m:t>212</m:t>
                    </m:r>
                  </m:oMath>
                </a14:m>
                <a:r>
                  <a:rPr lang="en-US" sz="2800" dirty="0"/>
                  <a:t> are male. Of the male job applicants, </a:t>
                </a:r>
                <a14:m>
                  <m:oMath xmlns:m="http://schemas.openxmlformats.org/officeDocument/2006/math">
                    <m:r>
                      <a:rPr lang="en-US" sz="2800" i="1" dirty="0" smtClean="0">
                        <a:latin typeface="Cambria Math" panose="02040503050406030204" pitchFamily="18" charset="0"/>
                      </a:rPr>
                      <m:t>110</m:t>
                    </m:r>
                  </m:oMath>
                </a14:m>
                <a:r>
                  <a:rPr lang="en-US" sz="2800" dirty="0"/>
                  <a:t> have served in the military</a:t>
                </a:r>
                <a:r>
                  <a:rPr sz="2800" dirty="0"/>
                  <a:t>.</a:t>
                </a:r>
              </a:p>
              <a:p>
                <a:pPr marL="514350" indent="-514350">
                  <a:buFont typeface="+mj-lt"/>
                  <a:buAutoNum type="alphaLcPeriod"/>
                  <a:defRPr sz="2800"/>
                </a:pPr>
                <a:r>
                  <a:rPr dirty="0"/>
                  <a:t>​</a:t>
                </a:r>
                <a:r>
                  <a:rPr lang="en-US" sz="2800" dirty="0"/>
                  <a:t>What is the probability that a randomly chosen applicant has served in the military, given that he is male?</a:t>
                </a:r>
                <a:endParaRPr sz="2800" dirty="0"/>
              </a:p>
              <a:p>
                <a:pPr marL="514350" indent="-514350">
                  <a:buFont typeface="+mj-lt"/>
                  <a:buAutoNum type="alphaLcPeriod" startAt="2"/>
                  <a:defRPr sz="2800"/>
                </a:pPr>
                <a:r>
                  <a:rPr dirty="0"/>
                  <a:t>​</a:t>
                </a:r>
                <a:r>
                  <a:rPr lang="en-US" sz="2800" dirty="0"/>
                  <a:t>If </a:t>
                </a:r>
                <a14:m>
                  <m:oMath xmlns:m="http://schemas.openxmlformats.org/officeDocument/2006/math">
                    <m:r>
                      <a:rPr lang="en-US" sz="2800" i="1" dirty="0" smtClean="0">
                        <a:latin typeface="Cambria Math" panose="02040503050406030204" pitchFamily="18" charset="0"/>
                      </a:rPr>
                      <m:t>152</m:t>
                    </m:r>
                  </m:oMath>
                </a14:m>
                <a:r>
                  <a:rPr lang="en-US" sz="2800" dirty="0"/>
                  <a:t> of the applicants have served in the military, what is the probability that a randomly chosen applicant is male, given that the applicant has served in the military</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519"/>
                </a:stretch>
              </a:blipFill>
            </p:spPr>
            <p:txBody>
              <a:bodyPr/>
              <a:lstStyle/>
              <a:p>
                <a:r>
                  <a:rPr lang="en-IN">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2401</Words>
  <Application>Microsoft Office PowerPoint</Application>
  <PresentationFormat>On-screen Show (4:3)</PresentationFormat>
  <Paragraphs>191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Cambria Math</vt:lpstr>
      <vt:lpstr>Courier New</vt:lpstr>
      <vt:lpstr>Arial</vt:lpstr>
      <vt:lpstr>Office Theme</vt:lpstr>
      <vt:lpstr>Section 9.3</vt:lpstr>
      <vt:lpstr>Definition: Conditional Probability</vt:lpstr>
      <vt:lpstr>Formula: Rule for Conditional Probability</vt:lpstr>
      <vt:lpstr>Example 1: Calculating Conditional Probability</vt:lpstr>
      <vt:lpstr>Example 1: Calculating Conditional Probability (cont.)</vt:lpstr>
      <vt:lpstr>Example 1: Calculating Conditional Probability (cont.)</vt:lpstr>
      <vt:lpstr>Example 1: Calculating Conditional Probability (cont.)</vt:lpstr>
      <vt:lpstr>Example 1: Calculating Conditional Probability (cont.)</vt:lpstr>
      <vt:lpstr>Example 2: Calculating Conditional Probability</vt:lpstr>
      <vt:lpstr>Example 2: Calculating Conditional Probability (cont.)</vt:lpstr>
      <vt:lpstr>Example 2: Calculating Conditional Probability (cont.)</vt:lpstr>
      <vt:lpstr>Example 2: Calculating Conditional Probability (cont.)</vt:lpstr>
      <vt:lpstr>Example 2: Calculating Conditional Probability (cont.)</vt:lpstr>
      <vt:lpstr>Example 3: Determining the Independence of Events</vt:lpstr>
      <vt:lpstr>Definition: Independent Events</vt:lpstr>
      <vt:lpstr>Definition: Multiplication Rule for Independent Events</vt:lpstr>
      <vt:lpstr>Example 4: Using the Multiplication Rule for Independent Events</vt:lpstr>
      <vt:lpstr>Example 4: Using the Multiplication Rule for Independent Events (cont.) </vt:lpstr>
      <vt:lpstr>Example 4: Using the Multiplication Rule for Independent Events (cont.)</vt:lpstr>
      <vt:lpstr>Example 4: Using the Multiplication Rule for Independent Events (cont.)</vt:lpstr>
      <vt:lpstr>Example 5: Using the Multiplication Rule for Independent Events</vt:lpstr>
      <vt:lpstr>Example 5: Using the Multiplication Rule for Independent Events (cont.)</vt:lpstr>
      <vt:lpstr>Example 5: Using the Multiplication Rule for Independent Events (cont.)</vt:lpstr>
      <vt:lpstr>Example 6: Using the Multiplication Rule for Independent Events</vt:lpstr>
      <vt:lpstr>Example 6: Using the Multiplication Rule for Independent Events (cont.)</vt:lpstr>
      <vt:lpstr>Example 7: Using the Multiplication Rule for Independent Events</vt:lpstr>
      <vt:lpstr>Example 7: Using the Multiplication Rule for Independent Events (cont.)</vt:lpstr>
      <vt:lpstr>Example 7: Using the Multiplication Rule for Independent Events (cont.)</vt:lpstr>
      <vt:lpstr>Example 7: Using the Multiplication Rule for Independent Events (cont.)</vt:lpstr>
      <vt:lpstr>Example 7: Using the Multiplication Rule for Independent Events (cont.)</vt:lpstr>
      <vt:lpstr>Example 8: Using the Multiplication Rule for Dependent Events</vt:lpstr>
      <vt:lpstr>Example 8: Using the Multiplication Rule for Dependent Events (cont.)</vt:lpstr>
      <vt:lpstr>Example 8: Using the Multiplication Rule for Dependent Events (cont.)</vt:lpstr>
      <vt:lpstr>Formula: Multiplication Rule for Dependent Events</vt:lpstr>
      <vt:lpstr>Example 9: Using the Multiplication Rule for Dependent Events</vt:lpstr>
      <vt:lpstr>Example 9: Using the Multiplication Rule for Dependent Events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College Mathematics</dc:title>
  <dc:creator>Hawkes Learning</dc:creator>
  <cp:lastModifiedBy>Jolie Even</cp:lastModifiedBy>
  <cp:revision>134</cp:revision>
  <dcterms:created xsi:type="dcterms:W3CDTF">2013-04-26T14:43:13Z</dcterms:created>
  <dcterms:modified xsi:type="dcterms:W3CDTF">2024-09-18T22:04:38Z</dcterms:modified>
</cp:coreProperties>
</file>