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69" r:id="rId3"/>
    <p:sldId id="270" r:id="rId4"/>
    <p:sldId id="258" r:id="rId5"/>
    <p:sldId id="271" r:id="rId6"/>
    <p:sldId id="260" r:id="rId7"/>
    <p:sldId id="261" r:id="rId8"/>
    <p:sldId id="262" r:id="rId9"/>
    <p:sldId id="264" r:id="rId10"/>
    <p:sldId id="265" r:id="rId11"/>
    <p:sldId id="266" r:id="rId12"/>
    <p:sldId id="272" r:id="rId13"/>
    <p:sldId id="268" r:id="rId14"/>
  </p:sldIdLst>
  <p:sldSz cx="9144000" cy="6858000" type="screen4x3"/>
  <p:notesSz cx="6858000" cy="9144000"/>
  <p:embeddedFontLst>
    <p:embeddedFont>
      <p:font typeface="Cambria Math" panose="02040503050406030204" pitchFamily="18"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9/19/2024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9/19/2024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5"/>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The Fundamental Counting Principle and Permutations</a:t>
            </a:r>
          </a:p>
        </p:txBody>
      </p:sp>
      <p:sp>
        <p:nvSpPr>
          <p:cNvPr id="3" name="Title 2"/>
          <p:cNvSpPr>
            <a:spLocks noGrp="1"/>
          </p:cNvSpPr>
          <p:nvPr>
            <p:ph type="title"/>
          </p:nvPr>
        </p:nvSpPr>
        <p:spPr/>
        <p:txBody>
          <a:bodyPr/>
          <a:lstStyle/>
          <a:p>
            <a:r>
              <a:rPr dirty="0"/>
              <a:t>Section 9.4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sz="3200" dirty="0"/>
                  <a:t>Formula: </a:t>
                </a:r>
                <a:r>
                  <a:rPr sz="3200" dirty="0"/>
                  <a:t>Number of Permutations of</a:t>
                </a:r>
                <a:r>
                  <a:rPr sz="2800" dirty="0"/>
                  <a:t> </a:t>
                </a:r>
                <a14:m>
                  <m:oMath xmlns:m="http://schemas.openxmlformats.org/officeDocument/2006/math">
                    <m:r>
                      <a:rPr lang="en-US" sz="2800">
                        <a:latin typeface="Cambria Math" panose="02040503050406030204" pitchFamily="18" charset="0"/>
                      </a:rPr>
                      <m:t>𝑛</m:t>
                    </m:r>
                  </m:oMath>
                </a14:m>
                <a:r>
                  <a:rPr sz="2800" dirty="0"/>
                  <a:t> </a:t>
                </a:r>
                <a:r>
                  <a:rPr sz="3200" dirty="0"/>
                  <a:t>Elements Taken</a:t>
                </a:r>
                <a:r>
                  <a:rPr sz="2800" dirty="0"/>
                  <a:t> </a:t>
                </a:r>
                <a14:m>
                  <m:oMath xmlns:m="http://schemas.openxmlformats.org/officeDocument/2006/math">
                    <m:r>
                      <a:rPr lang="en-US" sz="2800">
                        <a:latin typeface="Cambria Math" panose="02040503050406030204" pitchFamily="18" charset="0"/>
                      </a:rPr>
                      <m:t>𝑟</m:t>
                    </m:r>
                  </m:oMath>
                </a14:m>
                <a:r>
                  <a:rPr sz="2800" dirty="0"/>
                  <a:t> </a:t>
                </a:r>
                <a:r>
                  <a:rPr sz="3200" dirty="0"/>
                  <a:t>at a Time</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630" t="-16000" r="-2741"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769604"/>
              </a:xfrm>
            </p:spPr>
            <p:txBody>
              <a:bodyPr>
                <a:spAutoFit/>
              </a:bodyPr>
              <a:lstStyle/>
              <a:p>
                <a:r>
                  <a:rPr lang="en-US" sz="2800" dirty="0"/>
                  <a:t>The symbol </a:t>
                </a:r>
                <a14:m>
                  <m:oMath xmlns:m="http://schemas.openxmlformats.org/officeDocument/2006/math">
                    <m:sPre>
                      <m:sPrePr>
                        <m:ctrlPr>
                          <a:rPr lang="en-US" i="1">
                            <a:latin typeface="Cambria Math" panose="02040503050406030204" pitchFamily="18" charset="0"/>
                          </a:rPr>
                        </m:ctrlPr>
                      </m:sPrePr>
                      <m:sub>
                        <m:r>
                          <a:rPr lang="en-US" i="1">
                            <a:latin typeface="Cambria Math" panose="02040503050406030204" pitchFamily="18" charset="0"/>
                          </a:rPr>
                          <m:t>𝑛</m:t>
                        </m:r>
                      </m:sub>
                      <m:sup>
                        <m:r>
                          <a:rPr lang="en-US" i="1">
                            <a:latin typeface="Cambria Math" panose="02040503050406030204" pitchFamily="18" charset="0"/>
                          </a:rPr>
                          <m:t> </m:t>
                        </m:r>
                      </m:sup>
                      <m:e>
                        <m:sSub>
                          <m:sSubPr>
                            <m:ctrlPr>
                              <a:rPr lang="en-US" i="1">
                                <a:latin typeface="Cambria Math" panose="02040503050406030204" pitchFamily="18" charset="0"/>
                              </a:rPr>
                            </m:ctrlPr>
                          </m:sSubPr>
                          <m:e>
                            <m:r>
                              <a:rPr lang="en-US" i="1">
                                <a:latin typeface="Cambria Math" panose="02040503050406030204" pitchFamily="18" charset="0"/>
                              </a:rPr>
                              <m:t>𝑃</m:t>
                            </m:r>
                          </m:e>
                          <m:sub>
                            <m:r>
                              <a:rPr lang="en-US" i="1">
                                <a:latin typeface="Cambria Math" panose="02040503050406030204" pitchFamily="18" charset="0"/>
                              </a:rPr>
                              <m:t>𝑟</m:t>
                            </m:r>
                          </m:sub>
                        </m:sSub>
                      </m:e>
                    </m:sPre>
                  </m:oMath>
                </a14:m>
                <a:r>
                  <a:rPr lang="en-US" sz="2800" dirty="0"/>
                  <a:t> denotes the number of permutations of </a:t>
                </a:r>
                <a14:m>
                  <m:oMath xmlns:m="http://schemas.openxmlformats.org/officeDocument/2006/math">
                    <m:r>
                      <a:rPr lang="en-US" sz="2800" b="0" i="1" smtClean="0">
                        <a:latin typeface="Cambria Math" panose="02040503050406030204" pitchFamily="18" charset="0"/>
                      </a:rPr>
                      <m:t>𝑛</m:t>
                    </m:r>
                  </m:oMath>
                </a14:m>
                <a:r>
                  <a:rPr lang="en-US" sz="2800" dirty="0"/>
                  <a:t> elements taken </a:t>
                </a:r>
                <a14:m>
                  <m:oMath xmlns:m="http://schemas.openxmlformats.org/officeDocument/2006/math">
                    <m:r>
                      <a:rPr lang="en-US">
                        <a:latin typeface="Cambria Math" panose="02040503050406030204" pitchFamily="18" charset="0"/>
                      </a:rPr>
                      <m:t>𝑟</m:t>
                    </m:r>
                  </m:oMath>
                </a14:m>
                <a:r>
                  <a:rPr lang="en-US" sz="2800" dirty="0"/>
                  <a:t> at a time.</a:t>
                </a:r>
              </a:p>
              <a:p>
                <a:pPr algn="ctr">
                  <a:defRPr sz="2800"/>
                </a:pPr>
                <a14:m>
                  <m:oMathPara xmlns:m="http://schemas.openxmlformats.org/officeDocument/2006/math">
                    <m:oMathParaPr>
                      <m:jc m:val="centerGroup"/>
                    </m:oMathParaPr>
                    <m:oMath xmlns:m="http://schemas.openxmlformats.org/officeDocument/2006/math">
                      <m:sPre>
                        <m:sPrePr>
                          <m:ctrlPr>
                            <a:rPr lang="en-US" i="1">
                              <a:latin typeface="Cambria Math" panose="02040503050406030204" pitchFamily="18" charset="0"/>
                            </a:rPr>
                          </m:ctrlPr>
                        </m:sPrePr>
                        <m:sub>
                          <m:r>
                            <a:rPr lang="en-US" i="1">
                              <a:latin typeface="Cambria Math" panose="02040503050406030204" pitchFamily="18" charset="0"/>
                            </a:rPr>
                            <m:t>𝑛</m:t>
                          </m:r>
                        </m:sub>
                        <m:sup>
                          <m:r>
                            <a:rPr lang="en-US" i="1">
                              <a:latin typeface="Cambria Math" panose="02040503050406030204" pitchFamily="18" charset="0"/>
                            </a:rPr>
                            <m:t> </m:t>
                          </m:r>
                        </m:sup>
                        <m:e>
                          <m:sSub>
                            <m:sSubPr>
                              <m:ctrlPr>
                                <a:rPr lang="en-US" i="1">
                                  <a:latin typeface="Cambria Math" panose="02040503050406030204" pitchFamily="18" charset="0"/>
                                </a:rPr>
                              </m:ctrlPr>
                            </m:sSubPr>
                            <m:e>
                              <m:r>
                                <a:rPr lang="en-US" b="0" i="1" smtClean="0">
                                  <a:latin typeface="Cambria Math" panose="02040503050406030204" pitchFamily="18" charset="0"/>
                                </a:rPr>
                                <m:t>𝑃</m:t>
                              </m:r>
                            </m:e>
                            <m:sub>
                              <m:r>
                                <a:rPr lang="en-US" i="1">
                                  <a:latin typeface="Cambria Math" panose="02040503050406030204" pitchFamily="18" charset="0"/>
                                </a:rPr>
                                <m:t>𝑟</m:t>
                              </m:r>
                            </m:sub>
                          </m:sSub>
                        </m:e>
                      </m:sPre>
                      <m:r>
                        <a:rPr lang="ar-AE">
                          <a:latin typeface="Cambria Math" panose="02040503050406030204" pitchFamily="18" charset="0"/>
                        </a:rPr>
                        <m:t>=</m:t>
                      </m:r>
                      <m:r>
                        <a:rPr lang="ar-AE">
                          <a:latin typeface="Cambria Math" panose="02040503050406030204" pitchFamily="18" charset="0"/>
                        </a:rPr>
                        <m:t>𝑛</m:t>
                      </m:r>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e>
                      </m:d>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𝑟</m:t>
                          </m:r>
                          <m:r>
                            <a:rPr lang="ar-AE">
                              <a:latin typeface="Cambria Math" panose="02040503050406030204" pitchFamily="18" charset="0"/>
                            </a:rPr>
                            <m:t>+</m:t>
                          </m:r>
                          <m:r>
                            <a:rPr lang="ar-AE">
                              <a:latin typeface="Cambria Math" panose="02040503050406030204" pitchFamily="18" charset="0"/>
                            </a:rPr>
                            <m:t>1</m:t>
                          </m:r>
                        </m:e>
                      </m:d>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𝑛</m:t>
                          </m:r>
                          <m:r>
                            <a:rPr lang="ar-AE">
                              <a:latin typeface="Cambria Math" panose="02040503050406030204" pitchFamily="18" charset="0"/>
                            </a:rPr>
                            <m:t>!</m:t>
                          </m:r>
                        </m:num>
                        <m:den>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𝑟</m:t>
                              </m:r>
                            </m:e>
                          </m:d>
                          <m:r>
                            <a:rPr lang="ar-AE">
                              <a:latin typeface="Cambria Math" panose="02040503050406030204" pitchFamily="18" charset="0"/>
                            </a:rPr>
                            <m:t>!</m:t>
                          </m:r>
                        </m:den>
                      </m:f>
                    </m:oMath>
                  </m:oMathPara>
                </a14:m>
                <a:endParaRPr lang="ar-AE" sz="2800" b="1" dirty="0"/>
              </a:p>
              <a:p>
                <a:pPr>
                  <a:defRPr sz="2800"/>
                </a:pPr>
                <a:r>
                  <a:rPr lang="en-US" sz="2800" b="1" dirty="0"/>
                  <a:t>Note:</a:t>
                </a:r>
                <a:r>
                  <a:rPr lang="en-US" sz="2800" dirty="0"/>
                  <a:t> Other notations for permutations are </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𝑃</m:t>
                        </m:r>
                      </m:e>
                      <m:sub>
                        <m:r>
                          <a:rPr lang="en-US" sz="2800" b="0" i="1" smtClean="0">
                            <a:latin typeface="Cambria Math" panose="02040503050406030204" pitchFamily="18" charset="0"/>
                          </a:rPr>
                          <m:t>𝑟</m:t>
                        </m:r>
                      </m:sub>
                      <m:sup>
                        <m:r>
                          <a:rPr lang="en-US" sz="2800" b="0" i="1" smtClean="0">
                            <a:latin typeface="Cambria Math" panose="02040503050406030204" pitchFamily="18" charset="0"/>
                          </a:rPr>
                          <m:t>𝑛</m:t>
                        </m:r>
                      </m:sup>
                    </m:sSubSup>
                  </m:oMath>
                </a14:m>
                <a:r>
                  <a:rPr lang="en-US" sz="2800" dirty="0"/>
                  <a:t> and </a:t>
                </a:r>
                <a14:m>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m:t>
                    </m:r>
                    <m:r>
                      <a:rPr lang="en-US" sz="2800" b="0" i="1" smtClean="0">
                        <a:latin typeface="Cambria Math" panose="02040503050406030204" pitchFamily="18" charset="0"/>
                      </a:rPr>
                      <m:t>𝑛</m:t>
                    </m:r>
                    <m:r>
                      <a:rPr lang="en-US" sz="2800" b="0" i="1" smtClean="0">
                        <a:latin typeface="Cambria Math" panose="02040503050406030204" pitchFamily="18" charset="0"/>
                      </a:rPr>
                      <m:t>,</m:t>
                    </m:r>
                    <m:r>
                      <a:rPr lang="en-US" sz="2800" b="0" i="1" smtClean="0">
                        <a:latin typeface="Cambria Math" panose="02040503050406030204" pitchFamily="18" charset="0"/>
                      </a:rPr>
                      <m:t>𝑟</m:t>
                    </m:r>
                    <m:r>
                      <a:rPr lang="en-US" sz="2800" b="0" i="1" smtClean="0">
                        <a:latin typeface="Cambria Math" panose="02040503050406030204" pitchFamily="18" charset="0"/>
                      </a:rPr>
                      <m:t>)</m:t>
                    </m:r>
                  </m:oMath>
                </a14:m>
                <a:r>
                  <a:rPr lang="en-US"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769604"/>
              </a:xfrm>
              <a:blipFill>
                <a:blip r:embed="rId3"/>
                <a:stretch>
                  <a:fillRect l="-1328" t="-1743" b="-4793"/>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2800"/>
                </a:pPr>
                <a:r>
                  <a:rPr lang="en-US" sz="2800" dirty="0"/>
                  <a:t>Example 3: Calculating the Number of Permutations of </a:t>
                </a:r>
                <a14:m>
                  <m:oMath xmlns:m="http://schemas.openxmlformats.org/officeDocument/2006/math">
                    <m:r>
                      <a:rPr lang="en-US" sz="2800" i="1" dirty="0" smtClean="0">
                        <a:latin typeface="Cambria Math" panose="02040503050406030204" pitchFamily="18" charset="0"/>
                      </a:rPr>
                      <m:t>𝑛</m:t>
                    </m:r>
                  </m:oMath>
                </a14:m>
                <a:r>
                  <a:rPr lang="en-US" sz="2800" dirty="0"/>
                  <a:t> Elements Taken </a:t>
                </a:r>
                <a14:m>
                  <m:oMath xmlns:m="http://schemas.openxmlformats.org/officeDocument/2006/math">
                    <m:r>
                      <a:rPr lang="en-US" sz="2800" i="1" dirty="0" smtClean="0">
                        <a:latin typeface="Cambria Math" panose="02040503050406030204" pitchFamily="18" charset="0"/>
                      </a:rPr>
                      <m:t>𝑟</m:t>
                    </m:r>
                  </m:oMath>
                </a14:m>
                <a:r>
                  <a:rPr lang="en-US" sz="2800" dirty="0"/>
                  <a:t> at a Time</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96" t="-8667" r="-1333" b="-1600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sz="2800" dirty="0"/>
                  <a:t>If the digits </a:t>
                </a:r>
                <a14:m>
                  <m:oMath xmlns:m="http://schemas.openxmlformats.org/officeDocument/2006/math">
                    <m:r>
                      <a:rPr lang="en-IN" sz="2800" i="1" dirty="0" smtClean="0">
                        <a:latin typeface="Cambria Math" panose="02040503050406030204" pitchFamily="18" charset="0"/>
                      </a:rPr>
                      <m:t>1</m:t>
                    </m:r>
                    <m:r>
                      <a:rPr lang="en-IN" sz="2800" i="1" dirty="0" smtClean="0">
                        <a:latin typeface="Cambria Math" panose="02040503050406030204" pitchFamily="18" charset="0"/>
                      </a:rPr>
                      <m:t>, </m:t>
                    </m:r>
                    <m:r>
                      <a:rPr lang="en-IN" sz="2800" i="1" dirty="0" smtClean="0">
                        <a:latin typeface="Cambria Math" panose="02040503050406030204" pitchFamily="18" charset="0"/>
                      </a:rPr>
                      <m:t>2</m:t>
                    </m:r>
                    <m:r>
                      <a:rPr lang="en-IN" sz="2800" i="1" dirty="0" smtClean="0">
                        <a:latin typeface="Cambria Math" panose="02040503050406030204" pitchFamily="18" charset="0"/>
                      </a:rPr>
                      <m:t>, </m:t>
                    </m:r>
                    <m:r>
                      <a:rPr lang="en-IN" sz="2800" i="1" dirty="0" smtClean="0">
                        <a:latin typeface="Cambria Math" panose="02040503050406030204" pitchFamily="18" charset="0"/>
                      </a:rPr>
                      <m:t>3</m:t>
                    </m:r>
                    <m:r>
                      <a:rPr lang="en-IN" sz="2800" i="1" dirty="0" smtClean="0">
                        <a:latin typeface="Cambria Math" panose="02040503050406030204" pitchFamily="18" charset="0"/>
                      </a:rPr>
                      <m:t>, </m:t>
                    </m:r>
                    <m:r>
                      <a:rPr lang="en-IN" sz="2800" i="1" dirty="0" smtClean="0">
                        <a:latin typeface="Cambria Math" panose="02040503050406030204" pitchFamily="18" charset="0"/>
                      </a:rPr>
                      <m:t>4</m:t>
                    </m:r>
                    <m:r>
                      <a:rPr lang="en-IN" sz="2800" i="1" dirty="0" smtClean="0">
                        <a:latin typeface="Cambria Math" panose="02040503050406030204" pitchFamily="18" charset="0"/>
                      </a:rPr>
                      <m:t>, </m:t>
                    </m:r>
                    <m:r>
                      <a:rPr lang="en-IN" sz="2800" i="1" dirty="0" smtClean="0">
                        <a:latin typeface="Cambria Math" panose="02040503050406030204" pitchFamily="18" charset="0"/>
                      </a:rPr>
                      <m:t>5</m:t>
                    </m:r>
                  </m:oMath>
                </a14:m>
                <a:r>
                  <a:rPr sz="2800" dirty="0"/>
                  <a:t>, and </a:t>
                </a:r>
                <a14:m>
                  <m:oMath xmlns:m="http://schemas.openxmlformats.org/officeDocument/2006/math">
                    <m:r>
                      <a:rPr lang="en-IN" sz="2800" i="1" dirty="0" smtClean="0">
                        <a:latin typeface="Cambria Math" panose="02040503050406030204" pitchFamily="18" charset="0"/>
                      </a:rPr>
                      <m:t>6</m:t>
                    </m:r>
                  </m:oMath>
                </a14:m>
                <a:r>
                  <a:rPr sz="2800" dirty="0"/>
                  <a:t> are used to form four-digit numbers, how many numbers can be formed</a:t>
                </a:r>
              </a:p>
              <a:p>
                <a:pPr marL="514350" indent="-514350">
                  <a:buFont typeface="+mj-lt"/>
                  <a:buAutoNum type="alphaLcPeriod"/>
                  <a:defRPr sz="2800"/>
                </a:pPr>
                <a:r>
                  <a:rPr dirty="0"/>
                  <a:t>​</a:t>
                </a:r>
                <a:r>
                  <a:rPr sz="2800" dirty="0"/>
                  <a:t>if digits may not be repeated, and</a:t>
                </a:r>
              </a:p>
              <a:p>
                <a:pPr marL="514350" indent="-514350">
                  <a:buFont typeface="+mj-lt"/>
                  <a:buAutoNum type="alphaLcPeriod" startAt="2"/>
                  <a:defRPr sz="2800"/>
                </a:pPr>
                <a:r>
                  <a:rPr dirty="0"/>
                  <a:t>​</a:t>
                </a:r>
                <a:r>
                  <a:rPr sz="2800" dirty="0"/>
                  <a:t>if digits may be repeated?</a:t>
                </a:r>
                <a:endParaRPr lang="en-US" sz="2800" dirty="0"/>
              </a:p>
              <a:p>
                <a:pPr>
                  <a:defRPr sz="2800"/>
                </a:pPr>
                <a:r>
                  <a:rPr lang="en-IN" b="1" dirty="0"/>
                  <a:t>Solution</a:t>
                </a:r>
              </a:p>
              <a:p>
                <a:pPr>
                  <a:defRPr sz="2800"/>
                </a:pPr>
                <a:r>
                  <a:rPr lang="en-US" sz="2800" dirty="0"/>
                  <a:t>For both situations, we have a set of </a:t>
                </a:r>
                <a14:m>
                  <m:oMath xmlns:m="http://schemas.openxmlformats.org/officeDocument/2006/math">
                    <m:r>
                      <a:rPr lang="en-US" sz="2800" i="1" dirty="0" smtClean="0">
                        <a:latin typeface="Cambria Math" panose="02040503050406030204" pitchFamily="18" charset="0"/>
                      </a:rPr>
                      <m:t>6</m:t>
                    </m:r>
                  </m:oMath>
                </a14:m>
                <a:r>
                  <a:rPr lang="en-US" sz="2800" dirty="0"/>
                  <a:t> elements (the numbers) and we are choosing </a:t>
                </a:r>
                <a14:m>
                  <m:oMath xmlns:m="http://schemas.openxmlformats.org/officeDocument/2006/math">
                    <m:r>
                      <a:rPr lang="en-US" sz="2800" i="1" dirty="0" smtClean="0">
                        <a:latin typeface="Cambria Math" panose="02040503050406030204" pitchFamily="18" charset="0"/>
                      </a:rPr>
                      <m:t>4</m:t>
                    </m:r>
                  </m:oMath>
                </a14:m>
                <a:r>
                  <a:rPr lang="en-US" sz="2800" dirty="0"/>
                  <a:t> of them.</a:t>
                </a:r>
              </a:p>
              <a:p>
                <a:pPr marL="514350" indent="-514350">
                  <a:buFont typeface="+mj-lt"/>
                  <a:buAutoNum type="alphaLcPeriod"/>
                  <a:defRPr sz="2800"/>
                </a:pPr>
                <a:r>
                  <a:rPr lang="en-US" dirty="0"/>
                  <a:t>Since the numbers cannot be repeated, we have a permutation of </a:t>
                </a:r>
                <a14:m>
                  <m:oMath xmlns:m="http://schemas.openxmlformats.org/officeDocument/2006/math">
                    <m:r>
                      <a:rPr lang="en-US" i="1" dirty="0" smtClean="0">
                        <a:latin typeface="Cambria Math" panose="02040503050406030204" pitchFamily="18" charset="0"/>
                      </a:rPr>
                      <m:t>6</m:t>
                    </m:r>
                  </m:oMath>
                </a14:m>
                <a:r>
                  <a:rPr lang="en-US" dirty="0"/>
                  <a:t> elements taken </a:t>
                </a:r>
                <a14:m>
                  <m:oMath xmlns:m="http://schemas.openxmlformats.org/officeDocument/2006/math">
                    <m:r>
                      <a:rPr lang="en-US" i="1" dirty="0" smtClean="0">
                        <a:latin typeface="Cambria Math" panose="02040503050406030204" pitchFamily="18" charset="0"/>
                      </a:rPr>
                      <m:t>4</m:t>
                    </m:r>
                  </m:oMath>
                </a14:m>
                <a:r>
                  <a:rPr lang="en-US" dirty="0"/>
                  <a:t> at a time. We can substitute these values into the formula and simplify.</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556" t="-2086"/>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2800"/>
                </a:pPr>
                <a:r>
                  <a:rPr lang="en-US" sz="2800" dirty="0"/>
                  <a:t>Example 3: Calculating the Number of Permutations of </a:t>
                </a:r>
                <a14:m>
                  <m:oMath xmlns:m="http://schemas.openxmlformats.org/officeDocument/2006/math">
                    <m:r>
                      <a:rPr lang="en-US" sz="2800" i="1" dirty="0" smtClean="0">
                        <a:latin typeface="Cambria Math" panose="02040503050406030204" pitchFamily="18" charset="0"/>
                      </a:rPr>
                      <m:t>𝑛</m:t>
                    </m:r>
                  </m:oMath>
                </a14:m>
                <a:r>
                  <a:rPr lang="en-US" sz="2800" dirty="0"/>
                  <a:t> Elements Taken </a:t>
                </a:r>
                <a14:m>
                  <m:oMath xmlns:m="http://schemas.openxmlformats.org/officeDocument/2006/math">
                    <m:r>
                      <a:rPr lang="en-US" sz="2800" i="1" dirty="0" smtClean="0">
                        <a:latin typeface="Cambria Math" panose="02040503050406030204" pitchFamily="18" charset="0"/>
                      </a:rPr>
                      <m:t>𝑟</m:t>
                    </m:r>
                  </m:oMath>
                </a14:m>
                <a:r>
                  <a:rPr lang="en-US" sz="2800" dirty="0"/>
                  <a:t> at a Time (cont.)</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96" t="-8667" r="-1333" b="-1600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marL="457200" lvl="1" indent="0">
                  <a:buNone/>
                  <a:defRPr sz="2800"/>
                </a:pPr>
                <a14:m>
                  <m:oMathPara xmlns:m="http://schemas.openxmlformats.org/officeDocument/2006/math">
                    <m:oMathParaPr>
                      <m:jc m:val="left"/>
                    </m:oMathParaPr>
                    <m:oMath xmlns:m="http://schemas.openxmlformats.org/officeDocument/2006/math">
                      <m:sPre>
                        <m:sPrePr>
                          <m:ctrlPr>
                            <a:rPr lang="en-US" i="1" smtClean="0">
                              <a:latin typeface="Cambria Math" panose="02040503050406030204" pitchFamily="18" charset="0"/>
                            </a:rPr>
                          </m:ctrlPr>
                        </m:sPrePr>
                        <m:sub>
                          <m:r>
                            <a:rPr lang="en-US" b="0" i="1" smtClean="0">
                              <a:latin typeface="Cambria Math" panose="02040503050406030204" pitchFamily="18" charset="0"/>
                            </a:rPr>
                            <m:t>6</m:t>
                          </m:r>
                        </m:sub>
                        <m:sup>
                          <m:r>
                            <a:rPr lang="en-US" i="1">
                              <a:latin typeface="Cambria Math" panose="02040503050406030204" pitchFamily="18" charset="0"/>
                            </a:rPr>
                            <m:t> </m:t>
                          </m:r>
                        </m:sup>
                        <m:e>
                          <m:sSub>
                            <m:sSubPr>
                              <m:ctrlPr>
                                <a:rPr lang="en-US" i="1">
                                  <a:latin typeface="Cambria Math" panose="02040503050406030204" pitchFamily="18" charset="0"/>
                                </a:rPr>
                              </m:ctrlPr>
                            </m:sSubPr>
                            <m:e>
                              <m:r>
                                <a:rPr lang="en-US" i="1">
                                  <a:latin typeface="Cambria Math" panose="02040503050406030204" pitchFamily="18" charset="0"/>
                                </a:rPr>
                                <m:t>𝑃</m:t>
                              </m:r>
                            </m:e>
                            <m:sub>
                              <m:r>
                                <a:rPr lang="en-US" b="0" i="1" smtClean="0">
                                  <a:latin typeface="Cambria Math" panose="02040503050406030204" pitchFamily="18" charset="0"/>
                                </a:rPr>
                                <m:t>4</m:t>
                              </m:r>
                            </m:sub>
                          </m:sSub>
                          <m:r>
                            <a:rPr lang="en-US" b="0" i="1" smtClean="0">
                              <a:latin typeface="Cambria Math" panose="02040503050406030204" pitchFamily="18" charset="0"/>
                            </a:rPr>
                            <m:t>=</m:t>
                          </m:r>
                        </m:e>
                      </m:sPre>
                      <m:f>
                        <m:fPr>
                          <m:ctrlPr>
                            <a:rPr lang="en-US" i="1" smtClean="0">
                              <a:latin typeface="Cambria Math" panose="02040503050406030204" pitchFamily="18" charset="0"/>
                            </a:rPr>
                          </m:ctrlPr>
                        </m:fPr>
                        <m:num>
                          <m:r>
                            <a:rPr lang="en-US" b="0" i="1" smtClean="0">
                              <a:latin typeface="Cambria Math" panose="02040503050406030204" pitchFamily="18" charset="0"/>
                            </a:rPr>
                            <m:t>6</m:t>
                          </m:r>
                          <m:r>
                            <a:rPr lang="en-US" b="0" i="1" smtClean="0">
                              <a:latin typeface="Cambria Math" panose="02040503050406030204" pitchFamily="18" charset="0"/>
                            </a:rPr>
                            <m:t>!</m:t>
                          </m:r>
                        </m:num>
                        <m:den>
                          <m:d>
                            <m:dPr>
                              <m:ctrlPr>
                                <a:rPr lang="en-US" i="1" smtClean="0">
                                  <a:latin typeface="Cambria Math" panose="02040503050406030204" pitchFamily="18" charset="0"/>
                                </a:rPr>
                              </m:ctrlPr>
                            </m:dPr>
                            <m:e>
                              <m:r>
                                <a:rPr lang="en-US" b="0" i="1" smtClean="0">
                                  <a:latin typeface="Cambria Math" panose="02040503050406030204" pitchFamily="18" charset="0"/>
                                </a:rPr>
                                <m:t>6</m:t>
                              </m:r>
                              <m:r>
                                <a:rPr lang="en-US" b="0" i="1" smtClean="0">
                                  <a:latin typeface="Cambria Math" panose="02040503050406030204" pitchFamily="18" charset="0"/>
                                </a:rPr>
                                <m:t>−</m:t>
                              </m:r>
                              <m:r>
                                <a:rPr lang="en-US" b="0" i="1" smtClean="0">
                                  <a:latin typeface="Cambria Math" panose="02040503050406030204" pitchFamily="18" charset="0"/>
                                </a:rPr>
                                <m:t>4</m:t>
                              </m:r>
                            </m:e>
                          </m:d>
                          <m:r>
                            <a:rPr lang="en-US" b="0" i="1" smtClean="0">
                              <a:latin typeface="Cambria Math" panose="02040503050406030204" pitchFamily="18" charset="0"/>
                            </a:rPr>
                            <m:t>!</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m:t>
                          </m:r>
                          <m:r>
                            <a:rPr lang="en-US" b="0" i="1" smtClean="0">
                              <a:latin typeface="Cambria Math" panose="02040503050406030204" pitchFamily="18" charset="0"/>
                            </a:rPr>
                            <m:t>!</m:t>
                          </m:r>
                        </m:num>
                        <m:den>
                          <m:r>
                            <a:rPr lang="en-US" b="0" i="1" smtClean="0">
                              <a:latin typeface="Cambria Math" panose="02040503050406030204" pitchFamily="18" charset="0"/>
                            </a:rPr>
                            <m:t>2</m:t>
                          </m:r>
                          <m:r>
                            <a:rPr lang="en-US" b="0" i="1" smtClean="0">
                              <a:latin typeface="Cambria Math" panose="02040503050406030204" pitchFamily="18" charset="0"/>
                            </a:rPr>
                            <m:t>!</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den>
                      </m:f>
                    </m:oMath>
                  </m:oMathPara>
                </a14:m>
                <a:endParaRPr lang="en-IN"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360</m:t>
                      </m:r>
                    </m:oMath>
                  </m:oMathPara>
                </a14:m>
                <a:endParaRPr lang="en-IN" dirty="0"/>
              </a:p>
              <a:p>
                <a:pPr marL="514350" indent="-514350">
                  <a:buFont typeface="+mj-lt"/>
                  <a:buAutoNum type="alphaLcPeriod" startAt="2"/>
                  <a:defRPr sz="2800"/>
                </a:pPr>
                <a:r>
                  <a:rPr lang="en-US" dirty="0"/>
                  <a:t>Since any of the digits can be used in more than one position, this part of the problem does not involve permutations. Instead we use the fundamental counting principle.</a:t>
                </a:r>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1296</m:t>
                      </m:r>
                    </m:oMath>
                  </m:oMathPara>
                </a14:m>
                <a:endParaRPr lang="en-US" dirty="0"/>
              </a:p>
              <a:p>
                <a:pPr indent="-285750">
                  <a:defRPr sz="2800"/>
                </a:pPr>
                <a:r>
                  <a:rPr lang="en-US" dirty="0"/>
                  <a:t>There are </a:t>
                </a:r>
                <a14:m>
                  <m:oMath xmlns:m="http://schemas.openxmlformats.org/officeDocument/2006/math">
                    <m:r>
                      <a:rPr lang="en-US" i="1" dirty="0" smtClean="0">
                        <a:latin typeface="Cambria Math" panose="02040503050406030204" pitchFamily="18" charset="0"/>
                      </a:rPr>
                      <m:t>360</m:t>
                    </m:r>
                  </m:oMath>
                </a14:m>
                <a:r>
                  <a:rPr lang="en-US" dirty="0"/>
                  <a:t> four-digit numbers if the digits may not be repeated and </a:t>
                </a:r>
                <a14:m>
                  <m:oMath xmlns:m="http://schemas.openxmlformats.org/officeDocument/2006/math">
                    <m:r>
                      <a:rPr lang="en-US" i="1" dirty="0" smtClean="0">
                        <a:latin typeface="Cambria Math" panose="02040503050406030204" pitchFamily="18" charset="0"/>
                      </a:rPr>
                      <m:t>1296</m:t>
                    </m:r>
                  </m:oMath>
                </a14:m>
                <a:r>
                  <a:rPr lang="en-US" dirty="0"/>
                  <a:t> four digit numbers if digits may be repeated.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556" r="-2296"/>
                </a:stretch>
              </a:blipFill>
            </p:spPr>
            <p:txBody>
              <a:bodyPr/>
              <a:lstStyle/>
              <a:p>
                <a:r>
                  <a:rPr lang="en-IN">
                    <a:noFill/>
                  </a:rPr>
                  <a:t> </a:t>
                </a:r>
              </a:p>
            </p:txBody>
          </p:sp>
        </mc:Fallback>
      </mc:AlternateContent>
    </p:spTree>
    <p:extLst>
      <p:ext uri="{BB962C8B-B14F-4D97-AF65-F5344CB8AC3E}">
        <p14:creationId xmlns:p14="http://schemas.microsoft.com/office/powerpoint/2010/main" val="2785219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2800"/>
                </a:pPr>
                <a:r>
                  <a:rPr lang="en-US" sz="2800" dirty="0"/>
                  <a:t>Example 4: Calculating the Number of Permutations of </a:t>
                </a:r>
                <a14:m>
                  <m:oMath xmlns:m="http://schemas.openxmlformats.org/officeDocument/2006/math">
                    <m:r>
                      <a:rPr lang="en-US" sz="2800" i="1" dirty="0" smtClean="0">
                        <a:latin typeface="Cambria Math" panose="02040503050406030204" pitchFamily="18" charset="0"/>
                      </a:rPr>
                      <m:t>𝑛</m:t>
                    </m:r>
                  </m:oMath>
                </a14:m>
                <a:r>
                  <a:rPr lang="en-US" sz="2800" dirty="0"/>
                  <a:t> Elements Taken </a:t>
                </a:r>
                <a14:m>
                  <m:oMath xmlns:m="http://schemas.openxmlformats.org/officeDocument/2006/math">
                    <m:r>
                      <a:rPr lang="en-US" sz="2800" i="1" dirty="0" smtClean="0">
                        <a:latin typeface="Cambria Math" panose="02040503050406030204" pitchFamily="18" charset="0"/>
                      </a:rPr>
                      <m:t>𝑟</m:t>
                    </m:r>
                  </m:oMath>
                </a14:m>
                <a:r>
                  <a:rPr lang="en-US" sz="2800" dirty="0"/>
                  <a:t> at a Time</a:t>
                </a:r>
                <a:endParaRPr sz="28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96" t="-8667" r="-1333" b="-1600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US" sz="2800" dirty="0"/>
                  <a:t>A sailor has </a:t>
                </a:r>
                <a14:m>
                  <m:oMath xmlns:m="http://schemas.openxmlformats.org/officeDocument/2006/math">
                    <m:r>
                      <a:rPr lang="en-US" sz="2800" i="1" dirty="0" smtClean="0">
                        <a:latin typeface="Cambria Math" panose="02040503050406030204" pitchFamily="18" charset="0"/>
                      </a:rPr>
                      <m:t>7</m:t>
                    </m:r>
                    <m:r>
                      <a:rPr lang="en-US" sz="2800" i="1" dirty="0" smtClean="0">
                        <a:latin typeface="Cambria Math" panose="02040503050406030204" pitchFamily="18" charset="0"/>
                      </a:rPr>
                      <m:t> </m:t>
                    </m:r>
                  </m:oMath>
                </a14:m>
                <a:r>
                  <a:rPr lang="en-US" sz="2800" dirty="0"/>
                  <a:t>different flags he can signal with. How many signals can he send using </a:t>
                </a:r>
                <a14:m>
                  <m:oMath xmlns:m="http://schemas.openxmlformats.org/officeDocument/2006/math">
                    <m:r>
                      <a:rPr lang="en-US" sz="2800" i="1" dirty="0" smtClean="0">
                        <a:latin typeface="Cambria Math" panose="02040503050406030204" pitchFamily="18" charset="0"/>
                      </a:rPr>
                      <m:t>3</m:t>
                    </m:r>
                  </m:oMath>
                </a14:m>
                <a:r>
                  <a:rPr lang="en-US" sz="2800" dirty="0"/>
                  <a:t> flags at a time?</a:t>
                </a:r>
              </a:p>
              <a:p>
                <a:r>
                  <a:rPr lang="en-US" b="1" dirty="0"/>
                  <a:t>Solution</a:t>
                </a:r>
              </a:p>
              <a:p>
                <a:r>
                  <a:rPr lang="en-US" sz="2800" dirty="0"/>
                  <a:t>In this case, we have a set of </a:t>
                </a:r>
                <a14:m>
                  <m:oMath xmlns:m="http://schemas.openxmlformats.org/officeDocument/2006/math">
                    <m:r>
                      <a:rPr lang="en-US" sz="2800" i="1" dirty="0" smtClean="0">
                        <a:latin typeface="Cambria Math" panose="02040503050406030204" pitchFamily="18" charset="0"/>
                      </a:rPr>
                      <m:t>7</m:t>
                    </m:r>
                  </m:oMath>
                </a14:m>
                <a:r>
                  <a:rPr lang="en-US" sz="2800" dirty="0"/>
                  <a:t> elements (the flags) and we are choosing </a:t>
                </a:r>
                <a14:m>
                  <m:oMath xmlns:m="http://schemas.openxmlformats.org/officeDocument/2006/math">
                    <m:r>
                      <a:rPr lang="en-US" sz="2800" i="1" dirty="0" smtClean="0">
                        <a:latin typeface="Cambria Math" panose="02040503050406030204" pitchFamily="18" charset="0"/>
                      </a:rPr>
                      <m:t>3</m:t>
                    </m:r>
                  </m:oMath>
                </a14:m>
                <a:r>
                  <a:rPr lang="en-US" sz="2800" dirty="0"/>
                  <a:t> of them. This means </a:t>
                </a:r>
                <a14:m>
                  <m:oMath xmlns:m="http://schemas.openxmlformats.org/officeDocument/2006/math">
                    <m:r>
                      <a:rPr lang="en-US" sz="2800" i="1" dirty="0" smtClean="0">
                        <a:latin typeface="Cambria Math" panose="02040503050406030204" pitchFamily="18" charset="0"/>
                      </a:rPr>
                      <m:t>𝑛</m:t>
                    </m:r>
                    <m:r>
                      <a:rPr lang="en-US" sz="2800" i="1" dirty="0" smtClean="0">
                        <a:latin typeface="Cambria Math" panose="02040503050406030204" pitchFamily="18" charset="0"/>
                      </a:rPr>
                      <m:t>=</m:t>
                    </m:r>
                    <m:r>
                      <a:rPr lang="en-US" sz="2800" i="1" dirty="0" smtClean="0">
                        <a:latin typeface="Cambria Math" panose="02040503050406030204" pitchFamily="18" charset="0"/>
                      </a:rPr>
                      <m:t>7</m:t>
                    </m:r>
                  </m:oMath>
                </a14:m>
                <a:r>
                  <a:rPr lang="en-US" sz="2800" dirty="0"/>
                  <a:t> and         </a:t>
                </a:r>
                <a14:m>
                  <m:oMath xmlns:m="http://schemas.openxmlformats.org/officeDocument/2006/math">
                    <m:r>
                      <a:rPr lang="en-US" sz="2800" i="1" dirty="0" smtClean="0">
                        <a:latin typeface="Cambria Math" panose="02040503050406030204" pitchFamily="18" charset="0"/>
                      </a:rPr>
                      <m:t>𝑟</m:t>
                    </m:r>
                    <m:r>
                      <a:rPr lang="en-US" sz="2800" i="1" dirty="0" smtClean="0">
                        <a:latin typeface="Cambria Math" panose="02040503050406030204" pitchFamily="18" charset="0"/>
                      </a:rPr>
                      <m:t>=</m:t>
                    </m:r>
                    <m:r>
                      <a:rPr lang="en-US" sz="2800" i="1" dirty="0" smtClean="0">
                        <a:latin typeface="Cambria Math" panose="02040503050406030204" pitchFamily="18" charset="0"/>
                      </a:rPr>
                      <m:t>3</m:t>
                    </m:r>
                  </m:oMath>
                </a14:m>
                <a:r>
                  <a:rPr lang="en-US" sz="2800" dirty="0"/>
                  <a:t>. Now substitute these values into the formula and simplify.</a:t>
                </a:r>
              </a:p>
              <a:p>
                <a:pPr/>
                <a14:m>
                  <m:oMathPara xmlns:m="http://schemas.openxmlformats.org/officeDocument/2006/math">
                    <m:oMathParaPr>
                      <m:jc m:val="left"/>
                    </m:oMathParaPr>
                    <m:oMath xmlns:m="http://schemas.openxmlformats.org/officeDocument/2006/math">
                      <m:sPre>
                        <m:sPrePr>
                          <m:ctrlPr>
                            <a:rPr lang="ar-AE" i="1">
                              <a:latin typeface="Cambria Math" panose="02040503050406030204" pitchFamily="18" charset="0"/>
                            </a:rPr>
                          </m:ctrlPr>
                        </m:sPrePr>
                        <m:sub>
                          <m:r>
                            <a:rPr lang="en-US" b="0" i="1" smtClean="0">
                              <a:latin typeface="Cambria Math" panose="02040503050406030204" pitchFamily="18" charset="0"/>
                            </a:rPr>
                            <m:t>7</m:t>
                          </m:r>
                        </m:sub>
                        <m:sup>
                          <m:r>
                            <a:rPr lang="ar-AE" i="1">
                              <a:latin typeface="Cambria Math" panose="02040503050406030204" pitchFamily="18" charset="0"/>
                            </a:rPr>
                            <m:t> </m:t>
                          </m:r>
                        </m:sup>
                        <m:e>
                          <m:sSub>
                            <m:sSubPr>
                              <m:ctrlPr>
                                <a:rPr lang="ar-AE" i="1">
                                  <a:latin typeface="Cambria Math" panose="02040503050406030204" pitchFamily="18" charset="0"/>
                                </a:rPr>
                              </m:ctrlPr>
                            </m:sSubPr>
                            <m:e>
                              <m:r>
                                <a:rPr lang="ar-AE" i="1">
                                  <a:latin typeface="Cambria Math" panose="02040503050406030204" pitchFamily="18" charset="0"/>
                                </a:rPr>
                                <m:t>𝑃</m:t>
                              </m:r>
                            </m:e>
                            <m:sub>
                              <m:r>
                                <a:rPr lang="en-US" b="0" i="1" smtClean="0">
                                  <a:latin typeface="Cambria Math" panose="02040503050406030204" pitchFamily="18" charset="0"/>
                                </a:rPr>
                                <m:t>3</m:t>
                              </m:r>
                            </m:sub>
                          </m:sSub>
                          <m:r>
                            <a:rPr lang="ar-AE" i="1">
                              <a:latin typeface="Cambria Math" panose="02040503050406030204" pitchFamily="18" charset="0"/>
                            </a:rPr>
                            <m:t>=</m:t>
                          </m:r>
                        </m:e>
                      </m:sPre>
                      <m:f>
                        <m:fPr>
                          <m:ctrlPr>
                            <a:rPr lang="ar-AE" i="1" smtClean="0">
                              <a:latin typeface="Cambria Math" panose="02040503050406030204" pitchFamily="18" charset="0"/>
                            </a:rPr>
                          </m:ctrlPr>
                        </m:fPr>
                        <m:num>
                          <m:r>
                            <a:rPr lang="en-US" b="0" i="1" smtClean="0">
                              <a:latin typeface="Cambria Math" panose="02040503050406030204" pitchFamily="18" charset="0"/>
                            </a:rPr>
                            <m:t>7</m:t>
                          </m:r>
                          <m:r>
                            <a:rPr lang="en-US" b="0" i="1" smtClean="0">
                              <a:latin typeface="Cambria Math" panose="02040503050406030204" pitchFamily="18" charset="0"/>
                            </a:rPr>
                            <m:t>!</m:t>
                          </m:r>
                        </m:num>
                        <m:den>
                          <m:d>
                            <m:dPr>
                              <m:ctrlPr>
                                <a:rPr lang="ar-AE" i="1" smtClean="0">
                                  <a:latin typeface="Cambria Math" panose="02040503050406030204" pitchFamily="18" charset="0"/>
                                </a:rPr>
                              </m:ctrlPr>
                            </m:dPr>
                            <m:e>
                              <m:r>
                                <a:rPr lang="en-US" b="0" i="1" smtClean="0">
                                  <a:latin typeface="Cambria Math" panose="02040503050406030204" pitchFamily="18" charset="0"/>
                                </a:rPr>
                                <m:t>7</m:t>
                              </m:r>
                              <m:r>
                                <a:rPr lang="en-US" b="0" i="1" smtClean="0">
                                  <a:latin typeface="Cambria Math" panose="02040503050406030204" pitchFamily="18" charset="0"/>
                                </a:rPr>
                                <m:t>−</m:t>
                              </m:r>
                              <m:r>
                                <a:rPr lang="en-US" b="0" i="1" smtClean="0">
                                  <a:latin typeface="Cambria Math" panose="02040503050406030204" pitchFamily="18" charset="0"/>
                                </a:rPr>
                                <m:t>3</m:t>
                              </m:r>
                            </m:e>
                          </m:d>
                          <m:r>
                            <a:rPr lang="en-US" b="0" i="1" smtClean="0">
                              <a:latin typeface="Cambria Math" panose="02040503050406030204" pitchFamily="18" charset="0"/>
                            </a:rPr>
                            <m:t>!</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7</m:t>
                          </m:r>
                          <m:r>
                            <a:rPr lang="en-US" b="0" i="1" smtClean="0">
                              <a:latin typeface="Cambria Math" panose="02040503050406030204" pitchFamily="18" charset="0"/>
                            </a:rPr>
                            <m:t>!</m:t>
                          </m:r>
                        </m:num>
                        <m:den>
                          <m:r>
                            <a:rPr lang="en-US" b="0" i="1" smtClean="0">
                              <a:latin typeface="Cambria Math" panose="02040503050406030204" pitchFamily="18" charset="0"/>
                            </a:rPr>
                            <m:t>4</m:t>
                          </m:r>
                          <m:r>
                            <a:rPr lang="en-US" b="0" i="1" smtClean="0">
                              <a:latin typeface="Cambria Math" panose="02040503050406030204" pitchFamily="18" charset="0"/>
                            </a:rPr>
                            <m:t>!</m:t>
                          </m:r>
                        </m:den>
                      </m:f>
                      <m:r>
                        <a:rPr lang="en-US" b="0" i="1" smtClean="0">
                          <a:latin typeface="Cambria Math" panose="02040503050406030204" pitchFamily="18" charset="0"/>
                        </a:rPr>
                        <m:t>=</m:t>
                      </m:r>
                      <m:r>
                        <a:rPr lang="en-US" b="0" i="1" smtClean="0">
                          <a:latin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210</m:t>
                      </m:r>
                    </m:oMath>
                  </m:oMathPara>
                </a14:m>
                <a:endParaRPr lang="en-US" sz="2800" dirty="0"/>
              </a:p>
              <a:p>
                <a:r>
                  <a:rPr lang="en-US" sz="2800" dirty="0"/>
                  <a:t>Therefore, the sailor can send </a:t>
                </a:r>
                <a14:m>
                  <m:oMath xmlns:m="http://schemas.openxmlformats.org/officeDocument/2006/math">
                    <m:r>
                      <a:rPr lang="en-US" sz="2800" i="1" dirty="0" smtClean="0">
                        <a:latin typeface="Cambria Math" panose="02040503050406030204" pitchFamily="18" charset="0"/>
                      </a:rPr>
                      <m:t>210</m:t>
                    </m:r>
                    <m:r>
                      <a:rPr lang="en-US" sz="2800" i="1" dirty="0" smtClean="0">
                        <a:latin typeface="Cambria Math" panose="02040503050406030204" pitchFamily="18" charset="0"/>
                      </a:rPr>
                      <m:t> </m:t>
                    </m:r>
                  </m:oMath>
                </a14:m>
                <a:r>
                  <a:rPr lang="en-US" sz="2800" dirty="0"/>
                  <a:t>different signals using </a:t>
                </a:r>
                <a14:m>
                  <m:oMath xmlns:m="http://schemas.openxmlformats.org/officeDocument/2006/math">
                    <m:r>
                      <a:rPr lang="en-US" sz="2800" i="1" dirty="0" smtClean="0">
                        <a:latin typeface="Cambria Math" panose="02040503050406030204" pitchFamily="18" charset="0"/>
                      </a:rPr>
                      <m:t>3</m:t>
                    </m:r>
                  </m:oMath>
                </a14:m>
                <a:r>
                  <a:rPr lang="en-US" sz="2800" dirty="0"/>
                  <a:t> flags.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2086" r="-1259"/>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The Fundamental Counting Principle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9"/>
                <a:ext cx="8229600" cy="4556722"/>
              </a:xfrm>
            </p:spPr>
            <p:txBody>
              <a:bodyPr>
                <a:normAutofit/>
              </a:bodyPr>
              <a:lstStyle/>
              <a:p>
                <a:pPr>
                  <a:defRPr sz="2800"/>
                </a:pPr>
                <a:r>
                  <a:rPr lang="en-US" dirty="0"/>
                  <a:t>For two events, if there are </a:t>
                </a:r>
                <a14:m>
                  <m:oMath xmlns:m="http://schemas.openxmlformats.org/officeDocument/2006/math">
                    <m:r>
                      <a:rPr lang="en-US" i="1" dirty="0" smtClean="0">
                        <a:latin typeface="Cambria Math" panose="02040503050406030204" pitchFamily="18" charset="0"/>
                      </a:rPr>
                      <m:t>𝑚</m:t>
                    </m:r>
                  </m:oMath>
                </a14:m>
                <a:r>
                  <a:rPr lang="en-US" dirty="0"/>
                  <a:t> possible outcomes for the first event and </a:t>
                </a:r>
                <a14:m>
                  <m:oMath xmlns:m="http://schemas.openxmlformats.org/officeDocument/2006/math">
                    <m:r>
                      <a:rPr lang="en-US" i="1" dirty="0" smtClean="0">
                        <a:latin typeface="Cambria Math" panose="02040503050406030204" pitchFamily="18" charset="0"/>
                      </a:rPr>
                      <m:t>𝑛</m:t>
                    </m:r>
                  </m:oMath>
                </a14:m>
                <a:r>
                  <a:rPr lang="en-US" dirty="0"/>
                  <a:t> possible outcomes for the second, then there are </a:t>
                </a:r>
                <a14:m>
                  <m:oMath xmlns:m="http://schemas.openxmlformats.org/officeDocument/2006/math">
                    <m:r>
                      <a:rPr lang="en-US" i="1" dirty="0" smtClean="0">
                        <a:latin typeface="Cambria Math" panose="02040503050406030204" pitchFamily="18" charset="0"/>
                      </a:rPr>
                      <m:t>𝑚</m:t>
                    </m:r>
                    <m:r>
                      <a:rPr lang="en-US" i="1" dirty="0" smtClean="0">
                        <a:latin typeface="Cambria Math" panose="02040503050406030204" pitchFamily="18" charset="0"/>
                      </a:rPr>
                      <m:t>⋅</m:t>
                    </m:r>
                    <m:r>
                      <a:rPr lang="en-US" i="1" dirty="0" smtClean="0">
                        <a:latin typeface="Cambria Math" panose="02040503050406030204" pitchFamily="18" charset="0"/>
                      </a:rPr>
                      <m:t>𝑛</m:t>
                    </m:r>
                  </m:oMath>
                </a14:m>
                <a:r>
                  <a:rPr lang="en-US" dirty="0"/>
                  <a:t> ways for the two events to occur in the given order.</a:t>
                </a:r>
              </a:p>
              <a:p>
                <a:pPr>
                  <a:defRPr sz="2800"/>
                </a:pPr>
                <a:r>
                  <a:rPr lang="en-US" sz="2800" dirty="0"/>
                  <a:t>Similarly, for three events, if there are </a:t>
                </a:r>
                <a14:m>
                  <m:oMath xmlns:m="http://schemas.openxmlformats.org/officeDocument/2006/math">
                    <m:r>
                      <a:rPr lang="en-US" sz="2800" i="1" dirty="0" smtClean="0">
                        <a:latin typeface="Cambria Math" panose="02040503050406030204" pitchFamily="18" charset="0"/>
                      </a:rPr>
                      <m:t>𝑚</m:t>
                    </m:r>
                  </m:oMath>
                </a14:m>
                <a:r>
                  <a:rPr lang="en-US" sz="2800" dirty="0"/>
                  <a:t> possible outcomes for the first event, </a:t>
                </a:r>
                <a14:m>
                  <m:oMath xmlns:m="http://schemas.openxmlformats.org/officeDocument/2006/math">
                    <m:r>
                      <a:rPr lang="en-US" sz="2800" i="1" dirty="0" smtClean="0">
                        <a:latin typeface="Cambria Math" panose="02040503050406030204" pitchFamily="18" charset="0"/>
                      </a:rPr>
                      <m:t>𝑛</m:t>
                    </m:r>
                  </m:oMath>
                </a14:m>
                <a:r>
                  <a:rPr lang="en-US" sz="2800" dirty="0"/>
                  <a:t> possible outcomes for the second event, and </a:t>
                </a:r>
                <a14:m>
                  <m:oMath xmlns:m="http://schemas.openxmlformats.org/officeDocument/2006/math">
                    <m:r>
                      <a:rPr lang="en-US" sz="2800" i="1" dirty="0" smtClean="0">
                        <a:latin typeface="Cambria Math" panose="02040503050406030204" pitchFamily="18" charset="0"/>
                      </a:rPr>
                      <m:t>𝑝</m:t>
                    </m:r>
                  </m:oMath>
                </a14:m>
                <a:r>
                  <a:rPr lang="en-US" sz="2800" dirty="0"/>
                  <a:t> possible outcomes for the third event, then there are </a:t>
                </a:r>
                <a14:m>
                  <m:oMath xmlns:m="http://schemas.openxmlformats.org/officeDocument/2006/math">
                    <m:r>
                      <a:rPr lang="en-US" sz="2800" i="1" dirty="0" smtClean="0">
                        <a:latin typeface="Cambria Math" panose="02040503050406030204" pitchFamily="18" charset="0"/>
                      </a:rPr>
                      <m:t>𝑚</m:t>
                    </m:r>
                    <m:r>
                      <a:rPr lang="en-US" sz="2800" i="1" dirty="0" smtClean="0">
                        <a:latin typeface="Cambria Math" panose="02040503050406030204" pitchFamily="18" charset="0"/>
                      </a:rPr>
                      <m:t>⋅</m:t>
                    </m:r>
                    <m:r>
                      <a:rPr lang="en-US" sz="2800" i="1" dirty="0" smtClean="0">
                        <a:latin typeface="Cambria Math" panose="02040503050406030204" pitchFamily="18" charset="0"/>
                      </a:rPr>
                      <m:t>𝑛</m:t>
                    </m:r>
                    <m:r>
                      <a:rPr lang="en-US" sz="2800" i="1" dirty="0" smtClean="0">
                        <a:latin typeface="Cambria Math" panose="02040503050406030204" pitchFamily="18" charset="0"/>
                      </a:rPr>
                      <m:t>⋅</m:t>
                    </m:r>
                    <m:r>
                      <a:rPr lang="en-US" sz="2800" i="1" dirty="0" smtClean="0">
                        <a:latin typeface="Cambria Math" panose="02040503050406030204" pitchFamily="18" charset="0"/>
                      </a:rPr>
                      <m:t>𝑝</m:t>
                    </m:r>
                  </m:oMath>
                </a14:m>
                <a:r>
                  <a:rPr lang="en-US" sz="2800" dirty="0"/>
                  <a:t> ways for the three events to occur in the given order.</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9"/>
                <a:ext cx="8229600" cy="4556722"/>
              </a:xfrm>
              <a:blipFill>
                <a:blip r:embed="rId2"/>
                <a:stretch>
                  <a:fillRect l="-1328" t="-1064" r="-1107"/>
                </a:stretch>
              </a:blipFill>
            </p:spPr>
            <p:txBody>
              <a:bodyPr/>
              <a:lstStyle/>
              <a:p>
                <a:r>
                  <a:rPr lang="en-IN">
                    <a:noFill/>
                  </a:rPr>
                  <a:t> </a:t>
                </a:r>
              </a:p>
            </p:txBody>
          </p:sp>
        </mc:Fallback>
      </mc:AlternateContent>
    </p:spTree>
    <p:extLst>
      <p:ext uri="{BB962C8B-B14F-4D97-AF65-F5344CB8AC3E}">
        <p14:creationId xmlns:p14="http://schemas.microsoft.com/office/powerpoint/2010/main" val="706292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The Fundamental Counting Principle</a:t>
            </a:r>
            <a:r>
              <a:rPr lang="en-US" dirty="0"/>
              <a:t> (cont.)</a:t>
            </a:r>
            <a:endParaRPr dirty="0"/>
          </a:p>
        </p:txBody>
      </p:sp>
      <p:sp>
        <p:nvSpPr>
          <p:cNvPr id="3" name="Text Placeholder 2"/>
          <p:cNvSpPr>
            <a:spLocks noGrp="1"/>
          </p:cNvSpPr>
          <p:nvPr>
            <p:ph type="body" sz="quarter" idx="10"/>
          </p:nvPr>
        </p:nvSpPr>
        <p:spPr>
          <a:xfrm>
            <a:off x="457200" y="1082079"/>
            <a:ext cx="8229600" cy="4556722"/>
          </a:xfrm>
        </p:spPr>
        <p:txBody>
          <a:bodyPr>
            <a:normAutofit/>
          </a:bodyPr>
          <a:lstStyle/>
          <a:p>
            <a:r>
              <a:rPr lang="en-US" sz="2800" dirty="0"/>
              <a:t>In general, the total number of ways several events can occur in a given order is found by multiplying the number of outcomes of each event together</a:t>
            </a:r>
            <a:r>
              <a:rPr sz="2800" dirty="0"/>
              <a:t>.</a:t>
            </a:r>
          </a:p>
        </p:txBody>
      </p:sp>
    </p:spTree>
    <p:extLst>
      <p:ext uri="{BB962C8B-B14F-4D97-AF65-F5344CB8AC3E}">
        <p14:creationId xmlns:p14="http://schemas.microsoft.com/office/powerpoint/2010/main" val="1603448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Using the Fundamental Counting Principle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US" sz="2800" dirty="0"/>
                  <a:t>A home contractor offers two basic floor plans, each with two possible arrangements for the garage, four color combinations, and three types of landscaping. How many different homes can the contractor build?</a:t>
                </a:r>
              </a:p>
              <a:p>
                <a:r>
                  <a:rPr lang="en-US" b="1" dirty="0"/>
                  <a:t>Solution</a:t>
                </a:r>
              </a:p>
              <a:p>
                <a:r>
                  <a:rPr lang="en-US" sz="2800" dirty="0"/>
                  <a:t>Each of the possible home design options can be considered an event.</a:t>
                </a:r>
              </a:p>
              <a:p>
                <a:pPr marL="457200" lvl="1" indent="0">
                  <a:buNone/>
                </a:pPr>
                <a:r>
                  <a:rPr lang="en-US" dirty="0"/>
                  <a:t>Event </a:t>
                </a:r>
                <a14:m>
                  <m:oMath xmlns:m="http://schemas.openxmlformats.org/officeDocument/2006/math">
                    <m:r>
                      <a:rPr lang="en-US" b="0" i="1" smtClean="0">
                        <a:latin typeface="Cambria Math" panose="02040503050406030204" pitchFamily="18" charset="0"/>
                      </a:rPr>
                      <m:t>1</m:t>
                    </m:r>
                    <m:r>
                      <a:rPr lang="en-US" b="0" i="1" smtClean="0">
                        <a:latin typeface="Cambria Math" panose="02040503050406030204" pitchFamily="18" charset="0"/>
                      </a:rPr>
                      <m:t>:</m:t>
                    </m:r>
                  </m:oMath>
                </a14:m>
                <a:r>
                  <a:rPr lang="en-US" dirty="0"/>
                  <a:t> number of floor plans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2</m:t>
                    </m:r>
                  </m:oMath>
                </a14:m>
                <a:endParaRPr lang="en-US" dirty="0"/>
              </a:p>
              <a:p>
                <a:pPr marL="457200" lvl="1" indent="0">
                  <a:buNone/>
                </a:pPr>
                <a:r>
                  <a:rPr lang="en-US" dirty="0"/>
                  <a:t>Event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m:t>
                    </m:r>
                  </m:oMath>
                </a14:m>
                <a:r>
                  <a:rPr lang="en-US" dirty="0"/>
                  <a:t> number of garage options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2</m:t>
                    </m:r>
                  </m:oMath>
                </a14:m>
                <a:endParaRPr lang="en-US" dirty="0"/>
              </a:p>
              <a:p>
                <a:pPr marL="457200" lvl="1" indent="0">
                  <a:buNone/>
                </a:pPr>
                <a:r>
                  <a:rPr lang="en-US" dirty="0"/>
                  <a:t>Event </a:t>
                </a:r>
                <a14:m>
                  <m:oMath xmlns:m="http://schemas.openxmlformats.org/officeDocument/2006/math">
                    <m:r>
                      <a:rPr lang="en-US" b="0" i="1" smtClean="0">
                        <a:latin typeface="Cambria Math" panose="02040503050406030204" pitchFamily="18" charset="0"/>
                      </a:rPr>
                      <m:t>3</m:t>
                    </m:r>
                    <m:r>
                      <a:rPr lang="en-US" b="0" i="1" smtClean="0">
                        <a:latin typeface="Cambria Math" panose="02040503050406030204" pitchFamily="18" charset="0"/>
                      </a:rPr>
                      <m:t>:</m:t>
                    </m:r>
                  </m:oMath>
                </a14:m>
                <a:r>
                  <a:rPr lang="en-US" dirty="0"/>
                  <a:t> number of color combinations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4</m:t>
                    </m:r>
                  </m:oMath>
                </a14:m>
                <a:endParaRPr lang="en-US" dirty="0"/>
              </a:p>
              <a:p>
                <a:pPr marL="457200" lvl="1" indent="0">
                  <a:buNone/>
                </a:pPr>
                <a:r>
                  <a:rPr lang="en-US" dirty="0"/>
                  <a:t>Event </a:t>
                </a:r>
                <a14:m>
                  <m:oMath xmlns:m="http://schemas.openxmlformats.org/officeDocument/2006/math">
                    <m:r>
                      <a:rPr lang="en-US" b="0" i="1" smtClean="0">
                        <a:latin typeface="Cambria Math" panose="02040503050406030204" pitchFamily="18" charset="0"/>
                      </a:rPr>
                      <m:t>4</m:t>
                    </m:r>
                    <m:r>
                      <a:rPr lang="en-US" b="0" i="1" smtClean="0">
                        <a:latin typeface="Cambria Math" panose="02040503050406030204" pitchFamily="18" charset="0"/>
                      </a:rPr>
                      <m:t>:</m:t>
                    </m:r>
                  </m:oMath>
                </a14:m>
                <a:r>
                  <a:rPr lang="en-US" dirty="0"/>
                  <a:t> number of landscaping types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3</m:t>
                    </m:r>
                  </m:oMath>
                </a14:m>
                <a:endParaRPr lang="en-US" dirty="0"/>
              </a:p>
              <a:p>
                <a:endParaRPr lang="en-US" dirty="0"/>
              </a:p>
              <a:p>
                <a:endParaRPr lang="en-US" sz="2800" dirty="0"/>
              </a:p>
              <a:p>
                <a:endParaRPr lang="en-US"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b="-736"/>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Using the Fundamental Counting Principle</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Now, using the fundamental counting principle, multiply the number of outcomes for each event to find the total number of different homes the contractor can build.</a:t>
                </a:r>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∙2∙4∙3=48</m:t>
                      </m:r>
                    </m:oMath>
                  </m:oMathPara>
                </a14:m>
                <a:endParaRPr lang="en-US" sz="2800" dirty="0"/>
              </a:p>
              <a:p>
                <a:r>
                  <a:rPr lang="en-US" sz="2800" dirty="0"/>
                  <a:t>The contractor can build </a:t>
                </a:r>
                <a14:m>
                  <m:oMath xmlns:m="http://schemas.openxmlformats.org/officeDocument/2006/math">
                    <m:r>
                      <a:rPr lang="en-US" sz="2800" i="1" dirty="0" smtClean="0">
                        <a:latin typeface="Cambria Math" panose="02040503050406030204" pitchFamily="18" charset="0"/>
                      </a:rPr>
                      <m:t>48</m:t>
                    </m:r>
                  </m:oMath>
                </a14:m>
                <a:r>
                  <a:rPr lang="en-US" sz="2800" dirty="0"/>
                  <a:t> different homes.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96"/>
                </a:stretch>
              </a:blipFill>
            </p:spPr>
            <p:txBody>
              <a:bodyPr/>
              <a:lstStyle/>
              <a:p>
                <a:r>
                  <a:rPr lang="en-IN">
                    <a:noFill/>
                  </a:rPr>
                  <a:t> </a:t>
                </a:r>
              </a:p>
            </p:txBody>
          </p:sp>
        </mc:Fallback>
      </mc:AlternateContent>
    </p:spTree>
    <p:extLst>
      <p:ext uri="{BB962C8B-B14F-4D97-AF65-F5344CB8AC3E}">
        <p14:creationId xmlns:p14="http://schemas.microsoft.com/office/powerpoint/2010/main" val="378232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Permutation</a:t>
            </a:r>
          </a:p>
        </p:txBody>
      </p:sp>
      <p:sp>
        <p:nvSpPr>
          <p:cNvPr id="3" name="Text Placeholder 2"/>
          <p:cNvSpPr>
            <a:spLocks noGrp="1"/>
          </p:cNvSpPr>
          <p:nvPr>
            <p:ph type="body" sz="quarter" idx="10"/>
          </p:nvPr>
        </p:nvSpPr>
        <p:spPr>
          <a:xfrm>
            <a:off x="457200" y="1082078"/>
            <a:ext cx="8229600" cy="954107"/>
          </a:xfrm>
        </p:spPr>
        <p:txBody>
          <a:bodyPr>
            <a:spAutoFit/>
          </a:bodyPr>
          <a:lstStyle/>
          <a:p>
            <a:r>
              <a:rPr sz="2800" dirty="0"/>
              <a:t>A </a:t>
            </a:r>
            <a:r>
              <a:rPr sz="2800" b="1" dirty="0"/>
              <a:t>permutation</a:t>
            </a:r>
            <a:r>
              <a:rPr sz="2800" dirty="0"/>
              <a:t> is an arrangement (or ordering) of the elements of a set where the order matters.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pPr>
                  <a:defRPr sz="3200"/>
                </a:pPr>
                <a:r>
                  <a:rPr lang="en-US" sz="2800" dirty="0"/>
                  <a:t>Definition: </a:t>
                </a:r>
                <a14:m>
                  <m:oMath xmlns:m="http://schemas.openxmlformats.org/officeDocument/2006/math">
                    <m:r>
                      <a:rPr lang="en-US" sz="2800">
                        <a:latin typeface="Cambria Math" panose="02040503050406030204" pitchFamily="18" charset="0"/>
                      </a:rPr>
                      <m:t>𝑛</m:t>
                    </m:r>
                  </m:oMath>
                </a14:m>
                <a:r>
                  <a:rPr sz="2800" dirty="0"/>
                  <a:t> </a:t>
                </a:r>
                <a:r>
                  <a:rPr sz="3200" dirty="0"/>
                  <a:t>Factorial</a:t>
                </a:r>
                <a:r>
                  <a:rPr sz="2800" dirty="0"/>
                  <a:t> </a:t>
                </a:r>
                <a:r>
                  <a:rPr sz="3200" dirty="0"/>
                  <a:t>(</a:t>
                </a:r>
                <a14:m>
                  <m:oMath xmlns:m="http://schemas.openxmlformats.org/officeDocument/2006/math">
                    <m:r>
                      <a:rPr>
                        <a:latin typeface="Cambria Math" panose="02040503050406030204" pitchFamily="18" charset="0"/>
                      </a:rPr>
                      <m:t>𝑛</m:t>
                    </m:r>
                    <m:r>
                      <a:rPr>
                        <a:latin typeface="Cambria Math" panose="02040503050406030204" pitchFamily="18" charset="0"/>
                      </a:rPr>
                      <m:t>!</m:t>
                    </m:r>
                  </m:oMath>
                </a14:m>
                <a:r>
                  <a:rPr sz="3200" dirty="0"/>
                  <a: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3280898"/>
              </a:xfrm>
            </p:spPr>
            <p:txBody>
              <a:bodyPr>
                <a:spAutoFit/>
              </a:bodyPr>
              <a:lstStyle/>
              <a:p>
                <a:pPr>
                  <a:defRPr sz="2800"/>
                </a:pPr>
                <a:r>
                  <a:rPr lang="en-US" sz="2800" dirty="0"/>
                  <a:t>For any positive integer </a:t>
                </a:r>
                <a14:m>
                  <m:oMath xmlns:m="http://schemas.openxmlformats.org/officeDocument/2006/math">
                    <m:r>
                      <a:rPr lang="en-US">
                        <a:latin typeface="Cambria Math" panose="02040503050406030204" pitchFamily="18" charset="0"/>
                      </a:rPr>
                      <m:t>𝑛</m:t>
                    </m:r>
                  </m:oMath>
                </a14:m>
                <a:r>
                  <a:rPr lang="en-US" sz="2800" dirty="0"/>
                  <a:t>, the factorial of </a:t>
                </a:r>
                <a14:m>
                  <m:oMath xmlns:m="http://schemas.openxmlformats.org/officeDocument/2006/math">
                    <m:r>
                      <a:rPr lang="en-US">
                        <a:latin typeface="Cambria Math" panose="02040503050406030204" pitchFamily="18" charset="0"/>
                      </a:rPr>
                      <m:t>𝑛</m:t>
                    </m:r>
                  </m:oMath>
                </a14:m>
                <a:r>
                  <a:rPr lang="en-US" sz="2800" dirty="0"/>
                  <a:t>, denoted as </a:t>
                </a:r>
                <a14:m>
                  <m:oMath xmlns:m="http://schemas.openxmlformats.org/officeDocument/2006/math">
                    <m:r>
                      <a:rPr lang="en-US">
                        <a:latin typeface="Cambria Math" panose="02040503050406030204" pitchFamily="18" charset="0"/>
                      </a:rPr>
                      <m:t>𝑛</m:t>
                    </m:r>
                    <m:r>
                      <a:rPr lang="en-US">
                        <a:latin typeface="Cambria Math" panose="02040503050406030204" pitchFamily="18" charset="0"/>
                      </a:rPr>
                      <m:t>!</m:t>
                    </m:r>
                  </m:oMath>
                </a14:m>
                <a:r>
                  <a:rPr lang="en-US" sz="2800" dirty="0"/>
                  <a:t>, is the product of all positive integers from </a:t>
                </a:r>
                <a14:m>
                  <m:oMath xmlns:m="http://schemas.openxmlformats.org/officeDocument/2006/math">
                    <m:r>
                      <a:rPr lang="en-US">
                        <a:latin typeface="Cambria Math" panose="02040503050406030204" pitchFamily="18" charset="0"/>
                      </a:rPr>
                      <m:t>𝑛</m:t>
                    </m:r>
                  </m:oMath>
                </a14:m>
                <a:r>
                  <a:rPr lang="en-US" sz="2800" dirty="0"/>
                  <a:t> through </a:t>
                </a:r>
                <a14:m>
                  <m:oMath xmlns:m="http://schemas.openxmlformats.org/officeDocument/2006/math">
                    <m:r>
                      <a:rPr lang="en-US" sz="2800" i="1" dirty="0" smtClean="0">
                        <a:latin typeface="Cambria Math" panose="02040503050406030204" pitchFamily="18" charset="0"/>
                      </a:rPr>
                      <m:t>1</m:t>
                    </m:r>
                  </m:oMath>
                </a14:m>
                <a:r>
                  <a:rPr lang="en-US" sz="2800" dirty="0"/>
                  <a:t>.</a:t>
                </a:r>
              </a:p>
              <a:p>
                <a:pPr algn="ctr">
                  <a:defRPr sz="2800"/>
                </a:pPr>
                <a14:m>
                  <m:oMathPara xmlns:m="http://schemas.openxmlformats.org/officeDocument/2006/math">
                    <m:oMathParaPr>
                      <m:jc m:val="centerGroup"/>
                    </m:oMathParaPr>
                    <m:oMath xmlns:m="http://schemas.openxmlformats.org/officeDocument/2006/math">
                      <m:r>
                        <a:rPr lang="en-US">
                          <a:latin typeface="Cambria Math" panose="02040503050406030204" pitchFamily="18" charset="0"/>
                        </a:rPr>
                        <m:t>𝑛</m:t>
                      </m:r>
                      <m:r>
                        <a:rPr lang="en-US">
                          <a:latin typeface="Cambria Math" panose="02040503050406030204" pitchFamily="18" charset="0"/>
                        </a:rPr>
                        <m:t>!=</m:t>
                      </m:r>
                      <m:r>
                        <a:rPr lang="en-US">
                          <a:latin typeface="Cambria Math" panose="02040503050406030204" pitchFamily="18" charset="0"/>
                        </a:rPr>
                        <m:t>𝑛</m:t>
                      </m:r>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e>
                      </m:d>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3</m:t>
                          </m:r>
                        </m:e>
                      </m:d>
                      <m:d>
                        <m:dPr>
                          <m:ctrlPr>
                            <a:rPr lang="ar-AE" i="1">
                              <a:latin typeface="Cambria Math" panose="02040503050406030204" pitchFamily="18" charset="0"/>
                            </a:rPr>
                          </m:ctrlPr>
                        </m:dPr>
                        <m:e>
                          <m:r>
                            <a:rPr lang="ar-AE">
                              <a:latin typeface="Cambria Math" panose="02040503050406030204" pitchFamily="18" charset="0"/>
                            </a:rPr>
                            <m:t>2</m:t>
                          </m:r>
                        </m:e>
                      </m:d>
                      <m:d>
                        <m:dPr>
                          <m:ctrlPr>
                            <a:rPr lang="ar-AE" i="1">
                              <a:latin typeface="Cambria Math" panose="02040503050406030204" pitchFamily="18" charset="0"/>
                            </a:rPr>
                          </m:ctrlPr>
                        </m:dPr>
                        <m:e>
                          <m:r>
                            <a:rPr lang="ar-AE">
                              <a:latin typeface="Cambria Math" panose="02040503050406030204" pitchFamily="18" charset="0"/>
                            </a:rPr>
                            <m:t>1</m:t>
                          </m:r>
                        </m:e>
                      </m:d>
                    </m:oMath>
                  </m:oMathPara>
                </a14:m>
                <a:endParaRPr lang="ar-AE" i="1" dirty="0">
                  <a:latin typeface="Cambria Math" panose="02040503050406030204" pitchFamily="18" charset="0"/>
                </a:endParaRPr>
              </a:p>
              <a:p>
                <a:pPr>
                  <a:defRPr sz="2800"/>
                </a:pPr>
                <a14:m>
                  <m:oMath xmlns:m="http://schemas.openxmlformats.org/officeDocument/2006/math">
                    <m:r>
                      <a:rPr lang="ar-AE">
                        <a:latin typeface="Cambria Math" panose="02040503050406030204" pitchFamily="18" charset="0"/>
                      </a:rPr>
                      <m:t>𝑛</m:t>
                    </m:r>
                    <m:r>
                      <a:rPr lang="ar-AE">
                        <a:latin typeface="Cambria Math" panose="02040503050406030204" pitchFamily="18" charset="0"/>
                      </a:rPr>
                      <m:t>!</m:t>
                    </m:r>
                  </m:oMath>
                </a14:m>
                <a:r>
                  <a:rPr lang="ar-AE" sz="2800" dirty="0"/>
                  <a:t> </a:t>
                </a:r>
                <a:r>
                  <a:rPr lang="en-US" sz="2800" dirty="0"/>
                  <a:t>is read as "</a:t>
                </a:r>
                <a14:m>
                  <m:oMath xmlns:m="http://schemas.openxmlformats.org/officeDocument/2006/math">
                    <m:r>
                      <a:rPr lang="en-US">
                        <a:latin typeface="Cambria Math" panose="02040503050406030204" pitchFamily="18" charset="0"/>
                      </a:rPr>
                      <m:t>𝑛</m:t>
                    </m:r>
                  </m:oMath>
                </a14:m>
                <a:r>
                  <a:rPr lang="en-US" sz="2800" dirty="0"/>
                  <a:t> factorial."</a:t>
                </a:r>
              </a:p>
              <a:p>
                <a:pPr>
                  <a:defRPr sz="2800"/>
                </a:pPr>
                <a:r>
                  <a:rPr lang="en-US" sz="2800" b="1" dirty="0"/>
                  <a:t>Note:</a:t>
                </a:r>
                <a:r>
                  <a:rPr lang="en-US" sz="2800" dirty="0"/>
                  <a:t> The factorial of zero is a special case. It is defined as </a:t>
                </a:r>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1</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3280898"/>
              </a:xfrm>
              <a:blipFill>
                <a:blip r:embed="rId3"/>
                <a:stretch>
                  <a:fillRect l="-1328" t="-1473" r="-1993" b="-3867"/>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Simplifying Factorials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IN" sz="2800" dirty="0"/>
                  <a:t>Simplify.</a:t>
                </a:r>
              </a:p>
              <a:p>
                <a:pPr marL="514350" indent="-514350">
                  <a:buFont typeface="+mj-lt"/>
                  <a:buAutoNum type="alphaLcPeriod"/>
                  <a:defRPr sz="2800"/>
                </a:pPr>
                <a:r>
                  <a:rPr lang="en-IN" dirty="0"/>
                  <a:t>​</a:t>
                </a:r>
                <a14:m>
                  <m:oMath xmlns:m="http://schemas.openxmlformats.org/officeDocument/2006/math">
                    <m:r>
                      <a:rPr lang="en-IN">
                        <a:latin typeface="Cambria Math" panose="02040503050406030204" pitchFamily="18" charset="0"/>
                      </a:rPr>
                      <m:t>3</m:t>
                    </m:r>
                    <m:r>
                      <a:rPr lang="en-IN">
                        <a:latin typeface="Cambria Math" panose="02040503050406030204" pitchFamily="18" charset="0"/>
                      </a:rPr>
                      <m:t>!</m:t>
                    </m:r>
                  </m:oMath>
                </a14:m>
                <a:endParaRPr lang="en-IN" dirty="0"/>
              </a:p>
              <a:p>
                <a:pPr marL="514350" indent="-514350">
                  <a:buFont typeface="+mj-lt"/>
                  <a:buAutoNum type="alphaLcPeriod" startAt="2"/>
                  <a:defRPr sz="2800"/>
                </a:pPr>
                <a:r>
                  <a:rPr lang="en-IN" dirty="0"/>
                  <a:t>​</a:t>
                </a:r>
                <a14:m>
                  <m:oMath xmlns:m="http://schemas.openxmlformats.org/officeDocument/2006/math">
                    <m:r>
                      <a:rPr lang="en-IN">
                        <a:latin typeface="Cambria Math" panose="02040503050406030204" pitchFamily="18" charset="0"/>
                      </a:rPr>
                      <m:t>7</m:t>
                    </m:r>
                    <m:r>
                      <a:rPr lang="en-IN">
                        <a:latin typeface="Cambria Math" panose="02040503050406030204" pitchFamily="18" charset="0"/>
                      </a:rPr>
                      <m:t>!</m:t>
                    </m:r>
                  </m:oMath>
                </a14:m>
                <a:endParaRPr lang="en-IN" dirty="0"/>
              </a:p>
              <a:p>
                <a:pPr marL="514350" indent="-514350">
                  <a:buFont typeface="+mj-lt"/>
                  <a:buAutoNum type="alphaLcPeriod" startAt="3"/>
                  <a:defRPr sz="2800"/>
                </a:pPr>
                <a:r>
                  <a:rPr lang="en-IN" dirty="0"/>
                  <a:t>​</a:t>
                </a:r>
                <a14:m>
                  <m:oMath xmlns:m="http://schemas.openxmlformats.org/officeDocument/2006/math">
                    <m:r>
                      <a:rPr lang="en-IN">
                        <a:latin typeface="Cambria Math" panose="02040503050406030204" pitchFamily="18" charset="0"/>
                      </a:rPr>
                      <m:t>11</m:t>
                    </m:r>
                    <m:r>
                      <a:rPr lang="en-IN">
                        <a:latin typeface="Cambria Math" panose="02040503050406030204" pitchFamily="18" charset="0"/>
                      </a:rPr>
                      <m:t>!</m:t>
                    </m:r>
                  </m:oMath>
                </a14:m>
                <a:endParaRPr lang="en-IN" dirty="0"/>
              </a:p>
              <a:p>
                <a:pPr>
                  <a:defRPr sz="2800"/>
                </a:pPr>
                <a:r>
                  <a:rPr lang="en-IN" b="1" dirty="0"/>
                  <a:t>Solution</a:t>
                </a:r>
              </a:p>
              <a:p>
                <a:pPr marL="514350" indent="-514350">
                  <a:buFont typeface="+mj-lt"/>
                  <a:buAutoNum type="alphaLcPeriod"/>
                  <a:defRPr sz="2800"/>
                </a:pPr>
                <a:r>
                  <a:rPr lang="en-IN" dirty="0"/>
                  <a:t>​</a:t>
                </a:r>
                <a14:m>
                  <m:oMath xmlns:m="http://schemas.openxmlformats.org/officeDocument/2006/math">
                    <m:r>
                      <a:rPr lang="en-IN">
                        <a:latin typeface="Cambria Math" panose="02040503050406030204" pitchFamily="18" charset="0"/>
                      </a:rPr>
                      <m:t>3</m:t>
                    </m:r>
                    <m:r>
                      <a:rPr lang="en-IN">
                        <a:latin typeface="Cambria Math" panose="02040503050406030204" pitchFamily="18" charset="0"/>
                      </a:rPr>
                      <m:t>!=</m:t>
                    </m:r>
                    <m:r>
                      <a:rPr lang="en-US" b="0" i="0"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oMath>
                </a14:m>
                <a:endParaRPr lang="en-IN" dirty="0"/>
              </a:p>
              <a:p>
                <a:pPr marL="514350" indent="-514350">
                  <a:buFont typeface="+mj-lt"/>
                  <a:buAutoNum type="alphaLcPeriod" startAt="2"/>
                  <a:defRPr sz="2800"/>
                </a:pPr>
                <a:r>
                  <a:rPr lang="en-IN" dirty="0"/>
                  <a:t>​</a:t>
                </a:r>
                <a14:m>
                  <m:oMath xmlns:m="http://schemas.openxmlformats.org/officeDocument/2006/math">
                    <m:r>
                      <a:rPr lang="en-IN">
                        <a:latin typeface="Cambria Math" panose="02040503050406030204" pitchFamily="18" charset="0"/>
                      </a:rPr>
                      <m:t>7</m:t>
                    </m:r>
                    <m:r>
                      <a:rPr lang="en-IN">
                        <a:latin typeface="Cambria Math" panose="02040503050406030204" pitchFamily="18" charset="0"/>
                      </a:rPr>
                      <m:t>!=</m:t>
                    </m:r>
                    <m:r>
                      <a:rPr lang="en-US" b="0" i="0" smtClean="0">
                        <a:latin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5040</m:t>
                    </m:r>
                  </m:oMath>
                </a14:m>
                <a:endParaRPr lang="en-IN" dirty="0"/>
              </a:p>
              <a:p>
                <a:pPr marL="514350" indent="-514350">
                  <a:buFont typeface="+mj-lt"/>
                  <a:buAutoNum type="alphaLcPeriod" startAt="3"/>
                  <a:defRPr sz="2800"/>
                </a:pPr>
                <a:r>
                  <a:rPr lang="en-IN" dirty="0"/>
                  <a:t>​</a:t>
                </a:r>
                <a14:m>
                  <m:oMath xmlns:m="http://schemas.openxmlformats.org/officeDocument/2006/math">
                    <m:r>
                      <a:rPr lang="en-IN">
                        <a:latin typeface="Cambria Math" panose="02040503050406030204" pitchFamily="18" charset="0"/>
                      </a:rPr>
                      <m:t>11</m:t>
                    </m:r>
                    <m:r>
                      <a:rPr lang="en-IN">
                        <a:latin typeface="Cambria Math" panose="02040503050406030204" pitchFamily="18" charset="0"/>
                      </a:rPr>
                      <m:t>!=</m:t>
                    </m:r>
                    <m:r>
                      <a:rPr lang="en-US" b="0" i="0" smtClean="0">
                        <a:latin typeface="Cambria Math" panose="02040503050406030204" pitchFamily="18" charset="0"/>
                      </a:rPr>
                      <m:t>11</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oMath>
                </a14:m>
                <a:endParaRPr lang="en-IN" dirty="0"/>
              </a:p>
              <a:p>
                <a:pPr marL="457200" lvl="1" indent="0">
                  <a:buNone/>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39</m:t>
                      </m:r>
                      <m:r>
                        <a:rPr lang="en-US" b="0" i="1" smtClean="0">
                          <a:latin typeface="Cambria Math" panose="02040503050406030204" pitchFamily="18" charset="0"/>
                        </a:rPr>
                        <m:t>,</m:t>
                      </m:r>
                      <m:r>
                        <a:rPr lang="en-US" b="0" i="1" smtClean="0">
                          <a:latin typeface="Cambria Math" panose="02040503050406030204" pitchFamily="18" charset="0"/>
                        </a:rPr>
                        <m:t>916</m:t>
                      </m:r>
                      <m:r>
                        <a:rPr lang="en-US" b="0" i="1" smtClean="0">
                          <a:latin typeface="Cambria Math" panose="02040503050406030204" pitchFamily="18" charset="0"/>
                        </a:rPr>
                        <m:t>,</m:t>
                      </m:r>
                      <m:r>
                        <a:rPr lang="en-US" b="0" i="1" smtClean="0">
                          <a:latin typeface="Cambria Math" panose="02040503050406030204" pitchFamily="18" charset="0"/>
                        </a:rPr>
                        <m:t>800</m:t>
                      </m:r>
                    </m:oMath>
                  </m:oMathPara>
                </a14:m>
                <a:endParaRPr lang="en-IN" dirty="0"/>
              </a:p>
              <a:p>
                <a:pPr indent="-285750">
                  <a:defRPr sz="2800"/>
                </a:pPr>
                <a:r>
                  <a:rPr lang="en-US" dirty="0"/>
                  <a:t>As you can see, factorials increase in value very quickly.</a:t>
                </a:r>
                <a:endParaRPr lang="en-IN" dirty="0"/>
              </a:p>
              <a:p>
                <a:pPr>
                  <a:defRPr sz="2800"/>
                </a:pPr>
                <a:endParaRPr lang="en-IN"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2086" r="-74"/>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Formula: </a:t>
                </a:r>
                <a:r>
                  <a:rPr sz="3200" dirty="0"/>
                  <a:t>Number of Permutations of</a:t>
                </a:r>
                <a:r>
                  <a:rPr sz="2800" dirty="0"/>
                  <a:t> </a:t>
                </a:r>
                <a14:m>
                  <m:oMath xmlns:m="http://schemas.openxmlformats.org/officeDocument/2006/math">
                    <m:r>
                      <a:rPr lang="en-US" sz="2800">
                        <a:latin typeface="Cambria Math" panose="02040503050406030204" pitchFamily="18" charset="0"/>
                      </a:rPr>
                      <m:t>𝑛</m:t>
                    </m:r>
                  </m:oMath>
                </a14:m>
                <a:r>
                  <a:rPr sz="2800" dirty="0"/>
                  <a:t> </a:t>
                </a:r>
                <a:r>
                  <a:rPr sz="3200" dirty="0"/>
                  <a:t>Elements</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630" r="-163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902059"/>
              </a:xfrm>
            </p:spPr>
            <p:txBody>
              <a:bodyPr>
                <a:spAutoFit/>
              </a:bodyPr>
              <a:lstStyle/>
              <a:p>
                <a:r>
                  <a:rPr lang="en-US" dirty="0"/>
                  <a:t>The number of permutations of </a:t>
                </a:r>
                <a14:m>
                  <m:oMath xmlns:m="http://schemas.openxmlformats.org/officeDocument/2006/math">
                    <m:r>
                      <a:rPr lang="en-US" i="1" dirty="0" smtClean="0">
                        <a:latin typeface="Cambria Math" panose="02040503050406030204" pitchFamily="18" charset="0"/>
                      </a:rPr>
                      <m:t>𝑛</m:t>
                    </m:r>
                  </m:oMath>
                </a14:m>
                <a:r>
                  <a:rPr lang="en-US" dirty="0"/>
                  <a:t> elements can be calculated by the following formula</a:t>
                </a:r>
                <a:r>
                  <a:rPr sz="2800" dirty="0"/>
                  <a:t>.</a:t>
                </a:r>
              </a:p>
              <a:p>
                <a:pPr algn="ctr">
                  <a:defRPr sz="2800"/>
                </a:pPr>
                <a14:m>
                  <m:oMathPara xmlns:m="http://schemas.openxmlformats.org/officeDocument/2006/math">
                    <m:oMathParaPr>
                      <m:jc m:val="centerGroup"/>
                    </m:oMathParaPr>
                    <m:oMath xmlns:m="http://schemas.openxmlformats.org/officeDocument/2006/math">
                      <m:r>
                        <a:rPr>
                          <a:latin typeface="Cambria Math" panose="02040503050406030204" pitchFamily="18" charset="0"/>
                        </a:rPr>
                        <m:t>𝑛</m:t>
                      </m:r>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𝑛</m:t>
                          </m:r>
                          <m:r>
                            <a:rPr>
                              <a:latin typeface="Cambria Math" panose="02040503050406030204" pitchFamily="18" charset="0"/>
                            </a:rPr>
                            <m:t>−</m:t>
                          </m:r>
                          <m:r>
                            <a:rPr>
                              <a:latin typeface="Cambria Math" panose="02040503050406030204" pitchFamily="18" charset="0"/>
                            </a:rPr>
                            <m:t>1</m:t>
                          </m:r>
                        </m:e>
                      </m:d>
                      <m:r>
                        <a:rPr>
                          <a:latin typeface="Cambria Math" panose="02040503050406030204" pitchFamily="18" charset="0"/>
                        </a:rPr>
                        <m:t>⋅…⋅</m:t>
                      </m:r>
                      <m:r>
                        <a:rPr>
                          <a:latin typeface="Cambria Math" panose="02040503050406030204" pitchFamily="18" charset="0"/>
                        </a:rPr>
                        <m:t>2</m:t>
                      </m:r>
                      <m:r>
                        <a:rPr>
                          <a:latin typeface="Cambria Math" panose="02040503050406030204" pitchFamily="18" charset="0"/>
                        </a:rPr>
                        <m:t>⋅</m:t>
                      </m:r>
                      <m:r>
                        <a:rPr>
                          <a:latin typeface="Cambria Math" panose="02040503050406030204" pitchFamily="18" charset="0"/>
                        </a:rPr>
                        <m:t>1</m:t>
                      </m:r>
                      <m:r>
                        <a:rPr>
                          <a:latin typeface="Cambria Math" panose="02040503050406030204" pitchFamily="18" charset="0"/>
                        </a:rPr>
                        <m:t>=</m:t>
                      </m:r>
                      <m:r>
                        <a:rPr>
                          <a:latin typeface="Cambria Math" panose="02040503050406030204" pitchFamily="18" charset="0"/>
                        </a:rPr>
                        <m:t>𝑛</m:t>
                      </m:r>
                      <m:r>
                        <a:rPr>
                          <a:latin typeface="Cambria Math" panose="02040503050406030204" pitchFamily="18" charset="0"/>
                        </a:rPr>
                        <m:t>!</m:t>
                      </m:r>
                    </m:oMath>
                  </m:oMathPara>
                </a14:m>
                <a:endParaRPr lang="en-US" sz="2800" dirty="0"/>
              </a:p>
              <a:p>
                <a:pPr>
                  <a:defRPr sz="2800"/>
                </a:pPr>
                <a:r>
                  <a:rPr sz="2800" dirty="0"/>
                  <a:t>That is, </a:t>
                </a:r>
                <a14:m>
                  <m:oMath xmlns:m="http://schemas.openxmlformats.org/officeDocument/2006/math">
                    <m:r>
                      <a:rPr lang="en-US">
                        <a:latin typeface="Cambria Math" panose="02040503050406030204" pitchFamily="18" charset="0"/>
                      </a:rPr>
                      <m:t>𝑛</m:t>
                    </m:r>
                  </m:oMath>
                </a14:m>
                <a:r>
                  <a:rPr sz="2800" dirty="0"/>
                  <a:t> elements can be arranged in </a:t>
                </a:r>
                <a14:m>
                  <m:oMath xmlns:m="http://schemas.openxmlformats.org/officeDocument/2006/math">
                    <m:r>
                      <a:rPr>
                        <a:latin typeface="Cambria Math" panose="02040503050406030204" pitchFamily="18" charset="0"/>
                      </a:rPr>
                      <m:t>𝑛</m:t>
                    </m:r>
                    <m:r>
                      <a:rPr>
                        <a:latin typeface="Cambria Math" panose="02040503050406030204" pitchFamily="18" charset="0"/>
                      </a:rPr>
                      <m:t>!</m:t>
                    </m:r>
                  </m:oMath>
                </a14:m>
                <a:r>
                  <a:rPr sz="2800" dirty="0"/>
                  <a:t> ways.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902059"/>
              </a:xfrm>
              <a:blipFill>
                <a:blip r:embed="rId3"/>
                <a:stretch>
                  <a:fillRect l="-1328" t="-2524" b="-7256"/>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890</Words>
  <Application>Microsoft Office PowerPoint</Application>
  <PresentationFormat>On-screen Show (4:3)</PresentationFormat>
  <Paragraphs>66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Cambria Math</vt:lpstr>
      <vt:lpstr>Courier New</vt:lpstr>
      <vt:lpstr>Arial</vt:lpstr>
      <vt:lpstr>Office Theme</vt:lpstr>
      <vt:lpstr>Section 9.4</vt:lpstr>
      <vt:lpstr>Definition: The Fundamental Counting Principle</vt:lpstr>
      <vt:lpstr>Definition: The Fundamental Counting Principle (cont.)</vt:lpstr>
      <vt:lpstr>Example 1: Using the Fundamental Counting Principle</vt:lpstr>
      <vt:lpstr>Example 1: Using the Fundamental Counting Principle (cont.)</vt:lpstr>
      <vt:lpstr>Definition: Permutation</vt:lpstr>
      <vt:lpstr>Definition: n Factorial (n!)</vt:lpstr>
      <vt:lpstr>Example 2: Simplifying Factorials</vt:lpstr>
      <vt:lpstr>Formula: Number of Permutations of n Elements</vt:lpstr>
      <vt:lpstr>Formula: Number of Permutations of n Elements Taken r at a Time</vt:lpstr>
      <vt:lpstr>Example 3: Calculating the Number of Permutations of n Elements Taken r at a Time</vt:lpstr>
      <vt:lpstr>Example 3: Calculating the Number of Permutations of n Elements Taken r at a Time (cont.)</vt:lpstr>
      <vt:lpstr>Example 4: Calculating the Number of Permutations of n Elements Taken r at a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125</cp:revision>
  <dcterms:created xsi:type="dcterms:W3CDTF">2013-04-26T14:43:13Z</dcterms:created>
  <dcterms:modified xsi:type="dcterms:W3CDTF">2024-09-19T14:41:35Z</dcterms:modified>
</cp:coreProperties>
</file>