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67" r:id="rId5"/>
    <p:sldId id="260" r:id="rId6"/>
    <p:sldId id="268" r:id="rId7"/>
    <p:sldId id="269" r:id="rId8"/>
    <p:sldId id="262" r:id="rId9"/>
    <p:sldId id="270" r:id="rId10"/>
    <p:sldId id="271" r:id="rId11"/>
    <p:sldId id="272" r:id="rId12"/>
    <p:sldId id="264" r:id="rId13"/>
    <p:sldId id="273" r:id="rId14"/>
    <p:sldId id="274" r:id="rId15"/>
    <p:sldId id="275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Using Counting Methods to Find Probability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9.6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</a:t>
            </a:r>
            <a:r>
              <a:rPr lang="en-US" dirty="0"/>
              <a:t>Application: </a:t>
            </a:r>
            <a:r>
              <a:rPr dirty="0"/>
              <a:t>Calculating Probabilities Using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Pre>
                            <m:sPre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sPr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336</m:t>
                          </m:r>
                        </m:e>
                      </m:sPre>
                    </m:oMath>
                  </m:oMathPara>
                </a14:m>
                <a:endParaRPr lang="en-US" sz="2800" dirty="0"/>
              </a:p>
              <a:p>
                <a:r>
                  <a:rPr lang="en-US" dirty="0"/>
                  <a:t>Now, calculate the size of the sample space where all combinations are considered. Since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dirty="0"/>
                  <a:t> candies, this is a combination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dirty="0"/>
                  <a:t> elements taken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at a time</a:t>
                </a:r>
                <a:r>
                  <a:rPr lang="en-IN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1001</m:t>
                          </m:r>
                        </m:e>
                      </m:sPre>
                    </m:oMath>
                  </m:oMathPara>
                </a14:m>
                <a:endParaRPr lang="en-US" sz="2800" dirty="0"/>
              </a:p>
              <a:p>
                <a:r>
                  <a:rPr lang="en-US" dirty="0"/>
                  <a:t>Finally, substitute these values into the probability formula and simplify, if possible.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336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1001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143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r="-2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1631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</a:t>
            </a:r>
            <a:r>
              <a:rPr lang="en-US" dirty="0"/>
              <a:t>Application: </a:t>
            </a:r>
            <a:r>
              <a:rPr dirty="0"/>
              <a:t>Calculating Probabilities Using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Thus, the probability of grabbing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chocolate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mints 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48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143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345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</a:t>
            </a:r>
            <a:r>
              <a:rPr lang="en-US" dirty="0"/>
              <a:t> Application:</a:t>
            </a:r>
            <a:r>
              <a:rPr dirty="0"/>
              <a:t> Calculating Probabilities Using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At the beginning of the day, an animal rescue facility had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US" sz="2800" dirty="0"/>
                  <a:t> animals: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US" sz="2800" dirty="0"/>
                  <a:t> cats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dirty="0"/>
                  <a:t> dogs. During the day,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animals were adopted. What is the probability that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cats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dogs were adopted</a:t>
                </a:r>
                <a:r>
                  <a:rPr sz="2800" dirty="0"/>
                  <a:t>?</a:t>
                </a:r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sz="2800" dirty="0"/>
                  <a:t>Since the order in which the animals are adopted does not matter, this is a combination problem.</a:t>
                </a:r>
              </a:p>
              <a:p>
                <a:r>
                  <a:rPr lang="en-US" sz="2800" dirty="0"/>
                  <a:t>To determine the size of the event that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cats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dogs were adopted, we need to use the combination formula twice and then use the fundamental counting principle.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</a:t>
            </a:r>
            <a:r>
              <a:rPr lang="en-US" dirty="0"/>
              <a:t> Application:</a:t>
            </a:r>
            <a:r>
              <a:rPr dirty="0"/>
              <a:t> Calculating Probabilities Using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First, determine the number of ways to choose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cats out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US" dirty="0"/>
                  <a:t> options.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4!7!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∙10∙9∙8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7!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4∙3∙2∙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1∙7!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=330</m:t>
                          </m:r>
                        </m:e>
                      </m:sPre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Next, determine the number of ways to choose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dogs out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/>
                  <a:t> options.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2!5!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∙6∙5!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1∙5!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=21</m:t>
                          </m:r>
                        </m:e>
                      </m:sPre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 number of different ways to choose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cats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dogs can be found using the fundamental counting principle.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b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896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</a:t>
            </a:r>
            <a:r>
              <a:rPr lang="en-US" dirty="0"/>
              <a:t> Application:</a:t>
            </a:r>
            <a:r>
              <a:rPr dirty="0"/>
              <a:t> Calculating Probabilities Using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Pre>
                            <m:sPre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=330</m:t>
                              </m:r>
                            </m:e>
                          </m:sPr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21=6930</m:t>
                          </m:r>
                        </m:e>
                      </m:sPre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Now, calculate the size of the sample space where all combinations are considered. Since 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US" sz="2800" dirty="0"/>
                  <a:t> animals total, the size of the sample space is a combination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US" sz="2800" dirty="0"/>
                  <a:t> elements taken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at a time.</a:t>
                </a:r>
              </a:p>
              <a:p>
                <a:pPr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sPre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6!12!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18∙17∙16∙15∙14∙13∙12!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6∙5∙4∙3∙2∙1∙12!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        =18,564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Finally, substitute these values into the probability formula and simplify, if possible.</a:t>
                </a:r>
              </a:p>
              <a:p>
                <a:endParaRPr lang="en-US" sz="2800" dirty="0"/>
              </a:p>
              <a:p>
                <a:endParaRPr lang="en-US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3638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</a:t>
            </a:r>
            <a:r>
              <a:rPr lang="en-US" dirty="0"/>
              <a:t> Application:</a:t>
            </a:r>
            <a:r>
              <a:rPr dirty="0"/>
              <a:t> Calculating Probabilities Using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6930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564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442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Thus, the probability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cats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dogs being adopted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165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442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endParaRPr lang="en-US" sz="2800" dirty="0"/>
              </a:p>
              <a:p>
                <a:endParaRPr lang="en-US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962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Review of Probability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A </a:t>
                </a:r>
                <a:r>
                  <a:rPr lang="en-US" sz="2800" b="1" dirty="0"/>
                  <a:t>trial</a:t>
                </a:r>
                <a:r>
                  <a:rPr lang="en-US" sz="2800" dirty="0"/>
                  <a:t> is a repetition of the same procedure.</a:t>
                </a:r>
              </a:p>
              <a:p>
                <a:r>
                  <a:rPr lang="en-US" sz="2800" dirty="0"/>
                  <a:t>An </a:t>
                </a:r>
                <a:r>
                  <a:rPr lang="en-US" sz="2800" b="1" dirty="0"/>
                  <a:t>outcome</a:t>
                </a:r>
                <a:r>
                  <a:rPr lang="en-US" sz="2800" dirty="0"/>
                  <a:t> of a trial is the observed value of the variable we are measuring in an experiment.</a:t>
                </a:r>
              </a:p>
              <a:p>
                <a:r>
                  <a:rPr lang="en-US" sz="2800" dirty="0"/>
                  <a:t>The </a:t>
                </a:r>
                <a:r>
                  <a:rPr lang="en-US" sz="2800" b="1" dirty="0"/>
                  <a:t>sample space</a:t>
                </a:r>
                <a:r>
                  <a:rPr lang="en-US" sz="2800" dirty="0"/>
                  <a:t> is the set of every potential outcome that could occur in one trial of an experiment.</a:t>
                </a:r>
              </a:p>
              <a:p>
                <a:r>
                  <a:rPr lang="en-US" sz="2800" dirty="0"/>
                  <a:t>An </a:t>
                </a:r>
                <a:r>
                  <a:rPr lang="en-US" sz="2800" b="1" dirty="0"/>
                  <a:t>event</a:t>
                </a:r>
                <a:r>
                  <a:rPr lang="en-US" sz="2800" dirty="0"/>
                  <a:t> (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800" dirty="0"/>
                  <a:t>) is a set of outcomes.</a:t>
                </a:r>
              </a:p>
              <a:p>
                <a:r>
                  <a:rPr lang="en-US" sz="2800" dirty="0"/>
                  <a:t>The </a:t>
                </a:r>
                <a:r>
                  <a:rPr lang="en-US" sz="2800" b="1" dirty="0"/>
                  <a:t>probability of an event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US" sz="2800" b="1" dirty="0"/>
                  <a:t> </a:t>
                </a:r>
                <a:r>
                  <a:rPr lang="en-US" sz="2800" dirty="0"/>
                  <a:t>occurring is defined as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ar-AE">
                            <a:latin typeface="Cambria Math" panose="02040503050406030204" pitchFamily="18" charset="0"/>
                          </a:rPr>
                          <m:t>𝑃</m:t>
                        </m:r>
                      </m:fName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e>
                    </m:func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/>
                          <m:t>number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of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outcomes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in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𝐸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/>
                          <m:t>total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number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of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outcomes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in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the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sample</m:t>
                        </m:r>
                        <m:r>
                          <m:rPr>
                            <m:nor/>
                          </m:rPr>
                          <a:rPr lang="en-US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space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98" r="-140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</a:t>
            </a:r>
            <a:r>
              <a:rPr lang="en-US" dirty="0"/>
              <a:t>Application: </a:t>
            </a:r>
            <a:r>
              <a:rPr dirty="0"/>
              <a:t>Calculating Probabilities Using Permutations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dirty="0"/>
                  <a:t>Your gym locker has a padlock on it that requires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-number code, and you’ve forgotten the code. You only remember that each of the three numbers is different.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The lock dial has the numbers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through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US" dirty="0"/>
                  <a:t>. What’s the probability that you correctly guess your combination on the first try</a:t>
                </a:r>
                <a:r>
                  <a:rPr sz="2800" dirty="0"/>
                  <a:t>?</a:t>
                </a:r>
                <a:endParaRPr lang="en-US" sz="2800" dirty="0"/>
              </a:p>
              <a:p>
                <a:pPr>
                  <a:spcBef>
                    <a:spcPts val="0"/>
                  </a:spcBef>
                </a:pPr>
                <a:r>
                  <a:rPr lang="en-IN" b="1" dirty="0"/>
                  <a:t>Solution</a:t>
                </a:r>
              </a:p>
              <a:p>
                <a:pPr>
                  <a:spcBef>
                    <a:spcPts val="0"/>
                  </a:spcBef>
                </a:pPr>
                <a:r>
                  <a:rPr lang="en-US" sz="2800" dirty="0"/>
                  <a:t>Since only one combination will open the lock, the number of outcomes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spcBef>
                    <a:spcPts val="0"/>
                  </a:spcBef>
                </a:pPr>
                <a:r>
                  <a:rPr lang="en-US" sz="2800" dirty="0"/>
                  <a:t>Now we need to determine the size of the sample space. Since the order of the numbers in the combination matters, this is a permutation. 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2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</a:t>
            </a:r>
            <a:r>
              <a:rPr lang="en-US" dirty="0"/>
              <a:t>Application: </a:t>
            </a:r>
            <a:r>
              <a:rPr dirty="0"/>
              <a:t>Calculating Probabilities Using Permutations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Since 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US" sz="2800" dirty="0"/>
                  <a:t> numbers on the lock dial, this is a permutation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US" sz="2800" dirty="0"/>
                  <a:t> elements taken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at a time.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sPre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30!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30−3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30!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27!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∙29∙28=24,360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Substitute these values into the probability formula and simplify, if possible</a:t>
                </a:r>
                <a:r>
                  <a:rPr lang="en-US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24,360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Thus, the probability that you will randomly guess your code on the first try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24,360</m:t>
                        </m:r>
                      </m:den>
                    </m:f>
                  </m:oMath>
                </a14:m>
                <a:r>
                  <a:rPr lang="en-US" sz="2800" dirty="0"/>
                  <a:t>. It seems unlikely that you will succeed in opening your locker by guessing.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2296" b="-11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862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</a:t>
            </a:r>
            <a:r>
              <a:rPr lang="en-US" dirty="0"/>
              <a:t> Application:</a:t>
            </a:r>
            <a:r>
              <a:rPr dirty="0"/>
              <a:t> Calculating Probabilities Using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sz="2800" dirty="0"/>
                  <a:t>A math club is sending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sz="2800" dirty="0"/>
                  <a:t> random members to a conference. There are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sz="2800" dirty="0"/>
                  <a:t> math majors and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sz="2800" dirty="0"/>
                  <a:t> statistics majors in the club. What is the probability that only math majors are selected to go to the conference?</a:t>
                </a:r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sz="2800" dirty="0"/>
                  <a:t>Since the order in which the members are selected does not matter, this is a combination problem.</a:t>
                </a:r>
              </a:p>
              <a:p>
                <a:r>
                  <a:rPr lang="en-US" sz="2800" dirty="0"/>
                  <a:t>First, determine the size of the event where only math majors are selected. We know that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members are going to the conference and 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sz="2800" dirty="0"/>
                  <a:t> math majors in the club, so this is a combination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sz="2800" dirty="0"/>
                  <a:t> elements taken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at a time.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1630" b="-33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</a:t>
            </a:r>
            <a:r>
              <a:rPr lang="en-US" dirty="0"/>
              <a:t> Application:</a:t>
            </a:r>
            <a:r>
              <a:rPr dirty="0"/>
              <a:t> Calculating Probabilities Using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3!6!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∙8∙7∙6!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∙2∙1∙6!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=84</m:t>
                          </m:r>
                        </m:e>
                      </m:sPre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600"/>
                  </a:spcBef>
                </a:pPr>
                <a:r>
                  <a:rPr lang="en-US" sz="2800" dirty="0"/>
                  <a:t>Now, determine the size of the sample space where all members are considered. 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9+5=14</m:t>
                    </m:r>
                  </m:oMath>
                </a14:m>
                <a:r>
                  <a:rPr lang="en-US" sz="2800" dirty="0"/>
                  <a:t> members in the math club, so this is a combination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sz="2800" dirty="0"/>
                  <a:t> elements taken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at a time.</a:t>
                </a:r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14!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3!11!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∙13∙12∙11!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∙2∙1∙11!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=364</m:t>
                          </m:r>
                        </m:e>
                      </m:sPre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600"/>
                  </a:spcBef>
                </a:pPr>
                <a:r>
                  <a:rPr lang="en-US" sz="2800" dirty="0"/>
                  <a:t>Finally, take these values and substitute them into the probability formula and simplify, if possible.</a:t>
                </a: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r="-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7143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</a:t>
            </a:r>
            <a:r>
              <a:rPr lang="en-US" dirty="0"/>
              <a:t> Application:</a:t>
            </a:r>
            <a:r>
              <a:rPr dirty="0"/>
              <a:t> Calculating Probabilities Using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2800" dirty="0"/>
                  <a:t>So there is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2800" dirty="0"/>
                  <a:t> chance that only math majors will be selected to go to the conference. Notice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23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which means there is approximately a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 </m:t>
                    </m:r>
                  </m:oMath>
                </a14:m>
                <a:r>
                  <a:rPr lang="en-US" sz="2800" dirty="0"/>
                  <a:t>chance that only math majors are selected.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r="-20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7344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</a:t>
            </a:r>
            <a:r>
              <a:rPr lang="en-US" dirty="0"/>
              <a:t>Application: </a:t>
            </a:r>
            <a:r>
              <a:rPr dirty="0"/>
              <a:t>Calculating Probabilities Using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A candy bowl contains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sz="2800" dirty="0"/>
                  <a:t> candies: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chocolates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sz="2800" dirty="0"/>
                  <a:t> mints. You randomly grab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pieces of candy. What is the probability that you grabbed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chocolate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mints</a:t>
                </a:r>
                <a:r>
                  <a:rPr sz="2800" dirty="0"/>
                  <a:t>?</a:t>
                </a:r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sz="2800" dirty="0"/>
                  <a:t>Since the order in which the candy is chosen does not matter, this is a combination problem.</a:t>
                </a:r>
              </a:p>
              <a:p>
                <a:r>
                  <a:rPr lang="en-US" sz="2800" dirty="0"/>
                  <a:t>To determine the size of the event that you grab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chocolate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mints, we need to use the combination formula twice and then use the fundamental counting principle.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2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</a:t>
            </a:r>
            <a:r>
              <a:rPr lang="en-US" dirty="0"/>
              <a:t>Application: </a:t>
            </a:r>
            <a:r>
              <a:rPr dirty="0"/>
              <a:t>Calculating Probabilities Using Combinations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First, determine the number of ways to choose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chocolate out of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 options.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sPre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Next, determine the number of ways to choose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mints out of the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sz="2800" dirty="0"/>
                  <a:t> options</a:t>
                </a:r>
                <a:r>
                  <a:rPr lang="en-IN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56</m:t>
                          </m:r>
                        </m:e>
                      </m:sPre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The number of different ways to choose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chocolate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mints can be found using the fundamental counting principle.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81" b="-147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6497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1082</Words>
  <Application>Microsoft Office PowerPoint</Application>
  <PresentationFormat>On-screen Show 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Cambria Math</vt:lpstr>
      <vt:lpstr>Courier New</vt:lpstr>
      <vt:lpstr>Arial</vt:lpstr>
      <vt:lpstr>Office Theme</vt:lpstr>
      <vt:lpstr>Section 9.6</vt:lpstr>
      <vt:lpstr>Definition: Review of Probability Terms</vt:lpstr>
      <vt:lpstr>Example 1: Application: Calculating Probabilities Using Permutations</vt:lpstr>
      <vt:lpstr>Example 1: Application: Calculating Probabilities Using Permutations (cont.)</vt:lpstr>
      <vt:lpstr>Example 2: Application: Calculating Probabilities Using Combinations</vt:lpstr>
      <vt:lpstr>Example 2: Application: Calculating Probabilities Using Combinations (cont.)</vt:lpstr>
      <vt:lpstr>Example 2: Application: Calculating Probabilities Using Combinations (cont.)</vt:lpstr>
      <vt:lpstr>Example 3: Application: Calculating Probabilities Using Combinations</vt:lpstr>
      <vt:lpstr>Example 3: Application: Calculating Probabilities Using Combinations (cont.)</vt:lpstr>
      <vt:lpstr>Example 3: Application: Calculating Probabilities Using Combinations (cont.)</vt:lpstr>
      <vt:lpstr>Example 3: Application: Calculating Probabilities Using Combinations (cont.)</vt:lpstr>
      <vt:lpstr>Example 4: Application: Calculating Probabilities Using Combinations</vt:lpstr>
      <vt:lpstr>Example 4: Application: Calculating Probabilities Using Combinations (cont.)</vt:lpstr>
      <vt:lpstr>Example 4: Application: Calculating Probabilities Using Combinations (cont.)</vt:lpstr>
      <vt:lpstr>Example 4: Application: Calculating Probabilities Using Combinations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119</cp:revision>
  <dcterms:created xsi:type="dcterms:W3CDTF">2013-04-26T14:43:13Z</dcterms:created>
  <dcterms:modified xsi:type="dcterms:W3CDTF">2024-09-19T18:35:37Z</dcterms:modified>
</cp:coreProperties>
</file>