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74" r:id="rId3"/>
    <p:sldId id="257" r:id="rId4"/>
    <p:sldId id="275" r:id="rId5"/>
    <p:sldId id="259" r:id="rId6"/>
    <p:sldId id="260" r:id="rId7"/>
    <p:sldId id="276" r:id="rId8"/>
    <p:sldId id="262" r:id="rId9"/>
    <p:sldId id="263" r:id="rId10"/>
    <p:sldId id="277" r:id="rId11"/>
    <p:sldId id="278" r:id="rId12"/>
    <p:sldId id="265" r:id="rId13"/>
    <p:sldId id="266" r:id="rId14"/>
    <p:sldId id="279" r:id="rId15"/>
    <p:sldId id="280" r:id="rId16"/>
    <p:sldId id="268" r:id="rId17"/>
    <p:sldId id="269" r:id="rId18"/>
    <p:sldId id="281" r:id="rId19"/>
    <p:sldId id="282" r:id="rId20"/>
    <p:sldId id="271" r:id="rId21"/>
    <p:sldId id="283" r:id="rId22"/>
    <p:sldId id="284" r:id="rId23"/>
    <p:sldId id="285" r:id="rId24"/>
    <p:sldId id="286" r:id="rId25"/>
    <p:sldId id="273" r:id="rId26"/>
    <p:sldId id="287" r:id="rId27"/>
    <p:sldId id="288" r:id="rId28"/>
    <p:sldId id="289" r:id="rId29"/>
    <p:sldId id="290" r:id="rId30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3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10/30/2024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Matrices and Basic Matrix Operations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A.1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Subtracting Matrices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/>
                  <a:t>Since both matrices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2×2</m:t>
                    </m:r>
                  </m:oMath>
                </a14:m>
                <a:r>
                  <a:rPr lang="en-US" dirty="0"/>
                  <a:t>, they can be subtracted.</a:t>
                </a:r>
                <a:endParaRPr lang="en-US" sz="2800" dirty="0"/>
              </a:p>
              <a:p>
                <a:pPr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</m:d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["/>
                        <m:endChr m:val="]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ar-AE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ar-AE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ar-AE" dirty="0"/>
              </a:p>
              <a:p>
                <a:pPr>
                  <a:defRPr sz="2800"/>
                </a:pP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9156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Subtracting Matrices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2"/>
                </a:pPr>
                <a:r>
                  <a:rPr lang="en-US" dirty="0"/>
                  <a:t>Since both matrices are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they can be subtracted.</a:t>
                </a:r>
                <a:endParaRPr lang="en-US" sz="2800" dirty="0"/>
              </a:p>
              <a:p>
                <a:pPr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</m:m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d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5614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Product of a Scalar and a Matrix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19628"/>
            <a:ext cx="8229600" cy="954107"/>
          </a:xfrm>
        </p:spPr>
        <p:txBody>
          <a:bodyPr>
            <a:spAutoFit/>
          </a:bodyPr>
          <a:lstStyle/>
          <a:p>
            <a:r>
              <a:rPr lang="en-US" sz="2800" dirty="0"/>
              <a:t>To find the product of a scalar and a matrix, multiply each entry of the matrix by the scalar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Multiplying a Matrix by a Scalar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Find the product.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7</m:t>
                    </m:r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  <m:r>
                      <a:rPr>
                        <a:latin typeface="Cambria Math" panose="02040503050406030204" pitchFamily="18" charset="0"/>
                      </a:rPr>
                      <m:t>=−</m:t>
                    </m:r>
                    <m:r>
                      <a:rPr>
                        <a:latin typeface="Cambria Math" panose="02040503050406030204" pitchFamily="18" charset="0"/>
                      </a:rPr>
                      <m:t>7</m:t>
                    </m:r>
                    <m:d>
                      <m:dPr>
                        <m:begChr m:val="["/>
                        <m:endChr m:val="]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eqArr>
                      </m:e>
                    </m:d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5</m:t>
                    </m:r>
                    <m:r>
                      <a:rPr>
                        <a:latin typeface="Cambria Math" panose="02040503050406030204" pitchFamily="18" charset="0"/>
                      </a:rPr>
                      <m:t>𝐵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5</m:t>
                    </m:r>
                    <m:d>
                      <m:dPr>
                        <m:begChr m:val="["/>
                        <m:endChr m:val="]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Multiplying a Matrix by a Scalar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defRPr sz="2800"/>
                </a:pPr>
                <a:r>
                  <a:rPr lang="en-US" sz="3000" b="1" dirty="0"/>
                  <a:t>Solution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sz="3000" dirty="0"/>
                  <a:t>To find the product, multiply each entry of matrix </a:t>
                </a:r>
                <a14:m>
                  <m:oMath xmlns:m="http://schemas.openxmlformats.org/officeDocument/2006/math">
                    <m:r>
                      <a:rPr lang="en-US" sz="30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3000" dirty="0"/>
                  <a:t> by the scalar </a:t>
                </a:r>
                <a14:m>
                  <m:oMath xmlns:m="http://schemas.openxmlformats.org/officeDocument/2006/math">
                    <m:r>
                      <a:rPr lang="en-US" sz="30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000" i="1" dirty="0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sz="3000" dirty="0"/>
                  <a:t>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7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d>
                            </m:e>
                          </m:eqArr>
                        </m:e>
                      </m: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28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35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778" t="-24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2667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Multiplying a Matrix by a Scalar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sz="3000" dirty="0"/>
                  <a:t>To find the product, multiply each entry of matrix </a:t>
                </a:r>
                <a14:m>
                  <m:oMath xmlns:m="http://schemas.openxmlformats.org/officeDocument/2006/math">
                    <m:r>
                      <a:rPr lang="en-US" sz="3000" b="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3000" dirty="0"/>
                  <a:t> by the scalar </a:t>
                </a:r>
                <a14:m>
                  <m:oMath xmlns:m="http://schemas.openxmlformats.org/officeDocument/2006/math">
                    <m:r>
                      <a:rPr lang="en-US" sz="3000" b="0" i="0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3000" dirty="0"/>
                  <a:t>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</m:mr>
                          </m: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  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</m:mr>
                          </m: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  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mr>
                          </m: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  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778" t="-1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50136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Multiplication with Matrices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17476"/>
                <a:ext cx="8229600" cy="3166060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US" sz="2800" dirty="0"/>
                  <a:t>If matrix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 has dimensions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800" dirty="0"/>
                  <a:t> and matrix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/>
                  <a:t> has dimensions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800" dirty="0"/>
                  <a:t>, then the product of matrices </a:t>
                </a:r>
                <a:br>
                  <a:rPr lang="en-US" i="1" dirty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/>
                  <a:t> (denoted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𝐴𝐵</m:t>
                    </m:r>
                  </m:oMath>
                </a14:m>
                <a:r>
                  <a:rPr lang="en-US" sz="2800" dirty="0"/>
                  <a:t>) is an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800" dirty="0"/>
                  <a:t> matrix. The entry in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th</m:t>
                        </m:r>
                      </m:sup>
                    </m:sSup>
                  </m:oMath>
                </a14:m>
                <a:r>
                  <a:rPr lang="en-US" sz="2800" dirty="0"/>
                  <a:t> row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th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column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/>
                  <a:t> is found by multiplying each entry from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th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row of matrix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 by each corresponding entry of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th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column of matrix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/>
                  <a:t> and then finding the sum of these products.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17476"/>
                <a:ext cx="8229600" cy="3166060"/>
              </a:xfrm>
              <a:blipFill>
                <a:blip r:embed="rId2"/>
                <a:stretch>
                  <a:fillRect l="-1328" t="-1333" r="-517" b="-381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Multiplying Two Matrices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Let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 be a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800" dirty="0"/>
                  <a:t> matrix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/>
                  <a:t> be a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matrix. Determine if the given products can be found. If the product can be found, state the dimensions of the resulting matrix.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𝐴𝐵</m:t>
                    </m:r>
                  </m:oMath>
                </a14:m>
                <a:endParaRPr lang="en-US" sz="2800" dirty="0">
                  <a:latin typeface="Cambria Math"/>
                </a:endParaRP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𝐵𝐴</m:t>
                    </m:r>
                  </m:oMath>
                </a14:m>
                <a:endParaRPr lang="en-US" sz="2800" dirty="0">
                  <a:latin typeface="Cambria Math"/>
                </a:endParaRP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To determine if the product can be found, we must compare the dimensions of each matrix.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Multiplying Two Matrices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Since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columns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rows, the product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𝐴𝐵</m:t>
                    </m:r>
                  </m:oMath>
                </a14:m>
                <a:r>
                  <a:rPr lang="en-US" dirty="0"/>
                  <a:t> can be found. The dimensions of the resulting matrix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𝐴𝐵</m:t>
                    </m:r>
                  </m:oMath>
                </a14:m>
                <a:r>
                  <a:rPr lang="en-US" dirty="0"/>
                  <a:t> will 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316CC47E-50FB-618C-4ED3-F1E478A7DC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473" y="1314062"/>
            <a:ext cx="3077004" cy="1667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8984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Multiplying Two Matrices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Using a similar comparison, we see that matrix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columns and matrix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rows. This means the product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𝐵𝐴</m:t>
                    </m:r>
                  </m:oMath>
                </a14:m>
                <a:r>
                  <a:rPr lang="en-US" dirty="0"/>
                  <a:t> cannot be found.</a:t>
                </a:r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 r="-125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2A042332-D537-0B42-773D-A21F11900E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200" y="2667000"/>
            <a:ext cx="3286584" cy="1105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118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72254"/>
                <a:ext cx="8229600" cy="4315027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US" dirty="0"/>
                  <a:t>Notation with a smaller number to the right and below the variable is called subscript notation. For example,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is read “a sub one”.</a:t>
                </a:r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sz="2800" dirty="0"/>
                  <a:t>Notation with two smaller numbers to the right and below the variable is called double subscript notation. For example,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i="1" baseline="-25000" dirty="0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US" sz="2800" dirty="0"/>
                  <a:t> is read “a sub one two”.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72254"/>
                <a:ext cx="8229600" cy="4315027"/>
              </a:xfrm>
              <a:blipFill>
                <a:blip r:embed="rId2"/>
                <a:stretch>
                  <a:fillRect l="-1328" t="-982" r="-517" b="-266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524825E5-B3FD-7E3E-7572-30815325CCFE}"/>
              </a:ext>
            </a:extLst>
          </p:cNvPr>
          <p:cNvSpPr txBox="1"/>
          <p:nvPr/>
        </p:nvSpPr>
        <p:spPr>
          <a:xfrm>
            <a:off x="1950098" y="3606281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Variable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9E427F2-C57A-BA5E-0E45-940928C32C9F}"/>
                  </a:ext>
                </a:extLst>
              </p:cNvPr>
              <p:cNvSpPr txBox="1"/>
              <p:nvPr/>
            </p:nvSpPr>
            <p:spPr>
              <a:xfrm>
                <a:off x="1959428" y="2673220"/>
                <a:ext cx="4121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i="1" baseline="-25000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IN" baseline="-25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9E427F2-C57A-BA5E-0E45-940928C32C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9428" y="2673220"/>
                <a:ext cx="412102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9C0EF16A-C7CF-7059-DCAA-5CC190F208EA}"/>
              </a:ext>
            </a:extLst>
          </p:cNvPr>
          <p:cNvSpPr txBox="1"/>
          <p:nvPr/>
        </p:nvSpPr>
        <p:spPr>
          <a:xfrm>
            <a:off x="2817845" y="2701211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Subscript</a:t>
            </a:r>
            <a:endParaRPr lang="en-IN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5A95207-F712-0EAB-E5FE-955067A99911}"/>
              </a:ext>
            </a:extLst>
          </p:cNvPr>
          <p:cNvCxnSpPr/>
          <p:nvPr/>
        </p:nvCxnSpPr>
        <p:spPr>
          <a:xfrm flipV="1">
            <a:off x="2097832" y="3098535"/>
            <a:ext cx="0" cy="5077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5DC7A28-C95C-AB24-D9E6-B59D7CC5CDD1}"/>
              </a:ext>
            </a:extLst>
          </p:cNvPr>
          <p:cNvCxnSpPr>
            <a:cxnSpLocks/>
          </p:cNvCxnSpPr>
          <p:nvPr/>
        </p:nvCxnSpPr>
        <p:spPr>
          <a:xfrm flipH="1">
            <a:off x="2425959" y="2883159"/>
            <a:ext cx="391886" cy="12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85274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Multiplying Two Matrices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Find the product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/>
                  <a:t> using the given matrices.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  <m:m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 is a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 matrix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/>
                  <a:t> is a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 matrix. Because the number of columns in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 is equal to the number of rows in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/>
                  <a:t>, we can multiply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/>
                  <a:t>. The product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𝐴𝐵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will be a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matrix. Since the final matrix will have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sz="2800" dirty="0"/>
                  <a:t> entries, finding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𝐴𝐵</m:t>
                    </m:r>
                  </m:oMath>
                </a14:m>
                <a:r>
                  <a:rPr lang="en-US" sz="2800" dirty="0"/>
                  <a:t> will take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sz="2800" dirty="0"/>
                  <a:t> steps.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244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Multiplying Two Matrices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Step 1: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</a:rPr>
                      <m:t>11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</a:rPr>
                      <m:t>11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11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21</m:t>
                    </m:r>
                  </m:oMath>
                </a14:m>
                <a:endParaRPr lang="en-US" sz="2800" baseline="-250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e>
                      </m:d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         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72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IN" sz="2800" b="1" dirty="0"/>
                  <a:t>Step 2</a:t>
                </a:r>
                <a:r>
                  <a:rPr lang="en-IN" sz="2800" dirty="0"/>
                  <a:t>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</a:rPr>
                      <m:t>11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22</m:t>
                    </m:r>
                  </m:oMath>
                </a14:m>
                <a:endParaRPr lang="en-US" sz="2800" baseline="-25000" dirty="0"/>
              </a:p>
              <a:p>
                <a:r>
                  <a:rPr lang="en-IN" sz="2800" dirty="0"/>
                  <a:t>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IN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IN" sz="28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sz="2800" dirty="0"/>
              </a:p>
              <a:p>
                <a:r>
                  <a:rPr lang="en-IN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16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9694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Multiplying Two Matrices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b="1" dirty="0"/>
                  <a:t>Step 3</a:t>
                </a:r>
                <a:r>
                  <a:rPr lang="en-IN" sz="2800" dirty="0"/>
                  <a:t>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</a:rPr>
                      <m:t>21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</a:rPr>
                      <m:t>21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11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21</m:t>
                    </m:r>
                  </m:oMath>
                </a14:m>
                <a:endParaRPr lang="en-US" sz="2800" baseline="-25000" dirty="0"/>
              </a:p>
              <a:p>
                <a:r>
                  <a:rPr lang="en-IN" sz="2800" dirty="0"/>
                  <a:t>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IN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IN" sz="28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US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</m:oMath>
                </a14:m>
                <a:endParaRPr lang="en-US" sz="2800" dirty="0"/>
              </a:p>
              <a:p>
                <a:r>
                  <a:rPr lang="en-IN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16</m:t>
                    </m:r>
                  </m:oMath>
                </a14:m>
                <a:endParaRPr lang="en-US" sz="2800" dirty="0"/>
              </a:p>
              <a:p>
                <a:r>
                  <a:rPr lang="en-IN" b="1" dirty="0"/>
                  <a:t>Step 4</a:t>
                </a:r>
                <a:r>
                  <a:rPr lang="en-IN" dirty="0"/>
                  <a:t>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</a:rPr>
                      <m:t>22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</a:rPr>
                      <m:t>21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22</m:t>
                    </m:r>
                  </m:oMath>
                </a14:m>
                <a:endParaRPr lang="en-US" sz="2800" dirty="0"/>
              </a:p>
              <a:p>
                <a:r>
                  <a:rPr lang="en-IN" sz="2800" dirty="0"/>
                  <a:t>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IN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IN" sz="28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         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53574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b="1" dirty="0"/>
                  <a:t>Step 5</a:t>
                </a:r>
                <a:r>
                  <a:rPr lang="en-IN" sz="2800" dirty="0"/>
                  <a:t>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</a:rPr>
                      <m:t>31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</a:rPr>
                      <m:t>31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11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21</m:t>
                    </m:r>
                  </m:oMath>
                </a14:m>
                <a:endParaRPr lang="en-US" sz="2800" baseline="-25000" dirty="0"/>
              </a:p>
              <a:p>
                <a:r>
                  <a:rPr lang="en-IN" sz="2800" dirty="0"/>
                  <a:t>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IN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IN" sz="28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US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</m:oMath>
                </a14:m>
                <a:endParaRPr lang="en-US" sz="2800" dirty="0"/>
              </a:p>
              <a:p>
                <a:r>
                  <a:rPr lang="en-IN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endParaRPr lang="en-US" sz="2800" dirty="0"/>
              </a:p>
              <a:p>
                <a:r>
                  <a:rPr lang="en-IN" b="1" dirty="0"/>
                  <a:t>Step 6</a:t>
                </a:r>
                <a:r>
                  <a:rPr lang="en-IN" dirty="0"/>
                  <a:t>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</a:rPr>
                      <m:t>32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</a:rPr>
                      <m:t>31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sz="2800" b="0" i="1" baseline="-25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22</m:t>
                    </m:r>
                  </m:oMath>
                </a14:m>
                <a:endParaRPr lang="en-US" sz="2800" dirty="0"/>
              </a:p>
              <a:p>
                <a:r>
                  <a:rPr lang="en-IN" sz="2800" dirty="0"/>
                  <a:t>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IN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IN" sz="28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brk m:alnAt="7"/>
                                </m:r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Multiplying Two Matrices</a:t>
            </a:r>
            <a:r>
              <a:rPr lang="en-US" dirty="0"/>
              <a:t> (cont.)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201809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Multiplying Two Matrices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We can now take all of those values and place them into their corresponding locations in the product matrix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𝐴𝐵</m:t>
                    </m:r>
                  </m:oMath>
                </a14:m>
                <a:r>
                  <a:rPr lang="en-US" dirty="0"/>
                  <a:t>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𝐴𝐵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IN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207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94759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Multiplying Two Matrices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Using the given matrices, find the indicated product, if possible.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𝐶𝐷</m:t>
                    </m:r>
                  </m:oMath>
                </a14:m>
                <a:endParaRPr lang="en-US" sz="2800" dirty="0">
                  <a:latin typeface="Cambria Math"/>
                </a:endParaRP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𝐷𝐶</m:t>
                    </m:r>
                  </m:oMath>
                </a14:m>
                <a:endParaRPr lang="en-US" sz="2800" dirty="0">
                  <a:latin typeface="Cambria Math"/>
                </a:endParaRP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eqArr>
                      </m:e>
                    </m:d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Multiplying Two Matrices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spcBef>
                    <a:spcPts val="0"/>
                  </a:spcBef>
                </a:pPr>
                <a:r>
                  <a:rPr lang="en-US" sz="2800" b="1" dirty="0"/>
                  <a:t>Solution</a:t>
                </a:r>
                <a:r>
                  <a:rPr lang="en-US" sz="2800" dirty="0"/>
                  <a:t>.</a:t>
                </a:r>
              </a:p>
              <a:p>
                <a:pPr marL="514350" indent="-514350">
                  <a:spcBef>
                    <a:spcPts val="0"/>
                  </a:spcBef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is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800" dirty="0">
                    <a:latin typeface="Cambria Math"/>
                  </a:rPr>
                  <a:t> </a:t>
                </a:r>
                <a:r>
                  <a:rPr lang="en-US" dirty="0"/>
                  <a:t>matrix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dirty="0"/>
                  <a:t> is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matrix. Because the number of columns in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is equal to the number of rows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we can multiply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dirty="0"/>
                  <a:t> The product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𝐶𝐷</m:t>
                    </m:r>
                  </m:oMath>
                </a14:m>
                <a:r>
                  <a:rPr lang="en-US" dirty="0"/>
                  <a:t> will be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matrix.</a:t>
                </a:r>
              </a:p>
              <a:p>
                <a:pPr indent="-285750">
                  <a:spcBef>
                    <a:spcPts val="0"/>
                  </a:spcBef>
                  <a:defRPr sz="2800"/>
                </a:pPr>
                <a:r>
                  <a:rPr lang="en-US" b="1" dirty="0"/>
                  <a:t>Step 1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𝑐𝑑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</a:rPr>
                      <m:t>11</m:t>
                    </m:r>
                  </m:oMath>
                </a14:m>
                <a:endParaRPr lang="en-US" b="0" i="1" baseline="-25000" dirty="0">
                  <a:latin typeface="Cambria Math" panose="02040503050406030204" pitchFamily="18" charset="0"/>
                </a:endParaRPr>
              </a:p>
              <a:p>
                <a:pPr indent="-285750">
                  <a:spcBef>
                    <a:spcPts val="60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</a:rPr>
                        <m:t>11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11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12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21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13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31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14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  <m:r>
                        <a:rPr lang="en-US" i="1" baseline="-250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baseline="-25000" dirty="0"/>
              </a:p>
              <a:p>
                <a:pPr>
                  <a:spcBef>
                    <a:spcPts val="600"/>
                  </a:spcBef>
                  <a:defRPr sz="2800"/>
                </a:pP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ar-AE" sz="28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eqArr>
                      </m:e>
                    </m:d>
                  </m:oMath>
                </a14:m>
                <a:endParaRPr lang="en-US" sz="2800" dirty="0"/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</m:t>
                          </m:r>
                        </m:e>
                      </m:d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61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2086" r="-1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57098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Multiplying Two Matrices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spcBef>
                    <a:spcPts val="0"/>
                  </a:spcBef>
                </a:pPr>
                <a:r>
                  <a:rPr lang="en-US" dirty="0"/>
                  <a:t>Therefore, we have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pPr marL="514350" indent="-514350">
                  <a:spcBef>
                    <a:spcPts val="0"/>
                  </a:spcBef>
                  <a:buFont typeface="+mj-lt"/>
                  <a:buAutoNum type="alphaLcPeriod" startAt="2"/>
                </a:pPr>
                <a:r>
                  <a:rPr lang="en-IN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2800" dirty="0"/>
                  <a:t> is a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matrix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800" dirty="0"/>
                  <a:t> is a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800" dirty="0"/>
                  <a:t> matrix. Because the number of columns in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2800" dirty="0"/>
                  <a:t> is equal to the number of rows in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we can multiply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US" sz="2800" dirty="0"/>
                  <a:t> by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800" dirty="0"/>
                  <a:t>. The product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𝐷𝐶</m:t>
                    </m:r>
                  </m:oMath>
                </a14:m>
                <a:r>
                  <a:rPr lang="en-US" sz="2800" dirty="0"/>
                  <a:t> will be a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800" dirty="0"/>
                  <a:t> matrix.</a:t>
                </a:r>
              </a:p>
              <a:p>
                <a:pPr marL="457200" lvl="1" indent="0">
                  <a:spcBef>
                    <a:spcPts val="0"/>
                  </a:spcBef>
                  <a:buNone/>
                </a:pPr>
                <a:r>
                  <a:rPr lang="en-US" dirty="0"/>
                  <a:t>Instead of writing out all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16</m:t>
                    </m:r>
                  </m:oMath>
                </a14:m>
                <a:r>
                  <a:rPr lang="en-US" dirty="0"/>
                  <a:t> steps, we will do the work inside of a matrix. (This is possible since each entry is the product of only two numbers. This can get </a:t>
                </a:r>
                <a:r>
                  <a:rPr lang="en-US" sz="2800" dirty="0"/>
                  <a:t>complicated if each entry is the sum of multiple products.)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170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30697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Multiplying Two Matrices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𝐷𝐶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eqAr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  <m:d>
                                      <m:dPr>
                                        <m:ctrlPr>
                                          <a:rPr lang="en-US" sz="28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800" b="0" i="1" smtClean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2800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d>
                                    <m:r>
                                      <m:rPr>
                                        <m:brk m:alnAt="7"/>
                                      </m:r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       </m:t>
                                    </m:r>
                                    <m:r>
                                      <m:rPr>
                                        <m:brk m:alnAt="7"/>
                                      </m:r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  <m:d>
                                      <m:dPr>
                                        <m:ctrlPr>
                                          <a:rPr lang="en-US" sz="28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800" b="0" i="1" smtClean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2800" b="0" i="1" smtClean="0">
                                            <a:latin typeface="Cambria Math" panose="02040503050406030204" pitchFamily="18" charset="0"/>
                                          </a:rPr>
                                          <m:t>9</m:t>
                                        </m:r>
                                      </m:e>
                                    </m:d>
                                    <m:r>
                                      <m:rPr>
                                        <m:brk m:alnAt="7"/>
                                      </m:r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       </m:t>
                                    </m:r>
                                    <m:r>
                                      <m:rPr>
                                        <m:brk m:alnAt="7"/>
                                      </m:r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  <m:d>
                                      <m:dPr>
                                        <m:ctrlPr>
                                          <a:rPr lang="en-US" sz="28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800" b="0" i="1" smtClean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2800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d>
                                  </m:e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∙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  <m:d>
                                      <m:dPr>
                                        <m:ctrlPr>
                                          <a:rPr lang="en-US" sz="28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800" b="0" i="1" smtClean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2800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d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       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  <m:d>
                                      <m:dPr>
                                        <m:ctrlPr>
                                          <a:rPr lang="en-US" sz="28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800" b="0" i="1" smtClean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2800" b="0" i="1" smtClean="0">
                                            <a:latin typeface="Cambria Math" panose="02040503050406030204" pitchFamily="18" charset="0"/>
                                          </a:rPr>
                                          <m:t>9</m:t>
                                        </m:r>
                                      </m:e>
                                    </m:d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        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  <m:d>
                                      <m:dPr>
                                        <m:ctrlPr>
                                          <a:rPr lang="en-US" sz="28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800" b="0" i="1" smtClean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2800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d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</m:e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∙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d>
                                    <m:r>
                                      <m:rPr>
                                        <m:brk m:alnAt="7"/>
                                      </m:r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9</m:t>
                                        </m:r>
                                      </m:e>
                                    </m:d>
                                    <m:r>
                                      <m:rPr>
                                        <m:brk m:alnAt="7"/>
                                      </m:r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d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∙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d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   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9</m:t>
                                        </m:r>
                                      </m:e>
                                    </m:d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   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d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∙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eqArr>
                        </m:e>
                      </m:d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91271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Multiplying Two Matrices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spcBef>
                    <a:spcPts val="0"/>
                  </a:spcBef>
                </a:pPr>
                <a:endParaRPr lang="en-US" sz="2800" dirty="0"/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m:rPr>
                                        <m:brk m:alnAt="7"/>
                                      </m:r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  <m:r>
                                      <m:rPr>
                                        <m:brk m:alnAt="7"/>
                                      </m:r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   −</m:t>
                                    </m:r>
                                    <m:r>
                                      <m:rPr>
                                        <m:brk m:alnAt="7"/>
                                      </m:r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  <m:r>
                                      <m:rPr>
                                        <m:brk m:alnAt="7"/>
                                      </m:r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       −</m:t>
                                    </m:r>
                                    <m:r>
                                      <m:rPr>
                                        <m:brk m:alnAt="7"/>
                                      </m:r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e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    −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63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        −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</m:e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14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m:rPr>
                                        <m:brk m:alnAt="7"/>
                                      </m:r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    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  <m:r>
                                      <m:rPr>
                                        <m:brk m:alnAt="7"/>
                                      </m:r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           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27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e>
                                </m:mr>
                              </m:m>
                            </m:e>
                          </m:eqAr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spcBef>
                    <a:spcPts val="0"/>
                  </a:spcBef>
                </a:pPr>
                <a:r>
                  <a:rPr lang="en-US" sz="2800" dirty="0"/>
                  <a:t>Notice that while we can find both products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𝐶𝐷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𝐷𝐶</m:t>
                    </m:r>
                  </m:oMath>
                </a14:m>
                <a:r>
                  <a:rPr lang="en-US" sz="2800" dirty="0"/>
                  <a:t>, the resulting matrices are not the same.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7031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Determining the Dimensions of a Matrix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sz="2800" dirty="0"/>
                  <a:t>Determine the dimensions of the given matrix.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𝑀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𝑁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𝑃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2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Determining the Dimensions of a Matrix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  <a:endParaRPr lang="en-US" b="1" dirty="0"/>
              </a:p>
              <a:p>
                <a:pPr marL="514350" indent="-514350">
                  <a:buAutoNum type="alphaLcPeriod"/>
                </a:pPr>
                <a:r>
                  <a:rPr lang="en-US" sz="2800" dirty="0"/>
                  <a:t>Mat</a:t>
                </a:r>
                <a:r>
                  <a:rPr lang="en-US" dirty="0"/>
                  <a:t>rix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dirty="0"/>
                  <a:t> 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rows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columns, making it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 matrix.</a:t>
                </a:r>
              </a:p>
              <a:p>
                <a:pPr marL="514350" indent="-514350">
                  <a:buAutoNum type="alphaLcPeriod"/>
                </a:pPr>
                <a:r>
                  <a:rPr lang="en-US" sz="2800" dirty="0"/>
                  <a:t>Matrix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2800" dirty="0"/>
                  <a:t> has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row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sz="2800" dirty="0"/>
                  <a:t> columns, making it a </a:t>
                </a:r>
              </a:p>
              <a:p>
                <a:r>
                  <a:rPr lang="en-US" dirty="0"/>
                  <a:t>     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sz="2800" dirty="0"/>
                  <a:t> matrix.</a:t>
                </a:r>
              </a:p>
              <a:p>
                <a:pPr marL="514350" indent="-514350">
                  <a:buFont typeface="+mj-lt"/>
                  <a:buAutoNum type="alphaLcPeriod" startAt="3"/>
                </a:pPr>
                <a:r>
                  <a:rPr lang="en-US" sz="2800" dirty="0"/>
                  <a:t>Matrix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sz="2800" dirty="0"/>
                  <a:t> has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rows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columns, making it a </a:t>
                </a:r>
                <a:endParaRPr lang="en-US" sz="280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    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matrix</a:t>
                </a:r>
                <a:r>
                  <a:rPr lang="en-US" dirty="0"/>
                  <a:t>.</a:t>
                </a:r>
                <a:endParaRPr lang="en-US"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5485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Addition with Matrices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72254"/>
                <a:ext cx="8229600" cy="1815882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US" dirty="0"/>
                  <a:t>Two matrices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can be added as long as they have the same dimensions. Each entry in matrix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is found by adding corresponding entries in matrix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and matrix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72254"/>
                <a:ext cx="8229600" cy="1815882"/>
              </a:xfrm>
              <a:blipFill>
                <a:blip r:embed="rId2"/>
                <a:stretch>
                  <a:fillRect l="-1328" t="-2310" b="-759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Adding Matrices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Add, if possible.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𝐵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</m:eqArr>
                      </m:e>
                    </m:d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𝑋</m:t>
                    </m:r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r>
                      <a:rPr>
                        <a:latin typeface="Cambria Math" panose="02040503050406030204" pitchFamily="18" charset="0"/>
                      </a:rPr>
                      <m:t>𝑌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is 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matrix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is 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matrix. Since the two matrices have different dimensions, it is not possible to add them together.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222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Adding Matrices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Since both matrices are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they can be added together</a:t>
                </a:r>
                <a:r>
                  <a:rPr lang="en-IN" dirty="0"/>
                  <a:t>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4245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Subtraction with Matrices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72254"/>
                <a:ext cx="8229600" cy="1815882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US" dirty="0"/>
                  <a:t>Two matrices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can be subtracted as long as they have the same dimensions. Each entry in matrix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is found by subtracting corresponding entries in matrix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and matrix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72254"/>
                <a:ext cx="8229600" cy="1815882"/>
              </a:xfrm>
              <a:blipFill>
                <a:blip r:embed="rId2"/>
                <a:stretch>
                  <a:fillRect l="-1328" t="-2310" r="-2214" b="-759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Subtracting Matrices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Subtract, if possible.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𝐶</m:t>
                    </m:r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𝐷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["/>
                        <m:endChr m:val="]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𝑊</m:t>
                    </m:r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r>
                      <a:rPr>
                        <a:latin typeface="Cambria Math" panose="02040503050406030204" pitchFamily="18" charset="0"/>
                      </a:rPr>
                      <m:t>𝑉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m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</m:m>
                      </m:e>
                    </m:d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["/>
                        <m:endChr m:val="]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1435</Words>
  <Application>Microsoft Office PowerPoint</Application>
  <PresentationFormat>On-screen Show (4:3)</PresentationFormat>
  <Paragraphs>139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Cambria Math</vt:lpstr>
      <vt:lpstr>Arial</vt:lpstr>
      <vt:lpstr>Courier New</vt:lpstr>
      <vt:lpstr>Calibri</vt:lpstr>
      <vt:lpstr>Office Theme</vt:lpstr>
      <vt:lpstr>Section A.1</vt:lpstr>
      <vt:lpstr>Note</vt:lpstr>
      <vt:lpstr>Example 1: Determining the Dimensions of a Matrix</vt:lpstr>
      <vt:lpstr>Example 1: Determining the Dimensions of a Matrix (cont.)</vt:lpstr>
      <vt:lpstr>Procedure: Addition with Matrices</vt:lpstr>
      <vt:lpstr>Example 2: Adding Matrices</vt:lpstr>
      <vt:lpstr>Example 2: Adding Matrices (cont.)</vt:lpstr>
      <vt:lpstr>Procedure: Subtraction with Matrices</vt:lpstr>
      <vt:lpstr>Example 3: Subtracting Matrices</vt:lpstr>
      <vt:lpstr>Example 3: Subtracting Matrices (cont.)</vt:lpstr>
      <vt:lpstr>Example 3: Subtracting Matrices (cont.)</vt:lpstr>
      <vt:lpstr>Procedure: Product of a Scalar and a Matrix</vt:lpstr>
      <vt:lpstr>Example 4: Multiplying a Matrix by a Scalar</vt:lpstr>
      <vt:lpstr>Example 4: Multiplying a Matrix by a Scalar (cont.)</vt:lpstr>
      <vt:lpstr>Example 4: Multiplying a Matrix by a Scalar (cont.)</vt:lpstr>
      <vt:lpstr>Procedure: Multiplication with Matrices</vt:lpstr>
      <vt:lpstr>Example 5: Multiplying Two Matrices</vt:lpstr>
      <vt:lpstr>Example 5: Multiplying Two Matrices (cont.)</vt:lpstr>
      <vt:lpstr>Example 5: Multiplying Two Matrices (cont.)</vt:lpstr>
      <vt:lpstr>Example 6: Multiplying Two Matrices</vt:lpstr>
      <vt:lpstr>Example 6: Multiplying Two Matrices (cont.)</vt:lpstr>
      <vt:lpstr>Example 6: Multiplying Two Matrices (cont.)</vt:lpstr>
      <vt:lpstr>Example 6: Multiplying Two Matrices (cont.)</vt:lpstr>
      <vt:lpstr>Example 6: Multiplying Two Matrices (cont.)</vt:lpstr>
      <vt:lpstr>Example 7: Multiplying Two Matrices</vt:lpstr>
      <vt:lpstr>Example 7: Multiplying Two Matrices (cont.)</vt:lpstr>
      <vt:lpstr>Example 7: Multiplying Two Matrices (cont.)</vt:lpstr>
      <vt:lpstr>Example 7: Multiplying Two Matrices (cont.)</vt:lpstr>
      <vt:lpstr>Example 7: Multiplying Two Matrices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124</cp:revision>
  <dcterms:created xsi:type="dcterms:W3CDTF">2013-04-26T14:43:13Z</dcterms:created>
  <dcterms:modified xsi:type="dcterms:W3CDTF">2024-10-30T14:57:18Z</dcterms:modified>
</cp:coreProperties>
</file>