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86" r:id="rId3"/>
    <p:sldId id="288" r:id="rId4"/>
    <p:sldId id="287" r:id="rId5"/>
    <p:sldId id="289" r:id="rId6"/>
    <p:sldId id="293" r:id="rId7"/>
    <p:sldId id="291" r:id="rId8"/>
    <p:sldId id="29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1557349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≠1,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is equivalent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 err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baseline="-25000" dirty="0" err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err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 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baseline="-2500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i="1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is read “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the logarithm (base </a:t>
                </a:r>
                <a:r>
                  <a:rPr lang="en-US" i="1" dirty="0">
                    <a:solidFill>
                      <a:srgbClr val="000000"/>
                    </a:solidFill>
                  </a:rPr>
                  <a:t>b</a:t>
                </a:r>
                <a:r>
                  <a:rPr lang="en-US" dirty="0">
                    <a:solidFill>
                      <a:srgbClr val="000000"/>
                    </a:solidFill>
                  </a:rPr>
                  <a:t>)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.” 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1557349"/>
              </a:xfrm>
              <a:blipFill>
                <a:blip r:embed="rId2"/>
                <a:stretch>
                  <a:fillRect l="-1328" t="-2692" b="-9231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120640"/>
            <a:ext cx="8229600" cy="594360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Note that in each case the base of the exponent is the base of the logarithm.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object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3119479"/>
                  </p:ext>
                </p:extLst>
              </p:nvPr>
            </p:nvGraphicFramePr>
            <p:xfrm>
              <a:off x="533400" y="1219200"/>
              <a:ext cx="8138160" cy="3688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630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3736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393192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76200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610"/>
                            </a:spcBef>
                          </a:pPr>
                          <a:endParaRPr sz="2000" dirty="0"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7470" marB="0"/>
                    </a:tc>
                    <a:tc>
                      <a:txBody>
                        <a:bodyPr/>
                        <a:lstStyle/>
                        <a:p>
                          <a:pPr marL="9652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55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1" dirty="0">
                              <a:solidFill>
                                <a:schemeClr val="bg1"/>
                              </a:solidFill>
                            </a:rPr>
                            <a:t>Exponential Form</a:t>
                          </a:r>
                          <a:endParaRPr sz="2000" dirty="0">
                            <a:solidFill>
                              <a:schemeClr val="bg1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850" marB="0"/>
                    </a:tc>
                    <a:tc>
                      <a:txBody>
                        <a:bodyPr/>
                        <a:lstStyle/>
                        <a:p>
                          <a:pPr marL="71755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endParaRPr sz="2000" dirty="0">
                            <a:solidFill>
                              <a:schemeClr val="bg1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64769" marB="0"/>
                    </a:tc>
                    <a:tc>
                      <a:txBody>
                        <a:bodyPr/>
                        <a:lstStyle/>
                        <a:p>
                          <a:pPr marL="7112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545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1" dirty="0">
                              <a:solidFill>
                                <a:schemeClr val="bg1"/>
                              </a:solidFill>
                            </a:rPr>
                            <a:t>Logarithmic Form</a:t>
                          </a:r>
                          <a:endParaRPr sz="2000" dirty="0">
                            <a:solidFill>
                              <a:schemeClr val="bg1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215" marB="0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735"/>
                            </a:spcBef>
                          </a:pPr>
                          <a:endParaRPr sz="2000" dirty="0">
                            <a:solidFill>
                              <a:schemeClr val="bg1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93345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61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a.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7470" marB="0" anchor="ctr"/>
                    </a:tc>
                    <a:tc>
                      <a:txBody>
                        <a:bodyPr/>
                        <a:lstStyle/>
                        <a:p>
                          <a:pPr marL="96520">
                            <a:lnSpc>
                              <a:spcPct val="100000"/>
                            </a:lnSpc>
                            <a:spcBef>
                              <a:spcPts val="55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sz="2000" i="1" spc="2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IN" sz="2000" i="1" spc="37" baseline="4273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IN" sz="2000" i="1" spc="-7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850" marB="0" anchor="ctr"/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64769" marB="0" anchor="ctr"/>
                    </a:tc>
                    <a:tc>
                      <a:txBody>
                        <a:bodyPr/>
                        <a:lstStyle/>
                        <a:p>
                          <a:pPr marL="71120">
                            <a:lnSpc>
                              <a:spcPct val="100000"/>
                            </a:lnSpc>
                            <a:spcBef>
                              <a:spcPts val="545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N" sz="2000" i="1" spc="-1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IN" sz="2000" i="1" spc="-18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r>
                                  <a:rPr lang="en-IN" sz="2000" i="1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IN" sz="2000" i="1" spc="-75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IN" sz="2000" i="1" spc="-7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215" marB="0" anchor="ctr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735"/>
                            </a:spcBef>
                          </a:pP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The </a:t>
                          </a:r>
                          <a:r>
                            <a:rPr sz="2000" spc="-5" dirty="0">
                              <a:solidFill>
                                <a:srgbClr val="000000"/>
                              </a:solidFill>
                            </a:rPr>
                            <a:t>base </a:t>
                          </a: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 The logarithm is</a:t>
                          </a:r>
                          <a:r>
                            <a:rPr sz="2000" spc="-75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93345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60"/>
                            </a:spcBef>
                          </a:pPr>
                          <a:r>
                            <a:rPr sz="2000" b="1" spc="-5" dirty="0">
                              <a:solidFill>
                                <a:srgbClr val="000000"/>
                              </a:solidFill>
                            </a:rPr>
                            <a:t>b.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1120" marB="0" anchor="ctr"/>
                    </a:tc>
                    <a:tc>
                      <a:txBody>
                        <a:bodyPr/>
                        <a:lstStyle/>
                        <a:p>
                          <a:pPr marL="96520">
                            <a:lnSpc>
                              <a:spcPct val="100000"/>
                            </a:lnSpc>
                            <a:spcBef>
                              <a:spcPts val="50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sz="2000" i="1" spc="2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IN" sz="2000" i="1" spc="37" baseline="4273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IN" sz="2000" i="1" spc="-7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3500" marB="0" anchor="ctr"/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46355" marB="0" anchor="ctr"/>
                    </a:tc>
                    <a:tc>
                      <a:txBody>
                        <a:bodyPr/>
                        <a:lstStyle/>
                        <a:p>
                          <a:pPr marL="71120">
                            <a:lnSpc>
                              <a:spcPct val="100000"/>
                            </a:lnSpc>
                            <a:spcBef>
                              <a:spcPts val="47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N" sz="2000" i="1" spc="-1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IN" sz="2000" i="1" spc="-18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r>
                                  <a:rPr lang="en-IN" sz="2000" i="1" spc="37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IN" sz="2000" i="1" spc="25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  <m:r>
                                  <a:rPr lang="en-IN" sz="2000" i="1" spc="-55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spc="-7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spc="-1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59690" marB="0" anchor="ctr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685"/>
                            </a:spcBef>
                          </a:pP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The </a:t>
                          </a:r>
                          <a:r>
                            <a:rPr sz="2000" spc="-5" dirty="0">
                              <a:solidFill>
                                <a:srgbClr val="000000"/>
                              </a:solidFill>
                            </a:rPr>
                            <a:t>base </a:t>
                          </a: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 The logarithm is</a:t>
                          </a:r>
                          <a:r>
                            <a:rPr sz="2000" spc="-75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86995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5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c.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69850" marB="0" anchor="ctr"/>
                    </a:tc>
                    <a:tc>
                      <a:txBody>
                        <a:bodyPr/>
                        <a:lstStyle/>
                        <a:p>
                          <a:pPr marL="81280">
                            <a:lnSpc>
                              <a:spcPct val="100000"/>
                            </a:lnSpc>
                            <a:spcBef>
                              <a:spcPts val="50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sz="2000" i="1" spc="1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IN" sz="2000" i="1" spc="15" baseline="4273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IN" sz="2000" i="1" spc="-7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3500" marB="0" anchor="ctr"/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39370" marB="0" anchor="ctr"/>
                    </a:tc>
                    <a:tc>
                      <a:txBody>
                        <a:bodyPr/>
                        <a:lstStyle/>
                        <a:p>
                          <a:pPr marL="71120">
                            <a:lnSpc>
                              <a:spcPct val="100000"/>
                            </a:lnSpc>
                            <a:spcBef>
                              <a:spcPts val="50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IN" sz="2000" i="1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IN" sz="2000" i="1" spc="-150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  <m:r>
                                  <a:rPr lang="en-IN" sz="2000" i="1" spc="-7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3500" marB="0" anchor="ctr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675"/>
                            </a:spcBef>
                          </a:pP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The </a:t>
                          </a:r>
                          <a:r>
                            <a:rPr sz="2000" spc="-5" dirty="0">
                              <a:solidFill>
                                <a:srgbClr val="000000"/>
                              </a:solidFill>
                            </a:rPr>
                            <a:t>base </a:t>
                          </a: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 The logarithm is</a:t>
                          </a:r>
                          <a:r>
                            <a:rPr sz="2000" spc="-85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85725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3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d.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67310" marB="0" anchor="ctr"/>
                    </a:tc>
                    <a:tc>
                      <a:txBody>
                        <a:bodyPr/>
                        <a:lstStyle/>
                        <a:p>
                          <a:pPr marL="92075">
                            <a:lnSpc>
                              <a:spcPct val="100000"/>
                            </a:lnSpc>
                            <a:spcBef>
                              <a:spcPts val="50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IN" sz="2000" i="1" spc="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IN" sz="2000" i="1" spc="7" baseline="4273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IN" sz="2000" i="1" spc="-70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3500" marB="0" anchor="ctr"/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59055" marB="0" anchor="ctr"/>
                    </a:tc>
                    <a:tc>
                      <a:txBody>
                        <a:bodyPr/>
                        <a:lstStyle/>
                        <a:p>
                          <a:pPr marL="71120">
                            <a:lnSpc>
                              <a:spcPct val="100000"/>
                            </a:lnSpc>
                            <a:spcBef>
                              <a:spcPts val="515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IN" sz="2000" i="1" spc="5" dirty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en-IN" sz="2000" i="1" spc="7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IN" sz="2000" i="1" spc="-157" baseline="-2564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IN" sz="2000" i="1" spc="-135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spc="-70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IN" sz="2000" i="1" spc="-25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IN" sz="2000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5405" marB="0" anchor="ctr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655"/>
                            </a:spcBef>
                          </a:pP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The </a:t>
                          </a:r>
                          <a:r>
                            <a:rPr sz="2000" spc="-5" dirty="0">
                              <a:solidFill>
                                <a:srgbClr val="000000"/>
                              </a:solidFill>
                            </a:rPr>
                            <a:t>base </a:t>
                          </a: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 The logarithm is</a:t>
                          </a:r>
                          <a:r>
                            <a:rPr sz="2000" spc="-75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83185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116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e.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147320" marB="0" anchor="ctr"/>
                    </a:tc>
                    <a:tc>
                      <a:txBody>
                        <a:bodyPr/>
                        <a:lstStyle/>
                        <a:p>
                          <a:pPr marL="92075">
                            <a:lnSpc>
                              <a:spcPct val="100000"/>
                            </a:lnSpc>
                            <a:spcBef>
                              <a:spcPts val="605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5</m:t>
                                    </m:r>
                                  </m:e>
                                  <m:sup>
                                    <m: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b="0" i="1" baseline="1010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000" b="0" i="1" baseline="1010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000" baseline="10101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76835" marB="0" anchor="ctr"/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120650" marB="0" anchor="ctr"/>
                    </a:tc>
                    <a:tc>
                      <a:txBody>
                        <a:bodyPr/>
                        <a:lstStyle/>
                        <a:p>
                          <a:pPr marL="71120">
                            <a:lnSpc>
                              <a:spcPct val="100000"/>
                            </a:lnSpc>
                            <a:spcBef>
                              <a:spcPts val="1100"/>
                            </a:spcBef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000" b="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000" b="0" i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000" b="0" i="1" baseline="-2500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/>
                                      </a:rPr>
                                      <m:t>5</m:t>
                                    </m:r>
                                    <m:f>
                                      <m:fPr>
                                        <m:ctrlPr>
                                          <a:rPr lang="en-US" sz="20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cs typeface="Times New Roman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20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cs typeface="Times New Roman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2000" b="0" i="1" smtClean="0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  <a:cs typeface="Times New Roman"/>
                                          </a:rPr>
                                          <m:t>5</m:t>
                                        </m:r>
                                      </m:den>
                                    </m:f>
                                  </m:e>
                                </m:func>
                                <m:r>
                                  <a:rPr lang="en-US" sz="20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/>
                                  </a:rPr>
                                  <m:t>=−1</m:t>
                                </m:r>
                              </m:oMath>
                            </m:oMathPara>
                          </a14:m>
                          <a:endParaRPr sz="2000" dirty="0">
                            <a:solidFill>
                              <a:srgbClr val="000000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139700" marB="0" anchor="ctr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Bef>
                              <a:spcPts val="30"/>
                            </a:spcBef>
                          </a:pPr>
                          <a:endParaRPr sz="2000" dirty="0">
                            <a:solidFill>
                              <a:srgbClr val="000000"/>
                            </a:solidFill>
                          </a:endParaRPr>
                        </a:p>
                        <a:p>
                          <a:pPr marL="78740">
                            <a:lnSpc>
                              <a:spcPct val="100000"/>
                            </a:lnSpc>
                          </a:pP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The </a:t>
                          </a:r>
                          <a:r>
                            <a:rPr sz="2000" spc="-5" dirty="0">
                              <a:solidFill>
                                <a:srgbClr val="000000"/>
                              </a:solidFill>
                            </a:rPr>
                            <a:t>base </a:t>
                          </a:r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IN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 The logarithm is</a:t>
                          </a:r>
                          <a:r>
                            <a:rPr sz="2000" spc="-105" dirty="0">
                              <a:solidFill>
                                <a:srgbClr val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 dirty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sz="2000" dirty="0">
                              <a:solidFill>
                                <a:srgbClr val="000000"/>
                              </a:solidFill>
                            </a:rPr>
                            <a:t>.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3810" marB="0"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object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73119479"/>
                  </p:ext>
                </p:extLst>
              </p:nvPr>
            </p:nvGraphicFramePr>
            <p:xfrm>
              <a:off x="533400" y="1219200"/>
              <a:ext cx="8138160" cy="3688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630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73736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393192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76200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610"/>
                            </a:spcBef>
                          </a:pPr>
                          <a:endParaRPr sz="2000" dirty="0"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7470" marB="0"/>
                    </a:tc>
                    <a:tc>
                      <a:txBody>
                        <a:bodyPr/>
                        <a:lstStyle/>
                        <a:p>
                          <a:pPr marL="9652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55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1" dirty="0">
                              <a:solidFill>
                                <a:schemeClr val="bg1"/>
                              </a:solidFill>
                            </a:rPr>
                            <a:t>Exponential Form</a:t>
                          </a:r>
                          <a:endParaRPr sz="2000" dirty="0">
                            <a:solidFill>
                              <a:schemeClr val="bg1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850" marB="0"/>
                    </a:tc>
                    <a:tc>
                      <a:txBody>
                        <a:bodyPr/>
                        <a:lstStyle/>
                        <a:p>
                          <a:pPr marL="71755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endParaRPr sz="2000" dirty="0">
                            <a:solidFill>
                              <a:schemeClr val="bg1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64769" marB="0"/>
                    </a:tc>
                    <a:tc>
                      <a:txBody>
                        <a:bodyPr/>
                        <a:lstStyle/>
                        <a:p>
                          <a:pPr marL="7112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545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1" dirty="0">
                              <a:solidFill>
                                <a:schemeClr val="bg1"/>
                              </a:solidFill>
                            </a:rPr>
                            <a:t>Logarithmic Form</a:t>
                          </a:r>
                          <a:endParaRPr sz="2000" dirty="0">
                            <a:solidFill>
                              <a:schemeClr val="bg1"/>
                            </a:solidFill>
                            <a:latin typeface="Times New Roman"/>
                            <a:cs typeface="Times New Roman"/>
                          </a:endParaRPr>
                        </a:p>
                      </a:txBody>
                      <a:tcPr marL="0" marR="0" marT="69215" marB="0"/>
                    </a:tc>
                    <a:tc>
                      <a:txBody>
                        <a:bodyPr/>
                        <a:lstStyle/>
                        <a:p>
                          <a:pPr marL="78740">
                            <a:lnSpc>
                              <a:spcPct val="100000"/>
                            </a:lnSpc>
                            <a:spcBef>
                              <a:spcPts val="735"/>
                            </a:spcBef>
                          </a:pPr>
                          <a:endParaRPr sz="2000" dirty="0">
                            <a:solidFill>
                              <a:schemeClr val="bg1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93345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61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a.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747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9850" marB="0" anchor="ctr">
                        <a:blipFill>
                          <a:blip r:embed="rId2"/>
                          <a:stretch>
                            <a:fillRect l="-31667" t="-141111" r="-427083" b="-4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64769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9215" marB="0" anchor="ctr">
                        <a:blipFill>
                          <a:blip r:embed="rId2"/>
                          <a:stretch>
                            <a:fillRect l="-141958" t="-141111" r="-226923" b="-4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93345" marB="0" anchor="ctr">
                        <a:blipFill>
                          <a:blip r:embed="rId2"/>
                          <a:stretch>
                            <a:fillRect l="-107287" t="-141111" r="-620" b="-45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60"/>
                            </a:spcBef>
                          </a:pPr>
                          <a:r>
                            <a:rPr sz="2000" b="1" spc="-5" dirty="0">
                              <a:solidFill>
                                <a:srgbClr val="000000"/>
                              </a:solidFill>
                            </a:rPr>
                            <a:t>b.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711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3500" marB="0" anchor="ctr">
                        <a:blipFill>
                          <a:blip r:embed="rId2"/>
                          <a:stretch>
                            <a:fillRect l="-31667" t="-241111" r="-427083" b="-3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46355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59690" marB="0" anchor="ctr">
                        <a:blipFill>
                          <a:blip r:embed="rId2"/>
                          <a:stretch>
                            <a:fillRect l="-141958" t="-241111" r="-226923" b="-3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86995" marB="0" anchor="ctr">
                        <a:blipFill>
                          <a:blip r:embed="rId2"/>
                          <a:stretch>
                            <a:fillRect l="-107287" t="-241111" r="-620" b="-35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5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c.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6985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3500" marB="0" anchor="ctr">
                        <a:blipFill>
                          <a:blip r:embed="rId2"/>
                          <a:stretch>
                            <a:fillRect l="-31667" t="-341111" r="-427083" b="-2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3937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3500" marB="0" anchor="ctr">
                        <a:blipFill>
                          <a:blip r:embed="rId2"/>
                          <a:stretch>
                            <a:fillRect l="-141958" t="-341111" r="-226923" b="-2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85725" marB="0" anchor="ctr">
                        <a:blipFill>
                          <a:blip r:embed="rId2"/>
                          <a:stretch>
                            <a:fillRect l="-107287" t="-341111" r="-620" b="-25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53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d.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6731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3500" marB="0" anchor="ctr">
                        <a:blipFill>
                          <a:blip r:embed="rId2"/>
                          <a:stretch>
                            <a:fillRect l="-31667" t="-441111" r="-427083" b="-1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59055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65405" marB="0" anchor="ctr">
                        <a:blipFill>
                          <a:blip r:embed="rId2"/>
                          <a:stretch>
                            <a:fillRect l="-141958" t="-441111" r="-226923" b="-15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83185" marB="0" anchor="ctr">
                        <a:blipFill>
                          <a:blip r:embed="rId2"/>
                          <a:stretch>
                            <a:fillRect l="-107287" t="-441111" r="-620" b="-15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pPr marL="50800">
                            <a:lnSpc>
                              <a:spcPct val="100000"/>
                            </a:lnSpc>
                            <a:spcBef>
                              <a:spcPts val="1160"/>
                            </a:spcBef>
                          </a:pPr>
                          <a:r>
                            <a:rPr sz="2000" b="1" dirty="0">
                              <a:solidFill>
                                <a:srgbClr val="000000"/>
                              </a:solidFill>
                            </a:rPr>
                            <a:t>e.</a:t>
                          </a:r>
                          <a:endParaRPr sz="2000" b="1" dirty="0">
                            <a:solidFill>
                              <a:srgbClr val="000000"/>
                            </a:solidFill>
                            <a:latin typeface="Roboto Condensed"/>
                            <a:cs typeface="Roboto Condensed"/>
                          </a:endParaRPr>
                        </a:p>
                      </a:txBody>
                      <a:tcPr marL="0" marR="0" marT="14732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76835" marB="0" anchor="ctr">
                        <a:blipFill>
                          <a:blip r:embed="rId2"/>
                          <a:stretch>
                            <a:fillRect l="-31667" t="-405833" r="-427083" b="-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71755" algn="ctr">
                            <a:lnSpc>
                              <a:spcPct val="100000"/>
                            </a:lnSpc>
                            <a:spcBef>
                              <a:spcPts val="509"/>
                            </a:spcBef>
                          </a:pPr>
                          <a:r>
                            <a:rPr lang="en-US" sz="2000" dirty="0">
                              <a:solidFill>
                                <a:srgbClr val="000000"/>
                              </a:solidFill>
                              <a:latin typeface="Symbol"/>
                              <a:cs typeface="Symbol"/>
                              <a:sym typeface="Symbol"/>
                            </a:rPr>
                            <a:t></a:t>
                          </a:r>
                          <a:endParaRPr lang="en-US" sz="2000" dirty="0">
                            <a:solidFill>
                              <a:srgbClr val="000000"/>
                            </a:solidFill>
                            <a:latin typeface="Symbol"/>
                            <a:cs typeface="Symbol"/>
                          </a:endParaRPr>
                        </a:p>
                      </a:txBody>
                      <a:tcPr marL="0" marR="0" marT="12065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139700" marB="0" anchor="ctr">
                        <a:blipFill>
                          <a:blip r:embed="rId2"/>
                          <a:stretch>
                            <a:fillRect l="-141958" t="-405833" r="-226923" b="-1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810" marB="0" anchor="ctr">
                        <a:blipFill>
                          <a:blip r:embed="rId2"/>
                          <a:stretch>
                            <a:fillRect l="-107287" t="-405833" r="-620" b="-1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3147144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, </a:t>
                </a:r>
              </a:p>
              <a:p>
                <a:pPr marL="461963" indent="-461963">
                  <a:buFont typeface="+mj-lt"/>
                  <a:buAutoNum type="arabicPeriod"/>
                  <a:tabLst>
                    <a:tab pos="2174875" algn="l"/>
                  </a:tabLst>
                </a:pPr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𝐥𝐨𝐠</m:t>
                    </m:r>
                    <m:r>
                      <a:rPr lang="en-US" b="1" i="1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 Regardless of the base, the logarithm 	  of 	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 </a:t>
                </a:r>
              </a:p>
              <a:p>
                <a:pPr marL="461963" indent="-461963">
                  <a:buFont typeface="+mj-lt"/>
                  <a:buAutoNum type="arabicPeriod"/>
                  <a:tabLst>
                    <a:tab pos="2174875" algn="l"/>
                  </a:tabLst>
                </a:pPr>
                <a:r>
                  <a:rPr lang="en-US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𝐥𝐨𝐠</m:t>
                    </m:r>
                    <m:r>
                      <a:rPr lang="en-US" b="1" i="1" baseline="-2500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b="1" i="1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 The logarithm of the base is always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 </a:t>
                </a:r>
              </a:p>
              <a:p>
                <a:pPr marL="461963" indent="-461963">
                  <a:buFont typeface="+mj-lt"/>
                  <a:buAutoNum type="arabicPeriod"/>
                  <a:tabLst>
                    <a:tab pos="2174875" algn="l"/>
                  </a:tabLst>
                </a:pPr>
                <a:r>
                  <a:rPr lang="da-DK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da-DK" b="1" dirty="0">
                    <a:solidFill>
                      <a:srgbClr val="000000"/>
                    </a:solidFill>
                  </a:rPr>
                  <a:t> </a:t>
                </a:r>
                <a:r>
                  <a:rPr lang="da-DK" dirty="0">
                    <a:solidFill>
                      <a:srgbClr val="000000"/>
                    </a:solidFill>
                  </a:rPr>
                  <a:t>	  For </a:t>
                </a:r>
                <a14:m>
                  <m:oMath xmlns:m="http://schemas.openxmlformats.org/officeDocument/2006/math">
                    <m:r>
                      <a:rPr lang="da-DK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da-DK" dirty="0">
                    <a:solidFill>
                      <a:srgbClr val="000000"/>
                    </a:solidFill>
                  </a:rPr>
                  <a:t> </a:t>
                </a:r>
              </a:p>
              <a:p>
                <a:pPr marL="461963" indent="-461963">
                  <a:buFont typeface="+mj-lt"/>
                  <a:buAutoNum type="arabicPeriod"/>
                  <a:tabLst>
                    <a:tab pos="2174875" algn="l"/>
                  </a:tabLst>
                </a:pPr>
                <a:r>
                  <a:rPr lang="fr-FR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fr-FR" b="1" i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𝐥𝐨𝐠</m:t>
                    </m:r>
                    <m:r>
                      <a:rPr lang="fr-FR" b="1" i="1" baseline="-2500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fr-FR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fr-FR" b="1" i="1" baseline="3000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3147144"/>
              </a:xfrm>
              <a:blipFill>
                <a:blip r:embed="rId2"/>
                <a:stretch>
                  <a:fillRect l="-1402" t="-1344" b="-76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four basic properties of logarithms to evaluate each expression.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1=0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8=1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32=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=5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C353291-BC0E-0C77-9DF8-93FD51863003}"/>
                  </a:ext>
                </a:extLst>
              </p:cNvPr>
              <p:cNvSpPr txBox="1"/>
              <p:nvPr/>
            </p:nvSpPr>
            <p:spPr>
              <a:xfrm>
                <a:off x="4084982" y="2226365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By property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C353291-BC0E-0C77-9DF8-93FD518630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2" y="2226365"/>
                <a:ext cx="1524000" cy="369332"/>
              </a:xfrm>
              <a:prstGeom prst="rect">
                <a:avLst/>
              </a:prstGeom>
              <a:blipFill>
                <a:blip r:embed="rId3"/>
                <a:stretch>
                  <a:fillRect l="-320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D92B14-58AF-4D8B-0F8D-4BEBF82BE7B4}"/>
                  </a:ext>
                </a:extLst>
              </p:cNvPr>
              <p:cNvSpPr txBox="1"/>
              <p:nvPr/>
            </p:nvSpPr>
            <p:spPr>
              <a:xfrm>
                <a:off x="4084982" y="273823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By property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D92B14-58AF-4D8B-0F8D-4BEBF82BE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2" y="2738230"/>
                <a:ext cx="1524000" cy="369332"/>
              </a:xfrm>
              <a:prstGeom prst="rect">
                <a:avLst/>
              </a:prstGeom>
              <a:blipFill>
                <a:blip r:embed="rId4"/>
                <a:stretch>
                  <a:fillRect l="-320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07CD698-7C75-49FD-7FBC-50D05BAC259D}"/>
                  </a:ext>
                </a:extLst>
              </p:cNvPr>
              <p:cNvSpPr txBox="1"/>
              <p:nvPr/>
            </p:nvSpPr>
            <p:spPr>
              <a:xfrm>
                <a:off x="4084982" y="3250095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By property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07CD698-7C75-49FD-7FBC-50D05BAC2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2" y="3250095"/>
                <a:ext cx="1524000" cy="369332"/>
              </a:xfrm>
              <a:prstGeom prst="rect">
                <a:avLst/>
              </a:prstGeom>
              <a:blipFill>
                <a:blip r:embed="rId5"/>
                <a:stretch>
                  <a:fillRect l="-320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D45696-6E6B-D627-C809-9511A5AC2DF1}"/>
                  </a:ext>
                </a:extLst>
              </p:cNvPr>
              <p:cNvSpPr txBox="1"/>
              <p:nvPr/>
            </p:nvSpPr>
            <p:spPr>
              <a:xfrm>
                <a:off x="4084982" y="3761960"/>
                <a:ext cx="4525618" cy="372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r>
                  <a:rPr lang="en-IN" dirty="0"/>
                  <a:t>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dirty="0"/>
                  <a:t> so the base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D45696-6E6B-D627-C809-9511A5AC2D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2" y="3761960"/>
                <a:ext cx="4525618" cy="372410"/>
              </a:xfrm>
              <a:prstGeom prst="rect">
                <a:avLst/>
              </a:prstGeom>
              <a:blipFill>
                <a:blip r:embed="rId6"/>
                <a:stretch>
                  <a:fillRect l="-1077" t="-6557" b="-262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ABCB10-9B5E-0E67-B253-0B8CC76B3E58}"/>
                  </a:ext>
                </a:extLst>
              </p:cNvPr>
              <p:cNvSpPr txBox="1"/>
              <p:nvPr/>
            </p:nvSpPr>
            <p:spPr>
              <a:xfrm>
                <a:off x="4084982" y="4273826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By property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ABCB10-9B5E-0E67-B253-0B8CC76B3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982" y="4273826"/>
                <a:ext cx="1524000" cy="369332"/>
              </a:xfrm>
              <a:prstGeom prst="rect">
                <a:avLst/>
              </a:prstGeom>
              <a:blipFill>
                <a:blip r:embed="rId7"/>
                <a:stretch>
                  <a:fillRect l="-320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0.01=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=−2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168364-D496-DE58-FA1B-23EB77D565DE}"/>
                  </a:ext>
                </a:extLst>
              </p:cNvPr>
              <p:cNvSpPr txBox="1"/>
              <p:nvPr/>
            </p:nvSpPr>
            <p:spPr>
              <a:xfrm>
                <a:off x="4432851" y="2768047"/>
                <a:ext cx="4525618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Write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N" dirty="0"/>
                  <a:t>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dirty="0"/>
                  <a:t> so the base is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168364-D496-DE58-FA1B-23EB77D56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851" y="2768047"/>
                <a:ext cx="4525618" cy="483466"/>
              </a:xfrm>
              <a:prstGeom prst="rect">
                <a:avLst/>
              </a:prstGeom>
              <a:blipFill>
                <a:blip r:embed="rId3"/>
                <a:stretch>
                  <a:fillRect l="-1077" b="-88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AF06CA1-A9F3-6B21-951A-24553734BA36}"/>
                  </a:ext>
                </a:extLst>
              </p:cNvPr>
              <p:cNvSpPr txBox="1"/>
              <p:nvPr/>
            </p:nvSpPr>
            <p:spPr>
              <a:xfrm>
                <a:off x="4452730" y="3201817"/>
                <a:ext cx="45256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By property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AF06CA1-A9F3-6B21-951A-24553734B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730" y="3201817"/>
                <a:ext cx="4525618" cy="369332"/>
              </a:xfrm>
              <a:prstGeom prst="rect">
                <a:avLst/>
              </a:prstGeom>
              <a:blipFill>
                <a:blip r:embed="rId4"/>
                <a:stretch>
                  <a:fillRect l="-1077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825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Solve by first changing the equation to exponential </a:t>
                </a:r>
              </a:p>
              <a:p>
                <a:r>
                  <a:rPr lang="en-US" dirty="0"/>
                  <a:t>form: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8=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1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54D9346-2240-19B0-3446-7276D00E08FD}"/>
                  </a:ext>
                </a:extLst>
              </p:cNvPr>
              <p:cNvSpPr txBox="1"/>
              <p:nvPr/>
            </p:nvSpPr>
            <p:spPr>
              <a:xfrm>
                <a:off x="3412435" y="3861350"/>
                <a:ext cx="5327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Write the equation in exponential form and solve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54D9346-2240-19B0-3446-7276D00E0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435" y="3861350"/>
                <a:ext cx="5327373" cy="369332"/>
              </a:xfrm>
              <a:prstGeom prst="rect">
                <a:avLst/>
              </a:prstGeom>
              <a:blipFill>
                <a:blip r:embed="rId3"/>
                <a:stretch>
                  <a:fillRect l="-103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754880"/>
              </a:xfrm>
            </p:spPr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dirty="0"/>
                  <a:t>Solve by first changing the equation to exponential form: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8=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b="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Thus,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8=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754880"/>
              </a:xfrm>
              <a:blipFill>
                <a:blip r:embed="rId2"/>
                <a:stretch>
                  <a:fillRect l="-1481" t="-2051" b="-141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08C658-7ECA-CFD3-E963-1799C2592477}"/>
                  </a:ext>
                </a:extLst>
              </p:cNvPr>
              <p:cNvSpPr txBox="1"/>
              <p:nvPr/>
            </p:nvSpPr>
            <p:spPr>
              <a:xfrm>
                <a:off x="2816088" y="2728289"/>
                <a:ext cx="5327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Write the equation in exponential form and solve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08C658-7ECA-CFD3-E963-1799C2592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088" y="2728289"/>
                <a:ext cx="5327373" cy="369332"/>
              </a:xfrm>
              <a:prstGeom prst="rect">
                <a:avLst/>
              </a:prstGeom>
              <a:blipFill>
                <a:blip r:embed="rId3"/>
                <a:stretch>
                  <a:fillRect l="-1030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4E2790-EEDB-5F54-DFF4-8E37EFBC004F}"/>
                  </a:ext>
                </a:extLst>
              </p:cNvPr>
              <p:cNvSpPr txBox="1"/>
              <p:nvPr/>
            </p:nvSpPr>
            <p:spPr>
              <a:xfrm>
                <a:off x="2816088" y="3165610"/>
                <a:ext cx="53273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Use the common base,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4E2790-EEDB-5F54-DFF4-8E37EFBC00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6088" y="3165610"/>
                <a:ext cx="5327373" cy="369332"/>
              </a:xfrm>
              <a:prstGeom prst="rect">
                <a:avLst/>
              </a:prstGeom>
              <a:blipFill>
                <a:blip r:embed="rId4"/>
                <a:stretch>
                  <a:fillRect l="-103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5AFE9A2-2EAA-5C82-A8B0-D1086394DF39}"/>
              </a:ext>
            </a:extLst>
          </p:cNvPr>
          <p:cNvSpPr txBox="1"/>
          <p:nvPr/>
        </p:nvSpPr>
        <p:spPr>
          <a:xfrm>
            <a:off x="2816088" y="4041838"/>
            <a:ext cx="555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exponents are equal because the bases are the same.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474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Roboto Condensed</vt:lpstr>
      <vt:lpstr>Symbol</vt:lpstr>
      <vt:lpstr>Times New Roman</vt:lpstr>
      <vt:lpstr>Office Theme</vt:lpstr>
      <vt:lpstr>Section A.2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</vt:lpstr>
      <vt:lpstr>Example 2: Evaluating Logarithms (cont.)</vt:lpstr>
      <vt:lpstr>Example 3: Solving Logarithmic Equations</vt:lpstr>
      <vt:lpstr>Example 4: Solving Logarithmic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127</cp:revision>
  <dcterms:created xsi:type="dcterms:W3CDTF">2013-04-26T14:43:13Z</dcterms:created>
  <dcterms:modified xsi:type="dcterms:W3CDTF">2024-09-23T15:08:22Z</dcterms:modified>
</cp:coreProperties>
</file>