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74" r:id="rId3"/>
    <p:sldId id="285" r:id="rId4"/>
    <p:sldId id="276" r:id="rId5"/>
    <p:sldId id="286" r:id="rId6"/>
    <p:sldId id="278" r:id="rId7"/>
    <p:sldId id="279" r:id="rId8"/>
    <p:sldId id="287" r:id="rId9"/>
    <p:sldId id="281" r:id="rId10"/>
    <p:sldId id="288" r:id="rId11"/>
    <p:sldId id="289" r:id="rId12"/>
    <p:sldId id="284" r:id="rId13"/>
    <p:sldId id="290" r:id="rId14"/>
    <p:sldId id="291" r:id="rId15"/>
    <p:sldId id="292" r:id="rId16"/>
    <p:sldId id="293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9" name="Belloit, Nicholas G" initials="BNG [9]" lastIdx="1" clrIdx="8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0000FF"/>
    <a:srgbClr val="39C800"/>
    <a:srgbClr val="11B715"/>
    <a:srgbClr val="39AA1E"/>
    <a:srgbClr val="FF0000"/>
    <a:srgbClr val="008080"/>
    <a:srgbClr val="007D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79" autoAdjust="0"/>
    <p:restoredTop sz="94709" autoAdjust="0"/>
  </p:normalViewPr>
  <p:slideViewPr>
    <p:cSldViewPr>
      <p:cViewPr varScale="1">
        <p:scale>
          <a:sx n="111" d="100"/>
          <a:sy n="111" d="100"/>
        </p:scale>
        <p:origin x="164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9/23/2024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954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B0A5-D394-4843-845A-D9B92247C007}" type="datetimeFigureOut">
              <a:rPr lang="en-US" smtClean="0"/>
              <a:pPr/>
              <a:t>9/23/2024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9CE01C-15DC-49B9-ADD4-0E35B56CF37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322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sp>
        <p:nvSpPr>
          <p:cNvPr id="5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A.3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Applications: Exponential and Logarithmic Functions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Application: Half-life of Radium (cont.)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097280"/>
                <a:ext cx="8229600" cy="4572000"/>
              </a:xfrm>
            </p:spPr>
            <p:txBody>
              <a:bodyPr>
                <a:normAutofit/>
              </a:bodyPr>
              <a:lstStyle/>
              <a:p>
                <a:pPr>
                  <a:spcBef>
                    <a:spcPts val="600"/>
                  </a:spcBef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        5=10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(1600)</m:t>
                        </m:r>
                      </m:sup>
                    </m:sSup>
                  </m:oMath>
                </a14:m>
                <a:r>
                  <a:rPr lang="en-US" b="1" dirty="0"/>
                  <a:t> </a:t>
                </a:r>
              </a:p>
              <a:p>
                <a:pPr>
                  <a:spcBef>
                    <a:spcPts val="60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</m:t>
                      </m:r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−1600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</m:sSup>
                    </m:oMath>
                  </m:oMathPara>
                </a14:m>
                <a:endParaRPr lang="en-US" b="0" dirty="0"/>
              </a:p>
              <a:p>
                <a:pPr>
                  <a:spcBef>
                    <a:spcPts val="60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l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n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0.5=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l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n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−1600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</m:sSup>
                    </m:oMath>
                  </m:oMathPara>
                </a14:m>
                <a:endParaRPr lang="en-US" b="0" dirty="0"/>
              </a:p>
              <a:p>
                <a:pPr>
                  <a:spcBef>
                    <a:spcPts val="60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l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n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0.5=−1600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e>
                      </m:d>
                    </m:oMath>
                  </m:oMathPara>
                </a14:m>
                <a:endParaRPr lang="en-US" b="0" dirty="0"/>
              </a:p>
              <a:p>
                <a:pPr>
                  <a:spcBef>
                    <a:spcPts val="60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l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n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0.5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−1600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−0.6931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−1600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≈0.0004332</m:t>
                      </m:r>
                    </m:oMath>
                  </m:oMathPara>
                </a14:m>
                <a:endParaRPr lang="en-US" b="0" dirty="0"/>
              </a:p>
              <a:p>
                <a:pPr>
                  <a:spcBef>
                    <a:spcPts val="600"/>
                  </a:spcBef>
                </a:pPr>
                <a:endParaRPr lang="en-US" dirty="0"/>
              </a:p>
              <a:p>
                <a:pPr>
                  <a:spcBef>
                    <a:spcPts val="600"/>
                  </a:spcBef>
                </a:pPr>
                <a:r>
                  <a:rPr lang="en-US" dirty="0"/>
                  <a:t>The model is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=10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−0.0004332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p>
                    </m:sSup>
                  </m:oMath>
                </a14:m>
                <a:r>
                  <a:rPr lang="en-US" b="0" dirty="0"/>
                  <a:t>.</a:t>
                </a:r>
              </a:p>
              <a:p>
                <a:pPr>
                  <a:spcBef>
                    <a:spcPts val="600"/>
                  </a:spcBef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097280"/>
                <a:ext cx="8229600" cy="4572000"/>
              </a:xfrm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7321D45-BC35-F249-45C4-C0DD7917CF85}"/>
                  </a:ext>
                </a:extLst>
              </p:cNvPr>
              <p:cNvSpPr txBox="1"/>
              <p:nvPr/>
            </p:nvSpPr>
            <p:spPr>
              <a:xfrm>
                <a:off x="3810000" y="1143000"/>
                <a:ext cx="4953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Substitute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=5, 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baseline="-25000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=10,</m:t>
                    </m:r>
                  </m:oMath>
                </a14:m>
                <a:r>
                  <a:rPr lang="en-IN" dirty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=1600.</m:t>
                    </m:r>
                  </m:oMath>
                </a14:m>
                <a:endParaRPr lang="en-IN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7321D45-BC35-F249-45C4-C0DD7917CF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1143000"/>
                <a:ext cx="4953000" cy="369332"/>
              </a:xfrm>
              <a:prstGeom prst="rect">
                <a:avLst/>
              </a:prstGeom>
              <a:blipFill>
                <a:blip r:embed="rId3"/>
                <a:stretch>
                  <a:fillRect l="-984" t="-10000" b="-2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A9EC796C-40DA-4CFB-FC5F-36F0C5816F15}"/>
              </a:ext>
            </a:extLst>
          </p:cNvPr>
          <p:cNvSpPr txBox="1"/>
          <p:nvPr/>
        </p:nvSpPr>
        <p:spPr>
          <a:xfrm>
            <a:off x="3810000" y="2335530"/>
            <a:ext cx="495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Take the natural log of both sides.</a:t>
            </a:r>
            <a:endParaRPr lang="en-IN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B69CD01-1A41-E5C3-4080-F6D06E98CC5E}"/>
                  </a:ext>
                </a:extLst>
              </p:cNvPr>
              <p:cNvSpPr txBox="1"/>
              <p:nvPr/>
            </p:nvSpPr>
            <p:spPr>
              <a:xfrm>
                <a:off x="4208253" y="2807000"/>
                <a:ext cx="432614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Power rule for logarithms;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latin typeface="Cambria Math" panose="02040503050406030204" pitchFamily="18" charset="0"/>
                      </a:rPr>
                      <m:t>l</m:t>
                    </m:r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</a:rPr>
                      <m:t>n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en-IN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B69CD01-1A41-E5C3-4080-F6D06E98CC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8253" y="2807000"/>
                <a:ext cx="4326147" cy="369332"/>
              </a:xfrm>
              <a:prstGeom prst="rect">
                <a:avLst/>
              </a:prstGeom>
              <a:blipFill>
                <a:blip r:embed="rId4"/>
                <a:stretch>
                  <a:fillRect l="-1127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729439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Application: Half-life of Radium (cont.)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/>
                <a:r>
                  <a:rPr lang="en-US" b="0" dirty="0"/>
                  <a:t>Sub</a:t>
                </a:r>
                <a:r>
                  <a:rPr lang="en-US" dirty="0"/>
                  <a:t>stituting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=500</m:t>
                    </m:r>
                  </m:oMath>
                </a14:m>
                <a:r>
                  <a:rPr lang="en-US" b="0" dirty="0"/>
                  <a:t> gives</a:t>
                </a:r>
                <a:endParaRPr lang="en-US" sz="2800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=10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(−0.0004332)(500)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=10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−0.2166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≈10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0.8053</m:t>
                          </m:r>
                        </m:e>
                      </m:d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≈8.05.</m:t>
                    </m:r>
                  </m:oMath>
                </a14:m>
                <a:endParaRPr lang="en-US" sz="2800" b="0" dirty="0"/>
              </a:p>
              <a:p>
                <a:r>
                  <a:rPr lang="en-US" dirty="0"/>
                  <a:t>Thus, there will still be about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8.05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</a:rPr>
                      <m:t>g</m:t>
                    </m:r>
                  </m:oMath>
                </a14:m>
                <a:r>
                  <a:rPr lang="en-US" dirty="0"/>
                  <a:t> of the radium-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226</m:t>
                    </m:r>
                  </m:oMath>
                </a14:m>
                <a:r>
                  <a:rPr lang="en-US" dirty="0"/>
                  <a:t> remaining after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500</m:t>
                    </m:r>
                  </m:oMath>
                </a14:m>
                <a:r>
                  <a:rPr lang="en-US" dirty="0"/>
                  <a:t> years.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481" t="-12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97173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Application: Newton’s Law of Cooling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143000"/>
                <a:ext cx="8229600" cy="4572000"/>
              </a:xfrm>
            </p:spPr>
            <p:txBody>
              <a:bodyPr/>
              <a:lstStyle/>
              <a:p>
                <a:r>
                  <a:rPr lang="en-US" dirty="0"/>
                  <a:t>Suppose that the room temperature 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70°</m:t>
                    </m:r>
                  </m:oMath>
                </a14:m>
                <a:r>
                  <a:rPr lang="en-US" dirty="0"/>
                  <a:t>, and the temperature of a cup of tea 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150°</m:t>
                    </m:r>
                  </m:oMath>
                </a14:m>
                <a:r>
                  <a:rPr lang="en-US" dirty="0"/>
                  <a:t> when it is placed on the table.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dirty="0"/>
                  <a:t> minutes, the tea cools to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120°</m:t>
                    </m:r>
                  </m:oMath>
                </a14:m>
                <a:r>
                  <a:rPr lang="en-US" dirty="0"/>
                  <a:t>. How long will it take for the tea to cool to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100°</m:t>
                    </m:r>
                  </m:oMath>
                </a14:m>
                <a:r>
                  <a:rPr lang="en-US" dirty="0"/>
                  <a:t>?</a:t>
                </a:r>
                <a:r>
                  <a:rPr lang="en-US" b="1" dirty="0"/>
                  <a:t> </a:t>
                </a:r>
              </a:p>
              <a:p>
                <a:r>
                  <a:rPr lang="en-US" b="1" dirty="0"/>
                  <a:t>Solution</a:t>
                </a:r>
              </a:p>
              <a:p>
                <a:r>
                  <a:rPr lang="en-US" dirty="0"/>
                  <a:t>Using the formula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𝐴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𝑘𝑡</m:t>
                        </m:r>
                      </m:sup>
                    </m:sSup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(Newton’s law of cooling), first find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and then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. We know that </a:t>
                </a:r>
              </a:p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=70° </m:t>
                    </m:r>
                  </m:oMath>
                </a14:m>
                <a:r>
                  <a:rPr lang="en-US" dirty="0"/>
                  <a:t>and that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=150° </m:t>
                    </m:r>
                  </m:oMath>
                </a14:m>
                <a:r>
                  <a:rPr lang="en-US" dirty="0"/>
                  <a:t>when </a:t>
                </a:r>
                <a:endParaRPr lang="en-US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dirty="0"/>
                  <a:t>.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143000"/>
                <a:ext cx="8229600" cy="4572000"/>
              </a:xfrm>
              <a:blipFill>
                <a:blip r:embed="rId2"/>
                <a:stretch>
                  <a:fillRect l="-1481" t="-1333" r="-23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85749125-84FC-B3A2-7AA7-C9DF393B8D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198" y="4316963"/>
            <a:ext cx="1600201" cy="1607507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Application: Newton’s Law of Cooling (cont.)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143000"/>
                <a:ext cx="8229600" cy="4572000"/>
              </a:xfrm>
            </p:spPr>
            <p:txBody>
              <a:bodyPr/>
              <a:lstStyle/>
              <a:p>
                <a:r>
                  <a:rPr lang="en-US" dirty="0"/>
                  <a:t>Find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by substituting these values.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150=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d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+70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150=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+70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80=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Therefore, the formula can be written as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=80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𝑘𝑡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+70.</m:t>
                      </m:r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Since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=120°</m:t>
                    </m:r>
                  </m:oMath>
                </a14:m>
                <a:r>
                  <a:rPr lang="en-US" dirty="0"/>
                  <a:t> when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=5</m:t>
                    </m:r>
                  </m:oMath>
                </a14:m>
                <a:r>
                  <a:rPr lang="en-US" dirty="0"/>
                  <a:t>, substituting these values allows us to find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.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143000"/>
                <a:ext cx="8229600" cy="4572000"/>
              </a:xfrm>
              <a:blipFill>
                <a:blip r:embed="rId2"/>
                <a:stretch>
                  <a:fillRect l="-1481" t="-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13AC0535-CEA0-D454-7A79-BF4B42B0B90D}"/>
                  </a:ext>
                </a:extLst>
              </p:cNvPr>
              <p:cNvSpPr txBox="1"/>
              <p:nvPr/>
            </p:nvSpPr>
            <p:spPr>
              <a:xfrm>
                <a:off x="4058816" y="2118049"/>
                <a:ext cx="2209800" cy="3808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(0)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13AC0535-CEA0-D454-7A79-BF4B42B0B9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8816" y="2118049"/>
                <a:ext cx="2209800" cy="3808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01398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Application: Newton’s Law of Cooling (cont.)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38538" y="1077686"/>
                <a:ext cx="8229600" cy="4572000"/>
              </a:xfrm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120=80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(5)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+70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50=80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−5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</m:sSup>
                    </m:oMath>
                  </m:oMathPara>
                </a14:m>
                <a:endParaRPr lang="en-US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</m:t>
                      </m:r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50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80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−5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</m:sSup>
                    </m:oMath>
                  </m:oMathPara>
                </a14:m>
                <a:endParaRPr lang="en-US" b="0" dirty="0"/>
              </a:p>
              <a:p>
                <a:r>
                  <a:rPr lang="en-US" dirty="0"/>
                  <a:t>   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</a:rPr>
                      <m:t>ln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⁡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l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n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−5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</m:oMath>
                </a14:m>
                <a:endParaRPr lang="en-US" b="0" dirty="0"/>
              </a:p>
              <a:p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</a:rPr>
                      <m:t>l</m:t>
                    </m:r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</a:rPr>
                      <m:t>n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0.625=−5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endParaRPr lang="en-US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l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n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0.625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−5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−0.4700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−5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≈0.0940</m:t>
                      </m:r>
                    </m:oMath>
                  </m:oMathPara>
                </a14:m>
                <a:endParaRPr lang="en-US" b="0" dirty="0"/>
              </a:p>
              <a:p>
                <a:r>
                  <a:rPr lang="en-US" b="0" dirty="0"/>
                  <a:t>The formula can now be written as</a:t>
                </a:r>
                <a:r>
                  <a:rPr lang="en-US" dirty="0"/>
                  <a:t> </a:t>
                </a:r>
                <a:endParaRPr lang="en-US" b="0" i="1" dirty="0">
                  <a:latin typeface="Cambria Math" panose="02040503050406030204" pitchFamily="18" charset="0"/>
                </a:endParaRPr>
              </a:p>
              <a:p>
                <a:r>
                  <a:rPr lang="en-US" b="0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=80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−0.0940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+70.</m:t>
                    </m:r>
                  </m:oMath>
                </a14:m>
                <a:endParaRPr lang="en-US" b="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38538" y="1077686"/>
                <a:ext cx="8229600" cy="4572000"/>
              </a:xfrm>
              <a:blipFill>
                <a:blip r:embed="rId2"/>
                <a:stretch>
                  <a:fillRect l="-1556" b="-36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DA2F13E5-B5BF-15E1-15F3-009781A90699}"/>
              </a:ext>
            </a:extLst>
          </p:cNvPr>
          <p:cNvSpPr txBox="1"/>
          <p:nvPr/>
        </p:nvSpPr>
        <p:spPr>
          <a:xfrm>
            <a:off x="4133461" y="3037114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Take the natural log of both sides.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180397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Application: Newton’s Law of Cooling (cont.)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38538" y="1077686"/>
                <a:ext cx="8229600" cy="4637314"/>
              </a:xfrm>
            </p:spPr>
            <p:txBody>
              <a:bodyPr>
                <a:noAutofit/>
              </a:bodyPr>
              <a:lstStyle/>
              <a:p>
                <a:pPr>
                  <a:spcBef>
                    <a:spcPts val="0"/>
                  </a:spcBef>
                </a:pPr>
                <a:r>
                  <a:rPr lang="en-US" dirty="0"/>
                  <a:t>With all the constants in the formula known, we can find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dirty="0"/>
                  <a:t> when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=100°.</m:t>
                    </m:r>
                  </m:oMath>
                </a14:m>
                <a:endParaRPr lang="en-US" b="0" dirty="0">
                  <a:ea typeface="Cambria Math" panose="02040503050406030204" pitchFamily="18" charset="0"/>
                </a:endParaRPr>
              </a:p>
              <a:p>
                <a:pPr>
                  <a:spcBef>
                    <a:spcPts val="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100=80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−0.0940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+70</m:t>
                      </m:r>
                    </m:oMath>
                  </m:oMathPara>
                </a14:m>
                <a:endParaRPr lang="en-US" b="0" dirty="0"/>
              </a:p>
              <a:p>
                <a:pPr>
                  <a:spcBef>
                    <a:spcPts val="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30=80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−0.0940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p>
                      </m:sSup>
                    </m:oMath>
                  </m:oMathPara>
                </a14:m>
                <a:endParaRPr lang="en-US" b="0" dirty="0"/>
              </a:p>
              <a:p>
                <a:pPr>
                  <a:spcBef>
                    <a:spcPts val="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30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80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−0.0940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p>
                      </m:sSup>
                    </m:oMath>
                  </m:oMathPara>
                </a14:m>
                <a:endParaRPr lang="en-US" b="0" dirty="0"/>
              </a:p>
              <a:p>
                <a:pPr>
                  <a:spcBef>
                    <a:spcPts val="0"/>
                  </a:spcBef>
                </a:pPr>
                <a:r>
                  <a:rPr lang="en-US" dirty="0"/>
                  <a:t>       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</a:rPr>
                      <m:t>ln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⁡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l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n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−0.0940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p>
                    </m:sSup>
                  </m:oMath>
                </a14:m>
                <a:endParaRPr lang="en-US" b="0" dirty="0"/>
              </a:p>
              <a:p>
                <a:pPr>
                  <a:spcBef>
                    <a:spcPts val="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l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n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0.375=−0.0940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en-US" b="0" dirty="0"/>
              </a:p>
              <a:p>
                <a:pPr>
                  <a:spcBef>
                    <a:spcPts val="60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l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n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0.375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−0.0940</m:t>
                          </m:r>
                        </m:den>
                      </m:f>
                    </m:oMath>
                  </m:oMathPara>
                </a14:m>
                <a:endParaRPr lang="en-US" b="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38538" y="1077686"/>
                <a:ext cx="8229600" cy="4637314"/>
              </a:xfrm>
              <a:blipFill>
                <a:blip r:embed="rId2"/>
                <a:stretch>
                  <a:fillRect l="-1556" t="-13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08553516-3213-66A0-8603-11AF3F8C0137}"/>
              </a:ext>
            </a:extLst>
          </p:cNvPr>
          <p:cNvSpPr txBox="1"/>
          <p:nvPr/>
        </p:nvSpPr>
        <p:spPr>
          <a:xfrm>
            <a:off x="4460033" y="3606282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Take the natural log of both sides.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321583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Application: Newton’s Law of Cooling (cont.)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38538" y="1077686"/>
                <a:ext cx="8229600" cy="4942114"/>
              </a:xfrm>
            </p:spPr>
            <p:txBody>
              <a:bodyPr>
                <a:noAutofit/>
              </a:bodyPr>
              <a:lstStyle/>
              <a:p>
                <a:pPr>
                  <a:spcBef>
                    <a:spcPts val="600"/>
                  </a:spcBef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                  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−0.9808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−0.0940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≈10.43</m:t>
                    </m:r>
                  </m:oMath>
                </a14:m>
                <a:r>
                  <a:rPr lang="en-US" b="0" dirty="0"/>
                  <a:t> minutes</a:t>
                </a:r>
              </a:p>
              <a:p>
                <a:pPr>
                  <a:spcBef>
                    <a:spcPts val="0"/>
                  </a:spcBef>
                </a:pPr>
                <a:r>
                  <a:rPr lang="en-US" b="0" dirty="0"/>
                  <a:t>The tea will cool to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100°</m:t>
                    </m:r>
                  </m:oMath>
                </a14:m>
                <a:r>
                  <a:rPr lang="en-US" b="0" dirty="0"/>
                  <a:t> in about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10.43</m:t>
                    </m:r>
                  </m:oMath>
                </a14:m>
                <a:r>
                  <a:rPr lang="en-US" b="0" dirty="0"/>
                  <a:t> minutes.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38538" y="1077686"/>
                <a:ext cx="8229600" cy="4942114"/>
              </a:xfrm>
              <a:blipFill>
                <a:blip r:embed="rId2"/>
                <a:stretch>
                  <a:fillRect l="-155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99046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Application: Exponential Growth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/>
                  <a:t>Suppose that the formula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baseline="-25000" smtClean="0">
                        <a:latin typeface="Cambria Math" panose="02040503050406030204" pitchFamily="18" charset="0"/>
                      </a:rPr>
                      <m:t>0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0.4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p>
                    </m:sSup>
                  </m:oMath>
                </a14:m>
                <a:r>
                  <a:rPr lang="en-US" dirty="0"/>
                  <a:t> represents the number of bacteria present after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dirty="0"/>
                  <a:t> days, where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 baseline="-25000" dirty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baseline="-25000" dirty="0"/>
                  <a:t> </a:t>
                </a:r>
                <a:r>
                  <a:rPr lang="en-US" dirty="0"/>
                  <a:t>is the initial number of bacteria. In how many days will the bacteria double in number?</a:t>
                </a:r>
              </a:p>
              <a:p>
                <a:r>
                  <a:rPr lang="en-US" b="1" dirty="0"/>
                  <a:t>Solution</a:t>
                </a:r>
              </a:p>
              <a:p>
                <a:pPr/>
                <a:r>
                  <a:rPr lang="en-US" b="0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   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baseline="-25000" smtClean="0">
                        <a:latin typeface="Cambria Math" panose="02040503050406030204" pitchFamily="18" charset="0"/>
                      </a:rPr>
                      <m:t>0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0.4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p>
                    </m:sSup>
                  </m:oMath>
                </a14:m>
                <a:endParaRPr lang="en-US" dirty="0"/>
              </a:p>
              <a:p>
                <a:pPr/>
                <a:r>
                  <a:rPr lang="en-US" b="0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baseline="-25000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baseline="-25000" smtClean="0">
                        <a:latin typeface="Cambria Math" panose="02040503050406030204" pitchFamily="18" charset="0"/>
                      </a:rPr>
                      <m:t>0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0.4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p>
                    </m:sSup>
                  </m:oMath>
                </a14:m>
                <a:endParaRPr lang="en-US" dirty="0"/>
              </a:p>
              <a:p>
                <a:pPr/>
                <a:r>
                  <a:rPr lang="en-US" b="0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    2=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0.4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p>
                    </m:sSup>
                  </m:oMath>
                </a14:m>
                <a:endParaRPr lang="en-US" dirty="0"/>
              </a:p>
              <a:p>
                <a:r>
                  <a:rPr lang="en-US" b="0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1" dirty="0" smtClean="0">
                        <a:latin typeface="Cambria Math" panose="02040503050406030204" pitchFamily="18" charset="0"/>
                      </a:rPr>
                      <m:t>ln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⁡2=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l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n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0.4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p>
                    </m:sSup>
                  </m:oMath>
                </a14:m>
                <a:endParaRPr lang="en-US" dirty="0"/>
              </a:p>
              <a:p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</a:rPr>
                      <m:t>l</m:t>
                    </m:r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</a:rPr>
                      <m:t>n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⁡2=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0.4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e>
                    </m:d>
                  </m:oMath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481" t="-2133" r="-21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0774F4D-AD10-DE2C-536D-DE293297B518}"/>
                  </a:ext>
                </a:extLst>
              </p:cNvPr>
              <p:cNvSpPr txBox="1"/>
              <p:nvPr/>
            </p:nvSpPr>
            <p:spPr>
              <a:xfrm>
                <a:off x="3352801" y="3886200"/>
                <a:ext cx="441182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baseline="-2500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dirty="0"/>
                  <a:t> is double the initial number present.</a:t>
                </a:r>
                <a:endParaRPr lang="en-IN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0774F4D-AD10-DE2C-536D-DE293297B5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2801" y="3886200"/>
                <a:ext cx="4411825" cy="369332"/>
              </a:xfrm>
              <a:prstGeom prst="rect">
                <a:avLst/>
              </a:prstGeom>
              <a:blipFill>
                <a:blip r:embed="rId3"/>
                <a:stretch>
                  <a:fillRect l="-276" t="-10000" b="-2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ECDE9EAA-4978-F12A-6B53-ACE46EA874A3}"/>
              </a:ext>
            </a:extLst>
          </p:cNvPr>
          <p:cNvSpPr txBox="1"/>
          <p:nvPr/>
        </p:nvSpPr>
        <p:spPr>
          <a:xfrm>
            <a:off x="3352801" y="4804492"/>
            <a:ext cx="44118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Take the natural log of both sides.</a:t>
            </a:r>
            <a:endParaRPr lang="en-IN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C973D0C-132E-CBB7-6690-052144C01227}"/>
                  </a:ext>
                </a:extLst>
              </p:cNvPr>
              <p:cNvSpPr txBox="1"/>
              <p:nvPr/>
            </p:nvSpPr>
            <p:spPr>
              <a:xfrm>
                <a:off x="3352801" y="5345668"/>
                <a:ext cx="419099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Power rule of logarithms;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</a:rPr>
                      <m:t>ln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en-IN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C973D0C-132E-CBB7-6690-052144C012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2801" y="5345668"/>
                <a:ext cx="4190999" cy="369332"/>
              </a:xfrm>
              <a:prstGeom prst="rect">
                <a:avLst/>
              </a:prstGeom>
              <a:blipFill>
                <a:blip r:embed="rId4"/>
                <a:stretch>
                  <a:fillRect l="-1163" t="-9836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Application: Exponential Growth (cont.)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l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n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2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0.4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0.6931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0.4</m:t>
                          </m:r>
                        </m:den>
                      </m:f>
                    </m:oMath>
                  </m:oMathPara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≈1.73</m:t>
                    </m:r>
                  </m:oMath>
                </a14:m>
                <a:r>
                  <a:rPr lang="en-US" dirty="0"/>
                  <a:t> days</a:t>
                </a:r>
              </a:p>
              <a:p>
                <a:r>
                  <a:rPr lang="en-US" dirty="0"/>
                  <a:t>The number of bacteria will double in approximately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1.73</m:t>
                    </m:r>
                  </m:oMath>
                </a14:m>
                <a:r>
                  <a:rPr lang="en-US" dirty="0"/>
                  <a:t> days. Note that this number is completely independent of the number of bacteria initially present. That is, 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 baseline="-25000" dirty="0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=10</m:t>
                    </m:r>
                  </m:oMath>
                </a14:m>
                <a:r>
                  <a:rPr lang="en-US" dirty="0"/>
                  <a:t> 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 baseline="-25000" dirty="0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=1000</m:t>
                    </m:r>
                  </m:oMath>
                </a14:m>
                <a:r>
                  <a:rPr lang="en-US" dirty="0"/>
                  <a:t>, the doubling time is the same, namely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1.73</m:t>
                    </m:r>
                  </m:oMath>
                </a14:m>
                <a:r>
                  <a:rPr lang="en-US" dirty="0"/>
                  <a:t> days.</a:t>
                </a:r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481" r="-24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90559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Application: Continuously Compounded Interest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097280"/>
                <a:ext cx="8229600" cy="4846320"/>
              </a:xfrm>
            </p:spPr>
            <p:txBody>
              <a:bodyPr>
                <a:noAutofit/>
              </a:bodyPr>
              <a:lstStyle/>
              <a:p>
                <a:pPr>
                  <a:spcBef>
                    <a:spcPts val="600"/>
                  </a:spcBef>
                </a:pPr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$1000</m:t>
                    </m:r>
                  </m:oMath>
                </a14:m>
                <a:r>
                  <a:rPr lang="en-US" dirty="0"/>
                  <a:t> is invested at a rate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6%</m:t>
                    </m:r>
                  </m:oMath>
                </a14:m>
                <a:r>
                  <a:rPr lang="en-US" dirty="0"/>
                  <a:t> compounded continuously, in how many years will it grow to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$5000</m:t>
                    </m:r>
                  </m:oMath>
                </a14:m>
                <a:r>
                  <a:rPr lang="en-US" dirty="0"/>
                  <a:t>?</a:t>
                </a:r>
              </a:p>
              <a:p>
                <a:pPr>
                  <a:spcBef>
                    <a:spcPts val="600"/>
                  </a:spcBef>
                </a:pPr>
                <a:r>
                  <a:rPr lang="en-US" b="1" dirty="0"/>
                  <a:t>Solution</a:t>
                </a:r>
              </a:p>
              <a:p>
                <a:pPr>
                  <a:spcBef>
                    <a:spcPts val="60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𝑟𝑡</m:t>
                          </m:r>
                        </m:sup>
                      </m:sSup>
                    </m:oMath>
                  </m:oMathPara>
                </a14:m>
                <a:endParaRPr lang="en-US" b="0" dirty="0"/>
              </a:p>
              <a:p>
                <a:pPr>
                  <a:spcBef>
                    <a:spcPts val="60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5000=1000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0.06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p>
                      </m:sSup>
                    </m:oMath>
                  </m:oMathPara>
                </a14:m>
                <a:endParaRPr lang="en-US" b="0" dirty="0"/>
              </a:p>
              <a:p>
                <a:pPr>
                  <a:spcBef>
                    <a:spcPts val="60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5=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0.06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p>
                      </m:sSup>
                    </m:oMath>
                  </m:oMathPara>
                </a14:m>
                <a:endParaRPr lang="en-US" b="0" dirty="0"/>
              </a:p>
              <a:p>
                <a:pPr>
                  <a:spcBef>
                    <a:spcPts val="60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ln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5=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l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n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0.06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p>
                      </m:sSup>
                    </m:oMath>
                  </m:oMathPara>
                </a14:m>
                <a:endParaRPr lang="en-US" b="0" dirty="0"/>
              </a:p>
              <a:p>
                <a:pPr>
                  <a:spcBef>
                    <a:spcPts val="600"/>
                  </a:spcBef>
                </a:pPr>
                <a:r>
                  <a:rPr lang="en-US" b="0" dirty="0"/>
                  <a:t>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l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n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5=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0.06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e>
                    </m:d>
                  </m:oMath>
                </a14:m>
                <a:endParaRPr lang="en-US" b="0" dirty="0"/>
              </a:p>
              <a:p>
                <a:pPr>
                  <a:spcBef>
                    <a:spcPts val="60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l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n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0.06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1.6094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0.06</m:t>
                          </m:r>
                        </m:den>
                      </m:f>
                    </m:oMath>
                  </m:oMathPara>
                </a14:m>
                <a:endParaRPr lang="en-US" b="1" dirty="0"/>
              </a:p>
              <a:p>
                <a:pPr>
                  <a:spcBef>
                    <a:spcPts val="600"/>
                  </a:spcBef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097280"/>
                <a:ext cx="8229600" cy="4846320"/>
              </a:xfrm>
              <a:blipFill>
                <a:blip r:embed="rId2"/>
                <a:stretch>
                  <a:fillRect l="-1481" t="-1132" r="-2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FB4B4CF9-CAD8-CD9E-3E8B-103EA17667FC}"/>
              </a:ext>
            </a:extLst>
          </p:cNvPr>
          <p:cNvSpPr txBox="1"/>
          <p:nvPr/>
        </p:nvSpPr>
        <p:spPr>
          <a:xfrm>
            <a:off x="3733800" y="2438400"/>
            <a:ext cx="495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Formula for continuously compounded interest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2CD6FDB-3FAB-EF39-EC2C-EE12304CF42A}"/>
                  </a:ext>
                </a:extLst>
              </p:cNvPr>
              <p:cNvSpPr txBox="1"/>
              <p:nvPr/>
            </p:nvSpPr>
            <p:spPr>
              <a:xfrm>
                <a:off x="3668486" y="2960914"/>
                <a:ext cx="4953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Substitute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=5000,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=1000,</m:t>
                    </m:r>
                  </m:oMath>
                </a14:m>
                <a:r>
                  <a:rPr lang="en-IN" dirty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=0.06.</m:t>
                    </m:r>
                  </m:oMath>
                </a14:m>
                <a:endParaRPr lang="en-IN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2CD6FDB-3FAB-EF39-EC2C-EE12304CF4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8486" y="2960914"/>
                <a:ext cx="4953000" cy="369332"/>
              </a:xfrm>
              <a:prstGeom prst="rect">
                <a:avLst/>
              </a:prstGeom>
              <a:blipFill>
                <a:blip r:embed="rId3"/>
                <a:stretch>
                  <a:fillRect l="-1108" t="-10000" b="-2666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CA0F1538-50DE-CD45-3B2A-3CB480316C45}"/>
              </a:ext>
            </a:extLst>
          </p:cNvPr>
          <p:cNvSpPr txBox="1"/>
          <p:nvPr/>
        </p:nvSpPr>
        <p:spPr>
          <a:xfrm>
            <a:off x="3733800" y="3806117"/>
            <a:ext cx="495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Take the natural log of both sides.</a:t>
            </a:r>
            <a:endParaRPr lang="en-IN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BCC3818-B665-3117-28CF-6DD097E7EDB2}"/>
                  </a:ext>
                </a:extLst>
              </p:cNvPr>
              <p:cNvSpPr txBox="1"/>
              <p:nvPr/>
            </p:nvSpPr>
            <p:spPr>
              <a:xfrm>
                <a:off x="3715139" y="4235325"/>
                <a:ext cx="4953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Power rule of logarithms;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latin typeface="Cambria Math" panose="02040503050406030204" pitchFamily="18" charset="0"/>
                      </a:rPr>
                      <m:t>l</m:t>
                    </m:r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</a:rPr>
                      <m:t>n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en-IN" dirty="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BCC3818-B665-3117-28CF-6DD097E7ED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5139" y="4235325"/>
                <a:ext cx="4953000" cy="369332"/>
              </a:xfrm>
              <a:prstGeom prst="rect">
                <a:avLst/>
              </a:prstGeom>
              <a:blipFill>
                <a:blip r:embed="rId4"/>
                <a:stretch>
                  <a:fillRect l="-984"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Application: Continuously Compounded Interest (cont.)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097280"/>
                <a:ext cx="8229600" cy="4846320"/>
              </a:xfrm>
            </p:spPr>
            <p:txBody>
              <a:bodyPr>
                <a:noAutofit/>
              </a:bodyPr>
              <a:lstStyle/>
              <a:p>
                <a:pPr>
                  <a:spcBef>
                    <a:spcPts val="0"/>
                  </a:spcBef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≈26.82</m:t>
                    </m:r>
                  </m:oMath>
                </a14:m>
                <a:r>
                  <a:rPr lang="en-US" b="0" dirty="0"/>
                  <a:t> years</a:t>
                </a:r>
              </a:p>
              <a:p>
                <a:pPr>
                  <a:spcBef>
                    <a:spcPts val="0"/>
                  </a:spcBef>
                </a:pPr>
                <a:endParaRPr lang="en-US" dirty="0"/>
              </a:p>
              <a:p>
                <a:pPr>
                  <a:spcBef>
                    <a:spcPts val="0"/>
                  </a:spcBef>
                </a:pP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$1000 </m:t>
                    </m:r>
                  </m:oMath>
                </a14:m>
                <a:r>
                  <a:rPr lang="en-US" dirty="0"/>
                  <a:t>will grow to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$5000 </m:t>
                    </m:r>
                  </m:oMath>
                </a14:m>
                <a:r>
                  <a:rPr lang="en-US" dirty="0"/>
                  <a:t>in approximately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26.82</m:t>
                    </m:r>
                  </m:oMath>
                </a14:m>
                <a:r>
                  <a:rPr lang="en-US" dirty="0"/>
                  <a:t> years.</a:t>
                </a:r>
              </a:p>
              <a:p>
                <a:pPr>
                  <a:spcBef>
                    <a:spcPts val="0"/>
                  </a:spcBef>
                </a:pPr>
                <a:endParaRPr lang="en-US" b="1" dirty="0"/>
              </a:p>
              <a:p>
                <a:pPr>
                  <a:spcBef>
                    <a:spcPts val="0"/>
                  </a:spcBef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097280"/>
                <a:ext cx="8229600" cy="4846320"/>
              </a:xfrm>
              <a:blipFill>
                <a:blip r:embed="rId2"/>
                <a:stretch>
                  <a:fillRect l="-1481" t="-11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64803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Application: The Richter Scale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19878" y="1121539"/>
                <a:ext cx="8229600" cy="4572000"/>
              </a:xfrm>
            </p:spPr>
            <p:txBody>
              <a:bodyPr/>
              <a:lstStyle/>
              <a:p>
                <a:pPr>
                  <a:spcBef>
                    <a:spcPts val="0"/>
                  </a:spcBef>
                </a:pPr>
                <a:r>
                  <a:rPr lang="en-US" dirty="0"/>
                  <a:t>The magnitude of an earthquake is measured on the Richter scale as a logarithm of the intensity of the shock wave. For magnitude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dirty="0"/>
                  <a:t> and intensity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en-US" dirty="0"/>
                  <a:t>, the formula 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⁡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en-US" dirty="0"/>
                  <a:t>. The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1994</m:t>
                    </m:r>
                  </m:oMath>
                </a14:m>
                <a:r>
                  <a:rPr lang="en-US" dirty="0"/>
                  <a:t> earthquake in Northridge, California, measured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6.7</m:t>
                    </m:r>
                  </m:oMath>
                </a14:m>
                <a:r>
                  <a:rPr lang="en-US" dirty="0"/>
                  <a:t> on the Richter scale. What was the intensity of this earthquake?</a:t>
                </a:r>
              </a:p>
              <a:p>
                <a:pPr>
                  <a:spcBef>
                    <a:spcPts val="0"/>
                  </a:spcBef>
                </a:pPr>
                <a:r>
                  <a:rPr lang="en-US" b="1" dirty="0"/>
                  <a:t>Solution</a:t>
                </a:r>
              </a:p>
              <a:p>
                <a:pPr>
                  <a:spcBef>
                    <a:spcPts val="0"/>
                  </a:spcBef>
                </a:pPr>
                <a:r>
                  <a:rPr lang="en-US" dirty="0"/>
                  <a:t>Substitute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6.7</m:t>
                    </m:r>
                  </m:oMath>
                </a14:m>
                <a:r>
                  <a:rPr lang="en-US" dirty="0"/>
                  <a:t> 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dirty="0"/>
                  <a:t> in the formula and solve 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en-US" dirty="0"/>
                  <a:t>.</a:t>
                </a:r>
              </a:p>
              <a:p>
                <a:pPr>
                  <a:spcBef>
                    <a:spcPts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6.7=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log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𝐼</m:t>
                      </m:r>
                    </m:oMath>
                  </m:oMathPara>
                </a14:m>
                <a:endParaRPr lang="en-US" dirty="0"/>
              </a:p>
              <a:p>
                <a:pPr>
                  <a:spcBef>
                    <a:spcPts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6.7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19878" y="1121539"/>
                <a:ext cx="8229600" cy="4572000"/>
              </a:xfrm>
              <a:blipFill>
                <a:blip r:embed="rId2"/>
                <a:stretch>
                  <a:fillRect l="-1556" t="-133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Application: The Richter Scale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143000"/>
                <a:ext cx="8229600" cy="4572000"/>
              </a:xfrm>
            </p:spPr>
            <p:txBody>
              <a:bodyPr/>
              <a:lstStyle/>
              <a:p>
                <a:r>
                  <a:rPr lang="en-US" dirty="0"/>
                  <a:t>The Long Beach earthquake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1933</m:t>
                    </m:r>
                  </m:oMath>
                </a14:m>
                <a:r>
                  <a:rPr lang="en-US" dirty="0"/>
                  <a:t> measured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6.2</m:t>
                    </m:r>
                  </m:oMath>
                </a14:m>
                <a:r>
                  <a:rPr lang="en-US" dirty="0"/>
                  <a:t> on the Richter scale. How much stronger was the Northridge earthquake than the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1933</m:t>
                    </m:r>
                  </m:oMath>
                </a14:m>
                <a:r>
                  <a:rPr lang="en-US" dirty="0"/>
                  <a:t> Long Beach earthquake?</a:t>
                </a:r>
              </a:p>
              <a:p>
                <a:r>
                  <a:rPr lang="en-US" b="1" dirty="0"/>
                  <a:t>Solution</a:t>
                </a:r>
              </a:p>
              <a:p>
                <a:r>
                  <a:rPr lang="en-US" dirty="0"/>
                  <a:t>The comparative sizes of the earthquakes can be found by finding the ratio of the intensities. For the Long Beach earthquake,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6.2=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6.2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143000"/>
                <a:ext cx="8229600" cy="4572000"/>
              </a:xfrm>
              <a:blipFill>
                <a:blip r:embed="rId2"/>
                <a:stretch>
                  <a:fillRect l="-1481" t="-1333" r="-103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Application: The Richter Scale (cont.)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143000"/>
                <a:ext cx="8229600" cy="4572000"/>
              </a:xfrm>
            </p:spPr>
            <p:txBody>
              <a:bodyPr/>
              <a:lstStyle/>
              <a:p>
                <a:r>
                  <a:rPr lang="en-US" dirty="0"/>
                  <a:t>Therefore, the ratio of the two intensities is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for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Northridge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for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LongBeach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6.7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6.2</m:t>
                              </m:r>
                            </m:sup>
                          </m:sSup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0.5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≈3.16.</m:t>
                      </m:r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Thus, the Northridge earthquake had an intensity about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3.16</m:t>
                    </m:r>
                  </m:oMath>
                </a14:m>
                <a:r>
                  <a:rPr lang="en-US" dirty="0"/>
                  <a:t> times the intensity of the Long Beach earthquake.</a:t>
                </a:r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143000"/>
                <a:ext cx="8229600" cy="4572000"/>
              </a:xfrm>
              <a:blipFill>
                <a:blip r:embed="rId2"/>
                <a:stretch>
                  <a:fillRect l="-1481" t="-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219995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Application: Half-life of Radium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097280"/>
                <a:ext cx="8229600" cy="4572000"/>
              </a:xfrm>
            </p:spPr>
            <p:txBody>
              <a:bodyPr>
                <a:noAutofit/>
              </a:bodyPr>
              <a:lstStyle/>
              <a:p>
                <a:r>
                  <a:rPr lang="en-US" dirty="0"/>
                  <a:t>The half-life of a substance is the time needed for the substance to decay to one-half of its original amount. The half-life of radium-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226</m:t>
                    </m:r>
                  </m:oMath>
                </a14:m>
                <a:r>
                  <a:rPr lang="en-US" dirty="0"/>
                  <a:t>, a common isotope of radium, 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1600</m:t>
                    </m:r>
                  </m:oMath>
                </a14:m>
                <a:r>
                  <a:rPr lang="en-US" dirty="0"/>
                  <a:t> years. 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10</m:t>
                    </m:r>
                  </m:oMath>
                </a14:m>
                <a:r>
                  <a:rPr lang="en-US" dirty="0"/>
                  <a:t> grams are present today, how many grams will remain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500</m:t>
                    </m:r>
                  </m:oMath>
                </a14:m>
                <a:r>
                  <a:rPr lang="en-US" dirty="0"/>
                  <a:t> years?</a:t>
                </a:r>
              </a:p>
              <a:p>
                <a:r>
                  <a:rPr lang="en-US" b="1" dirty="0"/>
                  <a:t>Solution</a:t>
                </a:r>
              </a:p>
              <a:p>
                <a:r>
                  <a:rPr lang="en-US" dirty="0"/>
                  <a:t>The model for radioactive decay 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 baseline="-25000" dirty="0" smtClean="0">
                        <a:latin typeface="Cambria Math" panose="02040503050406030204" pitchFamily="18" charset="0"/>
                      </a:rPr>
                      <m:t>0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𝑘𝑡</m:t>
                        </m:r>
                      </m:sup>
                    </m:sSup>
                  </m:oMath>
                </a14:m>
                <a:r>
                  <a:rPr lang="en-US" dirty="0"/>
                  <a:t>. Since the half-life 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1600</m:t>
                    </m:r>
                  </m:oMath>
                </a14:m>
                <a:r>
                  <a:rPr lang="en-US" dirty="0"/>
                  <a:t> years, if we assume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 baseline="-25000" dirty="0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=10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</a:rPr>
                      <m:t>g</m:t>
                    </m:r>
                  </m:oMath>
                </a14:m>
                <a:r>
                  <a:rPr lang="en-US" dirty="0"/>
                  <a:t>, then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dirty="0"/>
                  <a:t> would be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</a:rPr>
                      <m:t>g</m:t>
                    </m:r>
                  </m:oMath>
                </a14:m>
                <a:r>
                  <a:rPr lang="en-US" dirty="0"/>
                  <a:t> after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1600</m:t>
                    </m:r>
                  </m:oMath>
                </a14:m>
                <a:r>
                  <a:rPr lang="en-US" dirty="0"/>
                  <a:t> years. We solve 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as follows.</a:t>
                </a:r>
              </a:p>
              <a:p>
                <a:r>
                  <a:rPr lang="en-US" b="1" dirty="0"/>
                  <a:t> 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097280"/>
                <a:ext cx="8229600" cy="4572000"/>
              </a:xfrm>
              <a:blipFill>
                <a:blip r:embed="rId2"/>
                <a:stretch>
                  <a:fillRect l="-1481" t="-1200" r="-2296" b="-30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2916</TotalTime>
  <Words>1081</Words>
  <Application>Microsoft Office PowerPoint</Application>
  <PresentationFormat>On-screen Show (4:3)</PresentationFormat>
  <Paragraphs>106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Cambria Math</vt:lpstr>
      <vt:lpstr>Office Theme</vt:lpstr>
      <vt:lpstr>Section A.3</vt:lpstr>
      <vt:lpstr>Example 1: Application: Exponential Growth </vt:lpstr>
      <vt:lpstr>Example 1: Application: Exponential Growth (cont.) </vt:lpstr>
      <vt:lpstr>Example 2: Application: Continuously Compounded Interest </vt:lpstr>
      <vt:lpstr>Example 2: Application: Continuously Compounded Interest (cont.)</vt:lpstr>
      <vt:lpstr>Example 3: Application: The Richter Scale </vt:lpstr>
      <vt:lpstr>Example 4: Application: The Richter Scale </vt:lpstr>
      <vt:lpstr>Example 4: Application: The Richter Scale (cont.) </vt:lpstr>
      <vt:lpstr>Example 5: Application: Half-life of Radium </vt:lpstr>
      <vt:lpstr>Example 5: Application: Half-life of Radium (cont.) </vt:lpstr>
      <vt:lpstr>Example 5: Application: Half-life of Radium (cont.) </vt:lpstr>
      <vt:lpstr>Example 6: Application: Newton’s Law of Cooling </vt:lpstr>
      <vt:lpstr>Example 6: Application: Newton’s Law of Cooling (cont.) </vt:lpstr>
      <vt:lpstr>Example 6: Application: Newton’s Law of Cooling (cont.) </vt:lpstr>
      <vt:lpstr>Example 6: Application: Newton’s Law of Cooling (cont.) </vt:lpstr>
      <vt:lpstr>Example 6: Application: Newton’s Law of Cooling (cont.)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Pathways to College Mathematics</dc:title>
  <dc:creator>Hawkes Learning</dc:creator>
  <cp:lastModifiedBy>Jolie Even</cp:lastModifiedBy>
  <cp:revision>543</cp:revision>
  <dcterms:created xsi:type="dcterms:W3CDTF">2013-04-26T14:43:13Z</dcterms:created>
  <dcterms:modified xsi:type="dcterms:W3CDTF">2024-09-23T17:40:12Z</dcterms:modified>
</cp:coreProperties>
</file>