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89" r:id="rId4"/>
    <p:sldId id="258" r:id="rId5"/>
    <p:sldId id="259" r:id="rId6"/>
    <p:sldId id="299" r:id="rId7"/>
    <p:sldId id="260" r:id="rId8"/>
    <p:sldId id="261" r:id="rId9"/>
    <p:sldId id="288" r:id="rId10"/>
    <p:sldId id="265" r:id="rId11"/>
    <p:sldId id="266" r:id="rId12"/>
    <p:sldId id="290" r:id="rId13"/>
    <p:sldId id="267" r:id="rId14"/>
    <p:sldId id="268" r:id="rId15"/>
    <p:sldId id="269" r:id="rId16"/>
    <p:sldId id="270" r:id="rId17"/>
    <p:sldId id="271" r:id="rId18"/>
    <p:sldId id="291" r:id="rId19"/>
    <p:sldId id="292" r:id="rId20"/>
    <p:sldId id="293" r:id="rId21"/>
    <p:sldId id="275" r:id="rId22"/>
    <p:sldId id="294" r:id="rId23"/>
    <p:sldId id="295" r:id="rId24"/>
    <p:sldId id="296" r:id="rId25"/>
    <p:sldId id="277" r:id="rId26"/>
    <p:sldId id="278" r:id="rId27"/>
    <p:sldId id="279" r:id="rId28"/>
    <p:sldId id="297" r:id="rId29"/>
    <p:sldId id="281" r:id="rId30"/>
    <p:sldId id="298" r:id="rId31"/>
    <p:sldId id="283" r:id="rId32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appaji" initials="a" lastIdx="11" clrIdx="2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08" d="100"/>
          <a:sy n="108" d="100"/>
        </p:scale>
        <p:origin x="948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Exponents, Prime Numbers, and LCM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R.1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Prime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384995"/>
          </a:xfrm>
        </p:spPr>
        <p:txBody>
          <a:bodyPr>
            <a:spAutoFit/>
          </a:bodyPr>
          <a:lstStyle/>
          <a:p>
            <a:r>
              <a:rPr sz="2800" dirty="0"/>
              <a:t>A </a:t>
            </a:r>
            <a:r>
              <a:rPr sz="2800" b="1" dirty="0"/>
              <a:t>prime number</a:t>
            </a:r>
            <a:r>
              <a:rPr sz="2800" dirty="0"/>
              <a:t> is a counting number greater than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 that has exactly two different factors (or divisors), namely itself</a:t>
            </a:r>
            <a:r>
              <a:rPr lang="en-US" sz="2800" dirty="0"/>
              <a:t> and 1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Composite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954107"/>
          </a:xfrm>
        </p:spPr>
        <p:txBody>
          <a:bodyPr>
            <a:spAutoFit/>
          </a:bodyPr>
          <a:lstStyle/>
          <a:p>
            <a:r>
              <a:rPr sz="2800" dirty="0"/>
              <a:t>A </a:t>
            </a:r>
            <a:r>
              <a:rPr sz="2800" b="1" dirty="0"/>
              <a:t>composite number</a:t>
            </a:r>
            <a:r>
              <a:rPr sz="2800" dirty="0"/>
              <a:t> is a counting number with more than two different factors (or divisors).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Attention!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15882"/>
              </a:xfr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1=1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∙1,</m:t>
                    </m:r>
                  </m:oMath>
                </a14:m>
                <a:r>
                  <a:rPr lang="en-US" sz="2800" dirty="0"/>
                  <a:t> and 1 is the only factor of 1. 1 does not have </a:t>
                </a:r>
                <a:r>
                  <a:rPr lang="en-US" sz="2800" b="1" dirty="0"/>
                  <a:t>exactly two different </a:t>
                </a:r>
                <a:r>
                  <a:rPr lang="en-US" sz="2800" dirty="0"/>
                  <a:t>factors, and it does not have more than two different factors. Thus, 1 is </a:t>
                </a:r>
                <a:r>
                  <a:rPr lang="en-US" sz="2800" b="1" dirty="0"/>
                  <a:t>neither</a:t>
                </a:r>
                <a:r>
                  <a:rPr lang="en-US" sz="2800" dirty="0"/>
                  <a:t> a prime nor a composite number. 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15882"/>
              </a:xfrm>
              <a:blipFill>
                <a:blip r:embed="rId2"/>
                <a:stretch>
                  <a:fillRect l="-1328" t="-2649" b="-794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8379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Determining Prime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 following numbers are prime because each has exactly two different factors</a:t>
            </a:r>
            <a:r>
              <a:rPr lang="en-US" sz="2800" dirty="0"/>
              <a:t>, 1 and itself</a:t>
            </a:r>
            <a:r>
              <a:rPr sz="2800" dirty="0"/>
              <a:t>.</a:t>
            </a:r>
            <a:endParaRPr lang="en-US" sz="2800" dirty="0"/>
          </a:p>
          <a:p>
            <a:r>
              <a:rPr lang="en-US" b="1" dirty="0"/>
              <a:t>2:   </a:t>
            </a:r>
            <a:r>
              <a:rPr lang="en-US" dirty="0"/>
              <a:t>2 has exactly two different factors, 1 and 2.</a:t>
            </a:r>
          </a:p>
          <a:p>
            <a:r>
              <a:rPr lang="en-US" b="1" dirty="0"/>
              <a:t>3:   </a:t>
            </a:r>
            <a:r>
              <a:rPr lang="en-US" dirty="0"/>
              <a:t>3 has exactly two different factors, 1 and 3.</a:t>
            </a:r>
          </a:p>
          <a:p>
            <a:r>
              <a:rPr lang="en-US" b="1" dirty="0"/>
              <a:t>11: </a:t>
            </a:r>
            <a:r>
              <a:rPr lang="en-US" dirty="0"/>
              <a:t>11 has exactly two different factors, 1 and 11.</a:t>
            </a:r>
          </a:p>
          <a:p>
            <a:r>
              <a:rPr lang="en-US" b="1" dirty="0"/>
              <a:t>29:  </a:t>
            </a:r>
            <a:r>
              <a:rPr lang="en-US" dirty="0"/>
              <a:t>29 has exactly two different factors, 1 and 29.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Determining Composite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 following numbers are composite.</a:t>
            </a:r>
            <a:endParaRPr lang="en-US" sz="2800" dirty="0"/>
          </a:p>
          <a:p>
            <a:r>
              <a:rPr lang="en-US" b="1" dirty="0"/>
              <a:t>15: </a:t>
            </a:r>
            <a:r>
              <a:rPr lang="en-US" dirty="0"/>
              <a:t>1, 3, 5, and 15 are all factors of 15</a:t>
            </a:r>
          </a:p>
          <a:p>
            <a:r>
              <a:rPr lang="en-US" b="1" dirty="0"/>
              <a:t>39: </a:t>
            </a:r>
            <a:r>
              <a:rPr lang="en-US" dirty="0"/>
              <a:t>1, 3, 13, and 39 are all factors of 39</a:t>
            </a:r>
          </a:p>
          <a:p>
            <a:r>
              <a:rPr lang="en-US" b="1" dirty="0"/>
              <a:t>49: </a:t>
            </a:r>
            <a:r>
              <a:rPr lang="en-US" dirty="0"/>
              <a:t>1, 7, and 49 are all factors of 49</a:t>
            </a:r>
          </a:p>
          <a:p>
            <a:r>
              <a:rPr lang="en-US" b="1" dirty="0"/>
              <a:t>51: </a:t>
            </a:r>
            <a:r>
              <a:rPr lang="en-US" dirty="0"/>
              <a:t>1, 3, 17, and 51 are all factors of 51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Even and Odd Whole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040285"/>
          </a:xfrm>
        </p:spPr>
        <p:txBody>
          <a:bodyPr>
            <a:spAutoFit/>
          </a:bodyPr>
          <a:lstStyle/>
          <a:p>
            <a:r>
              <a:rPr sz="2800" dirty="0"/>
              <a:t>If a whole number is divisible by </a:t>
            </a:r>
            <a:r>
              <a:rPr sz="2800" dirty="0">
                <a:latin typeface="Cambria Math"/>
              </a:rPr>
              <a:t>2</a:t>
            </a:r>
            <a:r>
              <a:rPr sz="2800" dirty="0"/>
              <a:t>, it is </a:t>
            </a:r>
            <a:r>
              <a:rPr sz="2800" b="1" dirty="0"/>
              <a:t>even</a:t>
            </a:r>
            <a:r>
              <a:rPr sz="2800" dirty="0"/>
              <a:t>.</a:t>
            </a:r>
          </a:p>
          <a:p>
            <a:r>
              <a:rPr sz="2800" dirty="0"/>
              <a:t>If a whole number is not divisible by </a:t>
            </a:r>
            <a:r>
              <a:rPr sz="2800" dirty="0">
                <a:latin typeface="Cambria Math"/>
              </a:rPr>
              <a:t>2</a:t>
            </a:r>
            <a:r>
              <a:rPr sz="2800" dirty="0"/>
              <a:t>, it is </a:t>
            </a:r>
            <a:r>
              <a:rPr sz="2800" b="1" dirty="0"/>
              <a:t>odd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Find the Prime Factorization of a Composite Number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936188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Factor the composite number into any two factors.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Factor each factor that is not prime into two more factors.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Continue this process until all factors are prime.</a:t>
            </a:r>
          </a:p>
          <a:p>
            <a:r>
              <a:rPr sz="2800" dirty="0"/>
              <a:t>The </a:t>
            </a:r>
            <a:r>
              <a:rPr sz="2800" b="1" dirty="0"/>
              <a:t>prime factorization</a:t>
            </a:r>
            <a:r>
              <a:rPr sz="2800" dirty="0"/>
              <a:t> is the product of all the prime factors.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the Prime Factorization of a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Find the prime factorization of </a:t>
                </a:r>
                <a:r>
                  <a:rPr lang="en-US" sz="2800" dirty="0">
                    <a:latin typeface="Cambria Math"/>
                  </a:rPr>
                  <a:t>90</a:t>
                </a:r>
                <a:r>
                  <a:rPr lang="en-US" sz="2800" dirty="0"/>
                  <a:t>.</a:t>
                </a:r>
              </a:p>
              <a:p>
                <a:r>
                  <a:rPr lang="en-US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90=   9  ∙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US" sz="2000" dirty="0"/>
              </a:p>
              <a:p>
                <a:r>
                  <a:rPr lang="en-US" dirty="0"/>
                  <a:t>		       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=3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∙3∙2∙5</m:t>
                      </m:r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1F6AD94-9F17-9EC9-F941-D5488F0752BA}"/>
              </a:ext>
            </a:extLst>
          </p:cNvPr>
          <p:cNvCxnSpPr>
            <a:cxnSpLocks/>
          </p:cNvCxnSpPr>
          <p:nvPr/>
        </p:nvCxnSpPr>
        <p:spPr>
          <a:xfrm flipH="1">
            <a:off x="1447800" y="2514600"/>
            <a:ext cx="175632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8E6114D-3F92-A420-6CA3-95299133B3D1}"/>
              </a:ext>
            </a:extLst>
          </p:cNvPr>
          <p:cNvCxnSpPr/>
          <p:nvPr/>
        </p:nvCxnSpPr>
        <p:spPr>
          <a:xfrm>
            <a:off x="1752600" y="2514600"/>
            <a:ext cx="152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3249749-2831-02F7-5522-38D43DDA08AC}"/>
              </a:ext>
            </a:extLst>
          </p:cNvPr>
          <p:cNvCxnSpPr>
            <a:cxnSpLocks/>
          </p:cNvCxnSpPr>
          <p:nvPr/>
        </p:nvCxnSpPr>
        <p:spPr>
          <a:xfrm flipH="1">
            <a:off x="2373351" y="2503449"/>
            <a:ext cx="152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A441D1F-497B-1B49-9A18-32167780D372}"/>
              </a:ext>
            </a:extLst>
          </p:cNvPr>
          <p:cNvCxnSpPr/>
          <p:nvPr/>
        </p:nvCxnSpPr>
        <p:spPr>
          <a:xfrm>
            <a:off x="2678151" y="2503449"/>
            <a:ext cx="152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15F9D90-C612-F688-25E7-25BC363D771D}"/>
              </a:ext>
            </a:extLst>
          </p:cNvPr>
          <p:cNvSpPr txBox="1"/>
          <p:nvPr/>
        </p:nvSpPr>
        <p:spPr>
          <a:xfrm>
            <a:off x="3218985" y="2029522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Since the units digit is 0, we know that 10 is a factor.</a:t>
            </a:r>
            <a:endParaRPr lang="en-IN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1E3AFB-079D-4ABF-8D33-8C16FD9DA48E}"/>
              </a:ext>
            </a:extLst>
          </p:cNvPr>
          <p:cNvSpPr txBox="1"/>
          <p:nvPr/>
        </p:nvSpPr>
        <p:spPr>
          <a:xfrm>
            <a:off x="3252439" y="2895600"/>
            <a:ext cx="495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9 and 10 can both be factored so that each factor is a prime number. This is the prime factorization.</a:t>
            </a:r>
            <a:endParaRPr lang="en-IN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the Prime Factorization of a Number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OR</a:t>
                </a:r>
              </a:p>
              <a:p>
                <a:endParaRPr lang="en-US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90=   3  ∙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30</m:t>
                      </m:r>
                    </m:oMath>
                  </m:oMathPara>
                </a14:m>
                <a:endParaRPr lang="en-US" sz="2000" dirty="0"/>
              </a:p>
              <a:p>
                <a:r>
                  <a:rPr lang="en-US" dirty="0"/>
                  <a:t>		       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=   3  ∙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10∙3</m:t>
                      </m:r>
                    </m:oMath>
                  </m:oMathPara>
                </a14:m>
                <a:endParaRPr lang="en-US" sz="2800" dirty="0"/>
              </a:p>
              <a:p>
                <a:endParaRPr lang="en-US" dirty="0"/>
              </a:p>
              <a:p>
                <a:r>
                  <a:rPr lang="en-US" sz="2800" b="0" dirty="0"/>
                  <a:t>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   3 ∙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  ∙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800" dirty="0"/>
                  <a:t>  3</a:t>
                </a:r>
              </a:p>
              <a:p>
                <a:r>
                  <a:rPr lang="en-US" dirty="0"/>
                  <a:t>Notice that the final prime factorization was the same in both factor trees even though the first pair of factors was different.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1F6AD94-9F17-9EC9-F941-D5488F0752BA}"/>
              </a:ext>
            </a:extLst>
          </p:cNvPr>
          <p:cNvCxnSpPr>
            <a:cxnSpLocks/>
          </p:cNvCxnSpPr>
          <p:nvPr/>
        </p:nvCxnSpPr>
        <p:spPr>
          <a:xfrm>
            <a:off x="1712641" y="2536902"/>
            <a:ext cx="0" cy="392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3249749-2831-02F7-5522-38D43DDA08AC}"/>
              </a:ext>
            </a:extLst>
          </p:cNvPr>
          <p:cNvCxnSpPr>
            <a:cxnSpLocks/>
          </p:cNvCxnSpPr>
          <p:nvPr/>
        </p:nvCxnSpPr>
        <p:spPr>
          <a:xfrm>
            <a:off x="2587083" y="2542478"/>
            <a:ext cx="0" cy="312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A441D1F-497B-1B49-9A18-32167780D372}"/>
              </a:ext>
            </a:extLst>
          </p:cNvPr>
          <p:cNvCxnSpPr/>
          <p:nvPr/>
        </p:nvCxnSpPr>
        <p:spPr>
          <a:xfrm>
            <a:off x="2912326" y="2536901"/>
            <a:ext cx="152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15F9D90-C612-F688-25E7-25BC363D771D}"/>
              </a:ext>
            </a:extLst>
          </p:cNvPr>
          <p:cNvSpPr txBox="1"/>
          <p:nvPr/>
        </p:nvSpPr>
        <p:spPr>
          <a:xfrm>
            <a:off x="4412165" y="2062975"/>
            <a:ext cx="3867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 is prime, but 30 is not.</a:t>
            </a:r>
            <a:endParaRPr lang="en-IN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1E3AFB-079D-4ABF-8D33-8C16FD9DA48E}"/>
              </a:ext>
            </a:extLst>
          </p:cNvPr>
          <p:cNvSpPr txBox="1"/>
          <p:nvPr/>
        </p:nvSpPr>
        <p:spPr>
          <a:xfrm>
            <a:off x="4378712" y="2873297"/>
            <a:ext cx="3605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10 is not prime.</a:t>
            </a:r>
            <a:endParaRPr lang="en-IN" sz="20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BA3EABA-28C7-4236-606B-ED072F94B145}"/>
              </a:ext>
            </a:extLst>
          </p:cNvPr>
          <p:cNvCxnSpPr>
            <a:cxnSpLocks/>
          </p:cNvCxnSpPr>
          <p:nvPr/>
        </p:nvCxnSpPr>
        <p:spPr>
          <a:xfrm>
            <a:off x="1694056" y="3514491"/>
            <a:ext cx="0" cy="3921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C7002B6-F5D4-0557-254F-9CF15061E059}"/>
              </a:ext>
            </a:extLst>
          </p:cNvPr>
          <p:cNvCxnSpPr>
            <a:cxnSpLocks/>
          </p:cNvCxnSpPr>
          <p:nvPr/>
        </p:nvCxnSpPr>
        <p:spPr>
          <a:xfrm>
            <a:off x="2568498" y="3520067"/>
            <a:ext cx="0" cy="312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9071700-9DD9-CD3B-B7D1-11039F78CBDB}"/>
              </a:ext>
            </a:extLst>
          </p:cNvPr>
          <p:cNvCxnSpPr>
            <a:cxnSpLocks/>
          </p:cNvCxnSpPr>
          <p:nvPr/>
        </p:nvCxnSpPr>
        <p:spPr>
          <a:xfrm>
            <a:off x="2893741" y="3514490"/>
            <a:ext cx="217449" cy="388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DC737D6-D829-A9D3-B5E1-75F0DF7CFCE1}"/>
              </a:ext>
            </a:extLst>
          </p:cNvPr>
          <p:cNvCxnSpPr>
            <a:cxnSpLocks/>
          </p:cNvCxnSpPr>
          <p:nvPr/>
        </p:nvCxnSpPr>
        <p:spPr>
          <a:xfrm>
            <a:off x="3442940" y="3512820"/>
            <a:ext cx="231388" cy="3826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AE16D12-07A2-632F-E0AB-8A292EAECA5D}"/>
              </a:ext>
            </a:extLst>
          </p:cNvPr>
          <p:cNvSpPr txBox="1"/>
          <p:nvPr/>
        </p:nvSpPr>
        <p:spPr>
          <a:xfrm>
            <a:off x="4378712" y="4009220"/>
            <a:ext cx="3605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All factors are prime.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898525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the Prime Factorization of a Number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Since multiplication is commutative, the order of the factors is not important. What is important is that </a:t>
                </a:r>
                <a:r>
                  <a:rPr lang="en-US" b="1" dirty="0"/>
                  <a:t>all the factors are prime</a:t>
                </a:r>
                <a:r>
                  <a:rPr lang="en-US" dirty="0"/>
                  <a:t>. Writing the factors in ascending order, we can write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or, with exponents,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4309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Definition: </a:t>
            </a:r>
            <a:r>
              <a:rPr sz="3200" dirty="0"/>
              <a:t>Whole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97963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The </a:t>
                </a:r>
                <a:r>
                  <a:rPr lang="en-US" sz="2800" b="1" dirty="0"/>
                  <a:t>whole numbers</a:t>
                </a:r>
                <a:r>
                  <a:rPr lang="en-US" sz="2800" dirty="0"/>
                  <a:t> are the natural (or counting) numbers along with the number 0.</a:t>
                </a:r>
              </a:p>
              <a:p>
                <a:pPr algn="ctr">
                  <a:defRPr sz="2800"/>
                </a:pPr>
                <a:r>
                  <a:rPr lang="en-US" sz="2800" dirty="0"/>
                  <a:t>Natural numbers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dirty="0">
                  <a:latin typeface="Cambria Math" panose="02040503050406030204" pitchFamily="18" charset="0"/>
                </a:endParaRP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ℕ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={1, 2, 3, 4,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5, 6, 7, 8, 9, 10, 11,…}</m:t>
                      </m:r>
                    </m:oMath>
                  </m:oMathPara>
                </a14:m>
                <a:endParaRPr lang="en-US" sz="2800" dirty="0"/>
              </a:p>
              <a:p>
                <a:pPr algn="ctr">
                  <a:defRPr sz="2800"/>
                </a:pPr>
                <a:r>
                  <a:rPr lang="en-US" sz="2800" dirty="0"/>
                  <a:t>Whole numbers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dirty="0">
                  <a:latin typeface="Cambria Math" panose="02040503050406030204" pitchFamily="18" charset="0"/>
                </a:endParaRP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𝕎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={0, 1, 2, 3, 4, 5, 6, 7, 8, 9, 10, 11,…}</m:t>
                      </m:r>
                    </m:oMath>
                  </m:oMathPara>
                </a14:m>
                <a:endParaRPr lang="ar-AE" sz="2800" dirty="0"/>
              </a:p>
              <a:p>
                <a:r>
                  <a:rPr lang="en-US" sz="2800" dirty="0"/>
                  <a:t>Note that </a:t>
                </a:r>
                <a:r>
                  <a:rPr lang="en-US" sz="2800" dirty="0">
                    <a:latin typeface="Cambria Math"/>
                  </a:rPr>
                  <a:t>0</a:t>
                </a:r>
                <a:r>
                  <a:rPr lang="en-US" sz="2800" dirty="0"/>
                  <a:t> is a whole number but not a natural number.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97963"/>
              </a:xfrm>
              <a:blipFill>
                <a:blip r:embed="rId2"/>
                <a:stretch>
                  <a:fillRect l="-1328" t="-1274" b="-318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280898"/>
          </a:xfrm>
        </p:spPr>
        <p:txBody>
          <a:bodyPr>
            <a:spAutoFit/>
          </a:bodyPr>
          <a:lstStyle/>
          <a:p>
            <a:r>
              <a:rPr lang="en-US" dirty="0"/>
              <a:t>You may have studied quick tests for divisibility by 2, 3, 5, 6, 8, and 10 in a previous course in mathematics. For example, a number is divisible by 2, and therefore even, if the units digit is 0, 2, 4, 6, or 8. We will make</a:t>
            </a:r>
          </a:p>
          <a:p>
            <a:r>
              <a:rPr lang="en-US" dirty="0"/>
              <a:t>reference to some of these tests for divisibility in the examples. See the end of the section for a brief review of this helpful topic.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20796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</a:t>
            </a:r>
            <a:r>
              <a:rPr lang="en-US" dirty="0"/>
              <a:t>Finding the Prime Factorization of a Number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Find the prime factorization of each number.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65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72</a:t>
                </a: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294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13</m:t>
                    </m:r>
                  </m:oMath>
                </a14:m>
                <a:r>
                  <a:rPr lang="en-US" dirty="0"/>
                  <a:t>	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FD64D6F-686E-5AA0-BC75-A9725F373AB6}"/>
              </a:ext>
            </a:extLst>
          </p:cNvPr>
          <p:cNvSpPr txBox="1"/>
          <p:nvPr/>
        </p:nvSpPr>
        <p:spPr>
          <a:xfrm>
            <a:off x="3205976" y="3700346"/>
            <a:ext cx="50998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5 is a factor because the units digit is 5. Since both 5 and 13 are prime, 5 ⋅ 13 is the prime factorization.</a:t>
            </a:r>
            <a:endParaRPr lang="en-IN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</a:t>
            </a:r>
            <a:r>
              <a:rPr lang="en-US" dirty="0"/>
              <a:t>Finding the Prime Factorization of a Number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b="0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	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b="0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0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en-US" baseline="30000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FD64D6F-686E-5AA0-BC75-A9725F373AB6}"/>
              </a:ext>
            </a:extLst>
          </p:cNvPr>
          <p:cNvSpPr txBox="1"/>
          <p:nvPr/>
        </p:nvSpPr>
        <p:spPr>
          <a:xfrm>
            <a:off x="4410308" y="3176239"/>
            <a:ext cx="3271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Prime factorization</a:t>
            </a:r>
            <a:endParaRPr lang="en-IN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9887A7-B510-ACF6-CFE8-B186ED927908}"/>
              </a:ext>
            </a:extLst>
          </p:cNvPr>
          <p:cNvSpPr txBox="1"/>
          <p:nvPr/>
        </p:nvSpPr>
        <p:spPr>
          <a:xfrm>
            <a:off x="3586976" y="1207794"/>
            <a:ext cx="5099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9 is a factor because the sum of the digits is 9.</a:t>
            </a:r>
            <a:endParaRPr lang="en-IN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919AC6-E180-326A-E463-DB0E4D7745F9}"/>
              </a:ext>
            </a:extLst>
          </p:cNvPr>
          <p:cNvSpPr txBox="1"/>
          <p:nvPr/>
        </p:nvSpPr>
        <p:spPr>
          <a:xfrm>
            <a:off x="4410308" y="3657600"/>
            <a:ext cx="3271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Using exponents</a:t>
            </a:r>
            <a:endParaRPr lang="en-IN" sz="20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6E8498-D2E4-7330-80EF-4876638538AD}"/>
              </a:ext>
            </a:extLst>
          </p:cNvPr>
          <p:cNvCxnSpPr/>
          <p:nvPr/>
        </p:nvCxnSpPr>
        <p:spPr>
          <a:xfrm>
            <a:off x="1905000" y="1607904"/>
            <a:ext cx="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02685A5-FCFA-0E40-6F77-B4A3ECDD9E69}"/>
              </a:ext>
            </a:extLst>
          </p:cNvPr>
          <p:cNvCxnSpPr>
            <a:cxnSpLocks/>
          </p:cNvCxnSpPr>
          <p:nvPr/>
        </p:nvCxnSpPr>
        <p:spPr>
          <a:xfrm>
            <a:off x="2057400" y="1607904"/>
            <a:ext cx="22860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3D1922-CC72-07DC-2FEA-89D5EF731B50}"/>
              </a:ext>
            </a:extLst>
          </p:cNvPr>
          <p:cNvCxnSpPr>
            <a:cxnSpLocks/>
          </p:cNvCxnSpPr>
          <p:nvPr/>
        </p:nvCxnSpPr>
        <p:spPr>
          <a:xfrm>
            <a:off x="2438399" y="1607904"/>
            <a:ext cx="22860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9C5F69-7ECD-641D-4E12-2AF1616C59DD}"/>
              </a:ext>
            </a:extLst>
          </p:cNvPr>
          <p:cNvCxnSpPr>
            <a:cxnSpLocks/>
          </p:cNvCxnSpPr>
          <p:nvPr/>
        </p:nvCxnSpPr>
        <p:spPr>
          <a:xfrm>
            <a:off x="2464885" y="1607904"/>
            <a:ext cx="659315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B858C4D-C706-5245-916F-3C929E990077}"/>
              </a:ext>
            </a:extLst>
          </p:cNvPr>
          <p:cNvCxnSpPr/>
          <p:nvPr/>
        </p:nvCxnSpPr>
        <p:spPr>
          <a:xfrm>
            <a:off x="1903141" y="2590800"/>
            <a:ext cx="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89ED74-8819-5782-F2BE-054E42FC0256}"/>
              </a:ext>
            </a:extLst>
          </p:cNvPr>
          <p:cNvCxnSpPr/>
          <p:nvPr/>
        </p:nvCxnSpPr>
        <p:spPr>
          <a:xfrm>
            <a:off x="2382643" y="2590800"/>
            <a:ext cx="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DCA873B-36B1-D398-8247-FB2299EC9F0D}"/>
              </a:ext>
            </a:extLst>
          </p:cNvPr>
          <p:cNvCxnSpPr>
            <a:cxnSpLocks/>
          </p:cNvCxnSpPr>
          <p:nvPr/>
        </p:nvCxnSpPr>
        <p:spPr>
          <a:xfrm>
            <a:off x="2464885" y="2590800"/>
            <a:ext cx="22860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065D10-A5BD-7073-6C94-CA86B9BB09F9}"/>
              </a:ext>
            </a:extLst>
          </p:cNvPr>
          <p:cNvCxnSpPr>
            <a:cxnSpLocks/>
          </p:cNvCxnSpPr>
          <p:nvPr/>
        </p:nvCxnSpPr>
        <p:spPr>
          <a:xfrm>
            <a:off x="2887702" y="2590800"/>
            <a:ext cx="22860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5F45AD2-850A-A507-71A9-56A7372CDF39}"/>
              </a:ext>
            </a:extLst>
          </p:cNvPr>
          <p:cNvCxnSpPr>
            <a:cxnSpLocks/>
          </p:cNvCxnSpPr>
          <p:nvPr/>
        </p:nvCxnSpPr>
        <p:spPr>
          <a:xfrm>
            <a:off x="3329105" y="2590800"/>
            <a:ext cx="257871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2092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</a:t>
            </a:r>
            <a:r>
              <a:rPr lang="en-US" dirty="0"/>
              <a:t>Finding the Prime Factorization of a Number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294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147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b="0" dirty="0"/>
                  <a:t>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∙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49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	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b="0" dirty="0"/>
                  <a:t>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∙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0" dirty="0"/>
                  <a:t>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baseline="30000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FD64D6F-686E-5AA0-BC75-A9725F373AB6}"/>
              </a:ext>
            </a:extLst>
          </p:cNvPr>
          <p:cNvSpPr txBox="1"/>
          <p:nvPr/>
        </p:nvSpPr>
        <p:spPr>
          <a:xfrm>
            <a:off x="4376855" y="3087029"/>
            <a:ext cx="3271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Prime factorization</a:t>
            </a:r>
            <a:endParaRPr lang="en-IN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9887A7-B510-ACF6-CFE8-B186ED927908}"/>
              </a:ext>
            </a:extLst>
          </p:cNvPr>
          <p:cNvSpPr txBox="1"/>
          <p:nvPr/>
        </p:nvSpPr>
        <p:spPr>
          <a:xfrm>
            <a:off x="3586976" y="1207794"/>
            <a:ext cx="5099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 is a factor because the units digit is even.</a:t>
            </a:r>
            <a:endParaRPr lang="en-IN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919AC6-E180-326A-E463-DB0E4D7745F9}"/>
              </a:ext>
            </a:extLst>
          </p:cNvPr>
          <p:cNvSpPr txBox="1"/>
          <p:nvPr/>
        </p:nvSpPr>
        <p:spPr>
          <a:xfrm>
            <a:off x="4410308" y="3657600"/>
            <a:ext cx="3271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Using exponents</a:t>
            </a:r>
            <a:endParaRPr lang="en-IN" sz="20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6E8498-D2E4-7330-80EF-4876638538AD}"/>
              </a:ext>
            </a:extLst>
          </p:cNvPr>
          <p:cNvCxnSpPr/>
          <p:nvPr/>
        </p:nvCxnSpPr>
        <p:spPr>
          <a:xfrm>
            <a:off x="2027663" y="1630206"/>
            <a:ext cx="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3D1922-CC72-07DC-2FEA-89D5EF731B50}"/>
              </a:ext>
            </a:extLst>
          </p:cNvPr>
          <p:cNvCxnSpPr>
            <a:cxnSpLocks/>
          </p:cNvCxnSpPr>
          <p:nvPr/>
        </p:nvCxnSpPr>
        <p:spPr>
          <a:xfrm>
            <a:off x="2588939" y="1619055"/>
            <a:ext cx="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9C5F69-7ECD-641D-4E12-2AF1616C59DD}"/>
              </a:ext>
            </a:extLst>
          </p:cNvPr>
          <p:cNvCxnSpPr>
            <a:cxnSpLocks/>
          </p:cNvCxnSpPr>
          <p:nvPr/>
        </p:nvCxnSpPr>
        <p:spPr>
          <a:xfrm>
            <a:off x="2609385" y="1594624"/>
            <a:ext cx="436755" cy="3977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B858C4D-C706-5245-916F-3C929E990077}"/>
              </a:ext>
            </a:extLst>
          </p:cNvPr>
          <p:cNvCxnSpPr/>
          <p:nvPr/>
        </p:nvCxnSpPr>
        <p:spPr>
          <a:xfrm>
            <a:off x="2025804" y="2613102"/>
            <a:ext cx="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189ED74-8819-5782-F2BE-054E42FC0256}"/>
              </a:ext>
            </a:extLst>
          </p:cNvPr>
          <p:cNvCxnSpPr/>
          <p:nvPr/>
        </p:nvCxnSpPr>
        <p:spPr>
          <a:xfrm>
            <a:off x="2627969" y="2624253"/>
            <a:ext cx="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065D10-A5BD-7073-6C94-CA86B9BB09F9}"/>
              </a:ext>
            </a:extLst>
          </p:cNvPr>
          <p:cNvCxnSpPr>
            <a:cxnSpLocks/>
          </p:cNvCxnSpPr>
          <p:nvPr/>
        </p:nvCxnSpPr>
        <p:spPr>
          <a:xfrm flipH="1">
            <a:off x="3238965" y="2575932"/>
            <a:ext cx="17191" cy="410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5F45AD2-850A-A507-71A9-56A7372CDF39}"/>
              </a:ext>
            </a:extLst>
          </p:cNvPr>
          <p:cNvCxnSpPr>
            <a:cxnSpLocks/>
          </p:cNvCxnSpPr>
          <p:nvPr/>
        </p:nvCxnSpPr>
        <p:spPr>
          <a:xfrm>
            <a:off x="3256156" y="2587083"/>
            <a:ext cx="453483" cy="3993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EA6D880-B47F-30EE-AA39-B599CE5CB72F}"/>
              </a:ext>
            </a:extLst>
          </p:cNvPr>
          <p:cNvSpPr txBox="1"/>
          <p:nvPr/>
        </p:nvSpPr>
        <p:spPr>
          <a:xfrm>
            <a:off x="3884341" y="2058607"/>
            <a:ext cx="47508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 is a factor of 147 because the sum of the digits is divisible by 3.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4849293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</a:t>
            </a:r>
            <a:r>
              <a:rPr lang="en-US" dirty="0"/>
              <a:t>Finding the Prime Factorization of a Number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If we begin with the product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294=6⋅49</m:t>
                    </m:r>
                  </m:oMath>
                </a14:m>
                <a:r>
                  <a:rPr lang="en-US" dirty="0"/>
                  <a:t>, we see that the prime factorization is the same.</a:t>
                </a:r>
              </a:p>
              <a:p>
                <a:pPr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294=6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      49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b="0" dirty="0"/>
                  <a:t> 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2 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3 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7 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7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	</a:t>
                </a:r>
              </a:p>
              <a:p>
                <a:pPr>
                  <a:defRPr sz="2800"/>
                </a:pPr>
                <a:r>
                  <a:rPr lang="en-US" b="0" dirty="0"/>
                  <a:t>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 2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3</m:t>
                    </m:r>
                  </m:oMath>
                </a14:m>
                <a:r>
                  <a:rPr lang="en-US" baseline="30000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  <m:r>
                      <a:rPr lang="en-US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en-US" baseline="30000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88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6E8498-D2E4-7330-80EF-4876638538AD}"/>
              </a:ext>
            </a:extLst>
          </p:cNvPr>
          <p:cNvCxnSpPr/>
          <p:nvPr/>
        </p:nvCxnSpPr>
        <p:spPr>
          <a:xfrm>
            <a:off x="1826941" y="2555757"/>
            <a:ext cx="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3D1922-CC72-07DC-2FEA-89D5EF731B50}"/>
              </a:ext>
            </a:extLst>
          </p:cNvPr>
          <p:cNvCxnSpPr>
            <a:cxnSpLocks/>
          </p:cNvCxnSpPr>
          <p:nvPr/>
        </p:nvCxnSpPr>
        <p:spPr>
          <a:xfrm>
            <a:off x="3324918" y="2533456"/>
            <a:ext cx="0" cy="37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9C5F69-7ECD-641D-4E12-2AF1616C59DD}"/>
              </a:ext>
            </a:extLst>
          </p:cNvPr>
          <p:cNvCxnSpPr>
            <a:cxnSpLocks/>
          </p:cNvCxnSpPr>
          <p:nvPr/>
        </p:nvCxnSpPr>
        <p:spPr>
          <a:xfrm>
            <a:off x="3345364" y="2509025"/>
            <a:ext cx="713680" cy="4348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6AAACD-1FBE-8900-46B8-DEC796C9409D}"/>
              </a:ext>
            </a:extLst>
          </p:cNvPr>
          <p:cNvCxnSpPr>
            <a:cxnSpLocks/>
          </p:cNvCxnSpPr>
          <p:nvPr/>
        </p:nvCxnSpPr>
        <p:spPr>
          <a:xfrm>
            <a:off x="1821365" y="2564782"/>
            <a:ext cx="654206" cy="412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7649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Least Common Multiple (LCM)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384995"/>
          </a:xfrm>
        </p:spPr>
        <p:txBody>
          <a:bodyPr>
            <a:spAutoFit/>
          </a:bodyPr>
          <a:lstStyle/>
          <a:p>
            <a:r>
              <a:rPr sz="2800" dirty="0"/>
              <a:t>The </a:t>
            </a:r>
            <a:r>
              <a:rPr sz="2800" b="1" dirty="0"/>
              <a:t>least common multiple (LCM)</a:t>
            </a:r>
            <a:r>
              <a:rPr sz="2800" dirty="0"/>
              <a:t> of two (or more) counting numbers is the smallest number that is a multiple of each of these numbers.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Find the LCM of a Set of Counting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850011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Find the prime factorization of each number.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List the prime factors that appear in any one of the prime factorizations.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Find the product of these primes using each prime the most number of times it appears in any one of the prime factorizations.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Finding the Least Common Multiple (LCM)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Find the LCM of </a:t>
                </a:r>
                <a:r>
                  <a:rPr lang="en-US" sz="2800" dirty="0">
                    <a:latin typeface="Cambria Math"/>
                  </a:rPr>
                  <a:t>8</a:t>
                </a:r>
                <a:r>
                  <a:rPr lang="en-US" sz="2800" dirty="0"/>
                  <a:t>, </a:t>
                </a:r>
                <a:r>
                  <a:rPr lang="en-US" sz="2800" dirty="0">
                    <a:latin typeface="Cambria Math"/>
                  </a:rPr>
                  <a:t>10</a:t>
                </a:r>
                <a:r>
                  <a:rPr lang="en-US" sz="2800" dirty="0"/>
                  <a:t>, and </a:t>
                </a:r>
                <a:r>
                  <a:rPr lang="en-US" sz="2800" dirty="0">
                    <a:latin typeface="Cambria Math"/>
                  </a:rPr>
                  <a:t>30</a:t>
                </a:r>
                <a:r>
                  <a:rPr lang="en-US" sz="2800" dirty="0"/>
                  <a:t>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b="1" dirty="0"/>
                  <a:t>Step 1</a:t>
                </a:r>
                <a:r>
                  <a:rPr lang="en-US" sz="2800" dirty="0"/>
                  <a:t>: Prime factorizations: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8=2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∙2∙2</m:t>
                    </m:r>
                  </m:oMath>
                </a14:m>
                <a:r>
                  <a:rPr lang="en-US" sz="2800" dirty="0"/>
                  <a:t> 		Three 2s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10=2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</m:t>
                    </m:r>
                  </m:oMath>
                </a14:m>
                <a:r>
                  <a:rPr lang="en-US" sz="2800" dirty="0"/>
                  <a:t>			One 2, one 5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30=2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∙5</m:t>
                    </m:r>
                  </m:oMath>
                </a14:m>
                <a:r>
                  <a:rPr lang="en-US" sz="2800" dirty="0"/>
                  <a:t>		One 2, one 3, one 5 </a:t>
                </a:r>
              </a:p>
              <a:p>
                <a:endParaRPr lang="en-US" sz="2800" dirty="0"/>
              </a:p>
              <a:p>
                <a:r>
                  <a:rPr lang="en-US" b="1" dirty="0"/>
                  <a:t>Step 2</a:t>
                </a:r>
                <a:r>
                  <a:rPr lang="en-US" dirty="0"/>
                  <a:t>: 2, 3, and 5 are the prime factors.</a:t>
                </a:r>
                <a:endParaRPr lang="en-US" sz="2800" dirty="0"/>
              </a:p>
              <a:p>
                <a:endParaRPr lang="en-US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Finding the Least Common Multiple (LCM)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Step 3</a:t>
                </a:r>
                <a:r>
                  <a:rPr lang="en-US" sz="2800" dirty="0"/>
                  <a:t>: The most number of times each prime factor appears in any one factorization:</a:t>
                </a:r>
              </a:p>
              <a:p>
                <a:r>
                  <a:rPr lang="en-US" dirty="0"/>
                  <a:t>t</a:t>
                </a:r>
                <a:r>
                  <a:rPr lang="en-US" sz="2800" dirty="0"/>
                  <a:t>hree 2s	(in 8)</a:t>
                </a:r>
              </a:p>
              <a:p>
                <a:r>
                  <a:rPr lang="en-US" dirty="0"/>
                  <a:t>o</a:t>
                </a:r>
                <a:r>
                  <a:rPr lang="en-US" sz="2800" dirty="0"/>
                  <a:t>ne 3		(in 30)</a:t>
                </a:r>
              </a:p>
              <a:p>
                <a:r>
                  <a:rPr lang="en-US" sz="2800" dirty="0"/>
                  <a:t>one 5 		(in 10 and in 30)</a:t>
                </a:r>
              </a:p>
              <a:p>
                <a:r>
                  <a:rPr lang="en-US" dirty="0"/>
                  <a:t>So,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LCM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∙2∙2∙3∙5</m:t>
                    </m:r>
                  </m:oMath>
                </a14:m>
                <a:endParaRPr lang="en-US" sz="2800" dirty="0"/>
              </a:p>
              <a:p>
                <a:r>
                  <a:rPr lang="en-US" dirty="0"/>
                  <a:t>	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∙3∙5=120</m:t>
                    </m:r>
                  </m:oMath>
                </a14:m>
                <a:endParaRPr lang="en-US" sz="2800" dirty="0"/>
              </a:p>
              <a:p>
                <a:r>
                  <a:rPr lang="en-US" dirty="0"/>
                  <a:t>120 is the LCM and, therefore, smallest number divisible by 8, 10, and 30.</a:t>
                </a:r>
                <a:endParaRPr lang="en-US" sz="2800" dirty="0"/>
              </a:p>
              <a:p>
                <a:endParaRPr lang="en-US" sz="2800" dirty="0"/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39176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Finding the Least Common Multiple (LCM)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Find the LCM of </a:t>
                </a:r>
                <a:r>
                  <a:rPr lang="en-US" sz="2800" dirty="0">
                    <a:latin typeface="Cambria Math"/>
                  </a:rPr>
                  <a:t>27</a:t>
                </a:r>
                <a:r>
                  <a:rPr lang="en-US" sz="2800" dirty="0"/>
                  <a:t>, </a:t>
                </a:r>
                <a:r>
                  <a:rPr lang="en-US" sz="2800" dirty="0">
                    <a:latin typeface="Cambria Math"/>
                  </a:rPr>
                  <a:t>30</a:t>
                </a:r>
                <a:r>
                  <a:rPr lang="en-US" sz="2800" dirty="0"/>
                  <a:t>, </a:t>
                </a:r>
                <a:r>
                  <a:rPr lang="en-US" sz="2800" dirty="0">
                    <a:latin typeface="Cambria Math"/>
                  </a:rPr>
                  <a:t>35</a:t>
                </a:r>
                <a:r>
                  <a:rPr lang="en-US" sz="2800" dirty="0"/>
                  <a:t>, and </a:t>
                </a:r>
                <a:r>
                  <a:rPr lang="en-US" sz="2800" dirty="0">
                    <a:latin typeface="Cambria Math"/>
                  </a:rPr>
                  <a:t>42</a:t>
                </a:r>
                <a:r>
                  <a:rPr lang="en-US" sz="2800" dirty="0"/>
                  <a:t>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b="1" dirty="0"/>
                  <a:t>Step 1</a:t>
                </a:r>
                <a:r>
                  <a:rPr lang="en-US" sz="2800" dirty="0"/>
                  <a:t>: Prime factorizations:</a:t>
                </a:r>
              </a:p>
              <a:p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27=3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∙3∙3</m:t>
                    </m:r>
                  </m:oMath>
                </a14:m>
                <a:r>
                  <a:rPr lang="en-US" sz="2800" dirty="0"/>
                  <a:t> 		Three 3s</a:t>
                </a:r>
              </a:p>
              <a:p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30=2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		One 2, one 3, one 5</a:t>
                </a:r>
              </a:p>
              <a:p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35=5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∙7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	</a:t>
                </a:r>
                <a:r>
                  <a:rPr lang="en-US" sz="2800" dirty="0"/>
                  <a:t>		One 5, one 7 </a:t>
                </a:r>
              </a:p>
              <a:p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42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dirty="0"/>
                  <a:t>		One 2, one 3, one 7 </a:t>
                </a:r>
              </a:p>
              <a:p>
                <a:endParaRPr lang="en-US" sz="2800" dirty="0"/>
              </a:p>
              <a:p>
                <a:r>
                  <a:rPr lang="en-US" sz="2800" b="1" dirty="0"/>
                  <a:t>Step 2</a:t>
                </a:r>
                <a:r>
                  <a:rPr lang="en-US" sz="2800" dirty="0"/>
                  <a:t>: 2, 3, 5, and 7 are the prime factors.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02059"/>
          </a:xfrm>
        </p:spPr>
        <p:txBody>
          <a:bodyPr>
            <a:spAutoFit/>
          </a:bodyPr>
          <a:lstStyle/>
          <a:p>
            <a:r>
              <a:rPr lang="en-US" b="1" dirty="0"/>
              <a:t>Variables</a:t>
            </a:r>
            <a:r>
              <a:rPr lang="en-US" dirty="0"/>
              <a:t> are introduced here so that rules and definitions can be stated in a general form. Variables</a:t>
            </a:r>
          </a:p>
          <a:p>
            <a:r>
              <a:rPr lang="en-US" dirty="0"/>
              <a:t>will be used in the examples and exercises beginning with Chapter 1.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541962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Finding the Least Common Multiple (LCM)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Step 3</a:t>
                </a:r>
                <a:r>
                  <a:rPr lang="en-US" sz="2800" dirty="0"/>
                  <a:t>: The most number of times each prime factor appears in any one factorization:</a:t>
                </a:r>
              </a:p>
              <a:p>
                <a:r>
                  <a:rPr lang="en-US" sz="2800" dirty="0"/>
                  <a:t>one 2		(in 30 and 42)</a:t>
                </a:r>
              </a:p>
              <a:p>
                <a:r>
                  <a:rPr lang="en-US" dirty="0"/>
                  <a:t>three</a:t>
                </a:r>
                <a:r>
                  <a:rPr lang="en-US" sz="2800" dirty="0"/>
                  <a:t> 3s	(in 27)</a:t>
                </a:r>
              </a:p>
              <a:p>
                <a:r>
                  <a:rPr lang="en-US" sz="2800" dirty="0"/>
                  <a:t>one 5 		(in 30 and in 35)</a:t>
                </a:r>
              </a:p>
              <a:p>
                <a:r>
                  <a:rPr lang="en-US" dirty="0"/>
                  <a:t>one 7		(in 35 and in 42)</a:t>
                </a:r>
                <a:endParaRPr lang="en-US" sz="2800" dirty="0"/>
              </a:p>
              <a:p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LCM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</m:oMath>
                </a14:m>
                <a:endParaRPr lang="en-US" sz="2800" dirty="0"/>
              </a:p>
              <a:p>
                <a:r>
                  <a:rPr lang="en-US" dirty="0"/>
                  <a:t>	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baseline="3000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1890</m:t>
                    </m:r>
                  </m:oMath>
                </a14:m>
                <a:endParaRPr lang="en-US" sz="2800" dirty="0"/>
              </a:p>
              <a:p>
                <a:r>
                  <a:rPr lang="en-US" dirty="0"/>
                  <a:t>1890 is the smallest number divisible by all four of the numbers 27, 30, 35, and 42.</a:t>
                </a:r>
                <a:endParaRPr lang="en-US" sz="2800" dirty="0"/>
              </a:p>
              <a:p>
                <a:endParaRPr lang="en-US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b="-33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10073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Tests for Divisibility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sz="2800" dirty="0"/>
              <a:t>As mentioned in the note earlier in the section, here are the quick tests for divisibility.</a:t>
            </a:r>
          </a:p>
          <a:p>
            <a:r>
              <a:rPr sz="2800" dirty="0"/>
              <a:t>A number is divisible</a:t>
            </a:r>
          </a:p>
          <a:p>
            <a:r>
              <a:rPr sz="2800" b="1" dirty="0"/>
              <a:t>By </a:t>
            </a:r>
            <a:r>
              <a:rPr sz="2800" b="1" dirty="0">
                <a:latin typeface="Cambria Math"/>
              </a:rPr>
              <a:t>2</a:t>
            </a:r>
            <a:r>
              <a:rPr sz="2800" b="1" dirty="0"/>
              <a:t>: </a:t>
            </a:r>
            <a:r>
              <a:rPr sz="2800" dirty="0"/>
              <a:t>if the units digit is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, </a:t>
            </a:r>
            <a:r>
              <a:rPr sz="2800" dirty="0">
                <a:latin typeface="Cambria Math"/>
              </a:rPr>
              <a:t>2</a:t>
            </a:r>
            <a:r>
              <a:rPr sz="2800" dirty="0"/>
              <a:t>, </a:t>
            </a:r>
            <a:r>
              <a:rPr sz="2800" dirty="0">
                <a:latin typeface="Cambria Math"/>
              </a:rPr>
              <a:t>4</a:t>
            </a:r>
            <a:r>
              <a:rPr sz="2800" dirty="0"/>
              <a:t>, </a:t>
            </a:r>
            <a:r>
              <a:rPr sz="2800" dirty="0">
                <a:latin typeface="Cambria Math"/>
              </a:rPr>
              <a:t>6</a:t>
            </a:r>
            <a:r>
              <a:rPr sz="2800" dirty="0"/>
              <a:t>, or </a:t>
            </a:r>
            <a:r>
              <a:rPr sz="2800" dirty="0">
                <a:latin typeface="Cambria Math"/>
              </a:rPr>
              <a:t>8</a:t>
            </a:r>
            <a:r>
              <a:rPr sz="2800" dirty="0"/>
              <a:t>.</a:t>
            </a:r>
          </a:p>
          <a:p>
            <a:r>
              <a:rPr sz="2800" b="1" dirty="0"/>
              <a:t>By </a:t>
            </a:r>
            <a:r>
              <a:rPr sz="2800" b="1" dirty="0">
                <a:latin typeface="Cambria Math"/>
              </a:rPr>
              <a:t>3</a:t>
            </a:r>
            <a:r>
              <a:rPr sz="2800" b="1" dirty="0"/>
              <a:t>: </a:t>
            </a:r>
            <a:r>
              <a:rPr sz="2800" dirty="0"/>
              <a:t>if the sum of the digits is divisible by </a:t>
            </a:r>
            <a:r>
              <a:rPr sz="2800" dirty="0">
                <a:latin typeface="Cambria Math"/>
              </a:rPr>
              <a:t>3</a:t>
            </a:r>
            <a:r>
              <a:rPr sz="2800" dirty="0"/>
              <a:t>.</a:t>
            </a:r>
          </a:p>
          <a:p>
            <a:r>
              <a:rPr sz="2800" b="1" dirty="0"/>
              <a:t>By </a:t>
            </a:r>
            <a:r>
              <a:rPr sz="2800" b="1" dirty="0">
                <a:latin typeface="Cambria Math"/>
              </a:rPr>
              <a:t>4</a:t>
            </a:r>
            <a:r>
              <a:rPr sz="2800" b="1" dirty="0"/>
              <a:t>: </a:t>
            </a:r>
            <a:r>
              <a:rPr sz="2800" dirty="0"/>
              <a:t>if the number formed by the last two digits is divisible by </a:t>
            </a:r>
            <a:r>
              <a:rPr sz="2800" dirty="0">
                <a:latin typeface="Cambria Math"/>
              </a:rPr>
              <a:t>4</a:t>
            </a:r>
            <a:r>
              <a:rPr sz="2800" dirty="0"/>
              <a:t>.</a:t>
            </a:r>
          </a:p>
          <a:p>
            <a:r>
              <a:rPr sz="2800" b="1" dirty="0"/>
              <a:t>By </a:t>
            </a:r>
            <a:r>
              <a:rPr sz="2800" b="1" dirty="0">
                <a:latin typeface="Cambria Math"/>
              </a:rPr>
              <a:t>5</a:t>
            </a:r>
            <a:r>
              <a:rPr sz="2800" b="1" dirty="0"/>
              <a:t>: </a:t>
            </a:r>
            <a:r>
              <a:rPr sz="2800" dirty="0"/>
              <a:t>if the units digit is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 or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.</a:t>
            </a:r>
          </a:p>
          <a:p>
            <a:r>
              <a:rPr sz="2800" b="1" dirty="0"/>
              <a:t>By </a:t>
            </a:r>
            <a:r>
              <a:rPr sz="2800" b="1" dirty="0">
                <a:latin typeface="Cambria Math"/>
              </a:rPr>
              <a:t>6</a:t>
            </a:r>
            <a:r>
              <a:rPr sz="2800" b="1" dirty="0"/>
              <a:t>: </a:t>
            </a:r>
            <a:r>
              <a:rPr sz="2800" dirty="0"/>
              <a:t>if the number is divisible by both </a:t>
            </a:r>
            <a:r>
              <a:rPr sz="2800" dirty="0">
                <a:latin typeface="Cambria Math"/>
              </a:rPr>
              <a:t>2</a:t>
            </a:r>
            <a:r>
              <a:rPr sz="2800" dirty="0"/>
              <a:t> and </a:t>
            </a:r>
            <a:r>
              <a:rPr sz="2800" dirty="0">
                <a:latin typeface="Cambria Math"/>
              </a:rPr>
              <a:t>3</a:t>
            </a:r>
            <a:r>
              <a:rPr sz="2800" dirty="0"/>
              <a:t>.</a:t>
            </a:r>
          </a:p>
          <a:p>
            <a:r>
              <a:rPr sz="2800" b="1" dirty="0"/>
              <a:t>By </a:t>
            </a:r>
            <a:r>
              <a:rPr sz="2800" b="1" dirty="0">
                <a:latin typeface="Cambria Math"/>
              </a:rPr>
              <a:t>9</a:t>
            </a:r>
            <a:r>
              <a:rPr sz="2800" b="1" dirty="0"/>
              <a:t>: </a:t>
            </a:r>
            <a:r>
              <a:rPr sz="2800" dirty="0"/>
              <a:t>if the sum of the digits is divisible by </a:t>
            </a:r>
            <a:r>
              <a:rPr sz="2800" dirty="0">
                <a:latin typeface="Cambria Math"/>
              </a:rPr>
              <a:t>9</a:t>
            </a:r>
            <a:r>
              <a:rPr sz="2800" dirty="0"/>
              <a:t>.</a:t>
            </a:r>
          </a:p>
          <a:p>
            <a:r>
              <a:rPr sz="2800" b="1" dirty="0"/>
              <a:t>By </a:t>
            </a:r>
            <a:r>
              <a:rPr sz="2800" b="1" dirty="0">
                <a:latin typeface="Cambria Math"/>
              </a:rPr>
              <a:t>10</a:t>
            </a:r>
            <a:r>
              <a:rPr sz="2800" b="1" dirty="0"/>
              <a:t>: </a:t>
            </a:r>
            <a:r>
              <a:rPr sz="2800" dirty="0"/>
              <a:t>if the units digit is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Definition: </a:t>
            </a:r>
            <a:r>
              <a:rPr sz="3200" dirty="0"/>
              <a:t>Variable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384995"/>
          </a:xfrm>
        </p:spPr>
        <p:txBody>
          <a:bodyPr>
            <a:spAutoFit/>
          </a:bodyPr>
          <a:lstStyle/>
          <a:p>
            <a:r>
              <a:rPr sz="2800" dirty="0"/>
              <a:t>A </a:t>
            </a:r>
            <a:r>
              <a:rPr sz="2800" b="1" dirty="0"/>
              <a:t>variable</a:t>
            </a:r>
            <a:r>
              <a:rPr sz="2800" dirty="0"/>
              <a:t> is a symbol (generally a letter of the alphabet) that is used to represent an unknown number or any one of several numbers.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Definition: </a:t>
            </a:r>
            <a:r>
              <a:rPr sz="3200" dirty="0"/>
              <a:t>Exponent and Base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850349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A whole number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2800" dirty="0"/>
                  <a:t> is an </a:t>
                </a:r>
                <a:r>
                  <a:rPr lang="en-US" sz="2800" b="1" dirty="0"/>
                  <a:t>exponent</a:t>
                </a:r>
                <a:r>
                  <a:rPr lang="en-US" sz="2800" dirty="0"/>
                  <a:t> if it is used to tell how many times another whole number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sz="2800" dirty="0"/>
                  <a:t> is used as a factor. The repeated factor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sz="2800" dirty="0"/>
                  <a:t> is called the </a:t>
                </a:r>
                <a:r>
                  <a:rPr lang="en-US" sz="2800" b="1" dirty="0"/>
                  <a:t>base</a:t>
                </a:r>
                <a:r>
                  <a:rPr lang="en-US" sz="2800" dirty="0"/>
                  <a:t> of the exponent. Symbolically,				</a:t>
                </a:r>
                <a:endParaRPr lang="en-US" sz="2000" dirty="0"/>
              </a:p>
              <a:p>
                <a:pPr algn="ctr"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limLow>
                          <m:limLow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⋅…⋅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lim>
                        </m:limLow>
                      </m:e>
                      <m:lim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m:rPr>
                            <m:nor/>
                          </m:rPr>
                          <a:rPr lang="ar-AE"/>
                          <m:t> </m:t>
                        </m:r>
                        <m:r>
                          <m:rPr>
                            <m:nor/>
                          </m:rPr>
                          <a:rPr lang="en-US"/>
                          <m:t>factors</m:t>
                        </m:r>
                      </m:lim>
                    </m:limLow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ar-AE" sz="2800" dirty="0"/>
                  <a:t>.</a:t>
                </a:r>
                <a:endParaRPr lang="en-US" sz="2800" dirty="0"/>
              </a:p>
              <a:p>
                <a:pPr algn="ctr">
                  <a:defRPr sz="2800"/>
                </a:pPr>
                <a:r>
                  <a:rPr lang="en-US" dirty="0"/>
                  <a:t>					</a:t>
                </a:r>
                <a:endParaRPr lang="en-US" sz="2000" dirty="0"/>
              </a:p>
              <a:p>
                <a:pPr algn="ctr"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850349"/>
              </a:xfrm>
              <a:blipFill>
                <a:blip r:embed="rId2"/>
                <a:stretch>
                  <a:fillRect l="-1328" t="-12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Left Brace 4">
            <a:extLst>
              <a:ext uri="{FF2B5EF4-FFF2-40B4-BE49-F238E27FC236}">
                <a16:creationId xmlns:a16="http://schemas.microsoft.com/office/drawing/2014/main" id="{FC8EE3A0-8DD1-9CBE-8986-790A26EC0FC4}"/>
              </a:ext>
            </a:extLst>
          </p:cNvPr>
          <p:cNvSpPr/>
          <p:nvPr/>
        </p:nvSpPr>
        <p:spPr>
          <a:xfrm rot="16200000">
            <a:off x="4010026" y="2209801"/>
            <a:ext cx="190500" cy="2514598"/>
          </a:xfrm>
          <a:prstGeom prst="leftBrace">
            <a:avLst>
              <a:gd name="adj1" fmla="val 8333"/>
              <a:gd name="adj2" fmla="val 4924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C310937-7C81-7A19-4EB5-F7C42AEF9C02}"/>
              </a:ext>
            </a:extLst>
          </p:cNvPr>
          <p:cNvCxnSpPr/>
          <p:nvPr/>
        </p:nvCxnSpPr>
        <p:spPr>
          <a:xfrm flipH="1">
            <a:off x="6324600" y="2743200"/>
            <a:ext cx="5334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C57DDC2-61DC-B7E9-0637-0264155C6EDD}"/>
              </a:ext>
            </a:extLst>
          </p:cNvPr>
          <p:cNvCxnSpPr>
            <a:cxnSpLocks/>
          </p:cNvCxnSpPr>
          <p:nvPr/>
        </p:nvCxnSpPr>
        <p:spPr>
          <a:xfrm flipH="1" flipV="1">
            <a:off x="6119812" y="3371849"/>
            <a:ext cx="471488" cy="323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34D65FE-F9A9-0B39-523E-86F3CB5089E4}"/>
              </a:ext>
            </a:extLst>
          </p:cNvPr>
          <p:cNvSpPr txBox="1"/>
          <p:nvPr/>
        </p:nvSpPr>
        <p:spPr>
          <a:xfrm>
            <a:off x="6553200" y="3495675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base</a:t>
            </a:r>
            <a:endParaRPr lang="en-IN" sz="2000" dirty="0">
              <a:solidFill>
                <a:srgbClr val="00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8184AD-D700-1E26-374E-E2076AF1460E}"/>
              </a:ext>
            </a:extLst>
          </p:cNvPr>
          <p:cNvSpPr txBox="1"/>
          <p:nvPr/>
        </p:nvSpPr>
        <p:spPr>
          <a:xfrm>
            <a:off x="6838950" y="2485964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exponent</a:t>
            </a:r>
            <a:endParaRPr lang="en-IN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625608"/>
          </a:xfrm>
        </p:spPr>
        <p:txBody>
          <a:bodyPr>
            <a:spAutoFit/>
          </a:bodyPr>
          <a:lstStyle/>
          <a:p>
            <a:r>
              <a:rPr lang="en-US" dirty="0"/>
              <a:t>There is usually some confusion about the use of the word “power.” Since 2</a:t>
            </a:r>
            <a:r>
              <a:rPr lang="en-US" baseline="30000" dirty="0"/>
              <a:t>5</a:t>
            </a:r>
            <a:r>
              <a:rPr lang="en-US" dirty="0"/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/>
              <a:t>5</a:t>
            </a:r>
            <a:r>
              <a:rPr lang="en-US" dirty="0"/>
              <a:t> = 32, think of the phrase “two to the fifth power” in its entirety. The corresponding power is the product, 32.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3093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Writing Expressions using Exponents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In order to illustrate exponential notation, we show several products written with repeated multiplication and the equivalent exponential expressions.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819D77F3-3F99-4AC1-B756-C357CBF7C4F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56953985"/>
                  </p:ext>
                </p:extLst>
              </p:nvPr>
            </p:nvGraphicFramePr>
            <p:xfrm>
              <a:off x="647700" y="2590800"/>
              <a:ext cx="7848600" cy="305927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48000">
                      <a:extLst>
                        <a:ext uri="{9D8B030D-6E8A-4147-A177-3AD203B41FA5}">
                          <a16:colId xmlns:a16="http://schemas.microsoft.com/office/drawing/2014/main" val="2608786949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2337925326"/>
                        </a:ext>
                      </a:extLst>
                    </a:gridCol>
                    <a:gridCol w="3048000">
                      <a:extLst>
                        <a:ext uri="{9D8B030D-6E8A-4147-A177-3AD203B41FA5}">
                          <a16:colId xmlns:a16="http://schemas.microsoft.com/office/drawing/2014/main" val="1187989510"/>
                        </a:ext>
                      </a:extLst>
                    </a:gridCol>
                  </a:tblGrid>
                  <a:tr h="46735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With Repeated Multiplication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With Exponents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39217498"/>
                      </a:ext>
                    </a:extLst>
                  </a:tr>
                  <a:tr h="519345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b="1" baseline="0" dirty="0"/>
                            <a:t>a.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∙7=49</m:t>
                              </m:r>
                            </m:oMath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=49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is</a:t>
                          </a:r>
                          <a:r>
                            <a:rPr lang="en-US" baseline="0" dirty="0"/>
                            <a:t> read “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oMath>
                          </a14:m>
                          <a:r>
                            <a:rPr lang="en-US" baseline="0" dirty="0"/>
                            <a:t> to the second power” or “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oMath>
                          </a14:m>
                          <a:r>
                            <a:rPr lang="en-US" baseline="0" dirty="0"/>
                            <a:t> squared.”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59900974"/>
                      </a:ext>
                    </a:extLst>
                  </a:tr>
                  <a:tr h="60728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1" dirty="0">
                              <a:ea typeface="+mn-ea"/>
                            </a:rPr>
                            <a:t>b.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+mn-ea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∙3=9</m:t>
                              </m:r>
                            </m:oMath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=9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is read “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en-US" dirty="0"/>
                            <a:t> to the second power” or “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en-US" baseline="0" dirty="0"/>
                            <a:t> squared.”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75472324"/>
                      </a:ext>
                    </a:extLst>
                  </a:tr>
                  <a:tr h="60728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1" dirty="0">
                              <a:ea typeface="+mn-ea"/>
                            </a:rPr>
                            <a:t>c.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+mn-ea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∙2∙2=8</m:t>
                              </m:r>
                            </m:oMath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=8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is read “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US" dirty="0"/>
                            <a:t> to the third power” or “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US" dirty="0"/>
                            <a:t> cubed.”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41545386"/>
                      </a:ext>
                    </a:extLst>
                  </a:tr>
                  <a:tr h="67167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1" dirty="0">
                              <a:ea typeface="+mn-ea"/>
                            </a:rPr>
                            <a:t>d.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+mn-ea"/>
                                </a:rPr>
                                <m:t>10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∙10∙10∙10=10,000</m:t>
                              </m:r>
                            </m:oMath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=10,000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 is read “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oMath>
                          </a14:m>
                          <a:r>
                            <a:rPr lang="en-US" dirty="0"/>
                            <a:t> to the fourth power.”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1304842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819D77F3-3F99-4AC1-B756-C357CBF7C4F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56953985"/>
                  </p:ext>
                </p:extLst>
              </p:nvPr>
            </p:nvGraphicFramePr>
            <p:xfrm>
              <a:off x="647700" y="2590800"/>
              <a:ext cx="7848600" cy="305927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048000">
                      <a:extLst>
                        <a:ext uri="{9D8B030D-6E8A-4147-A177-3AD203B41FA5}">
                          <a16:colId xmlns:a16="http://schemas.microsoft.com/office/drawing/2014/main" val="2608786949"/>
                        </a:ext>
                      </a:extLst>
                    </a:gridCol>
                    <a:gridCol w="1752600">
                      <a:extLst>
                        <a:ext uri="{9D8B030D-6E8A-4147-A177-3AD203B41FA5}">
                          <a16:colId xmlns:a16="http://schemas.microsoft.com/office/drawing/2014/main" val="2337925326"/>
                        </a:ext>
                      </a:extLst>
                    </a:gridCol>
                    <a:gridCol w="3048000">
                      <a:extLst>
                        <a:ext uri="{9D8B030D-6E8A-4147-A177-3AD203B41FA5}">
                          <a16:colId xmlns:a16="http://schemas.microsoft.com/office/drawing/2014/main" val="1187989510"/>
                        </a:ext>
                      </a:extLst>
                    </a:gridCol>
                  </a:tblGrid>
                  <a:tr h="46735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With Repeated Multiplication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With Exponents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39217498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" t="-78095" r="-158400" b="-31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3958" t="-78095" r="-175000" b="-31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7800" t="-78095" r="-800" b="-317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59900974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" t="-178095" r="-158400" b="-21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3958" t="-178095" r="-175000" b="-21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7800" t="-178095" r="-800" b="-217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75472324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" t="-278095" r="-158400" b="-11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3958" t="-278095" r="-175000" b="-11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7800" t="-278095" r="-800" b="-117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41545386"/>
                      </a:ext>
                    </a:extLst>
                  </a:tr>
                  <a:tr h="67167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" t="-360909" r="-158400" b="-1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73958" t="-360909" r="-175000" b="-1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57800" t="-360909" r="-800" b="-1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3048428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Evaluating Exponential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Evaluate each exponential expression.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ar-AE" dirty="0"/>
                  <a:t> </a:t>
                </a:r>
                <a:r>
                  <a:rPr lang="en-US" dirty="0"/>
                  <a:t>		</a:t>
                </a:r>
                <a:r>
                  <a:rPr lang="en-IN" dirty="0"/>
                  <a:t>b.   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dirty="0"/>
                  <a:t> </a:t>
                </a:r>
                <a:r>
                  <a:rPr lang="en-US" dirty="0"/>
                  <a:t>	   </a:t>
                </a:r>
                <a:r>
                  <a:rPr lang="en-IN" dirty="0"/>
                  <a:t>C.   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IN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 i="1" dirty="0" smtClean="0">
                        <a:latin typeface="Cambria Math" panose="02040503050406030204" pitchFamily="18" charset="0"/>
                      </a:rPr>
                      <m:t>216</m:t>
                    </m:r>
                  </m:oMath>
                </a14:m>
                <a:endParaRPr lang="ar-AE" dirty="0"/>
              </a:p>
              <a:p>
                <a:pPr marL="514350" indent="-514350">
                  <a:buAutoNum type="alphaLcPeriod"/>
                  <a:defRPr sz="2800"/>
                </a:pPr>
                <a:r>
                  <a:rPr lang="ar-AE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r>
                      <a:rPr lang="ar-AE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ar-AE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endParaRPr lang="en-US" dirty="0"/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64</m:t>
                    </m:r>
                  </m:oMath>
                </a14:m>
                <a:endParaRPr lang="ar-AE" dirty="0"/>
              </a:p>
              <a:p>
                <a:pPr>
                  <a:defRPr sz="2800"/>
                </a:pP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954107"/>
              </a:xfrm>
            </p:spPr>
            <p:txBody>
              <a:bodyPr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sz="2800" dirty="0"/>
                  <a:t>f no exponent is written, the exponent is understood to be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 That is,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954107"/>
              </a:xfrm>
              <a:blipFill>
                <a:blip r:embed="rId2"/>
                <a:stretch>
                  <a:fillRect l="-1328" t="-4969" b="-1552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9594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2034</Words>
  <Application>Microsoft Office PowerPoint</Application>
  <PresentationFormat>On-screen Show (4:3)</PresentationFormat>
  <Paragraphs>185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Courier New</vt:lpstr>
      <vt:lpstr>Arial</vt:lpstr>
      <vt:lpstr>Calibri</vt:lpstr>
      <vt:lpstr>Cambria Math</vt:lpstr>
      <vt:lpstr>Office Theme</vt:lpstr>
      <vt:lpstr>Section R.1</vt:lpstr>
      <vt:lpstr>Definition: Whole Numbers</vt:lpstr>
      <vt:lpstr>Note</vt:lpstr>
      <vt:lpstr>Definition: Variable</vt:lpstr>
      <vt:lpstr>Definition: Exponent and Base</vt:lpstr>
      <vt:lpstr>Note</vt:lpstr>
      <vt:lpstr>Example 1: Writing Expressions using Exponents</vt:lpstr>
      <vt:lpstr>Example 2: Evaluating Exponential Expressions</vt:lpstr>
      <vt:lpstr>Note</vt:lpstr>
      <vt:lpstr>Definition: Prime Numbers</vt:lpstr>
      <vt:lpstr>Definition: Composite Numbers</vt:lpstr>
      <vt:lpstr>Attention!</vt:lpstr>
      <vt:lpstr>Example 3: Determining Prime Numbers</vt:lpstr>
      <vt:lpstr>Example 4: Determining Composite Numbers</vt:lpstr>
      <vt:lpstr>Definition: Even and Odd Whole Numbers</vt:lpstr>
      <vt:lpstr>Procedure: To Find the Prime Factorization of a Composite Number</vt:lpstr>
      <vt:lpstr>Example 5: Finding the Prime Factorization of a Number</vt:lpstr>
      <vt:lpstr>Example 5: Finding the Prime Factorization of a Number (cont.)</vt:lpstr>
      <vt:lpstr>Example 5: Finding the Prime Factorization of a Number (cont.)</vt:lpstr>
      <vt:lpstr>Note</vt:lpstr>
      <vt:lpstr>Example 6: Finding the Prime Factorization of a Number</vt:lpstr>
      <vt:lpstr>Example 6: Finding the Prime Factorization of a Number (cont.)</vt:lpstr>
      <vt:lpstr>Example 6: Finding the Prime Factorization of a Number (cont.)</vt:lpstr>
      <vt:lpstr>Example 6: Finding the Prime Factorization of a Number (cont.)</vt:lpstr>
      <vt:lpstr>Definition: Least Common Multiple (LCM)</vt:lpstr>
      <vt:lpstr>Procedure: To Find the LCM of a Set of Counting Numbers</vt:lpstr>
      <vt:lpstr>Example 7: Finding the Least Common Multiple (LCM)</vt:lpstr>
      <vt:lpstr>Example 7: Finding the Least Common Multiple (LCM) (cont.)</vt:lpstr>
      <vt:lpstr>Example 8: Finding the Least Common Multiple (LCM)</vt:lpstr>
      <vt:lpstr>Example 8: Finding the Least Common Multiple (LCM) (cont.)</vt:lpstr>
      <vt:lpstr>Procedure: Tests for Divisibility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Allison Conger</cp:lastModifiedBy>
  <cp:revision>134</cp:revision>
  <dcterms:created xsi:type="dcterms:W3CDTF">2013-04-26T14:43:13Z</dcterms:created>
  <dcterms:modified xsi:type="dcterms:W3CDTF">2024-07-16T18:20:17Z</dcterms:modified>
</cp:coreProperties>
</file>