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92" r:id="rId3"/>
    <p:sldId id="258" r:id="rId4"/>
    <p:sldId id="261" r:id="rId5"/>
    <p:sldId id="262" r:id="rId6"/>
    <p:sldId id="297" r:id="rId7"/>
    <p:sldId id="265" r:id="rId8"/>
    <p:sldId id="267" r:id="rId9"/>
    <p:sldId id="293" r:id="rId10"/>
    <p:sldId id="269" r:id="rId11"/>
    <p:sldId id="294" r:id="rId12"/>
    <p:sldId id="271" r:id="rId13"/>
    <p:sldId id="273" r:id="rId14"/>
    <p:sldId id="275" r:id="rId15"/>
    <p:sldId id="277" r:id="rId16"/>
    <p:sldId id="278" r:id="rId17"/>
    <p:sldId id="280" r:id="rId18"/>
    <p:sldId id="282" r:id="rId19"/>
    <p:sldId id="283" r:id="rId20"/>
    <p:sldId id="284" r:id="rId21"/>
    <p:sldId id="295" r:id="rId22"/>
    <p:sldId id="286" r:id="rId23"/>
    <p:sldId id="288" r:id="rId24"/>
    <p:sldId id="290" r:id="rId25"/>
    <p:sldId id="296" r:id="rId2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ppaji" initials="a" lastIdx="2" clrIdx="1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105524"/>
            <a:ext cx="8229600" cy="482715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Fractions (Multiplication and Division)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R.2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Finding Equivalent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Find the missing numerator that will make the fractions equivalent.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IN" sz="2800" dirty="0"/>
                  <a:t>We know that </a:t>
                </a:r>
                <a14:m>
                  <m:oMath xmlns:m="http://schemas.openxmlformats.org/officeDocument/2006/math">
                    <m:r>
                      <a:rPr lang="en-IN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I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36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so we choose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2800" dirty="0"/>
                  <a:t> and proceed as follows.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70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Finding Equivalent Fractions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Thus,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IN" sz="2800" dirty="0"/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en-IN" sz="2800" dirty="0"/>
                  <a:t> are two forms of the same number, and we say we have found a fraction equivalent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0791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6: Finding Equivalent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Find the missing numerator that will make the fractions equivalent.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50</m:t>
                          </m:r>
                        </m:den>
                      </m:f>
                    </m:oMath>
                  </m:oMathPara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IN" sz="2800" dirty="0"/>
                  <a:t>We know that </a:t>
                </a:r>
                <a14:m>
                  <m:oMath xmlns:m="http://schemas.openxmlformats.org/officeDocument/2006/math">
                    <m:r>
                      <a:rPr lang="en-IN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so we choose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/>
                  <a:t> and proceed as follows.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50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70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7: Reducing Fractions to Lowest Terms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Reduce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ar-AE" sz="3200">
                            <a:latin typeface="Cambria Math" panose="02040503050406030204" pitchFamily="18" charset="0"/>
                          </a:rPr>
                          <m:t>28</m:t>
                        </m:r>
                      </m:den>
                    </m:f>
                  </m:oMath>
                </a14:m>
                <a:r>
                  <a:rPr lang="ar-AE" sz="3200" dirty="0"/>
                  <a:t> </a:t>
                </a:r>
                <a:r>
                  <a:rPr lang="en-IN" sz="2800" dirty="0"/>
                  <a:t>to lowest terms.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Find the prime factorization of the numerator and the denominator, then divide out the common factors.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28</m:t>
                          </m:r>
                        </m:den>
                      </m:f>
                      <m:r>
                        <a:rPr lang="ar-A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8: Reducing Fractions to Lowest Terms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Reduce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latin typeface="Cambria Math" panose="02040503050406030204" pitchFamily="18" charset="0"/>
                          </a:rPr>
                          <m:t>45</m:t>
                        </m:r>
                      </m:num>
                      <m:den>
                        <m:r>
                          <a:rPr lang="ar-AE" sz="3200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to lowest terms.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Using prime factors, we have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ar-A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Alternatively, larger common factors can be divided out, but we must be sure that we have the largest common factor.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220F267-8803-042E-FB6E-EBFB297D4809}"/>
              </a:ext>
            </a:extLst>
          </p:cNvPr>
          <p:cNvCxnSpPr/>
          <p:nvPr/>
        </p:nvCxnSpPr>
        <p:spPr>
          <a:xfrm flipH="1">
            <a:off x="1600200" y="2819400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BF7578-AA8C-F2B2-82F6-287C424EE203}"/>
              </a:ext>
            </a:extLst>
          </p:cNvPr>
          <p:cNvCxnSpPr/>
          <p:nvPr/>
        </p:nvCxnSpPr>
        <p:spPr>
          <a:xfrm flipH="1">
            <a:off x="1981200" y="2819400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9FC7BE1-CFD0-E926-698D-DC441D5A4D6A}"/>
              </a:ext>
            </a:extLst>
          </p:cNvPr>
          <p:cNvCxnSpPr/>
          <p:nvPr/>
        </p:nvCxnSpPr>
        <p:spPr>
          <a:xfrm flipH="1">
            <a:off x="2286000" y="3343693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4242388-4CB1-CA0C-117E-7D0DB368CC1F}"/>
              </a:ext>
            </a:extLst>
          </p:cNvPr>
          <p:cNvCxnSpPr/>
          <p:nvPr/>
        </p:nvCxnSpPr>
        <p:spPr>
          <a:xfrm flipH="1">
            <a:off x="2743200" y="3343693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436EAAA-F807-1DA9-6B8D-74D12A21CB1B}"/>
              </a:ext>
            </a:extLst>
          </p:cNvPr>
          <p:cNvSpPr txBox="1"/>
          <p:nvPr/>
        </p:nvSpPr>
        <p:spPr>
          <a:xfrm>
            <a:off x="3962400" y="2849136"/>
            <a:ext cx="472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Note that the answer is a reduced improper fraction.</a:t>
            </a:r>
            <a:endParaRPr lang="en-IN" sz="20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D71FE60-DC2E-50EE-4F1D-615D15E820CE}"/>
              </a:ext>
            </a:extLst>
          </p:cNvPr>
          <p:cNvCxnSpPr>
            <a:cxnSpLocks/>
          </p:cNvCxnSpPr>
          <p:nvPr/>
        </p:nvCxnSpPr>
        <p:spPr>
          <a:xfrm flipH="1">
            <a:off x="1815790" y="5008756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B253A78-00F6-C29C-6EB8-982371DFC37D}"/>
              </a:ext>
            </a:extLst>
          </p:cNvPr>
          <p:cNvCxnSpPr>
            <a:cxnSpLocks/>
          </p:cNvCxnSpPr>
          <p:nvPr/>
        </p:nvCxnSpPr>
        <p:spPr>
          <a:xfrm flipH="1">
            <a:off x="1778619" y="5502555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9: Multiplying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Multiply and reduce to lowest terms.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18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ar-AE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ar-AE" sz="2800" b="1" dirty="0"/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ar-AE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ar-A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4331B5C-7754-6141-0836-0DEF083131C4}"/>
              </a:ext>
            </a:extLst>
          </p:cNvPr>
          <p:cNvCxnSpPr>
            <a:cxnSpLocks/>
          </p:cNvCxnSpPr>
          <p:nvPr/>
        </p:nvCxnSpPr>
        <p:spPr>
          <a:xfrm flipH="1">
            <a:off x="1981200" y="2819400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BCC892F-360F-EB04-D0AC-7C30D2A94724}"/>
              </a:ext>
            </a:extLst>
          </p:cNvPr>
          <p:cNvCxnSpPr>
            <a:cxnSpLocks/>
          </p:cNvCxnSpPr>
          <p:nvPr/>
        </p:nvCxnSpPr>
        <p:spPr>
          <a:xfrm flipH="1">
            <a:off x="2438400" y="2819400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7D47D92-A305-83E2-0CC1-207FA488E222}"/>
              </a:ext>
            </a:extLst>
          </p:cNvPr>
          <p:cNvCxnSpPr>
            <a:cxnSpLocks/>
          </p:cNvCxnSpPr>
          <p:nvPr/>
        </p:nvCxnSpPr>
        <p:spPr>
          <a:xfrm flipH="1">
            <a:off x="3810000" y="2819400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B63EDAA-CA6B-BD14-31C2-3E93C198FD53}"/>
              </a:ext>
            </a:extLst>
          </p:cNvPr>
          <p:cNvCxnSpPr>
            <a:cxnSpLocks/>
          </p:cNvCxnSpPr>
          <p:nvPr/>
        </p:nvCxnSpPr>
        <p:spPr>
          <a:xfrm flipH="1">
            <a:off x="2497873" y="3343693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8CD628-5A34-8262-510D-D43EA735E654}"/>
              </a:ext>
            </a:extLst>
          </p:cNvPr>
          <p:cNvCxnSpPr>
            <a:cxnSpLocks/>
          </p:cNvCxnSpPr>
          <p:nvPr/>
        </p:nvCxnSpPr>
        <p:spPr>
          <a:xfrm flipH="1">
            <a:off x="3813717" y="3343693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51B6BA-89E3-4B72-314F-99DEF79CAD97}"/>
              </a:ext>
            </a:extLst>
          </p:cNvPr>
          <p:cNvCxnSpPr>
            <a:cxnSpLocks/>
          </p:cNvCxnSpPr>
          <p:nvPr/>
        </p:nvCxnSpPr>
        <p:spPr>
          <a:xfrm flipH="1">
            <a:off x="2901175" y="3343508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10: Multiplying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IN" sz="2800" dirty="0"/>
                  <a:t>Multiply and reduce to lowest terms: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34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r>
                      <a:rPr lang="ar-AE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17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50</m:t>
                          </m:r>
                        </m:den>
                      </m:f>
                      <m:r>
                        <a:rPr lang="ar-A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ar-A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34</m:t>
                          </m:r>
                        </m:den>
                      </m:f>
                      <m:r>
                        <a:rPr lang="ar-A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ar-A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17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17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17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dirty="0"/>
                  <a:t>	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4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1DECF95-ED83-120B-8EC7-CF339BC92F36}"/>
                  </a:ext>
                </a:extLst>
              </p:cNvPr>
              <p:cNvSpPr txBox="1"/>
              <p:nvPr/>
            </p:nvSpPr>
            <p:spPr>
              <a:xfrm>
                <a:off x="4495800" y="2141220"/>
                <a:ext cx="2971800" cy="527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Note that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1DECF95-ED83-120B-8EC7-CF339BC92F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141220"/>
                <a:ext cx="2971800" cy="527580"/>
              </a:xfrm>
              <a:prstGeom prst="rect">
                <a:avLst/>
              </a:prstGeom>
              <a:blipFill>
                <a:blip r:embed="rId3"/>
                <a:stretch>
                  <a:fillRect l="-2259" b="-804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CA95E84B-0C1D-CAE2-1558-02E8648F5B68}"/>
              </a:ext>
            </a:extLst>
          </p:cNvPr>
          <p:cNvSpPr txBox="1"/>
          <p:nvPr/>
        </p:nvSpPr>
        <p:spPr>
          <a:xfrm>
            <a:off x="3962400" y="3556075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 this example, 25 is a common factor that is not a prime number.</a:t>
            </a:r>
            <a:endParaRPr lang="en-IN" sz="200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71879D6-307F-66B0-646C-0F4C140D14A6}"/>
              </a:ext>
            </a:extLst>
          </p:cNvPr>
          <p:cNvCxnSpPr>
            <a:cxnSpLocks/>
          </p:cNvCxnSpPr>
          <p:nvPr/>
        </p:nvCxnSpPr>
        <p:spPr>
          <a:xfrm flipH="1">
            <a:off x="947853" y="3363951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2D49FF0-6BD5-1ACD-ED0F-9DACD9B9893A}"/>
              </a:ext>
            </a:extLst>
          </p:cNvPr>
          <p:cNvCxnSpPr>
            <a:cxnSpLocks/>
          </p:cNvCxnSpPr>
          <p:nvPr/>
        </p:nvCxnSpPr>
        <p:spPr>
          <a:xfrm flipH="1">
            <a:off x="1621573" y="3363951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07D4F6A-28CB-C2EB-E096-51B0109D11D9}"/>
              </a:ext>
            </a:extLst>
          </p:cNvPr>
          <p:cNvCxnSpPr>
            <a:cxnSpLocks/>
          </p:cNvCxnSpPr>
          <p:nvPr/>
        </p:nvCxnSpPr>
        <p:spPr>
          <a:xfrm flipH="1">
            <a:off x="2074127" y="3363951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6EE7986-F1A5-BDA3-02CE-6EFC832A219E}"/>
              </a:ext>
            </a:extLst>
          </p:cNvPr>
          <p:cNvCxnSpPr>
            <a:cxnSpLocks/>
          </p:cNvCxnSpPr>
          <p:nvPr/>
        </p:nvCxnSpPr>
        <p:spPr>
          <a:xfrm flipH="1">
            <a:off x="2526681" y="3363951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80EF8EC-E44C-D753-3388-E0DD3E193CFA}"/>
              </a:ext>
            </a:extLst>
          </p:cNvPr>
          <p:cNvCxnSpPr>
            <a:cxnSpLocks/>
          </p:cNvCxnSpPr>
          <p:nvPr/>
        </p:nvCxnSpPr>
        <p:spPr>
          <a:xfrm flipH="1">
            <a:off x="838200" y="3862625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6E9517B-162E-4FF3-1F0C-AE7E87B206EC}"/>
              </a:ext>
            </a:extLst>
          </p:cNvPr>
          <p:cNvCxnSpPr>
            <a:cxnSpLocks/>
          </p:cNvCxnSpPr>
          <p:nvPr/>
        </p:nvCxnSpPr>
        <p:spPr>
          <a:xfrm flipH="1">
            <a:off x="1409700" y="3854740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A612B97-D513-3B56-B69C-5D96D1B464BA}"/>
              </a:ext>
            </a:extLst>
          </p:cNvPr>
          <p:cNvCxnSpPr>
            <a:cxnSpLocks/>
          </p:cNvCxnSpPr>
          <p:nvPr/>
        </p:nvCxnSpPr>
        <p:spPr>
          <a:xfrm flipH="1">
            <a:off x="1892919" y="3854740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6BF9361-0FA6-A91F-0CCF-08C7E76B8492}"/>
              </a:ext>
            </a:extLst>
          </p:cNvPr>
          <p:cNvCxnSpPr>
            <a:cxnSpLocks/>
          </p:cNvCxnSpPr>
          <p:nvPr/>
        </p:nvCxnSpPr>
        <p:spPr>
          <a:xfrm flipH="1">
            <a:off x="2495550" y="3910018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11: Multiplying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Multiply and reduce to lowest terms: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ar-AE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ar-AE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ar-A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AF78359-7D5B-189A-F787-B941387112FC}"/>
              </a:ext>
            </a:extLst>
          </p:cNvPr>
          <p:cNvCxnSpPr>
            <a:cxnSpLocks/>
          </p:cNvCxnSpPr>
          <p:nvPr/>
        </p:nvCxnSpPr>
        <p:spPr>
          <a:xfrm flipH="1">
            <a:off x="2655849" y="22098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57B7FDD-A883-82A0-358D-1CD4AF948A6E}"/>
              </a:ext>
            </a:extLst>
          </p:cNvPr>
          <p:cNvCxnSpPr>
            <a:cxnSpLocks/>
          </p:cNvCxnSpPr>
          <p:nvPr/>
        </p:nvCxnSpPr>
        <p:spPr>
          <a:xfrm flipH="1">
            <a:off x="3055434" y="22098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9E55E80-638C-F302-DACE-E7DACC35BB64}"/>
              </a:ext>
            </a:extLst>
          </p:cNvPr>
          <p:cNvCxnSpPr>
            <a:cxnSpLocks/>
          </p:cNvCxnSpPr>
          <p:nvPr/>
        </p:nvCxnSpPr>
        <p:spPr>
          <a:xfrm flipH="1">
            <a:off x="3581400" y="22098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86A5BC3-7F1D-90F5-5CF0-8AA696E987DB}"/>
              </a:ext>
            </a:extLst>
          </p:cNvPr>
          <p:cNvCxnSpPr>
            <a:cxnSpLocks/>
          </p:cNvCxnSpPr>
          <p:nvPr/>
        </p:nvCxnSpPr>
        <p:spPr>
          <a:xfrm flipH="1">
            <a:off x="4020944" y="22098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8059921-12AF-CDEC-6D1A-7E3BF6B7140D}"/>
              </a:ext>
            </a:extLst>
          </p:cNvPr>
          <p:cNvCxnSpPr>
            <a:cxnSpLocks/>
          </p:cNvCxnSpPr>
          <p:nvPr/>
        </p:nvCxnSpPr>
        <p:spPr>
          <a:xfrm flipH="1">
            <a:off x="2420744" y="27432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66903EE-AA3E-380E-86FA-1715A71B1CED}"/>
              </a:ext>
            </a:extLst>
          </p:cNvPr>
          <p:cNvCxnSpPr>
            <a:cxnSpLocks/>
          </p:cNvCxnSpPr>
          <p:nvPr/>
        </p:nvCxnSpPr>
        <p:spPr>
          <a:xfrm flipH="1">
            <a:off x="2846349" y="27432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4819681-33EB-2974-2E20-0F8CC779B949}"/>
              </a:ext>
            </a:extLst>
          </p:cNvPr>
          <p:cNvCxnSpPr>
            <a:cxnSpLocks/>
          </p:cNvCxnSpPr>
          <p:nvPr/>
        </p:nvCxnSpPr>
        <p:spPr>
          <a:xfrm flipH="1">
            <a:off x="4237464" y="27432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89A27C3-027E-5495-674F-9286C4FFC468}"/>
              </a:ext>
            </a:extLst>
          </p:cNvPr>
          <p:cNvCxnSpPr>
            <a:cxnSpLocks/>
          </p:cNvCxnSpPr>
          <p:nvPr/>
        </p:nvCxnSpPr>
        <p:spPr>
          <a:xfrm flipH="1">
            <a:off x="4657493" y="27432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Reciprocal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3014030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IN" sz="2800" dirty="0"/>
                  <a:t>The </a:t>
                </a:r>
                <a:r>
                  <a:rPr lang="en-IN" sz="2800" b="1" dirty="0"/>
                  <a:t>reciprocal</a:t>
                </a:r>
                <a:r>
                  <a:rPr lang="en-IN" sz="2800" dirty="0"/>
                  <a:t> of</a:t>
                </a:r>
                <a:r>
                  <a:rPr lang="en-IN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ar-AE" sz="3200" dirty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𝑎</m:t>
                    </m:r>
                    <m:r>
                      <a:rPr lang="ar-AE">
                        <a:latin typeface="Cambria Math" panose="02040503050406030204" pitchFamily="18" charset="0"/>
                      </a:rPr>
                      <m:t>≠</m:t>
                    </m:r>
                    <m:r>
                      <a:rPr lang="ar-AE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and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IN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IN" sz="2800" dirty="0"/>
                  <a:t>) and 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ar-AE" sz="3200" b="1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  <m:r>
                      <a:rPr lang="ar-AE" sz="3200" b="1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3200" b="1" i="1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ar-AE" sz="2800" dirty="0"/>
                  <a:t>.</a:t>
                </a:r>
              </a:p>
              <a:p>
                <a:pPr>
                  <a:defRPr sz="2800"/>
                </a:pPr>
                <a:r>
                  <a:rPr lang="en-IN" sz="2800" dirty="0"/>
                  <a:t>Note: </a:t>
                </a:r>
                <a:r>
                  <a:rPr lang="en-IN" sz="2800" b="1" dirty="0"/>
                  <a:t>The number 0 has no reciprocal</a:t>
                </a:r>
                <a:r>
                  <a:rPr lang="en-IN" sz="2800" dirty="0"/>
                  <a:t>. That is,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8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has no reciprocal because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IN" sz="2800" dirty="0"/>
                  <a:t> is undefined.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3014030"/>
              </a:xfrm>
              <a:blipFill>
                <a:blip r:embed="rId2"/>
                <a:stretch>
                  <a:fillRect l="-1328" r="-1919" b="-12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To </a:t>
            </a:r>
            <a:r>
              <a:rPr sz="3200" dirty="0"/>
              <a:t>Divi</a:t>
            </a:r>
            <a:r>
              <a:rPr lang="en-US" sz="3200" dirty="0"/>
              <a:t>de Fractions</a:t>
            </a:r>
            <a:endParaRPr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1805238"/>
              </a:xfrm>
            </p:spPr>
            <p:txBody>
              <a:bodyPr>
                <a:spAutoFit/>
              </a:bodyPr>
              <a:lstStyle/>
              <a:p>
                <a:r>
                  <a:rPr lang="en-US" sz="2800" b="1" dirty="0"/>
                  <a:t>To divide by any nonzero number, multiply by its reciprocal. </a:t>
                </a:r>
                <a:r>
                  <a:rPr lang="en-US" sz="2800" dirty="0"/>
                  <a:t>In general,</a:t>
                </a:r>
              </a:p>
              <a:p>
                <a:pPr algn="ctr">
                  <a:defRPr sz="2800"/>
                </a:pPr>
                <a:r>
                  <a:rPr lang="en-US" sz="28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ar-AE" sz="3200" b="1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𝒅</m:t>
                        </m:r>
                      </m:den>
                    </m:f>
                    <m:r>
                      <a:rPr lang="ar-AE" sz="3200" b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ar-AE" sz="3200" b="1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𝒅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𝒄</m:t>
                        </m:r>
                      </m:den>
                    </m:f>
                    <m:r>
                      <a:rPr lang="ar-AE" sz="3200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where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1805238"/>
              </a:xfrm>
              <a:blipFill>
                <a:blip r:embed="rId2"/>
                <a:stretch>
                  <a:fillRect l="-1328" t="-2326" b="-199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Fraction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A fraction is a number that can be written in the form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2800" dirty="0"/>
                  <a:t>, where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 are whole numbers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r>
                  <a:rPr lang="en-US" sz="2800" dirty="0"/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2800" dirty="0"/>
                  <a:t>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Numerator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Denominator</m:t>
                        </m:r>
                      </m:den>
                    </m:f>
                  </m:oMath>
                </a14:m>
                <a:endParaRPr lang="en-US" sz="2800" dirty="0"/>
              </a:p>
              <a:p>
                <a:endParaRPr lang="en-US" dirty="0"/>
              </a:p>
              <a:p>
                <a:r>
                  <a:rPr lang="en-US" sz="2800" b="1" dirty="0"/>
                  <a:t>Note</a:t>
                </a:r>
                <a:r>
                  <a:rPr lang="en-US" sz="2800" dirty="0"/>
                  <a:t>: If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does occur in a denominator, we say that the fraction is </a:t>
                </a:r>
                <a:r>
                  <a:rPr lang="en-US" sz="2800" b="1" dirty="0"/>
                  <a:t>undefined</a:t>
                </a:r>
                <a:r>
                  <a:rPr lang="en-US" sz="2800" dirty="0"/>
                  <a:t> because division by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is undefined. For example,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is undefined.</a:t>
                </a:r>
              </a:p>
              <a:p>
                <a:endParaRPr lang="en-US" sz="2800" dirty="0"/>
              </a:p>
              <a:p>
                <a:endParaRPr lang="ar-AE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878" r="-8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C98738F-2FF8-C356-F57C-DD55AC02C710}"/>
              </a:ext>
            </a:extLst>
          </p:cNvPr>
          <p:cNvCxnSpPr>
            <a:cxnSpLocks/>
          </p:cNvCxnSpPr>
          <p:nvPr/>
        </p:nvCxnSpPr>
        <p:spPr>
          <a:xfrm flipH="1">
            <a:off x="3681762" y="2483005"/>
            <a:ext cx="434897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172A838-1A14-190A-2F12-988580020194}"/>
              </a:ext>
            </a:extLst>
          </p:cNvPr>
          <p:cNvCxnSpPr>
            <a:cxnSpLocks/>
          </p:cNvCxnSpPr>
          <p:nvPr/>
        </p:nvCxnSpPr>
        <p:spPr>
          <a:xfrm flipH="1">
            <a:off x="3657600" y="2819400"/>
            <a:ext cx="434897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5385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12: Dividing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Divide: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÷</m:t>
                    </m:r>
                    <m:r>
                      <a:rPr lang="ar-AE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IN" dirty="0"/>
                  <a:t>The reciprocal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/>
                  <a:t>, so we multiply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/>
                  <a:t>.</a:t>
                </a:r>
              </a:p>
              <a:p>
                <a:pPr>
                  <a:defRPr sz="2800"/>
                </a:pPr>
                <a:r>
                  <a:rPr lang="en-US" dirty="0"/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12: Dividing Fractions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IN" dirty="0"/>
                  <a:t>The reciprocal of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IN" dirty="0"/>
                  <a:t>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/>
                  <a:t>, so we multiply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/>
                  <a:t>. 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00687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13: Dividing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Divide and reduce to lowest terms: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27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IN" sz="2800" dirty="0"/>
                  <a:t>The reciprocal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b="0" i="0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800" dirty="0"/>
                  <a:t>. Reduce by factoring.</a:t>
                </a:r>
              </a:p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  <m:r>
                        <a:rPr lang="ar-A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ar-A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0EF3088-B86C-B560-05BA-65C0F9708F5F}"/>
              </a:ext>
            </a:extLst>
          </p:cNvPr>
          <p:cNvCxnSpPr>
            <a:cxnSpLocks/>
          </p:cNvCxnSpPr>
          <p:nvPr/>
        </p:nvCxnSpPr>
        <p:spPr>
          <a:xfrm flipH="1">
            <a:off x="5029200" y="3429000"/>
            <a:ext cx="304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9C45DC-4917-011F-A3F5-A3C83BEE10AE}"/>
              </a:ext>
            </a:extLst>
          </p:cNvPr>
          <p:cNvCxnSpPr>
            <a:cxnSpLocks/>
          </p:cNvCxnSpPr>
          <p:nvPr/>
        </p:nvCxnSpPr>
        <p:spPr>
          <a:xfrm flipH="1">
            <a:off x="5943600" y="3406698"/>
            <a:ext cx="304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48F9958-E7FC-CF4C-8BFE-C28CE577A321}"/>
              </a:ext>
            </a:extLst>
          </p:cNvPr>
          <p:cNvCxnSpPr>
            <a:cxnSpLocks/>
          </p:cNvCxnSpPr>
          <p:nvPr/>
        </p:nvCxnSpPr>
        <p:spPr>
          <a:xfrm flipH="1">
            <a:off x="5486400" y="3962400"/>
            <a:ext cx="304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4C475F0-A280-4B4B-43A3-E6AB15512A8C}"/>
              </a:ext>
            </a:extLst>
          </p:cNvPr>
          <p:cNvCxnSpPr>
            <a:cxnSpLocks/>
          </p:cNvCxnSpPr>
          <p:nvPr/>
        </p:nvCxnSpPr>
        <p:spPr>
          <a:xfrm flipH="1">
            <a:off x="5943600" y="3962400"/>
            <a:ext cx="304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14: Application: Writing and Reducing Fractions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If you had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IN" sz="2800" dirty="0"/>
                  <a:t> and you spent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>
                        <a:latin typeface="Cambria Math" panose="02040503050406030204" pitchFamily="18" charset="0"/>
                      </a:rPr>
                      <m:t>26</m:t>
                    </m:r>
                  </m:oMath>
                </a14:m>
                <a:r>
                  <a:rPr lang="en-IN" sz="2800" dirty="0"/>
                  <a:t> to buy a computer keyboard,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:r>
                  <a:rPr lang="en-IN" sz="2800" dirty="0"/>
                  <a:t>What fraction of your money did you spend for the keyboard?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IN" dirty="0"/>
                  <a:t>​</a:t>
                </a:r>
                <a:r>
                  <a:rPr lang="en-IN" sz="2800" dirty="0"/>
                  <a:t>What fraction do you still have?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IN" dirty="0"/>
                  <a:t>The fraction you spent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en-US" sz="2800" dirty="0"/>
              </a:p>
              <a:p>
                <a:pPr marL="514350" indent="-514350">
                  <a:buAutoNum type="alphaLcPeriod"/>
                  <a:defRPr sz="2800"/>
                </a:pPr>
                <a:r>
                  <a:rPr lang="en-IN" dirty="0"/>
                  <a:t>Since you still have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IN" dirty="0"/>
                  <a:t> (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−$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26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=$</m:t>
                    </m:r>
                    <m:r>
                      <a:rPr lang="en-IN" i="1" dirty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IN" dirty="0"/>
                  <a:t>), the fraction you still have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84BAEF5-E47E-92E2-991D-48FFECDF069C}"/>
              </a:ext>
            </a:extLst>
          </p:cNvPr>
          <p:cNvCxnSpPr>
            <a:cxnSpLocks/>
          </p:cNvCxnSpPr>
          <p:nvPr/>
        </p:nvCxnSpPr>
        <p:spPr>
          <a:xfrm flipH="1">
            <a:off x="5458521" y="4395439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2BC93F4-2191-4AED-6551-A1AF7AEE8F99}"/>
              </a:ext>
            </a:extLst>
          </p:cNvPr>
          <p:cNvCxnSpPr>
            <a:cxnSpLocks/>
          </p:cNvCxnSpPr>
          <p:nvPr/>
        </p:nvCxnSpPr>
        <p:spPr>
          <a:xfrm flipH="1">
            <a:off x="5439936" y="40386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6AED94-66C2-D524-DFD8-BC749E8061AB}"/>
              </a:ext>
            </a:extLst>
          </p:cNvPr>
          <p:cNvCxnSpPr>
            <a:cxnSpLocks/>
          </p:cNvCxnSpPr>
          <p:nvPr/>
        </p:nvCxnSpPr>
        <p:spPr>
          <a:xfrm flipH="1">
            <a:off x="5352444" y="5159297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1E2C289-F661-C5DD-578D-FD0C4CD31758}"/>
              </a:ext>
            </a:extLst>
          </p:cNvPr>
          <p:cNvCxnSpPr>
            <a:cxnSpLocks/>
          </p:cNvCxnSpPr>
          <p:nvPr/>
        </p:nvCxnSpPr>
        <p:spPr>
          <a:xfrm flipH="1">
            <a:off x="5224730" y="5538439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15: Application: Dividing Fractions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A truck is towing </a:t>
                </a:r>
                <a:r>
                  <a:rPr lang="en-US" sz="2800" dirty="0">
                    <a:latin typeface="Cambria Math"/>
                  </a:rPr>
                  <a:t>3000</a:t>
                </a:r>
                <a:r>
                  <a:rPr lang="en-US" sz="2800" dirty="0"/>
                  <a:t> pounds. This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of the truck's towing capacity.</a:t>
                </a:r>
                <a:endParaRPr lang="en-US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sz="2800" dirty="0"/>
                  <a:t>Can the truck tow more than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3000</m:t>
                    </m:r>
                  </m:oMath>
                </a14:m>
                <a:r>
                  <a:rPr lang="en-US" sz="2800" dirty="0"/>
                  <a:t> pounds?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If you were to multiply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/>
                  <a:t> times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3000</m:t>
                    </m:r>
                  </m:oMath>
                </a14:m>
                <a:r>
                  <a:rPr lang="en-US" dirty="0"/>
                  <a:t>, would the product be more or less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3000</m:t>
                    </m:r>
                  </m:oMath>
                </a14:m>
                <a:r>
                  <a:rPr lang="en-US" dirty="0"/>
                  <a:t>?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What is the towing capacity of the truck?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15: Application: Dividing Fraction</a:t>
            </a:r>
            <a:r>
              <a:rPr lang="en-US" dirty="0"/>
              <a:t>s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dirty="0"/>
                  <a:t>Yes, the truck can tow more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3000</m:t>
                    </m:r>
                  </m:oMath>
                </a14:m>
                <a:r>
                  <a:rPr lang="en-US" dirty="0"/>
                  <a:t> pounds because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/>
                  <a:t> is less than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 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dirty="0"/>
                  <a:t>The product would be less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3000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To find the towing capacity, </a:t>
                </a:r>
                <a:r>
                  <a:rPr lang="en-US" dirty="0"/>
                  <a:t>divide: 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3000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3000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4500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IN" dirty="0"/>
                  <a:t>       The towing capacity of the truck is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4500</m:t>
                    </m:r>
                  </m:oMath>
                </a14:m>
                <a:r>
                  <a:rPr lang="en-IN" dirty="0"/>
                  <a:t> pounds.</a:t>
                </a:r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4837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Understanding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Write a fraction indicating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:r>
                  <a:rPr lang="en-IN" sz="2800" dirty="0"/>
                  <a:t>the shaded part of the rectangle and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IN" dirty="0"/>
                  <a:t>​</a:t>
                </a:r>
                <a:r>
                  <a:rPr lang="en-IN" sz="2800" dirty="0"/>
                  <a:t>the unshaded part of the rectangle.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IN" sz="2800" dirty="0"/>
                  <a:t>In the rectangle,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IN" sz="2800" dirty="0"/>
                  <a:t> of the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IN" sz="2800" dirty="0"/>
                  <a:t> equal parts are shaded. Thus,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IN" sz="2800" dirty="0"/>
                  <a:t> of the rectangle is shaded.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800" dirty="0"/>
                  <a:t> is not shaded.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5798DC7B-AE59-43A3-AB30-D36635C87E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195" y="1319561"/>
            <a:ext cx="2080446" cy="107609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Proper Fractions and Improper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A </a:t>
                </a:r>
                <a:r>
                  <a:rPr sz="2800" b="1" dirty="0"/>
                  <a:t>proper fraction</a:t>
                </a:r>
                <a:r>
                  <a:rPr sz="2800" dirty="0"/>
                  <a:t> is a fraction in which the numerator is less than the denominator. (Proper fractions have values less than </a:t>
                </a:r>
                <a:r>
                  <a:rPr sz="2800" dirty="0">
                    <a:latin typeface="Cambria Math"/>
                  </a:rPr>
                  <a:t>1</a:t>
                </a:r>
                <a:r>
                  <a:rPr sz="2800" dirty="0"/>
                  <a:t>.)</a:t>
                </a:r>
              </a:p>
              <a:p>
                <a:pPr>
                  <a:defRPr sz="2800"/>
                </a:pPr>
                <a:r>
                  <a:rPr sz="2800" b="1" dirty="0"/>
                  <a:t>Examples of proper fractions: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sz="2800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sz="2800" dirty="0"/>
                  <a:t>,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32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endParaRPr sz="2800" dirty="0"/>
              </a:p>
              <a:p>
                <a:r>
                  <a:rPr sz="2800" dirty="0"/>
                  <a:t>An </a:t>
                </a:r>
                <a:r>
                  <a:rPr sz="2800" b="1" dirty="0"/>
                  <a:t>improper fraction</a:t>
                </a:r>
                <a:r>
                  <a:rPr sz="2800" dirty="0"/>
                  <a:t> is a fraction in which the numerator is greater than or equal to the denominator. (Improper fractions have values greater than or equal to </a:t>
                </a:r>
                <a:r>
                  <a:rPr sz="2800" dirty="0">
                    <a:latin typeface="Cambria Math"/>
                  </a:rPr>
                  <a:t>1</a:t>
                </a:r>
                <a:r>
                  <a:rPr sz="2800" dirty="0"/>
                  <a:t>.)</a:t>
                </a:r>
              </a:p>
              <a:p>
                <a:pPr>
                  <a:defRPr sz="2800"/>
                </a:pPr>
                <a:r>
                  <a:rPr sz="2800" b="1" dirty="0"/>
                  <a:t>Examples of improper fractions: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dirty="0"/>
                  <a:t>,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250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878" r="-11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</a:t>
            </a:r>
            <a:r>
              <a:rPr sz="3200" dirty="0"/>
              <a:t>To Multiply Fractions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1929824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Multiply the numerators.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Multiply the denominators.</a:t>
                </a:r>
              </a:p>
              <a:p>
                <a:pPr algn="ctr"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6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sz="36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sz="3600" b="1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600" b="1" i="1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sz="3600" b="1" i="1">
                            <a:latin typeface="Cambria Math" panose="02040503050406030204" pitchFamily="18" charset="0"/>
                          </a:rPr>
                          <m:t>𝒅</m:t>
                        </m:r>
                      </m:den>
                    </m:f>
                    <m:r>
                      <a:rPr sz="3600" b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6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sz="3600" b="1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sz="3600" b="1" i="1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sz="3600" b="1" i="1"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sz="3600" b="1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sz="3600" b="1" i="1">
                            <a:latin typeface="Cambria Math" panose="02040503050406030204" pitchFamily="18" charset="0"/>
                          </a:rPr>
                          <m:t>𝒅</m:t>
                        </m:r>
                      </m:den>
                    </m:f>
                  </m:oMath>
                </a14:m>
                <a:r>
                  <a:rPr sz="3600" dirty="0"/>
                  <a:t> </a:t>
                </a:r>
                <a:r>
                  <a:rPr dirty="0"/>
                  <a:t>where</a:t>
                </a:r>
                <a:r>
                  <a:rPr sz="3600" dirty="0"/>
                  <a:t>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,</m:t>
                    </m:r>
                    <m:r>
                      <a:rPr>
                        <a:latin typeface="Cambria Math" panose="02040503050406030204" pitchFamily="18" charset="0"/>
                      </a:rPr>
                      <m:t>𝑑</m:t>
                    </m:r>
                    <m:r>
                      <a:rPr>
                        <a:latin typeface="Cambria Math" panose="02040503050406030204" pitchFamily="18" charset="0"/>
                      </a:rPr>
                      <m:t>≠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sz="36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1929824"/>
              </a:xfrm>
              <a:blipFill>
                <a:blip r:embed="rId2"/>
                <a:stretch>
                  <a:fillRect l="-1402" t="-2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2: Multiplying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Find the product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8052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3: Multiplying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60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 sz="360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/>
                  <a:t>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 sz="320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I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4: Multiplying Fractions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Multiply.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r>
                      <a:rPr lang="ar-AE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  <m:r>
                      <a:rPr lang="ar-A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ar-A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</m:t>
                        </m:r>
                      </m:den>
                    </m:f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Multiplying Fractions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b.</a:t>
                </a:r>
                <a:r>
                  <a:rPr lang="en-IN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IN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:endParaRPr lang="en-IN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IN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c.</a:t>
                </a:r>
                <a:r>
                  <a:rPr lang="en-IN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63</m:t>
                        </m:r>
                      </m:den>
                    </m:f>
                  </m:oMath>
                </a14:m>
                <a:endParaRPr lang="en-US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4092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1115</Words>
  <Application>Microsoft Office PowerPoint</Application>
  <PresentationFormat>On-screen Show (4:3)</PresentationFormat>
  <Paragraphs>129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Cambria Math</vt:lpstr>
      <vt:lpstr>Courier New</vt:lpstr>
      <vt:lpstr>Calibri</vt:lpstr>
      <vt:lpstr>Arial</vt:lpstr>
      <vt:lpstr>Office Theme</vt:lpstr>
      <vt:lpstr>Section R.2</vt:lpstr>
      <vt:lpstr>Definition: Fraction</vt:lpstr>
      <vt:lpstr>Example 1: Understanding Fractions</vt:lpstr>
      <vt:lpstr>Definition: Proper Fractions and Improper Fractions</vt:lpstr>
      <vt:lpstr>Procedure: To Multiply Fractions</vt:lpstr>
      <vt:lpstr>Example 2: Multiplying Fractions</vt:lpstr>
      <vt:lpstr>Example 3: Multiplying Fractions</vt:lpstr>
      <vt:lpstr>Example 4: Multiplying Fractions</vt:lpstr>
      <vt:lpstr>Example 4: Multiplying Fractions (cont.)</vt:lpstr>
      <vt:lpstr>Example 5: Finding Equivalent Fractions</vt:lpstr>
      <vt:lpstr>Example 5: Finding Equivalent Fractions (cont.)</vt:lpstr>
      <vt:lpstr>Example 6: Finding Equivalent Fractions</vt:lpstr>
      <vt:lpstr>Example 7: Reducing Fractions to Lowest Terms</vt:lpstr>
      <vt:lpstr>Example 8: Reducing Fractions to Lowest Terms</vt:lpstr>
      <vt:lpstr>Example 9: Multiplying and Reducing Fractions</vt:lpstr>
      <vt:lpstr>Example 10: Multiplying and Reducing Fractions</vt:lpstr>
      <vt:lpstr>Example 11: Multiplying and Reducing Fractions</vt:lpstr>
      <vt:lpstr>Definition: Reciprocal</vt:lpstr>
      <vt:lpstr>Procedure: To Divide Fractions</vt:lpstr>
      <vt:lpstr>Example 12: Dividing Fractions</vt:lpstr>
      <vt:lpstr>Example 12: Dividing Fractions (cont.)</vt:lpstr>
      <vt:lpstr>Example 13: Dividing and Reducing Fractions</vt:lpstr>
      <vt:lpstr>Example 14: Application: Writing and Reducing Fractions</vt:lpstr>
      <vt:lpstr>Example 15: Application: Dividing Fractions</vt:lpstr>
      <vt:lpstr>Example 15: Application: Dividing Fractions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129</cp:revision>
  <dcterms:created xsi:type="dcterms:W3CDTF">2013-04-26T14:43:13Z</dcterms:created>
  <dcterms:modified xsi:type="dcterms:W3CDTF">2024-07-18T13:29:06Z</dcterms:modified>
</cp:coreProperties>
</file>